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91" r:id="rId4"/>
    <p:sldId id="292" r:id="rId5"/>
    <p:sldId id="293" r:id="rId6"/>
    <p:sldId id="294" r:id="rId7"/>
    <p:sldId id="295" r:id="rId8"/>
    <p:sldId id="296" r:id="rId9"/>
    <p:sldId id="297" r:id="rId10"/>
    <p:sldId id="271" r:id="rId11"/>
    <p:sldId id="272" r:id="rId12"/>
    <p:sldId id="273" r:id="rId13"/>
    <p:sldId id="275" r:id="rId14"/>
    <p:sldId id="274" r:id="rId15"/>
    <p:sldId id="277" r:id="rId16"/>
    <p:sldId id="276" r:id="rId17"/>
    <p:sldId id="278" r:id="rId18"/>
    <p:sldId id="279" r:id="rId19"/>
    <p:sldId id="270" r:id="rId20"/>
    <p:sldId id="280" r:id="rId21"/>
    <p:sldId id="281" r:id="rId22"/>
    <p:sldId id="282" r:id="rId23"/>
    <p:sldId id="283" r:id="rId24"/>
    <p:sldId id="284" r:id="rId25"/>
    <p:sldId id="285" r:id="rId26"/>
    <p:sldId id="286" r:id="rId27"/>
    <p:sldId id="287" r:id="rId28"/>
    <p:sldId id="288" r:id="rId29"/>
    <p:sldId id="289" r:id="rId30"/>
    <p:sldId id="269" r:id="rId31"/>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90"/>
            <p14:sldId id="291"/>
          </p14:sldIdLst>
        </p14:section>
        <p14:section name="Decision Tables" id="{E9EF8776-BB46-4258-93FE-C41E748B0C7C}">
          <p14:sldIdLst>
            <p14:sldId id="292"/>
            <p14:sldId id="293"/>
            <p14:sldId id="294"/>
            <p14:sldId id="295"/>
            <p14:sldId id="296"/>
            <p14:sldId id="297"/>
          </p14:sldIdLst>
        </p14:section>
        <p14:section name="State Machines" id="{DD58713F-5A40-4109-889E-4416AF9636F4}">
          <p14:sldIdLst>
            <p14:sldId id="271"/>
            <p14:sldId id="272"/>
            <p14:sldId id="273"/>
            <p14:sldId id="275"/>
            <p14:sldId id="274"/>
            <p14:sldId id="277"/>
            <p14:sldId id="276"/>
            <p14:sldId id="278"/>
            <p14:sldId id="279"/>
            <p14:sldId id="270"/>
            <p14:sldId id="280"/>
            <p14:sldId id="281"/>
            <p14:sldId id="282"/>
            <p14:sldId id="283"/>
            <p14:sldId id="284"/>
            <p14:sldId id="285"/>
            <p14:sldId id="286"/>
            <p14:sldId id="287"/>
            <p14:sldId id="288"/>
            <p14:sldId id="289"/>
          </p14:sldIdLst>
        </p14:section>
        <p14:section name="Exercises" id="{203736B8-AA6A-465D-8760-65FD77C9EE6B}">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2021/5/10</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2021/5/10</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2021/5/10</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2021/5/10</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mind.cn/app/doc/d1f164749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5yuFf4-4Jn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1u1qfJ2Irp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TxAFPJx6yK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Model-based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A7D4-756F-4854-BC24-685220A821D9}"/>
              </a:ext>
            </a:extLst>
          </p:cNvPr>
          <p:cNvSpPr>
            <a:spLocks noGrp="1"/>
          </p:cNvSpPr>
          <p:nvPr>
            <p:ph type="title"/>
          </p:nvPr>
        </p:nvSpPr>
        <p:spPr/>
        <p:txBody>
          <a:bodyPr/>
          <a:lstStyle/>
          <a:p>
            <a:r>
              <a:rPr lang="en-US" altLang="zh-CN" dirty="0"/>
              <a:t>State Machines</a:t>
            </a:r>
            <a:endParaRPr lang="zh-CN" altLang="en-US" dirty="0"/>
          </a:p>
        </p:txBody>
      </p:sp>
      <p:sp>
        <p:nvSpPr>
          <p:cNvPr id="3" name="内容占位符 2">
            <a:extLst>
              <a:ext uri="{FF2B5EF4-FFF2-40B4-BE49-F238E27FC236}">
                <a16:creationId xmlns:a16="http://schemas.microsoft.com/office/drawing/2014/main" id="{A432E5FE-5615-4EAE-B707-E180D97FF081}"/>
              </a:ext>
            </a:extLst>
          </p:cNvPr>
          <p:cNvSpPr>
            <a:spLocks noGrp="1"/>
          </p:cNvSpPr>
          <p:nvPr>
            <p:ph idx="1"/>
          </p:nvPr>
        </p:nvSpPr>
        <p:spPr>
          <a:xfrm>
            <a:off x="609600" y="1224116"/>
            <a:ext cx="10972800" cy="4906809"/>
          </a:xfrm>
        </p:spPr>
        <p:txBody>
          <a:bodyPr/>
          <a:lstStyle/>
          <a:p>
            <a:pPr algn="l"/>
            <a:r>
              <a:rPr lang="en-US" altLang="zh-CN" b="0" i="0" dirty="0">
                <a:solidFill>
                  <a:srgbClr val="333333"/>
                </a:solidFill>
                <a:effectLst/>
                <a:latin typeface="Helvetica Neue"/>
              </a:rPr>
              <a:t>A state machine is a model that describes the software system by describing its states. A system often has multiple states and various transitions between these states. The state machine model uses these states and transitions to illustrate the system's behavior.</a:t>
            </a:r>
          </a:p>
          <a:p>
            <a:endParaRPr lang="zh-CN" altLang="en-US" dirty="0"/>
          </a:p>
        </p:txBody>
      </p:sp>
    </p:spTree>
    <p:extLst>
      <p:ext uri="{BB962C8B-B14F-4D97-AF65-F5344CB8AC3E}">
        <p14:creationId xmlns:p14="http://schemas.microsoft.com/office/powerpoint/2010/main" val="137634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068D3-67EE-4330-B37F-4D3F70732641}"/>
              </a:ext>
            </a:extLst>
          </p:cNvPr>
          <p:cNvSpPr>
            <a:spLocks noGrp="1"/>
          </p:cNvSpPr>
          <p:nvPr>
            <p:ph type="title"/>
          </p:nvPr>
        </p:nvSpPr>
        <p:spPr/>
        <p:txBody>
          <a:bodyPr/>
          <a:lstStyle/>
          <a:p>
            <a:r>
              <a:rPr lang="en-US" altLang="zh-CN" dirty="0"/>
              <a:t>Notations for State Machines in UML</a:t>
            </a:r>
            <a:endParaRPr lang="zh-CN" altLang="en-US" dirty="0"/>
          </a:p>
        </p:txBody>
      </p:sp>
      <p:sp>
        <p:nvSpPr>
          <p:cNvPr id="3" name="内容占位符 2">
            <a:extLst>
              <a:ext uri="{FF2B5EF4-FFF2-40B4-BE49-F238E27FC236}">
                <a16:creationId xmlns:a16="http://schemas.microsoft.com/office/drawing/2014/main" id="{0C8AE9A9-7668-49F3-BCB9-2909866E9D9F}"/>
              </a:ext>
            </a:extLst>
          </p:cNvPr>
          <p:cNvSpPr>
            <a:spLocks noGrp="1"/>
          </p:cNvSpPr>
          <p:nvPr>
            <p:ph idx="1"/>
          </p:nvPr>
        </p:nvSpPr>
        <p:spPr>
          <a:xfrm>
            <a:off x="609600" y="1719263"/>
            <a:ext cx="4151086" cy="4411662"/>
          </a:xfrm>
        </p:spPr>
        <p:txBody>
          <a:bodyPr/>
          <a:lstStyle/>
          <a:p>
            <a:r>
              <a:rPr lang="en-US" altLang="zh-CN" dirty="0"/>
              <a:t>State</a:t>
            </a:r>
          </a:p>
          <a:p>
            <a:endParaRPr lang="en-US" altLang="zh-CN" dirty="0"/>
          </a:p>
          <a:p>
            <a:r>
              <a:rPr lang="en-US" altLang="zh-CN" dirty="0"/>
              <a:t>Initial state</a:t>
            </a:r>
          </a:p>
          <a:p>
            <a:endParaRPr lang="en-US" altLang="zh-CN" dirty="0"/>
          </a:p>
          <a:p>
            <a:r>
              <a:rPr lang="en-US" altLang="zh-CN" dirty="0"/>
              <a:t>Transition</a:t>
            </a:r>
          </a:p>
          <a:p>
            <a:endParaRPr lang="en-US" altLang="zh-CN" dirty="0"/>
          </a:p>
          <a:p>
            <a:r>
              <a:rPr lang="en-US" altLang="zh-CN" dirty="0"/>
              <a:t>Event</a:t>
            </a:r>
          </a:p>
          <a:p>
            <a:endParaRPr lang="zh-CN" altLang="en-US" dirty="0"/>
          </a:p>
        </p:txBody>
      </p:sp>
      <p:cxnSp>
        <p:nvCxnSpPr>
          <p:cNvPr id="6" name="直接箭头连接符 5">
            <a:extLst>
              <a:ext uri="{FF2B5EF4-FFF2-40B4-BE49-F238E27FC236}">
                <a16:creationId xmlns:a16="http://schemas.microsoft.com/office/drawing/2014/main" id="{4A787477-686F-4CEB-9FBE-CC358926FB7A}"/>
              </a:ext>
            </a:extLst>
          </p:cNvPr>
          <p:cNvCxnSpPr>
            <a:cxnSpLocks/>
          </p:cNvCxnSpPr>
          <p:nvPr/>
        </p:nvCxnSpPr>
        <p:spPr>
          <a:xfrm>
            <a:off x="3300030" y="3157561"/>
            <a:ext cx="889308" cy="0"/>
          </a:xfrm>
          <a:prstGeom prst="straightConnector1">
            <a:avLst/>
          </a:prstGeom>
          <a:ln w="25400">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DB6795D3-A1C7-4BFB-B794-A3E84B0387A2}"/>
              </a:ext>
            </a:extLst>
          </p:cNvPr>
          <p:cNvSpPr/>
          <p:nvPr/>
        </p:nvSpPr>
        <p:spPr>
          <a:xfrm>
            <a:off x="3049052" y="1676632"/>
            <a:ext cx="1391265" cy="7374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&lt;state&gt;</a:t>
            </a:r>
            <a:endParaRPr lang="zh-CN" altLang="en-US" dirty="0">
              <a:solidFill>
                <a:schemeClr val="tx1"/>
              </a:solidFill>
            </a:endParaRPr>
          </a:p>
        </p:txBody>
      </p:sp>
      <p:cxnSp>
        <p:nvCxnSpPr>
          <p:cNvPr id="9" name="直接箭头连接符 8">
            <a:extLst>
              <a:ext uri="{FF2B5EF4-FFF2-40B4-BE49-F238E27FC236}">
                <a16:creationId xmlns:a16="http://schemas.microsoft.com/office/drawing/2014/main" id="{07393BC1-599F-4470-9AAD-49C165BD4056}"/>
              </a:ext>
            </a:extLst>
          </p:cNvPr>
          <p:cNvCxnSpPr>
            <a:cxnSpLocks/>
          </p:cNvCxnSpPr>
          <p:nvPr/>
        </p:nvCxnSpPr>
        <p:spPr>
          <a:xfrm>
            <a:off x="3112552" y="4208731"/>
            <a:ext cx="1264264"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2C80F029-0B3F-47CE-A4FF-BF408D7262F7}"/>
              </a:ext>
            </a:extLst>
          </p:cNvPr>
          <p:cNvGrpSpPr/>
          <p:nvPr/>
        </p:nvGrpSpPr>
        <p:grpSpPr>
          <a:xfrm>
            <a:off x="3107726" y="4999584"/>
            <a:ext cx="1273917" cy="415498"/>
            <a:chOff x="3571567" y="3338286"/>
            <a:chExt cx="1273917" cy="415498"/>
          </a:xfrm>
        </p:grpSpPr>
        <p:cxnSp>
          <p:nvCxnSpPr>
            <p:cNvPr id="10" name="直接箭头连接符 9">
              <a:extLst>
                <a:ext uri="{FF2B5EF4-FFF2-40B4-BE49-F238E27FC236}">
                  <a16:creationId xmlns:a16="http://schemas.microsoft.com/office/drawing/2014/main" id="{CF685251-18BC-41DD-BCD8-760D5112935F}"/>
                </a:ext>
              </a:extLst>
            </p:cNvPr>
            <p:cNvCxnSpPr>
              <a:cxnSpLocks/>
            </p:cNvCxnSpPr>
            <p:nvPr/>
          </p:nvCxnSpPr>
          <p:spPr>
            <a:xfrm>
              <a:off x="3571567" y="3748285"/>
              <a:ext cx="1264264"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80F7542-2B5B-455A-AB4C-C94C3769DFBB}"/>
                </a:ext>
              </a:extLst>
            </p:cNvPr>
            <p:cNvSpPr txBox="1"/>
            <p:nvPr/>
          </p:nvSpPr>
          <p:spPr>
            <a:xfrm>
              <a:off x="3614057" y="3338286"/>
              <a:ext cx="1231427" cy="415498"/>
            </a:xfrm>
            <a:prstGeom prst="rect">
              <a:avLst/>
            </a:prstGeom>
            <a:noFill/>
          </p:spPr>
          <p:txBody>
            <a:bodyPr wrap="none" rtlCol="0">
              <a:spAutoFit/>
            </a:bodyPr>
            <a:lstStyle/>
            <a:p>
              <a:r>
                <a:rPr lang="en-US" altLang="zh-CN" sz="2100" dirty="0">
                  <a:latin typeface="+mj-lt"/>
                </a:rPr>
                <a:t>&lt;Event&gt;</a:t>
              </a:r>
              <a:endParaRPr lang="zh-CN" altLang="en-US" sz="2100" dirty="0">
                <a:latin typeface="+mj-lt"/>
              </a:endParaRPr>
            </a:p>
          </p:txBody>
        </p:sp>
      </p:grpSp>
      <p:pic>
        <p:nvPicPr>
          <p:cNvPr id="14" name="图片 13">
            <a:extLst>
              <a:ext uri="{FF2B5EF4-FFF2-40B4-BE49-F238E27FC236}">
                <a16:creationId xmlns:a16="http://schemas.microsoft.com/office/drawing/2014/main" id="{AEEDE508-AFF5-4ADF-9A28-AD5D15362389}"/>
              </a:ext>
            </a:extLst>
          </p:cNvPr>
          <p:cNvPicPr>
            <a:picLocks noChangeAspect="1"/>
          </p:cNvPicPr>
          <p:nvPr/>
        </p:nvPicPr>
        <p:blipFill>
          <a:blip r:embed="rId2"/>
          <a:stretch>
            <a:fillRect/>
          </a:stretch>
        </p:blipFill>
        <p:spPr>
          <a:xfrm>
            <a:off x="6415695" y="1224654"/>
            <a:ext cx="3583711" cy="4906271"/>
          </a:xfrm>
          <a:prstGeom prst="rect">
            <a:avLst/>
          </a:prstGeom>
        </p:spPr>
      </p:pic>
    </p:spTree>
    <p:extLst>
      <p:ext uri="{BB962C8B-B14F-4D97-AF65-F5344CB8AC3E}">
        <p14:creationId xmlns:p14="http://schemas.microsoft.com/office/powerpoint/2010/main" val="3828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A1467-C965-4D2F-B446-BBAE0D4877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4FB193-5B30-40A7-8D2A-D25C3414EE98}"/>
              </a:ext>
            </a:extLst>
          </p:cNvPr>
          <p:cNvSpPr>
            <a:spLocks noGrp="1"/>
          </p:cNvSpPr>
          <p:nvPr>
            <p:ph idx="1"/>
          </p:nvPr>
        </p:nvSpPr>
        <p:spPr>
          <a:xfrm>
            <a:off x="493486" y="1312862"/>
            <a:ext cx="10972800" cy="4986337"/>
          </a:xfrm>
        </p:spPr>
        <p:txBody>
          <a:bodyPr/>
          <a:lstStyle/>
          <a:p>
            <a:r>
              <a:rPr lang="en-US" altLang="zh-CN" b="0" i="0" dirty="0">
                <a:solidFill>
                  <a:srgbClr val="333333"/>
                </a:solidFill>
                <a:effectLst/>
                <a:latin typeface="Helvetica Neue"/>
              </a:rPr>
              <a:t>The </a:t>
            </a:r>
            <a:r>
              <a:rPr lang="en-US" altLang="zh-CN" b="1" i="0" dirty="0">
                <a:solidFill>
                  <a:srgbClr val="C00000"/>
                </a:solidFill>
                <a:effectLst/>
                <a:latin typeface="Helvetica Neue"/>
              </a:rPr>
              <a:t>states</a:t>
            </a:r>
            <a:r>
              <a:rPr lang="en-US" altLang="zh-CN" b="0" i="0" dirty="0">
                <a:solidFill>
                  <a:srgbClr val="333333"/>
                </a:solidFill>
                <a:effectLst/>
                <a:latin typeface="Helvetica Neue"/>
              </a:rPr>
              <a:t> in a state machine model describe where a program is in its execution.</a:t>
            </a:r>
          </a:p>
          <a:p>
            <a:r>
              <a:rPr lang="en-US" altLang="zh-CN" dirty="0">
                <a:solidFill>
                  <a:srgbClr val="333333"/>
                </a:solidFill>
                <a:latin typeface="Helvetica Neue"/>
              </a:rPr>
              <a:t>The </a:t>
            </a:r>
            <a:r>
              <a:rPr lang="en-US" altLang="zh-CN" b="1" dirty="0">
                <a:solidFill>
                  <a:srgbClr val="C00000"/>
                </a:solidFill>
                <a:latin typeface="Helvetica Neue"/>
              </a:rPr>
              <a:t>initial state </a:t>
            </a:r>
            <a:r>
              <a:rPr lang="en-US" altLang="zh-CN" dirty="0">
                <a:solidFill>
                  <a:srgbClr val="333333"/>
                </a:solidFill>
                <a:latin typeface="Helvetica Neue"/>
              </a:rPr>
              <a:t>is the state that the system starts in. From that state the system can transition to other states.</a:t>
            </a:r>
          </a:p>
          <a:p>
            <a:r>
              <a:rPr lang="en-US" altLang="zh-CN" b="1" dirty="0">
                <a:solidFill>
                  <a:srgbClr val="C00000"/>
                </a:solidFill>
                <a:latin typeface="Helvetica Neue"/>
              </a:rPr>
              <a:t>Transitions</a:t>
            </a:r>
            <a:r>
              <a:rPr lang="en-US" altLang="zh-CN" b="0" i="0" dirty="0">
                <a:solidFill>
                  <a:srgbClr val="333333"/>
                </a:solidFill>
                <a:effectLst/>
                <a:latin typeface="Helvetica Neue"/>
              </a:rPr>
              <a:t> are actions that take the system from one state to another. We can use as many states as we need to describe the system's behavior well.</a:t>
            </a:r>
          </a:p>
          <a:p>
            <a:r>
              <a:rPr lang="en-US" altLang="zh-CN" b="0" i="0" dirty="0">
                <a:solidFill>
                  <a:srgbClr val="333333"/>
                </a:solidFill>
                <a:effectLst/>
                <a:latin typeface="Helvetica Neue"/>
              </a:rPr>
              <a:t>Each transition is paired with an </a:t>
            </a:r>
            <a:r>
              <a:rPr lang="en-US" altLang="zh-CN" b="1" dirty="0">
                <a:solidFill>
                  <a:srgbClr val="C00000"/>
                </a:solidFill>
                <a:latin typeface="Helvetica Neue"/>
              </a:rPr>
              <a:t>event</a:t>
            </a:r>
            <a:r>
              <a:rPr lang="en-US" altLang="zh-CN" b="0" i="0" dirty="0">
                <a:solidFill>
                  <a:srgbClr val="333333"/>
                </a:solidFill>
                <a:effectLst/>
                <a:latin typeface="Helvetica Neue"/>
              </a:rPr>
              <a:t>. This event is usually one or two words that describe what has to happen to make the transition.</a:t>
            </a:r>
          </a:p>
          <a:p>
            <a:endParaRPr lang="zh-CN" altLang="en-US" dirty="0"/>
          </a:p>
        </p:txBody>
      </p:sp>
    </p:spTree>
    <p:extLst>
      <p:ext uri="{BB962C8B-B14F-4D97-AF65-F5344CB8AC3E}">
        <p14:creationId xmlns:p14="http://schemas.microsoft.com/office/powerpoint/2010/main" val="122170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28A5B-24BD-44BE-8F66-07D18913E2F5}"/>
              </a:ext>
            </a:extLst>
          </p:cNvPr>
          <p:cNvSpPr>
            <a:spLocks noGrp="1"/>
          </p:cNvSpPr>
          <p:nvPr>
            <p:ph type="title"/>
          </p:nvPr>
        </p:nvSpPr>
        <p:spPr/>
        <p:txBody>
          <a:bodyPr/>
          <a:lstStyle/>
          <a:p>
            <a:r>
              <a:rPr lang="en-US" altLang="zh-CN" dirty="0"/>
              <a:t>Conditional Transitions</a:t>
            </a:r>
            <a:endParaRPr lang="zh-CN" altLang="en-US" dirty="0"/>
          </a:p>
        </p:txBody>
      </p:sp>
      <p:sp>
        <p:nvSpPr>
          <p:cNvPr id="3" name="内容占位符 2">
            <a:extLst>
              <a:ext uri="{FF2B5EF4-FFF2-40B4-BE49-F238E27FC236}">
                <a16:creationId xmlns:a16="http://schemas.microsoft.com/office/drawing/2014/main" id="{F7BEE017-C35D-49D6-AD36-A827E1BEA581}"/>
              </a:ext>
            </a:extLst>
          </p:cNvPr>
          <p:cNvSpPr>
            <a:spLocks noGrp="1"/>
          </p:cNvSpPr>
          <p:nvPr>
            <p:ph idx="1"/>
          </p:nvPr>
        </p:nvSpPr>
        <p:spPr>
          <a:xfrm>
            <a:off x="609601" y="1223168"/>
            <a:ext cx="10972800" cy="5192145"/>
          </a:xfrm>
        </p:spPr>
        <p:txBody>
          <a:bodyPr/>
          <a:lstStyle/>
          <a:p>
            <a:r>
              <a:rPr lang="en-US" altLang="zh-CN" dirty="0"/>
              <a:t>Sometimes an event can lead to </a:t>
            </a:r>
            <a:r>
              <a:rPr lang="en-US" altLang="zh-CN" b="1" dirty="0">
                <a:solidFill>
                  <a:srgbClr val="C00000"/>
                </a:solidFill>
              </a:rPr>
              <a:t>multiple states</a:t>
            </a:r>
            <a:r>
              <a:rPr lang="en-US" altLang="zh-CN" dirty="0"/>
              <a:t>, depending on a certain condition. To model this in the state machines, we use </a:t>
            </a:r>
            <a:r>
              <a:rPr lang="en-US" altLang="zh-CN" b="1" dirty="0">
                <a:solidFill>
                  <a:srgbClr val="C00000"/>
                </a:solidFill>
              </a:rPr>
              <a:t>conditional transitions</a:t>
            </a:r>
            <a:r>
              <a:rPr lang="en-US" altLang="zh-CN" dirty="0"/>
              <a:t>. These transitions are only performed if the event happens and if the </a:t>
            </a:r>
            <a:r>
              <a:rPr lang="en-US" altLang="zh-CN" b="1" dirty="0">
                <a:solidFill>
                  <a:srgbClr val="C00000"/>
                </a:solidFill>
              </a:rPr>
              <a:t>condition</a:t>
            </a:r>
            <a:r>
              <a:rPr lang="en-US" altLang="zh-CN" dirty="0"/>
              <a:t> is true.</a:t>
            </a:r>
          </a:p>
          <a:p>
            <a:r>
              <a:rPr lang="en-US" altLang="zh-CN" dirty="0"/>
              <a:t>The </a:t>
            </a:r>
            <a:r>
              <a:rPr lang="en-US" altLang="zh-CN" b="1" dirty="0">
                <a:solidFill>
                  <a:srgbClr val="C00000"/>
                </a:solidFill>
              </a:rPr>
              <a:t>conditions</a:t>
            </a:r>
            <a:r>
              <a:rPr lang="en-US" altLang="zh-CN" dirty="0"/>
              <a:t> often depend on a </a:t>
            </a:r>
            <a:r>
              <a:rPr lang="en-US" altLang="zh-CN" i="1" dirty="0">
                <a:solidFill>
                  <a:srgbClr val="00B0F0"/>
                </a:solidFill>
              </a:rPr>
              <a:t>certain value</a:t>
            </a:r>
            <a:r>
              <a:rPr lang="en-US" altLang="zh-CN" dirty="0"/>
              <a:t> being used in the state machine. To modify these values when a transition is taken in the state machine, we use </a:t>
            </a:r>
            <a:r>
              <a:rPr lang="en-US" altLang="zh-CN" b="1" dirty="0">
                <a:solidFill>
                  <a:srgbClr val="C00000"/>
                </a:solidFill>
              </a:rPr>
              <a:t>actions</a:t>
            </a:r>
            <a:r>
              <a:rPr lang="en-US" altLang="zh-CN" dirty="0"/>
              <a:t>. Actions are </a:t>
            </a:r>
            <a:r>
              <a:rPr lang="en-US" altLang="zh-CN" i="1" dirty="0">
                <a:solidFill>
                  <a:srgbClr val="00B0F0"/>
                </a:solidFill>
              </a:rPr>
              <a:t>associated</a:t>
            </a:r>
            <a:r>
              <a:rPr lang="en-US" altLang="zh-CN" dirty="0"/>
              <a:t> with a transition and are </a:t>
            </a:r>
            <a:r>
              <a:rPr lang="en-US" altLang="zh-CN" i="1" dirty="0">
                <a:solidFill>
                  <a:srgbClr val="00B0F0"/>
                </a:solidFill>
              </a:rPr>
              <a:t>performed</a:t>
            </a:r>
            <a:r>
              <a:rPr lang="en-US" altLang="zh-CN" dirty="0"/>
              <a:t> when the system uses that transition to go into another state.</a:t>
            </a:r>
            <a:endParaRPr lang="zh-CN" altLang="en-US" dirty="0"/>
          </a:p>
        </p:txBody>
      </p:sp>
    </p:spTree>
    <p:extLst>
      <p:ext uri="{BB962C8B-B14F-4D97-AF65-F5344CB8AC3E}">
        <p14:creationId xmlns:p14="http://schemas.microsoft.com/office/powerpoint/2010/main" val="251869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8A8F-5110-4906-8B10-81DE0FCBDF52}"/>
              </a:ext>
            </a:extLst>
          </p:cNvPr>
          <p:cNvSpPr>
            <a:spLocks noGrp="1"/>
          </p:cNvSpPr>
          <p:nvPr>
            <p:ph type="title"/>
          </p:nvPr>
        </p:nvSpPr>
        <p:spPr/>
        <p:txBody>
          <a:bodyPr/>
          <a:lstStyle/>
          <a:p>
            <a:r>
              <a:rPr lang="en-US" altLang="zh-CN" dirty="0"/>
              <a:t>Notations for Conditions and Actions</a:t>
            </a:r>
            <a:endParaRPr lang="zh-CN" altLang="en-US" dirty="0"/>
          </a:p>
        </p:txBody>
      </p:sp>
      <p:sp>
        <p:nvSpPr>
          <p:cNvPr id="3" name="内容占位符 2">
            <a:extLst>
              <a:ext uri="{FF2B5EF4-FFF2-40B4-BE49-F238E27FC236}">
                <a16:creationId xmlns:a16="http://schemas.microsoft.com/office/drawing/2014/main" id="{99653933-F497-4C09-846B-AC4BE0F9EAD0}"/>
              </a:ext>
            </a:extLst>
          </p:cNvPr>
          <p:cNvSpPr>
            <a:spLocks noGrp="1"/>
          </p:cNvSpPr>
          <p:nvPr>
            <p:ph idx="1"/>
          </p:nvPr>
        </p:nvSpPr>
        <p:spPr/>
        <p:txBody>
          <a:bodyPr/>
          <a:lstStyle/>
          <a:p>
            <a:r>
              <a:rPr lang="en-US" altLang="zh-CN" dirty="0"/>
              <a:t>Conditional transition:</a:t>
            </a:r>
          </a:p>
          <a:p>
            <a:endParaRPr lang="en-US" altLang="zh-CN" dirty="0"/>
          </a:p>
          <a:p>
            <a:endParaRPr lang="en-US" altLang="zh-CN" dirty="0"/>
          </a:p>
          <a:p>
            <a:r>
              <a:rPr lang="en-US" altLang="zh-CN" dirty="0"/>
              <a:t>Action</a:t>
            </a:r>
            <a:endParaRPr lang="zh-CN" altLang="en-US" dirty="0"/>
          </a:p>
        </p:txBody>
      </p:sp>
      <p:grpSp>
        <p:nvGrpSpPr>
          <p:cNvPr id="12" name="组合 11">
            <a:extLst>
              <a:ext uri="{FF2B5EF4-FFF2-40B4-BE49-F238E27FC236}">
                <a16:creationId xmlns:a16="http://schemas.microsoft.com/office/drawing/2014/main" id="{8F9A7650-8A06-46F9-B149-73A5DBDDFDA0}"/>
              </a:ext>
            </a:extLst>
          </p:cNvPr>
          <p:cNvGrpSpPr/>
          <p:nvPr/>
        </p:nvGrpSpPr>
        <p:grpSpPr>
          <a:xfrm>
            <a:off x="5068517" y="1535834"/>
            <a:ext cx="2103808" cy="750166"/>
            <a:chOff x="5068517" y="1535834"/>
            <a:chExt cx="2103808" cy="750166"/>
          </a:xfrm>
        </p:grpSpPr>
        <p:cxnSp>
          <p:nvCxnSpPr>
            <p:cNvPr id="9" name="直接箭头连接符 8">
              <a:extLst>
                <a:ext uri="{FF2B5EF4-FFF2-40B4-BE49-F238E27FC236}">
                  <a16:creationId xmlns:a16="http://schemas.microsoft.com/office/drawing/2014/main" id="{A25E5A32-A9FD-43AC-BC1C-B63B7F1709CE}"/>
                </a:ext>
              </a:extLst>
            </p:cNvPr>
            <p:cNvCxnSpPr>
              <a:cxnSpLocks/>
            </p:cNvCxnSpPr>
            <p:nvPr/>
          </p:nvCxnSpPr>
          <p:spPr>
            <a:xfrm>
              <a:off x="5068517" y="2274498"/>
              <a:ext cx="2103808" cy="11502"/>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A68B089-239C-4FCF-87EA-5675D3C4D014}"/>
                </a:ext>
              </a:extLst>
            </p:cNvPr>
            <p:cNvSpPr txBox="1"/>
            <p:nvPr/>
          </p:nvSpPr>
          <p:spPr>
            <a:xfrm>
              <a:off x="5126824" y="1535834"/>
              <a:ext cx="1938351" cy="738664"/>
            </a:xfrm>
            <a:prstGeom prst="rect">
              <a:avLst/>
            </a:prstGeom>
            <a:noFill/>
          </p:spPr>
          <p:txBody>
            <a:bodyPr wrap="none" rtlCol="0">
              <a:spAutoFit/>
            </a:bodyPr>
            <a:lstStyle/>
            <a:p>
              <a:pPr algn="ctr"/>
              <a:r>
                <a:rPr lang="en-US" altLang="zh-CN" sz="2100" dirty="0">
                  <a:latin typeface="+mj-lt"/>
                </a:rPr>
                <a:t>&lt;Event&gt;</a:t>
              </a:r>
            </a:p>
            <a:p>
              <a:pPr algn="ctr"/>
              <a:r>
                <a:rPr lang="en-US" altLang="zh-CN" sz="2100" dirty="0">
                  <a:latin typeface="+mj-lt"/>
                </a:rPr>
                <a:t>[&lt;Condition&gt;]</a:t>
              </a:r>
              <a:endParaRPr lang="zh-CN" altLang="en-US" sz="2100" dirty="0">
                <a:latin typeface="+mj-lt"/>
              </a:endParaRPr>
            </a:p>
          </p:txBody>
        </p:sp>
      </p:grpSp>
      <p:grpSp>
        <p:nvGrpSpPr>
          <p:cNvPr id="13" name="组合 12">
            <a:extLst>
              <a:ext uri="{FF2B5EF4-FFF2-40B4-BE49-F238E27FC236}">
                <a16:creationId xmlns:a16="http://schemas.microsoft.com/office/drawing/2014/main" id="{F640708C-0B37-4906-A408-D323292464F4}"/>
              </a:ext>
            </a:extLst>
          </p:cNvPr>
          <p:cNvGrpSpPr/>
          <p:nvPr/>
        </p:nvGrpSpPr>
        <p:grpSpPr>
          <a:xfrm>
            <a:off x="2529816" y="3053917"/>
            <a:ext cx="2103808" cy="750166"/>
            <a:chOff x="5068517" y="1535834"/>
            <a:chExt cx="2103808" cy="750166"/>
          </a:xfrm>
        </p:grpSpPr>
        <p:cxnSp>
          <p:nvCxnSpPr>
            <p:cNvPr id="14" name="直接箭头连接符 13">
              <a:extLst>
                <a:ext uri="{FF2B5EF4-FFF2-40B4-BE49-F238E27FC236}">
                  <a16:creationId xmlns:a16="http://schemas.microsoft.com/office/drawing/2014/main" id="{F8C38769-CAC2-4F06-9178-B3AED72DC066}"/>
                </a:ext>
              </a:extLst>
            </p:cNvPr>
            <p:cNvCxnSpPr>
              <a:cxnSpLocks/>
            </p:cNvCxnSpPr>
            <p:nvPr/>
          </p:nvCxnSpPr>
          <p:spPr>
            <a:xfrm>
              <a:off x="5068517" y="2274498"/>
              <a:ext cx="2103808" cy="11502"/>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96C0275-1B04-44E7-8F49-407C9EF7D819}"/>
                </a:ext>
              </a:extLst>
            </p:cNvPr>
            <p:cNvSpPr txBox="1"/>
            <p:nvPr/>
          </p:nvSpPr>
          <p:spPr>
            <a:xfrm>
              <a:off x="5389717" y="1535834"/>
              <a:ext cx="1412566" cy="738664"/>
            </a:xfrm>
            <a:prstGeom prst="rect">
              <a:avLst/>
            </a:prstGeom>
            <a:noFill/>
          </p:spPr>
          <p:txBody>
            <a:bodyPr wrap="none" rtlCol="0">
              <a:spAutoFit/>
            </a:bodyPr>
            <a:lstStyle/>
            <a:p>
              <a:pPr algn="ctr"/>
              <a:r>
                <a:rPr lang="en-US" altLang="zh-CN" sz="2100" dirty="0">
                  <a:latin typeface="+mj-lt"/>
                </a:rPr>
                <a:t>&lt;Event&gt;</a:t>
              </a:r>
            </a:p>
            <a:p>
              <a:pPr algn="ctr"/>
              <a:r>
                <a:rPr lang="en-US" altLang="zh-CN" sz="2100" dirty="0">
                  <a:latin typeface="+mj-lt"/>
                </a:rPr>
                <a:t>/&lt;Action&gt;</a:t>
              </a:r>
              <a:endParaRPr lang="zh-CN" altLang="en-US" sz="2100" dirty="0">
                <a:latin typeface="+mj-lt"/>
              </a:endParaRPr>
            </a:p>
          </p:txBody>
        </p:sp>
      </p:grpSp>
    </p:spTree>
    <p:extLst>
      <p:ext uri="{BB962C8B-B14F-4D97-AF65-F5344CB8AC3E}">
        <p14:creationId xmlns:p14="http://schemas.microsoft.com/office/powerpoint/2010/main" val="170778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6FE9E-0B2D-42F1-A73B-B1F0599ADD7B}"/>
              </a:ext>
            </a:extLst>
          </p:cNvPr>
          <p:cNvSpPr>
            <a:spLocks noGrp="1"/>
          </p:cNvSpPr>
          <p:nvPr>
            <p:ph type="title"/>
          </p:nvPr>
        </p:nvSpPr>
        <p:spPr/>
        <p:txBody>
          <a:bodyPr/>
          <a:lstStyle/>
          <a:p>
            <a:r>
              <a:rPr lang="en-US" altLang="zh-CN" dirty="0"/>
              <a:t>An Example for Conditional Transitions</a:t>
            </a:r>
            <a:endParaRPr lang="zh-CN" altLang="en-US" dirty="0"/>
          </a:p>
        </p:txBody>
      </p:sp>
      <p:sp>
        <p:nvSpPr>
          <p:cNvPr id="3" name="内容占位符 2">
            <a:extLst>
              <a:ext uri="{FF2B5EF4-FFF2-40B4-BE49-F238E27FC236}">
                <a16:creationId xmlns:a16="http://schemas.microsoft.com/office/drawing/2014/main" id="{9CE85222-83C8-45E5-90A0-5F501D5BA2F8}"/>
              </a:ext>
            </a:extLst>
          </p:cNvPr>
          <p:cNvSpPr>
            <a:spLocks noGrp="1"/>
          </p:cNvSpPr>
          <p:nvPr>
            <p:ph idx="1"/>
          </p:nvPr>
        </p:nvSpPr>
        <p:spPr>
          <a:xfrm>
            <a:off x="435428" y="1461491"/>
            <a:ext cx="6981371" cy="4411662"/>
          </a:xfrm>
        </p:spPr>
        <p:txBody>
          <a:bodyPr/>
          <a:lstStyle/>
          <a:p>
            <a:r>
              <a:rPr lang="en-US" altLang="zh-CN" dirty="0"/>
              <a:t>When a user </a:t>
            </a:r>
            <a:r>
              <a:rPr lang="en-US" altLang="zh-CN" dirty="0">
                <a:solidFill>
                  <a:srgbClr val="00B0F0"/>
                </a:solidFill>
              </a:rPr>
              <a:t>types the wrong password </a:t>
            </a:r>
            <a:r>
              <a:rPr lang="en-US" altLang="zh-CN" i="1" dirty="0"/>
              <a:t>four times</a:t>
            </a:r>
            <a:r>
              <a:rPr lang="en-US" altLang="zh-CN" dirty="0"/>
              <a:t> </a:t>
            </a:r>
            <a:r>
              <a:rPr lang="en-US" altLang="zh-CN" dirty="0">
                <a:solidFill>
                  <a:srgbClr val="00B0F0"/>
                </a:solidFill>
              </a:rPr>
              <a:t>in a row</a:t>
            </a:r>
            <a:r>
              <a:rPr lang="en-US" altLang="zh-CN" dirty="0"/>
              <a:t>, the phone becomes </a:t>
            </a:r>
            <a:r>
              <a:rPr lang="en-US" altLang="zh-CN" dirty="0">
                <a:solidFill>
                  <a:srgbClr val="00B0F0"/>
                </a:solidFill>
              </a:rPr>
              <a:t>blocked</a:t>
            </a:r>
            <a:r>
              <a:rPr lang="en-US" altLang="zh-CN" dirty="0"/>
              <a:t>. We use </a:t>
            </a:r>
            <a:r>
              <a:rPr lang="en-US" altLang="zh-CN" i="1" dirty="0">
                <a:solidFill>
                  <a:srgbClr val="00B0F0"/>
                </a:solidFill>
              </a:rPr>
              <a:t>n</a:t>
            </a:r>
            <a:r>
              <a:rPr lang="en-US" altLang="zh-CN" dirty="0"/>
              <a:t> in the model to represent the number of failed attempts.</a:t>
            </a:r>
          </a:p>
          <a:p>
            <a:r>
              <a:rPr lang="en-US" altLang="zh-CN" b="0" i="0" dirty="0">
                <a:effectLst/>
                <a:latin typeface="Helvetica Neue"/>
              </a:rPr>
              <a:t>We need to use the </a:t>
            </a:r>
            <a:r>
              <a:rPr lang="en-US" altLang="zh-CN" b="0" i="1" dirty="0">
                <a:solidFill>
                  <a:srgbClr val="C00000"/>
                </a:solidFill>
                <a:effectLst/>
                <a:latin typeface="Helvetica Neue"/>
              </a:rPr>
              <a:t>conditional transitions</a:t>
            </a:r>
            <a:r>
              <a:rPr lang="en-US" altLang="zh-CN" b="0" i="0" dirty="0">
                <a:effectLst/>
                <a:latin typeface="Helvetica Neue"/>
              </a:rPr>
              <a:t> to model this behavior.</a:t>
            </a:r>
            <a:endParaRPr lang="zh-CN" altLang="en-US" dirty="0"/>
          </a:p>
          <a:p>
            <a:endParaRPr lang="zh-CN" altLang="en-US" dirty="0"/>
          </a:p>
        </p:txBody>
      </p:sp>
      <p:pic>
        <p:nvPicPr>
          <p:cNvPr id="4" name="图片 3">
            <a:extLst>
              <a:ext uri="{FF2B5EF4-FFF2-40B4-BE49-F238E27FC236}">
                <a16:creationId xmlns:a16="http://schemas.microsoft.com/office/drawing/2014/main" id="{99BF1584-C5E9-4999-9FF7-CCF3B822F704}"/>
              </a:ext>
            </a:extLst>
          </p:cNvPr>
          <p:cNvPicPr>
            <a:picLocks noChangeAspect="1"/>
          </p:cNvPicPr>
          <p:nvPr/>
        </p:nvPicPr>
        <p:blipFill>
          <a:blip r:embed="rId2"/>
          <a:stretch>
            <a:fillRect/>
          </a:stretch>
        </p:blipFill>
        <p:spPr>
          <a:xfrm>
            <a:off x="7849708" y="1384127"/>
            <a:ext cx="3113364" cy="4337319"/>
          </a:xfrm>
          <a:prstGeom prst="rect">
            <a:avLst/>
          </a:prstGeom>
        </p:spPr>
      </p:pic>
    </p:spTree>
    <p:extLst>
      <p:ext uri="{BB962C8B-B14F-4D97-AF65-F5344CB8AC3E}">
        <p14:creationId xmlns:p14="http://schemas.microsoft.com/office/powerpoint/2010/main" val="387536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FC9DAC-430C-4729-A50D-75B6550DB781}"/>
              </a:ext>
            </a:extLst>
          </p:cNvPr>
          <p:cNvPicPr>
            <a:picLocks noChangeAspect="1"/>
          </p:cNvPicPr>
          <p:nvPr/>
        </p:nvPicPr>
        <p:blipFill>
          <a:blip r:embed="rId2"/>
          <a:stretch>
            <a:fillRect/>
          </a:stretch>
        </p:blipFill>
        <p:spPr>
          <a:xfrm>
            <a:off x="712066" y="2792106"/>
            <a:ext cx="2669763" cy="3719326"/>
          </a:xfrm>
          <a:prstGeom prst="rect">
            <a:avLst/>
          </a:prstGeom>
        </p:spPr>
      </p:pic>
      <p:pic>
        <p:nvPicPr>
          <p:cNvPr id="6" name="图片 5">
            <a:extLst>
              <a:ext uri="{FF2B5EF4-FFF2-40B4-BE49-F238E27FC236}">
                <a16:creationId xmlns:a16="http://schemas.microsoft.com/office/drawing/2014/main" id="{E845DD5F-47EF-45DC-88C2-331F7CE65269}"/>
              </a:ext>
            </a:extLst>
          </p:cNvPr>
          <p:cNvPicPr>
            <a:picLocks noChangeAspect="1"/>
          </p:cNvPicPr>
          <p:nvPr/>
        </p:nvPicPr>
        <p:blipFill>
          <a:blip r:embed="rId3"/>
          <a:stretch>
            <a:fillRect/>
          </a:stretch>
        </p:blipFill>
        <p:spPr>
          <a:xfrm>
            <a:off x="4447411" y="2490914"/>
            <a:ext cx="3093978" cy="3962462"/>
          </a:xfrm>
          <a:prstGeom prst="rect">
            <a:avLst/>
          </a:prstGeom>
        </p:spPr>
      </p:pic>
      <p:sp>
        <p:nvSpPr>
          <p:cNvPr id="7" name="对话气泡: 圆角矩形 6">
            <a:extLst>
              <a:ext uri="{FF2B5EF4-FFF2-40B4-BE49-F238E27FC236}">
                <a16:creationId xmlns:a16="http://schemas.microsoft.com/office/drawing/2014/main" id="{3513B2F1-ADDA-46EF-8785-BED2BDDEEA7C}"/>
              </a:ext>
            </a:extLst>
          </p:cNvPr>
          <p:cNvSpPr/>
          <p:nvPr/>
        </p:nvSpPr>
        <p:spPr>
          <a:xfrm>
            <a:off x="307924" y="96056"/>
            <a:ext cx="3178629" cy="2358062"/>
          </a:xfrm>
          <a:prstGeom prst="wedgeRoundRectCallout">
            <a:avLst>
              <a:gd name="adj1" fmla="val 5450"/>
              <a:gd name="adj2" fmla="val 635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rgbClr val="00B0F0"/>
                </a:solidFill>
              </a:rPr>
              <a:t>n</a:t>
            </a:r>
            <a:r>
              <a:rPr lang="en-US" altLang="zh-CN" dirty="0">
                <a:solidFill>
                  <a:schemeClr val="tx1"/>
                </a:solidFill>
              </a:rPr>
              <a:t> never changes. This means that the phone will never go to its </a:t>
            </a:r>
            <a:r>
              <a:rPr lang="en-US" altLang="zh-CN" dirty="0">
                <a:solidFill>
                  <a:srgbClr val="00B0F0"/>
                </a:solidFill>
              </a:rPr>
              <a:t>BLOCKED</a:t>
            </a:r>
            <a:r>
              <a:rPr lang="en-US" altLang="zh-CN" dirty="0">
                <a:solidFill>
                  <a:schemeClr val="tx1"/>
                </a:solidFill>
              </a:rPr>
              <a:t> state, as that requires </a:t>
            </a:r>
            <a:r>
              <a:rPr lang="en-US" altLang="zh-CN" i="1" dirty="0">
                <a:solidFill>
                  <a:srgbClr val="00B0F0"/>
                </a:solidFill>
              </a:rPr>
              <a:t>n</a:t>
            </a:r>
            <a:r>
              <a:rPr lang="en-US" altLang="zh-CN" dirty="0">
                <a:solidFill>
                  <a:schemeClr val="tx1"/>
                </a:solidFill>
              </a:rPr>
              <a:t> to be equal to 3.</a:t>
            </a:r>
            <a:endParaRPr lang="zh-CN" altLang="en-US" dirty="0">
              <a:solidFill>
                <a:schemeClr val="tx1"/>
              </a:solidFill>
            </a:endParaRPr>
          </a:p>
        </p:txBody>
      </p:sp>
      <p:sp>
        <p:nvSpPr>
          <p:cNvPr id="8" name="对话气泡: 圆角矩形 7">
            <a:extLst>
              <a:ext uri="{FF2B5EF4-FFF2-40B4-BE49-F238E27FC236}">
                <a16:creationId xmlns:a16="http://schemas.microsoft.com/office/drawing/2014/main" id="{492FDD7C-E03A-4547-8E1B-21B36DB40C7E}"/>
              </a:ext>
            </a:extLst>
          </p:cNvPr>
          <p:cNvSpPr/>
          <p:nvPr/>
        </p:nvSpPr>
        <p:spPr>
          <a:xfrm>
            <a:off x="7494031" y="230454"/>
            <a:ext cx="3338285" cy="1824724"/>
          </a:xfrm>
          <a:prstGeom prst="wedgeRoundRectCallout">
            <a:avLst>
              <a:gd name="adj1" fmla="val -66105"/>
              <a:gd name="adj2" fmla="val 1017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We can add </a:t>
            </a:r>
            <a:r>
              <a:rPr lang="en-US" altLang="zh-CN" dirty="0">
                <a:solidFill>
                  <a:srgbClr val="C00000"/>
                </a:solidFill>
              </a:rPr>
              <a:t>actions</a:t>
            </a:r>
            <a:r>
              <a:rPr lang="en-US" altLang="zh-CN" dirty="0">
                <a:solidFill>
                  <a:schemeClr val="tx1"/>
                </a:solidFill>
              </a:rPr>
              <a:t> to the state machine to make </a:t>
            </a:r>
            <a:r>
              <a:rPr lang="en-US" altLang="zh-CN" i="1" dirty="0">
                <a:solidFill>
                  <a:srgbClr val="00B0F0"/>
                </a:solidFill>
              </a:rPr>
              <a:t>n</a:t>
            </a:r>
            <a:r>
              <a:rPr lang="en-US" altLang="zh-CN" dirty="0">
                <a:solidFill>
                  <a:schemeClr val="tx1"/>
                </a:solidFill>
              </a:rPr>
              <a:t> change correctly.</a:t>
            </a:r>
            <a:endParaRPr lang="zh-CN" altLang="en-US" dirty="0">
              <a:solidFill>
                <a:schemeClr val="tx1"/>
              </a:solidFill>
            </a:endParaRPr>
          </a:p>
        </p:txBody>
      </p:sp>
      <p:sp>
        <p:nvSpPr>
          <p:cNvPr id="9" name="对话气泡: 圆角矩形 8">
            <a:extLst>
              <a:ext uri="{FF2B5EF4-FFF2-40B4-BE49-F238E27FC236}">
                <a16:creationId xmlns:a16="http://schemas.microsoft.com/office/drawing/2014/main" id="{97B5F5A9-4251-4005-B0D5-C6CF9F076A1A}"/>
              </a:ext>
            </a:extLst>
          </p:cNvPr>
          <p:cNvSpPr/>
          <p:nvPr/>
        </p:nvSpPr>
        <p:spPr>
          <a:xfrm>
            <a:off x="8312871" y="4061199"/>
            <a:ext cx="3653467" cy="2272932"/>
          </a:xfrm>
          <a:prstGeom prst="wedgeRoundRectCallout">
            <a:avLst>
              <a:gd name="adj1" fmla="val -123214"/>
              <a:gd name="adj2" fmla="val 16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These added actions are to set </a:t>
            </a:r>
            <a:r>
              <a:rPr lang="en-US" altLang="zh-CN" i="1" dirty="0">
                <a:solidFill>
                  <a:srgbClr val="00B0F0"/>
                </a:solidFill>
              </a:rPr>
              <a:t>n</a:t>
            </a:r>
            <a:r>
              <a:rPr lang="en-US" altLang="zh-CN" dirty="0">
                <a:solidFill>
                  <a:schemeClr val="tx1"/>
                </a:solidFill>
              </a:rPr>
              <a:t> to </a:t>
            </a:r>
            <a:r>
              <a:rPr lang="en-US" altLang="zh-CN" i="1" dirty="0">
                <a:solidFill>
                  <a:srgbClr val="00B0F0"/>
                </a:solidFill>
              </a:rPr>
              <a:t>n</a:t>
            </a:r>
            <a:r>
              <a:rPr lang="en-US" altLang="zh-CN" dirty="0">
                <a:solidFill>
                  <a:schemeClr val="tx1"/>
                </a:solidFill>
              </a:rPr>
              <a:t> +1 when an incorrect password is given and to </a:t>
            </a:r>
            <a:r>
              <a:rPr lang="en-US" altLang="zh-CN" dirty="0">
                <a:solidFill>
                  <a:srgbClr val="00B0F0"/>
                </a:solidFill>
              </a:rPr>
              <a:t>0</a:t>
            </a:r>
            <a:r>
              <a:rPr lang="en-US" altLang="zh-CN" dirty="0">
                <a:solidFill>
                  <a:schemeClr val="tx1"/>
                </a:solidFill>
              </a:rPr>
              <a:t> when a correct password is given. </a:t>
            </a:r>
            <a:endParaRPr lang="zh-CN" altLang="en-US" dirty="0">
              <a:solidFill>
                <a:schemeClr val="tx1"/>
              </a:solidFill>
            </a:endParaRPr>
          </a:p>
        </p:txBody>
      </p:sp>
    </p:spTree>
    <p:extLst>
      <p:ext uri="{BB962C8B-B14F-4D97-AF65-F5344CB8AC3E}">
        <p14:creationId xmlns:p14="http://schemas.microsoft.com/office/powerpoint/2010/main" val="119396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F6A2E-35C8-4ED0-A249-3FF223295885}"/>
              </a:ext>
            </a:extLst>
          </p:cNvPr>
          <p:cNvSpPr>
            <a:spLocks noGrp="1"/>
          </p:cNvSpPr>
          <p:nvPr>
            <p:ph type="title"/>
          </p:nvPr>
        </p:nvSpPr>
        <p:spPr/>
        <p:txBody>
          <a:bodyPr/>
          <a:lstStyle/>
          <a:p>
            <a:r>
              <a:rPr lang="en-US" altLang="zh-CN" dirty="0"/>
              <a:t>Testing with State Machines</a:t>
            </a:r>
            <a:endParaRPr lang="zh-CN" altLang="en-US" dirty="0"/>
          </a:p>
        </p:txBody>
      </p:sp>
      <p:sp>
        <p:nvSpPr>
          <p:cNvPr id="3" name="内容占位符 2">
            <a:extLst>
              <a:ext uri="{FF2B5EF4-FFF2-40B4-BE49-F238E27FC236}">
                <a16:creationId xmlns:a16="http://schemas.microsoft.com/office/drawing/2014/main" id="{FA17336D-83AF-4FD7-8A23-B19A7A074E97}"/>
              </a:ext>
            </a:extLst>
          </p:cNvPr>
          <p:cNvSpPr>
            <a:spLocks noGrp="1"/>
          </p:cNvSpPr>
          <p:nvPr>
            <p:ph idx="1"/>
          </p:nvPr>
        </p:nvSpPr>
        <p:spPr/>
        <p:txBody>
          <a:bodyPr/>
          <a:lstStyle/>
          <a:p>
            <a:r>
              <a:rPr lang="en-US" altLang="zh-CN" dirty="0"/>
              <a:t>First of all, we look at what might be implemented incorrectly. </a:t>
            </a:r>
          </a:p>
          <a:p>
            <a:r>
              <a:rPr lang="en-US" altLang="zh-CN" dirty="0"/>
              <a:t>An obvious potential error is a transition to the wrong state. So we want the tests to catch such errors.</a:t>
            </a:r>
          </a:p>
          <a:p>
            <a:r>
              <a:rPr lang="en-US" altLang="zh-CN" dirty="0"/>
              <a:t>Additionally, </a:t>
            </a:r>
            <a:r>
              <a:rPr lang="en-US" altLang="zh-CN" i="1" dirty="0">
                <a:solidFill>
                  <a:srgbClr val="00B0F0"/>
                </a:solidFill>
              </a:rPr>
              <a:t>the conditions </a:t>
            </a:r>
            <a:r>
              <a:rPr lang="en-US" altLang="zh-CN" dirty="0"/>
              <a:t>in conditional transitions and </a:t>
            </a:r>
            <a:r>
              <a:rPr lang="en-US" altLang="zh-CN" i="1" dirty="0">
                <a:solidFill>
                  <a:srgbClr val="00B0F0"/>
                </a:solidFill>
              </a:rPr>
              <a:t>the actions</a:t>
            </a:r>
            <a:r>
              <a:rPr lang="en-US" altLang="zh-CN" dirty="0"/>
              <a:t> in transition can be wrong.</a:t>
            </a:r>
          </a:p>
          <a:p>
            <a:r>
              <a:rPr lang="en-US" altLang="zh-CN" dirty="0"/>
              <a:t>Finally, the behavior of a state should stay the same at all times. This means that moving from and to a state should not change the behavior of that state.</a:t>
            </a:r>
            <a:endParaRPr lang="zh-CN" altLang="en-US" dirty="0"/>
          </a:p>
        </p:txBody>
      </p:sp>
    </p:spTree>
    <p:extLst>
      <p:ext uri="{BB962C8B-B14F-4D97-AF65-F5344CB8AC3E}">
        <p14:creationId xmlns:p14="http://schemas.microsoft.com/office/powerpoint/2010/main" val="315626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CA59B-685C-4B3F-9C6B-F310543BD351}"/>
              </a:ext>
            </a:extLst>
          </p:cNvPr>
          <p:cNvSpPr>
            <a:spLocks noGrp="1"/>
          </p:cNvSpPr>
          <p:nvPr>
            <p:ph type="title"/>
          </p:nvPr>
        </p:nvSpPr>
        <p:spPr/>
        <p:txBody>
          <a:bodyPr/>
          <a:lstStyle/>
          <a:p>
            <a:r>
              <a:rPr lang="en-US" altLang="zh-CN" dirty="0"/>
              <a:t>Test Coverages for State Machines</a:t>
            </a:r>
            <a:endParaRPr lang="zh-CN" altLang="en-US" dirty="0"/>
          </a:p>
        </p:txBody>
      </p:sp>
      <p:sp>
        <p:nvSpPr>
          <p:cNvPr id="3" name="内容占位符 2">
            <a:extLst>
              <a:ext uri="{FF2B5EF4-FFF2-40B4-BE49-F238E27FC236}">
                <a16:creationId xmlns:a16="http://schemas.microsoft.com/office/drawing/2014/main" id="{583261C1-5432-4377-B4C1-E13CB28EFFC4}"/>
              </a:ext>
            </a:extLst>
          </p:cNvPr>
          <p:cNvSpPr>
            <a:spLocks noGrp="1"/>
          </p:cNvSpPr>
          <p:nvPr>
            <p:ph idx="1"/>
          </p:nvPr>
        </p:nvSpPr>
        <p:spPr/>
        <p:txBody>
          <a:bodyPr/>
          <a:lstStyle/>
          <a:p>
            <a:r>
              <a:rPr lang="en-US" altLang="zh-CN" b="0" i="0" dirty="0">
                <a:solidFill>
                  <a:srgbClr val="333333"/>
                </a:solidFill>
                <a:effectLst/>
                <a:latin typeface="Helvetica Neue"/>
              </a:rPr>
              <a:t>For state machines, we have a couple of test coverages. </a:t>
            </a:r>
          </a:p>
          <a:p>
            <a:pPr lvl="1"/>
            <a:r>
              <a:rPr lang="en-US" altLang="zh-CN" b="1" i="0" dirty="0">
                <a:solidFill>
                  <a:srgbClr val="333333"/>
                </a:solidFill>
                <a:effectLst/>
                <a:latin typeface="Helvetica Neue"/>
              </a:rPr>
              <a:t>State coverage:</a:t>
            </a:r>
            <a:r>
              <a:rPr lang="en-US" altLang="zh-CN" b="0" i="0" dirty="0">
                <a:solidFill>
                  <a:srgbClr val="333333"/>
                </a:solidFill>
                <a:effectLst/>
                <a:latin typeface="Helvetica Neue"/>
              </a:rPr>
              <a:t> each state has to be reached at least once</a:t>
            </a:r>
          </a:p>
          <a:p>
            <a:pPr lvl="1"/>
            <a:r>
              <a:rPr lang="en-US" altLang="zh-CN" b="1" i="0" dirty="0">
                <a:solidFill>
                  <a:srgbClr val="333333"/>
                </a:solidFill>
                <a:effectLst/>
                <a:latin typeface="Helvetica Neue"/>
              </a:rPr>
              <a:t>Transition coverage:</a:t>
            </a:r>
            <a:r>
              <a:rPr lang="en-US" altLang="zh-CN" b="0" i="0" dirty="0">
                <a:solidFill>
                  <a:srgbClr val="333333"/>
                </a:solidFill>
                <a:effectLst/>
                <a:latin typeface="Helvetica Neue"/>
              </a:rPr>
              <a:t> each transition has to be exercised at least once</a:t>
            </a:r>
          </a:p>
          <a:p>
            <a:pPr lvl="1"/>
            <a:r>
              <a:rPr lang="en-US" altLang="zh-CN" b="1" i="0" dirty="0">
                <a:solidFill>
                  <a:srgbClr val="333333"/>
                </a:solidFill>
                <a:effectLst/>
                <a:latin typeface="Helvetica Neue"/>
              </a:rPr>
              <a:t>Paths:</a:t>
            </a:r>
            <a:r>
              <a:rPr lang="en-US" altLang="zh-CN" b="0" i="0" dirty="0">
                <a:solidFill>
                  <a:srgbClr val="333333"/>
                </a:solidFill>
                <a:effectLst/>
                <a:latin typeface="Helvetica Neue"/>
              </a:rPr>
              <a:t> not exactly a way of describing test coverage, but we use paths to derive test cases</a:t>
            </a:r>
          </a:p>
          <a:p>
            <a:r>
              <a:rPr lang="en-US" altLang="zh-CN" dirty="0"/>
              <a:t>See: </a:t>
            </a:r>
            <a:r>
              <a:rPr lang="en-US" altLang="zh-CN" dirty="0">
                <a:solidFill>
                  <a:srgbClr val="00B0F0"/>
                </a:solidFill>
                <a:hlinkClick r:id="rId2">
                  <a:extLst>
                    <a:ext uri="{A12FA001-AC4F-418D-AE19-62706E023703}">
                      <ahyp:hlinkClr xmlns:ahyp="http://schemas.microsoft.com/office/drawing/2018/hyperlinkcolor" val="tx"/>
                    </a:ext>
                  </a:extLst>
                </a:hlinkClick>
              </a:rPr>
              <a:t>https://gitmind.cn/app/doc/d1f1647493</a:t>
            </a:r>
            <a:endParaRPr lang="zh-CN" altLang="en-US" dirty="0">
              <a:solidFill>
                <a:srgbClr val="00B0F0"/>
              </a:solidFill>
            </a:endParaRPr>
          </a:p>
        </p:txBody>
      </p:sp>
    </p:spTree>
    <p:extLst>
      <p:ext uri="{BB962C8B-B14F-4D97-AF65-F5344CB8AC3E}">
        <p14:creationId xmlns:p14="http://schemas.microsoft.com/office/powerpoint/2010/main" val="28081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p:txBody>
          <a:bodyPr/>
          <a:lstStyle/>
          <a:p>
            <a:endParaRPr lang="zh-CN" altLang="en-US"/>
          </a:p>
        </p:txBody>
      </p:sp>
      <p:pic>
        <p:nvPicPr>
          <p:cNvPr id="11" name="图片 10">
            <a:extLst>
              <a:ext uri="{FF2B5EF4-FFF2-40B4-BE49-F238E27FC236}">
                <a16:creationId xmlns:a16="http://schemas.microsoft.com/office/drawing/2014/main" id="{D4D0DB36-1337-433E-8D44-8B577B2AE8F9}"/>
              </a:ext>
            </a:extLst>
          </p:cNvPr>
          <p:cNvPicPr>
            <a:picLocks noChangeAspect="1"/>
          </p:cNvPicPr>
          <p:nvPr/>
        </p:nvPicPr>
        <p:blipFill>
          <a:blip r:embed="rId2"/>
          <a:stretch>
            <a:fillRect/>
          </a:stretch>
        </p:blipFill>
        <p:spPr>
          <a:xfrm>
            <a:off x="460071" y="0"/>
            <a:ext cx="11122328" cy="6858000"/>
          </a:xfrm>
          <a:prstGeom prst="rect">
            <a:avLst/>
          </a:prstGeom>
        </p:spPr>
      </p:pic>
    </p:spTree>
    <p:extLst>
      <p:ext uri="{BB962C8B-B14F-4D97-AF65-F5344CB8AC3E}">
        <p14:creationId xmlns:p14="http://schemas.microsoft.com/office/powerpoint/2010/main" val="383515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7FB2C-CC93-49D2-A73B-1D6270A41C0E}"/>
              </a:ext>
            </a:extLst>
          </p:cNvPr>
          <p:cNvSpPr>
            <a:spLocks noGrp="1"/>
          </p:cNvSpPr>
          <p:nvPr>
            <p:ph type="title"/>
          </p:nvPr>
        </p:nvSpPr>
        <p:spPr/>
        <p:txBody>
          <a:bodyPr/>
          <a:lstStyle/>
          <a:p>
            <a:r>
              <a:rPr lang="en-US" altLang="zh-CN" sz="4000" dirty="0"/>
              <a:t>Why should we use models at all?</a:t>
            </a:r>
            <a:endParaRPr lang="zh-CN" altLang="en-US" dirty="0"/>
          </a:p>
        </p:txBody>
      </p:sp>
      <p:sp>
        <p:nvSpPr>
          <p:cNvPr id="3" name="内容占位符 2">
            <a:extLst>
              <a:ext uri="{FF2B5EF4-FFF2-40B4-BE49-F238E27FC236}">
                <a16:creationId xmlns:a16="http://schemas.microsoft.com/office/drawing/2014/main" id="{3E3F5285-7017-43F4-890E-676DFFDA26B5}"/>
              </a:ext>
            </a:extLst>
          </p:cNvPr>
          <p:cNvSpPr>
            <a:spLocks noGrp="1"/>
          </p:cNvSpPr>
          <p:nvPr>
            <p:ph idx="1"/>
          </p:nvPr>
        </p:nvSpPr>
        <p:spPr>
          <a:xfrm>
            <a:off x="609601" y="1173162"/>
            <a:ext cx="10655300" cy="4719638"/>
          </a:xfrm>
        </p:spPr>
        <p:txBody>
          <a:bodyPr/>
          <a:lstStyle/>
          <a:p>
            <a:r>
              <a:rPr lang="en-US" altLang="zh-CN" sz="2600" dirty="0"/>
              <a:t>In software testing, a </a:t>
            </a:r>
            <a:r>
              <a:rPr lang="en-US" altLang="zh-CN" sz="2600" b="1" dirty="0">
                <a:solidFill>
                  <a:srgbClr val="C00000"/>
                </a:solidFill>
              </a:rPr>
              <a:t>model</a:t>
            </a:r>
            <a:r>
              <a:rPr lang="en-US" altLang="zh-CN" sz="2600" dirty="0"/>
              <a:t> is </a:t>
            </a:r>
            <a:r>
              <a:rPr lang="en-US" altLang="zh-CN" sz="2600" i="1" dirty="0">
                <a:solidFill>
                  <a:srgbClr val="00B0F0"/>
                </a:solidFill>
              </a:rPr>
              <a:t>a simpler way </a:t>
            </a:r>
            <a:r>
              <a:rPr lang="en-US" altLang="zh-CN" sz="2600" dirty="0"/>
              <a:t>to describe </a:t>
            </a:r>
            <a:r>
              <a:rPr lang="en-US" altLang="zh-CN" sz="2600" i="1" dirty="0">
                <a:solidFill>
                  <a:srgbClr val="00B0F0"/>
                </a:solidFill>
              </a:rPr>
              <a:t>the program under test</a:t>
            </a:r>
            <a:r>
              <a:rPr lang="en-US" altLang="zh-CN" sz="2600" dirty="0"/>
              <a:t>.</a:t>
            </a:r>
          </a:p>
          <a:p>
            <a:pPr lvl="1"/>
            <a:r>
              <a:rPr lang="en-US" altLang="zh-CN" sz="2200" dirty="0"/>
              <a:t>A model preserves some of the </a:t>
            </a:r>
            <a:r>
              <a:rPr lang="en-US" altLang="zh-CN" sz="2200" i="1" dirty="0">
                <a:solidFill>
                  <a:srgbClr val="00B050"/>
                </a:solidFill>
              </a:rPr>
              <a:t>original attributes </a:t>
            </a:r>
            <a:r>
              <a:rPr lang="en-US" altLang="zh-CN" sz="2200" dirty="0"/>
              <a:t>of the system under test. Thus, it can be used to analyse and test the system.</a:t>
            </a:r>
          </a:p>
          <a:p>
            <a:pPr lvl="1"/>
            <a:r>
              <a:rPr lang="en-US" altLang="zh-CN" sz="2200" dirty="0"/>
              <a:t>A model gives us a </a:t>
            </a:r>
            <a:r>
              <a:rPr lang="en-US" altLang="zh-CN" sz="2200" i="1" dirty="0">
                <a:solidFill>
                  <a:srgbClr val="00B050"/>
                </a:solidFill>
              </a:rPr>
              <a:t>structured way</a:t>
            </a:r>
            <a:r>
              <a:rPr lang="en-US" altLang="zh-CN" sz="2200" dirty="0"/>
              <a:t> to understand how the program operates (or should operate).</a:t>
            </a:r>
          </a:p>
          <a:p>
            <a:r>
              <a:rPr lang="en-US" altLang="zh-CN" sz="2600" dirty="0"/>
              <a:t>Model-based testing makes use of models of the system to derive tests.</a:t>
            </a:r>
          </a:p>
          <a:p>
            <a:r>
              <a:rPr lang="en-US" altLang="zh-CN" sz="2600" dirty="0"/>
              <a:t>In this chapter, we show what a model is (or can be) and go over two models used in software testing:</a:t>
            </a:r>
            <a:r>
              <a:rPr lang="zh-CN" altLang="en-US" sz="2600" dirty="0"/>
              <a:t> </a:t>
            </a:r>
            <a:r>
              <a:rPr lang="en-US" altLang="zh-CN" sz="2600" i="1" dirty="0">
                <a:solidFill>
                  <a:srgbClr val="00B050"/>
                </a:solidFill>
              </a:rPr>
              <a:t>decision tables</a:t>
            </a:r>
            <a:r>
              <a:rPr lang="en-US" altLang="zh-CN" sz="2600" dirty="0"/>
              <a:t> and </a:t>
            </a:r>
            <a:r>
              <a:rPr lang="en-US" altLang="zh-CN" sz="2600" i="1" dirty="0">
                <a:solidFill>
                  <a:srgbClr val="00B050"/>
                </a:solidFill>
              </a:rPr>
              <a:t>state machines</a:t>
            </a:r>
            <a:r>
              <a:rPr lang="en-US" altLang="zh-CN" sz="2600" dirty="0"/>
              <a:t>.</a:t>
            </a:r>
            <a:endParaRPr lang="zh-CN" altLang="en-US" sz="2600" dirty="0"/>
          </a:p>
        </p:txBody>
      </p:sp>
    </p:spTree>
    <p:extLst>
      <p:ext uri="{BB962C8B-B14F-4D97-AF65-F5344CB8AC3E}">
        <p14:creationId xmlns:p14="http://schemas.microsoft.com/office/powerpoint/2010/main" val="72336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34A4-1D55-47B5-852F-CAB5D7692C4B}"/>
              </a:ext>
            </a:extLst>
          </p:cNvPr>
          <p:cNvSpPr>
            <a:spLocks noGrp="1"/>
          </p:cNvSpPr>
          <p:nvPr>
            <p:ph type="title"/>
          </p:nvPr>
        </p:nvSpPr>
        <p:spPr/>
        <p:txBody>
          <a:bodyPr/>
          <a:lstStyle/>
          <a:p>
            <a:r>
              <a:rPr lang="en-US" altLang="zh-CN" dirty="0"/>
              <a:t>Sneak Paths and Transition Tables</a:t>
            </a:r>
            <a:endParaRPr lang="zh-CN" altLang="en-US" dirty="0"/>
          </a:p>
        </p:txBody>
      </p:sp>
      <p:sp>
        <p:nvSpPr>
          <p:cNvPr id="3" name="内容占位符 2">
            <a:extLst>
              <a:ext uri="{FF2B5EF4-FFF2-40B4-BE49-F238E27FC236}">
                <a16:creationId xmlns:a16="http://schemas.microsoft.com/office/drawing/2014/main" id="{CA1C38FA-44BC-4FA7-BC09-F997E0FBCCB4}"/>
              </a:ext>
            </a:extLst>
          </p:cNvPr>
          <p:cNvSpPr>
            <a:spLocks noGrp="1"/>
          </p:cNvSpPr>
          <p:nvPr>
            <p:ph idx="1"/>
          </p:nvPr>
        </p:nvSpPr>
        <p:spPr>
          <a:xfrm>
            <a:off x="609600" y="1223168"/>
            <a:ext cx="10972800" cy="5322775"/>
          </a:xfrm>
        </p:spPr>
        <p:txBody>
          <a:bodyPr/>
          <a:lstStyle/>
          <a:p>
            <a:r>
              <a:rPr lang="en-US" altLang="zh-CN" dirty="0"/>
              <a:t>A sneak path is a path in the state machine that should not exist.</a:t>
            </a:r>
          </a:p>
          <a:p>
            <a:r>
              <a:rPr lang="en-US" altLang="zh-CN" b="0" i="0" dirty="0">
                <a:solidFill>
                  <a:srgbClr val="333333"/>
                </a:solidFill>
                <a:effectLst/>
                <a:latin typeface="Helvetica Neue"/>
              </a:rPr>
              <a:t>A transition table is a table containing each transition that is in the state machine. The transition is given by </a:t>
            </a:r>
            <a:r>
              <a:rPr lang="en-US" altLang="zh-CN" b="0" i="1" dirty="0">
                <a:solidFill>
                  <a:srgbClr val="00B0F0"/>
                </a:solidFill>
                <a:effectLst/>
                <a:latin typeface="Helvetica Neue"/>
              </a:rPr>
              <a:t>the state </a:t>
            </a:r>
            <a:r>
              <a:rPr lang="en-US" altLang="zh-CN" b="0" i="0" dirty="0">
                <a:solidFill>
                  <a:srgbClr val="333333"/>
                </a:solidFill>
                <a:effectLst/>
                <a:latin typeface="Helvetica Neue"/>
              </a:rPr>
              <a:t>it is going out of, </a:t>
            </a:r>
            <a:r>
              <a:rPr lang="en-US" altLang="zh-CN" i="1" dirty="0">
                <a:solidFill>
                  <a:srgbClr val="00B0F0"/>
                </a:solidFill>
                <a:latin typeface="Helvetica Neue"/>
              </a:rPr>
              <a:t>the event </a:t>
            </a:r>
            <a:r>
              <a:rPr lang="en-US" altLang="zh-CN" b="0" i="0" dirty="0">
                <a:solidFill>
                  <a:srgbClr val="333333"/>
                </a:solidFill>
                <a:effectLst/>
                <a:latin typeface="Helvetica Neue"/>
              </a:rPr>
              <a:t>that triggers the transition, and </a:t>
            </a:r>
            <a:r>
              <a:rPr lang="en-US" altLang="zh-CN" i="1" dirty="0">
                <a:solidFill>
                  <a:srgbClr val="00B0F0"/>
                </a:solidFill>
                <a:latin typeface="Helvetica Neue"/>
              </a:rPr>
              <a:t>the state </a:t>
            </a:r>
            <a:r>
              <a:rPr lang="en-US" altLang="zh-CN" b="0" i="0" dirty="0">
                <a:solidFill>
                  <a:srgbClr val="333333"/>
                </a:solidFill>
                <a:effectLst/>
                <a:latin typeface="Helvetica Neue"/>
              </a:rPr>
              <a:t>the transition goes to. A transition table can be constructed as follows:</a:t>
            </a:r>
          </a:p>
          <a:p>
            <a:pPr lvl="1"/>
            <a:r>
              <a:rPr lang="en-US" altLang="zh-CN" dirty="0"/>
              <a:t>List all the state machine's states along the rows;</a:t>
            </a:r>
          </a:p>
          <a:p>
            <a:pPr lvl="1"/>
            <a:r>
              <a:rPr lang="en-US" altLang="zh-CN" dirty="0"/>
              <a:t>List all events along the columns;</a:t>
            </a:r>
          </a:p>
          <a:p>
            <a:pPr lvl="1"/>
            <a:r>
              <a:rPr lang="en-US" altLang="zh-CN" dirty="0"/>
              <a:t>For each transition in the state machine note its destination state in the correct cell of the transition table.</a:t>
            </a:r>
            <a:endParaRPr lang="zh-CN" altLang="en-US" dirty="0"/>
          </a:p>
        </p:txBody>
      </p:sp>
    </p:spTree>
    <p:extLst>
      <p:ext uri="{BB962C8B-B14F-4D97-AF65-F5344CB8AC3E}">
        <p14:creationId xmlns:p14="http://schemas.microsoft.com/office/powerpoint/2010/main" val="239663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6FEA7-C955-4F8E-B348-A69AD76B9124}"/>
              </a:ext>
            </a:extLst>
          </p:cNvPr>
          <p:cNvSpPr>
            <a:spLocks noGrp="1"/>
          </p:cNvSpPr>
          <p:nvPr>
            <p:ph type="title"/>
          </p:nvPr>
        </p:nvSpPr>
        <p:spPr/>
        <p:txBody>
          <a:bodyPr/>
          <a:lstStyle/>
          <a:p>
            <a:r>
              <a:rPr lang="en-US" altLang="zh-CN" dirty="0"/>
              <a:t>An Example: Construct Transition Tables</a:t>
            </a:r>
            <a:endParaRPr lang="zh-CN" altLang="en-US" dirty="0"/>
          </a:p>
        </p:txBody>
      </p:sp>
      <p:pic>
        <p:nvPicPr>
          <p:cNvPr id="6" name="图片 5">
            <a:extLst>
              <a:ext uri="{FF2B5EF4-FFF2-40B4-BE49-F238E27FC236}">
                <a16:creationId xmlns:a16="http://schemas.microsoft.com/office/drawing/2014/main" id="{32569C42-7E6B-47C4-970E-D9F132023406}"/>
              </a:ext>
            </a:extLst>
          </p:cNvPr>
          <p:cNvPicPr>
            <a:picLocks noChangeAspect="1"/>
          </p:cNvPicPr>
          <p:nvPr/>
        </p:nvPicPr>
        <p:blipFill>
          <a:blip r:embed="rId2"/>
          <a:stretch>
            <a:fillRect/>
          </a:stretch>
        </p:blipFill>
        <p:spPr>
          <a:xfrm>
            <a:off x="0" y="1184873"/>
            <a:ext cx="3628571" cy="2780952"/>
          </a:xfrm>
          <a:prstGeom prst="rect">
            <a:avLst/>
          </a:prstGeom>
        </p:spPr>
      </p:pic>
      <p:graphicFrame>
        <p:nvGraphicFramePr>
          <p:cNvPr id="4" name="内容占位符 3">
            <a:extLst>
              <a:ext uri="{FF2B5EF4-FFF2-40B4-BE49-F238E27FC236}">
                <a16:creationId xmlns:a16="http://schemas.microsoft.com/office/drawing/2014/main" id="{602436F7-9550-44C4-AB14-87766E5167F8}"/>
              </a:ext>
            </a:extLst>
          </p:cNvPr>
          <p:cNvGraphicFramePr>
            <a:graphicFrameLocks noGrp="1"/>
          </p:cNvGraphicFramePr>
          <p:nvPr>
            <p:ph idx="1"/>
            <p:extLst>
              <p:ext uri="{D42A27DB-BD31-4B8C-83A1-F6EECF244321}">
                <p14:modId xmlns:p14="http://schemas.microsoft.com/office/powerpoint/2010/main" val="1729545857"/>
              </p:ext>
            </p:extLst>
          </p:nvPr>
        </p:nvGraphicFramePr>
        <p:xfrm>
          <a:off x="3396706" y="2857115"/>
          <a:ext cx="8321765" cy="2103120"/>
        </p:xfrm>
        <a:graphic>
          <a:graphicData uri="http://schemas.openxmlformats.org/drawingml/2006/table">
            <a:tbl>
              <a:tblPr/>
              <a:tblGrid>
                <a:gridCol w="1650274">
                  <a:extLst>
                    <a:ext uri="{9D8B030D-6E8A-4147-A177-3AD203B41FA5}">
                      <a16:colId xmlns:a16="http://schemas.microsoft.com/office/drawing/2014/main" val="3923198235"/>
                    </a:ext>
                  </a:extLst>
                </a:gridCol>
                <a:gridCol w="1330234">
                  <a:extLst>
                    <a:ext uri="{9D8B030D-6E8A-4147-A177-3AD203B41FA5}">
                      <a16:colId xmlns:a16="http://schemas.microsoft.com/office/drawing/2014/main" val="233026450"/>
                    </a:ext>
                  </a:extLst>
                </a:gridCol>
                <a:gridCol w="1369423">
                  <a:extLst>
                    <a:ext uri="{9D8B030D-6E8A-4147-A177-3AD203B41FA5}">
                      <a16:colId xmlns:a16="http://schemas.microsoft.com/office/drawing/2014/main" val="2951455051"/>
                    </a:ext>
                  </a:extLst>
                </a:gridCol>
                <a:gridCol w="1562463">
                  <a:extLst>
                    <a:ext uri="{9D8B030D-6E8A-4147-A177-3AD203B41FA5}">
                      <a16:colId xmlns:a16="http://schemas.microsoft.com/office/drawing/2014/main" val="4190399927"/>
                    </a:ext>
                  </a:extLst>
                </a:gridCol>
                <a:gridCol w="1219200">
                  <a:extLst>
                    <a:ext uri="{9D8B030D-6E8A-4147-A177-3AD203B41FA5}">
                      <a16:colId xmlns:a16="http://schemas.microsoft.com/office/drawing/2014/main" val="1771850750"/>
                    </a:ext>
                  </a:extLst>
                </a:gridCol>
                <a:gridCol w="1190171">
                  <a:extLst>
                    <a:ext uri="{9D8B030D-6E8A-4147-A177-3AD203B41FA5}">
                      <a16:colId xmlns:a16="http://schemas.microsoft.com/office/drawing/2014/main" val="44753033"/>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          </a:t>
                      </a:r>
                      <a:r>
                        <a:rPr lang="en-US" altLang="zh-CN" b="1" dirty="0">
                          <a:effectLst/>
                        </a:rPr>
                        <a:t>Events</a:t>
                      </a:r>
                    </a:p>
                    <a:p>
                      <a:pPr>
                        <a:spcBef>
                          <a:spcPts val="800"/>
                        </a:spcBef>
                      </a:pPr>
                      <a:r>
                        <a:rPr lang="en-US" altLang="zh-CN" b="1" dirty="0">
                          <a:effectLst/>
                        </a:rPr>
                        <a:t>STATES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F8F8F8"/>
                    </a:solidFill>
                  </a:tcPr>
                </a:tc>
                <a:tc>
                  <a:txBody>
                    <a:bodyPr/>
                    <a:lstStyle/>
                    <a:p>
                      <a:r>
                        <a:rPr lang="en-US" b="1" dirty="0">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wrong password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correct password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lock button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long lock button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13280924"/>
                  </a:ext>
                </a:extLst>
              </a:tr>
              <a:tr h="0">
                <a:tc>
                  <a:txBody>
                    <a:bodyPr/>
                    <a:lstStyle/>
                    <a:p>
                      <a:r>
                        <a:rPr lang="en-US" b="1" dirty="0">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4495039"/>
                  </a:ext>
                </a:extLst>
              </a:tr>
              <a:tr h="0">
                <a:tc>
                  <a:txBody>
                    <a:bodyPr/>
                    <a:lstStyle/>
                    <a:p>
                      <a:r>
                        <a:rPr lang="en-US" b="1" dirty="0">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UNLOCKED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286921316"/>
                  </a:ext>
                </a:extLst>
              </a:tr>
              <a:tr h="0">
                <a:tc>
                  <a:txBody>
                    <a:bodyPr/>
                    <a:lstStyle/>
                    <a:p>
                      <a:r>
                        <a:rPr lang="en-US" b="1" dirty="0">
                          <a:effectLst/>
                        </a:rPr>
                        <a:t>UNLOCKED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16956861"/>
                  </a:ext>
                </a:extLst>
              </a:tr>
            </a:tbl>
          </a:graphicData>
        </a:graphic>
      </p:graphicFrame>
    </p:spTree>
    <p:extLst>
      <p:ext uri="{BB962C8B-B14F-4D97-AF65-F5344CB8AC3E}">
        <p14:creationId xmlns:p14="http://schemas.microsoft.com/office/powerpoint/2010/main" val="188699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EFB86-3696-4EE8-84AC-5AD06CBA1B2D}"/>
              </a:ext>
            </a:extLst>
          </p:cNvPr>
          <p:cNvSpPr>
            <a:spLocks noGrp="1"/>
          </p:cNvSpPr>
          <p:nvPr>
            <p:ph type="title"/>
          </p:nvPr>
        </p:nvSpPr>
        <p:spPr/>
        <p:txBody>
          <a:bodyPr/>
          <a:lstStyle/>
          <a:p>
            <a:r>
              <a:rPr lang="en-US" altLang="zh-CN" dirty="0"/>
              <a:t>Intended Behavior for Empty Cells</a:t>
            </a:r>
            <a:endParaRPr lang="zh-CN" altLang="en-US" dirty="0"/>
          </a:p>
        </p:txBody>
      </p:sp>
      <p:sp>
        <p:nvSpPr>
          <p:cNvPr id="3" name="内容占位符 2">
            <a:extLst>
              <a:ext uri="{FF2B5EF4-FFF2-40B4-BE49-F238E27FC236}">
                <a16:creationId xmlns:a16="http://schemas.microsoft.com/office/drawing/2014/main" id="{EE977532-03BD-4DE0-83F1-F47DE9EE7276}"/>
              </a:ext>
            </a:extLst>
          </p:cNvPr>
          <p:cNvSpPr>
            <a:spLocks noGrp="1"/>
          </p:cNvSpPr>
          <p:nvPr>
            <p:ph idx="1"/>
          </p:nvPr>
        </p:nvSpPr>
        <p:spPr/>
        <p:txBody>
          <a:bodyPr/>
          <a:lstStyle/>
          <a:p>
            <a:r>
              <a:rPr lang="en-US" altLang="zh-CN" dirty="0"/>
              <a:t>When we have the transition table, we have to decide </a:t>
            </a:r>
            <a:r>
              <a:rPr lang="en-US" altLang="zh-CN" i="1" dirty="0">
                <a:solidFill>
                  <a:srgbClr val="00B0F0"/>
                </a:solidFill>
              </a:rPr>
              <a:t>the intended behavior</a:t>
            </a:r>
            <a:r>
              <a:rPr lang="en-US" altLang="zh-CN" dirty="0"/>
              <a:t> for the </a:t>
            </a:r>
            <a:r>
              <a:rPr lang="en-US" altLang="zh-CN" i="1" dirty="0">
                <a:solidFill>
                  <a:srgbClr val="00B0F0"/>
                </a:solidFill>
              </a:rPr>
              <a:t>empty cells</a:t>
            </a:r>
            <a:r>
              <a:rPr lang="en-US" altLang="zh-CN" dirty="0"/>
              <a:t>.</a:t>
            </a:r>
          </a:p>
          <a:p>
            <a:pPr lvl="1"/>
            <a:r>
              <a:rPr lang="en-US" altLang="zh-CN" dirty="0"/>
              <a:t>The default is to ignore the event and stay in the same state.</a:t>
            </a:r>
          </a:p>
          <a:p>
            <a:pPr lvl="1"/>
            <a:r>
              <a:rPr lang="en-US" altLang="zh-CN" dirty="0"/>
              <a:t>In some cases, one might want the system to throw an exception</a:t>
            </a:r>
            <a:endParaRPr lang="zh-CN" altLang="en-US" dirty="0"/>
          </a:p>
        </p:txBody>
      </p:sp>
    </p:spTree>
    <p:extLst>
      <p:ext uri="{BB962C8B-B14F-4D97-AF65-F5344CB8AC3E}">
        <p14:creationId xmlns:p14="http://schemas.microsoft.com/office/powerpoint/2010/main" val="374643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24134-9A75-4EF8-A68A-D103B81A9475}"/>
              </a:ext>
            </a:extLst>
          </p:cNvPr>
          <p:cNvSpPr>
            <a:spLocks noGrp="1"/>
          </p:cNvSpPr>
          <p:nvPr>
            <p:ph type="title"/>
          </p:nvPr>
        </p:nvSpPr>
        <p:spPr/>
        <p:txBody>
          <a:bodyPr/>
          <a:lstStyle/>
          <a:p>
            <a:r>
              <a:rPr lang="en-US" altLang="zh-CN" dirty="0"/>
              <a:t>Derive Tests for Sneak Paths</a:t>
            </a:r>
            <a:endParaRPr lang="zh-CN" altLang="en-US" dirty="0"/>
          </a:p>
        </p:txBody>
      </p:sp>
      <p:sp>
        <p:nvSpPr>
          <p:cNvPr id="3" name="内容占位符 2">
            <a:extLst>
              <a:ext uri="{FF2B5EF4-FFF2-40B4-BE49-F238E27FC236}">
                <a16:creationId xmlns:a16="http://schemas.microsoft.com/office/drawing/2014/main" id="{C5791D51-617D-4CC5-BAC7-C45B4D78E6D1}"/>
              </a:ext>
            </a:extLst>
          </p:cNvPr>
          <p:cNvSpPr>
            <a:spLocks noGrp="1"/>
          </p:cNvSpPr>
          <p:nvPr>
            <p:ph idx="1"/>
          </p:nvPr>
        </p:nvSpPr>
        <p:spPr>
          <a:xfrm>
            <a:off x="609600" y="1204685"/>
            <a:ext cx="10972800" cy="5065486"/>
          </a:xfrm>
        </p:spPr>
        <p:txBody>
          <a:bodyPr/>
          <a:lstStyle/>
          <a:p>
            <a:r>
              <a:rPr lang="en-US" altLang="zh-CN" dirty="0"/>
              <a:t>To test for </a:t>
            </a:r>
            <a:r>
              <a:rPr lang="en-US" altLang="zh-CN" i="1" dirty="0"/>
              <a:t>all possible sneak paths</a:t>
            </a:r>
            <a:r>
              <a:rPr lang="en-US" altLang="zh-CN" dirty="0"/>
              <a:t>, we </a:t>
            </a:r>
            <a:r>
              <a:rPr lang="en-US" altLang="zh-CN" i="1" dirty="0">
                <a:solidFill>
                  <a:srgbClr val="00B0F0"/>
                </a:solidFill>
              </a:rPr>
              <a:t>create a test case for each empty cell</a:t>
            </a:r>
            <a:r>
              <a:rPr lang="en-US" altLang="zh-CN" dirty="0"/>
              <a:t> in the transition table. </a:t>
            </a:r>
            <a:r>
              <a:rPr lang="en-US" altLang="zh-CN" i="1" u="sng" dirty="0"/>
              <a:t>The number of ‘sneak path tests’</a:t>
            </a:r>
            <a:r>
              <a:rPr lang="en-US" altLang="zh-CN" dirty="0"/>
              <a:t> is equal to </a:t>
            </a:r>
            <a:r>
              <a:rPr lang="en-US" altLang="zh-CN" i="1" u="sng" dirty="0"/>
              <a:t>the number of empty cells </a:t>
            </a:r>
            <a:r>
              <a:rPr lang="en-US" altLang="zh-CN" dirty="0"/>
              <a:t>in the transition table.</a:t>
            </a:r>
          </a:p>
          <a:p>
            <a:pPr lvl="1"/>
            <a:r>
              <a:rPr lang="en-US" altLang="zh-CN" dirty="0"/>
              <a:t> First of all, the test will </a:t>
            </a:r>
            <a:r>
              <a:rPr lang="en-US" altLang="zh-CN" i="1" dirty="0"/>
              <a:t>bring the system to the state corresponding to the empty cell's row</a:t>
            </a:r>
            <a:r>
              <a:rPr lang="en-US" altLang="zh-CN" dirty="0"/>
              <a:t> (you can use the transition tree to find a suitable path).</a:t>
            </a:r>
          </a:p>
          <a:p>
            <a:pPr lvl="1"/>
            <a:r>
              <a:rPr lang="en-US" altLang="zh-CN" dirty="0"/>
              <a:t>Then the test </a:t>
            </a:r>
            <a:r>
              <a:rPr lang="en-US" altLang="zh-CN" i="1" dirty="0"/>
              <a:t>triggers the event corresponding to the empty cell's column</a:t>
            </a:r>
            <a:r>
              <a:rPr lang="en-US" altLang="zh-CN" dirty="0"/>
              <a:t>.</a:t>
            </a:r>
          </a:p>
          <a:p>
            <a:pPr lvl="1"/>
            <a:r>
              <a:rPr lang="en-US" altLang="zh-CN" dirty="0"/>
              <a:t>Finally, the test </a:t>
            </a:r>
            <a:r>
              <a:rPr lang="en-US" altLang="zh-CN" i="1" dirty="0"/>
              <a:t>asserts that the system is in the same state as before triggering the event</a:t>
            </a:r>
            <a:r>
              <a:rPr lang="en-US" altLang="zh-CN" dirty="0"/>
              <a:t>. </a:t>
            </a:r>
            <a:endParaRPr lang="zh-CN" altLang="en-US" dirty="0"/>
          </a:p>
        </p:txBody>
      </p:sp>
    </p:spTree>
    <p:extLst>
      <p:ext uri="{BB962C8B-B14F-4D97-AF65-F5344CB8AC3E}">
        <p14:creationId xmlns:p14="http://schemas.microsoft.com/office/powerpoint/2010/main" val="216222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F325D-8679-464C-A225-B164F8FF2F2A}"/>
              </a:ext>
            </a:extLst>
          </p:cNvPr>
          <p:cNvSpPr>
            <a:spLocks noGrp="1"/>
          </p:cNvSpPr>
          <p:nvPr>
            <p:ph type="title"/>
          </p:nvPr>
        </p:nvSpPr>
        <p:spPr/>
        <p:txBody>
          <a:bodyPr/>
          <a:lstStyle/>
          <a:p>
            <a:r>
              <a:rPr lang="en-US" altLang="zh-CN" dirty="0"/>
              <a:t>Super States and Regions</a:t>
            </a:r>
            <a:endParaRPr lang="zh-CN" altLang="en-US" dirty="0"/>
          </a:p>
        </p:txBody>
      </p:sp>
      <p:sp>
        <p:nvSpPr>
          <p:cNvPr id="3" name="内容占位符 2">
            <a:extLst>
              <a:ext uri="{FF2B5EF4-FFF2-40B4-BE49-F238E27FC236}">
                <a16:creationId xmlns:a16="http://schemas.microsoft.com/office/drawing/2014/main" id="{52225E80-DAA2-4CFB-B5CB-4BDA2A2C7948}"/>
              </a:ext>
            </a:extLst>
          </p:cNvPr>
          <p:cNvSpPr>
            <a:spLocks noGrp="1"/>
          </p:cNvSpPr>
          <p:nvPr>
            <p:ph idx="1"/>
          </p:nvPr>
        </p:nvSpPr>
        <p:spPr>
          <a:xfrm>
            <a:off x="609600" y="1223169"/>
            <a:ext cx="10972800" cy="2662463"/>
          </a:xfrm>
        </p:spPr>
        <p:txBody>
          <a:bodyPr/>
          <a:lstStyle/>
          <a:p>
            <a:r>
              <a:rPr lang="en-US" altLang="zh-CN" b="1" dirty="0"/>
              <a:t>Super state: </a:t>
            </a:r>
            <a:r>
              <a:rPr lang="en-US" altLang="zh-CN" dirty="0"/>
              <a:t>A super state is a state that consists of a state machine. Basically, we wrap a state machine in a super-state which is used as a state in another state machine.</a:t>
            </a:r>
          </a:p>
          <a:p>
            <a:r>
              <a:rPr lang="en-US" altLang="zh-CN" b="1" i="0" dirty="0">
                <a:solidFill>
                  <a:srgbClr val="333333"/>
                </a:solidFill>
                <a:effectLst/>
                <a:latin typeface="Helvetica Neue"/>
              </a:rPr>
              <a:t>Regions</a:t>
            </a:r>
            <a:r>
              <a:rPr lang="en-US" altLang="zh-CN" b="0" i="0" dirty="0">
                <a:solidFill>
                  <a:srgbClr val="333333"/>
                </a:solidFill>
                <a:effectLst/>
                <a:latin typeface="Helvetica Neue"/>
              </a:rPr>
              <a:t>: In some cases, it may be useful to allow the system to be in multiple states at once. This is achieved with regions.</a:t>
            </a:r>
            <a:endParaRPr lang="zh-CN" altLang="en-US" dirty="0"/>
          </a:p>
        </p:txBody>
      </p:sp>
      <p:pic>
        <p:nvPicPr>
          <p:cNvPr id="5" name="图片 4">
            <a:extLst>
              <a:ext uri="{FF2B5EF4-FFF2-40B4-BE49-F238E27FC236}">
                <a16:creationId xmlns:a16="http://schemas.microsoft.com/office/drawing/2014/main" id="{4936CDC8-B2B5-460C-BB3A-A57B09BC12C1}"/>
              </a:ext>
            </a:extLst>
          </p:cNvPr>
          <p:cNvPicPr>
            <a:picLocks noChangeAspect="1"/>
          </p:cNvPicPr>
          <p:nvPr/>
        </p:nvPicPr>
        <p:blipFill>
          <a:blip r:embed="rId2"/>
          <a:stretch>
            <a:fillRect/>
          </a:stretch>
        </p:blipFill>
        <p:spPr>
          <a:xfrm>
            <a:off x="2225894" y="4000739"/>
            <a:ext cx="2735065" cy="2185079"/>
          </a:xfrm>
          <a:prstGeom prst="rect">
            <a:avLst/>
          </a:prstGeom>
        </p:spPr>
      </p:pic>
      <p:pic>
        <p:nvPicPr>
          <p:cNvPr id="6" name="图片 5">
            <a:extLst>
              <a:ext uri="{FF2B5EF4-FFF2-40B4-BE49-F238E27FC236}">
                <a16:creationId xmlns:a16="http://schemas.microsoft.com/office/drawing/2014/main" id="{51F52DD1-5B42-43B9-A7D3-F31AC00E0114}"/>
              </a:ext>
            </a:extLst>
          </p:cNvPr>
          <p:cNvPicPr>
            <a:picLocks noChangeAspect="1"/>
          </p:cNvPicPr>
          <p:nvPr/>
        </p:nvPicPr>
        <p:blipFill>
          <a:blip r:embed="rId3"/>
          <a:stretch>
            <a:fillRect/>
          </a:stretch>
        </p:blipFill>
        <p:spPr>
          <a:xfrm>
            <a:off x="5883543" y="3885632"/>
            <a:ext cx="2735064" cy="2306528"/>
          </a:xfrm>
          <a:prstGeom prst="rect">
            <a:avLst/>
          </a:prstGeom>
        </p:spPr>
      </p:pic>
    </p:spTree>
    <p:extLst>
      <p:ext uri="{BB962C8B-B14F-4D97-AF65-F5344CB8AC3E}">
        <p14:creationId xmlns:p14="http://schemas.microsoft.com/office/powerpoint/2010/main" val="27181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6FC66-7C20-43A7-9F7C-832151FD68EF}"/>
              </a:ext>
            </a:extLst>
          </p:cNvPr>
          <p:cNvSpPr>
            <a:spLocks noGrp="1"/>
          </p:cNvSpPr>
          <p:nvPr>
            <p:ph type="title"/>
          </p:nvPr>
        </p:nvSpPr>
        <p:spPr>
          <a:xfrm>
            <a:off x="580573" y="171731"/>
            <a:ext cx="10191751" cy="660628"/>
          </a:xfrm>
        </p:spPr>
        <p:txBody>
          <a:bodyPr/>
          <a:lstStyle/>
          <a:p>
            <a:r>
              <a:rPr lang="en-US" altLang="zh-CN" dirty="0"/>
              <a:t>An Example for Super State</a:t>
            </a:r>
            <a:endParaRPr lang="zh-CN" altLang="en-US" dirty="0"/>
          </a:p>
        </p:txBody>
      </p:sp>
      <p:sp>
        <p:nvSpPr>
          <p:cNvPr id="3" name="内容占位符 2">
            <a:extLst>
              <a:ext uri="{FF2B5EF4-FFF2-40B4-BE49-F238E27FC236}">
                <a16:creationId xmlns:a16="http://schemas.microsoft.com/office/drawing/2014/main" id="{C0D20626-6BEC-4B17-BCEE-B82B9BDB4D32}"/>
              </a:ext>
            </a:extLst>
          </p:cNvPr>
          <p:cNvSpPr>
            <a:spLocks noGrp="1"/>
          </p:cNvSpPr>
          <p:nvPr>
            <p:ph idx="1"/>
          </p:nvPr>
        </p:nvSpPr>
        <p:spPr>
          <a:xfrm>
            <a:off x="580572" y="994282"/>
            <a:ext cx="10972800" cy="1884021"/>
          </a:xfrm>
        </p:spPr>
        <p:txBody>
          <a:bodyPr/>
          <a:lstStyle/>
          <a:p>
            <a:r>
              <a:rPr lang="en-US" altLang="zh-CN" sz="2800" dirty="0"/>
              <a:t>We can use a super state even in the small example of a phone's state machine. The two states LOCKED and UNLOCKED both represent the system in some sort of ON state. We can use this to create a super state called ON.</a:t>
            </a:r>
            <a:endParaRPr lang="zh-CN" altLang="en-US" sz="2800" dirty="0"/>
          </a:p>
        </p:txBody>
      </p:sp>
      <p:pic>
        <p:nvPicPr>
          <p:cNvPr id="5" name="图片 4">
            <a:extLst>
              <a:ext uri="{FF2B5EF4-FFF2-40B4-BE49-F238E27FC236}">
                <a16:creationId xmlns:a16="http://schemas.microsoft.com/office/drawing/2014/main" id="{C9F0DE41-EABD-4327-BA9A-416A759B601D}"/>
              </a:ext>
            </a:extLst>
          </p:cNvPr>
          <p:cNvPicPr>
            <a:picLocks noChangeAspect="1"/>
          </p:cNvPicPr>
          <p:nvPr/>
        </p:nvPicPr>
        <p:blipFill>
          <a:blip r:embed="rId2"/>
          <a:stretch>
            <a:fillRect/>
          </a:stretch>
        </p:blipFill>
        <p:spPr>
          <a:xfrm>
            <a:off x="580572" y="2878303"/>
            <a:ext cx="4809524" cy="3628571"/>
          </a:xfrm>
          <a:prstGeom prst="rect">
            <a:avLst/>
          </a:prstGeom>
        </p:spPr>
      </p:pic>
      <p:pic>
        <p:nvPicPr>
          <p:cNvPr id="7" name="图片 6">
            <a:extLst>
              <a:ext uri="{FF2B5EF4-FFF2-40B4-BE49-F238E27FC236}">
                <a16:creationId xmlns:a16="http://schemas.microsoft.com/office/drawing/2014/main" id="{A73EF623-CFA3-4906-8D79-4819A22B41C7}"/>
              </a:ext>
            </a:extLst>
          </p:cNvPr>
          <p:cNvPicPr>
            <a:picLocks noChangeAspect="1"/>
          </p:cNvPicPr>
          <p:nvPr/>
        </p:nvPicPr>
        <p:blipFill>
          <a:blip r:embed="rId3"/>
          <a:stretch>
            <a:fillRect/>
          </a:stretch>
        </p:blipFill>
        <p:spPr>
          <a:xfrm>
            <a:off x="6980592" y="3632588"/>
            <a:ext cx="3791732" cy="1179904"/>
          </a:xfrm>
          <a:prstGeom prst="rect">
            <a:avLst/>
          </a:prstGeom>
        </p:spPr>
      </p:pic>
      <p:sp>
        <p:nvSpPr>
          <p:cNvPr id="10" name="文本框 9">
            <a:extLst>
              <a:ext uri="{FF2B5EF4-FFF2-40B4-BE49-F238E27FC236}">
                <a16:creationId xmlns:a16="http://schemas.microsoft.com/office/drawing/2014/main" id="{5FA9F728-FBC3-41F4-8EA1-563BE6653D84}"/>
              </a:ext>
            </a:extLst>
          </p:cNvPr>
          <p:cNvSpPr txBox="1"/>
          <p:nvPr/>
        </p:nvSpPr>
        <p:spPr>
          <a:xfrm>
            <a:off x="6226629" y="4983147"/>
            <a:ext cx="5326743" cy="769441"/>
          </a:xfrm>
          <a:prstGeom prst="rect">
            <a:avLst/>
          </a:prstGeom>
          <a:noFill/>
        </p:spPr>
        <p:txBody>
          <a:bodyPr wrap="square">
            <a:spAutoFit/>
          </a:bodyPr>
          <a:lstStyle/>
          <a:p>
            <a:r>
              <a:rPr lang="en-US" altLang="zh-CN" b="0" i="0" dirty="0">
                <a:solidFill>
                  <a:srgbClr val="333333"/>
                </a:solidFill>
                <a:effectLst/>
                <a:latin typeface="Helvetica Neue"/>
              </a:rPr>
              <a:t>We can also </a:t>
            </a:r>
            <a:r>
              <a:rPr lang="en-US" altLang="zh-CN" b="0" i="1" dirty="0">
                <a:solidFill>
                  <a:srgbClr val="333333"/>
                </a:solidFill>
                <a:effectLst/>
                <a:latin typeface="Helvetica Neue"/>
              </a:rPr>
              <a:t>simplify</a:t>
            </a:r>
            <a:r>
              <a:rPr lang="en-US" altLang="zh-CN" b="0" i="0" dirty="0">
                <a:solidFill>
                  <a:srgbClr val="333333"/>
                </a:solidFill>
                <a:effectLst/>
                <a:latin typeface="Helvetica Neue"/>
              </a:rPr>
              <a:t> the state machine by </a:t>
            </a:r>
            <a:r>
              <a:rPr lang="en-US" altLang="zh-CN" b="0" i="1" dirty="0">
                <a:solidFill>
                  <a:srgbClr val="333333"/>
                </a:solidFill>
                <a:effectLst/>
                <a:latin typeface="Helvetica Neue"/>
              </a:rPr>
              <a:t>collapsing</a:t>
            </a:r>
            <a:r>
              <a:rPr lang="en-US" altLang="zh-CN" b="0" i="0" dirty="0">
                <a:solidFill>
                  <a:srgbClr val="333333"/>
                </a:solidFill>
                <a:effectLst/>
                <a:latin typeface="Helvetica Neue"/>
              </a:rPr>
              <a:t> the super state.</a:t>
            </a:r>
            <a:endParaRPr lang="zh-CN" altLang="en-US" dirty="0"/>
          </a:p>
        </p:txBody>
      </p:sp>
    </p:spTree>
    <p:extLst>
      <p:ext uri="{BB962C8B-B14F-4D97-AF65-F5344CB8AC3E}">
        <p14:creationId xmlns:p14="http://schemas.microsoft.com/office/powerpoint/2010/main" val="24352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88094-6A95-4F11-B038-5134630B4537}"/>
              </a:ext>
            </a:extLst>
          </p:cNvPr>
          <p:cNvSpPr>
            <a:spLocks noGrp="1"/>
          </p:cNvSpPr>
          <p:nvPr>
            <p:ph type="title"/>
          </p:nvPr>
        </p:nvSpPr>
        <p:spPr/>
        <p:txBody>
          <a:bodyPr/>
          <a:lstStyle/>
          <a:p>
            <a:r>
              <a:rPr lang="en-US" altLang="zh-CN" dirty="0"/>
              <a:t>An Example for Regions</a:t>
            </a:r>
            <a:endParaRPr lang="zh-CN" altLang="en-US" dirty="0"/>
          </a:p>
        </p:txBody>
      </p:sp>
      <p:sp>
        <p:nvSpPr>
          <p:cNvPr id="3" name="内容占位符 2">
            <a:extLst>
              <a:ext uri="{FF2B5EF4-FFF2-40B4-BE49-F238E27FC236}">
                <a16:creationId xmlns:a16="http://schemas.microsoft.com/office/drawing/2014/main" id="{CE687CD2-B9B4-4CAC-849C-50D5973CBAFB}"/>
              </a:ext>
            </a:extLst>
          </p:cNvPr>
          <p:cNvSpPr>
            <a:spLocks noGrp="1"/>
          </p:cNvSpPr>
          <p:nvPr>
            <p:ph idx="1"/>
          </p:nvPr>
        </p:nvSpPr>
        <p:spPr>
          <a:xfrm>
            <a:off x="609602" y="1458006"/>
            <a:ext cx="10087428" cy="4411662"/>
          </a:xfrm>
        </p:spPr>
        <p:txBody>
          <a:bodyPr/>
          <a:lstStyle/>
          <a:p>
            <a:r>
              <a:rPr lang="en-US" altLang="zh-CN" sz="2900" b="0" i="0" dirty="0">
                <a:solidFill>
                  <a:srgbClr val="333333"/>
                </a:solidFill>
                <a:effectLst/>
                <a:latin typeface="Helvetica Neue"/>
              </a:rPr>
              <a:t>When the phone is on, it drains the battery. The system keeps track of the level of the battery. Let's assume that our phone has two battery levels: low and normal.</a:t>
            </a:r>
          </a:p>
          <a:p>
            <a:r>
              <a:rPr lang="en-US" altLang="zh-CN" sz="2900" b="0" i="0" dirty="0">
                <a:solidFill>
                  <a:srgbClr val="333333"/>
                </a:solidFill>
                <a:effectLst/>
                <a:latin typeface="Helvetica Neue"/>
              </a:rPr>
              <a:t>The draining of the battery and the transitions between the states of the battery run in parallel to the phone being locked or unlocked. With parallel behaviour like this, we can use the regions in the state machine model, which looks like the following, with the new battery states and the regions:</a:t>
            </a:r>
            <a:endParaRPr lang="zh-CN" altLang="en-US" sz="2900" dirty="0"/>
          </a:p>
        </p:txBody>
      </p:sp>
      <p:pic>
        <p:nvPicPr>
          <p:cNvPr id="5" name="图片 4">
            <a:extLst>
              <a:ext uri="{FF2B5EF4-FFF2-40B4-BE49-F238E27FC236}">
                <a16:creationId xmlns:a16="http://schemas.microsoft.com/office/drawing/2014/main" id="{948CF174-99D1-45FA-A87F-CA2ECBAF9CED}"/>
              </a:ext>
            </a:extLst>
          </p:cNvPr>
          <p:cNvPicPr>
            <a:picLocks noChangeAspect="1"/>
          </p:cNvPicPr>
          <p:nvPr/>
        </p:nvPicPr>
        <p:blipFill>
          <a:blip r:embed="rId2"/>
          <a:stretch>
            <a:fillRect/>
          </a:stretch>
        </p:blipFill>
        <p:spPr>
          <a:xfrm>
            <a:off x="609601" y="1161143"/>
            <a:ext cx="10087428" cy="5213620"/>
          </a:xfrm>
          <a:prstGeom prst="rect">
            <a:avLst/>
          </a:prstGeom>
        </p:spPr>
      </p:pic>
    </p:spTree>
    <p:extLst>
      <p:ext uri="{BB962C8B-B14F-4D97-AF65-F5344CB8AC3E}">
        <p14:creationId xmlns:p14="http://schemas.microsoft.com/office/powerpoint/2010/main" val="188985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96A3F-12D5-459D-B013-73D0B6DE742B}"/>
              </a:ext>
            </a:extLst>
          </p:cNvPr>
          <p:cNvSpPr>
            <a:spLocks noGrp="1"/>
          </p:cNvSpPr>
          <p:nvPr>
            <p:ph type="title"/>
          </p:nvPr>
        </p:nvSpPr>
        <p:spPr/>
        <p:txBody>
          <a:bodyPr/>
          <a:lstStyle/>
          <a:p>
            <a:r>
              <a:rPr lang="en-US" altLang="zh-CN" sz="3600" dirty="0"/>
              <a:t>Implementing State-based Testing in Practice</a:t>
            </a:r>
            <a:endParaRPr lang="zh-CN" altLang="en-US" sz="3600" dirty="0"/>
          </a:p>
        </p:txBody>
      </p:sp>
      <p:sp>
        <p:nvSpPr>
          <p:cNvPr id="3" name="内容占位符 2">
            <a:extLst>
              <a:ext uri="{FF2B5EF4-FFF2-40B4-BE49-F238E27FC236}">
                <a16:creationId xmlns:a16="http://schemas.microsoft.com/office/drawing/2014/main" id="{96770637-9FBB-42D3-8282-6BCCEE586231}"/>
              </a:ext>
            </a:extLst>
          </p:cNvPr>
          <p:cNvSpPr>
            <a:spLocks noGrp="1"/>
          </p:cNvSpPr>
          <p:nvPr>
            <p:ph idx="1"/>
          </p:nvPr>
        </p:nvSpPr>
        <p:spPr>
          <a:xfrm>
            <a:off x="609600" y="1223168"/>
            <a:ext cx="10972800" cy="5241132"/>
          </a:xfrm>
        </p:spPr>
        <p:txBody>
          <a:bodyPr/>
          <a:lstStyle/>
          <a:p>
            <a:pPr>
              <a:spcAft>
                <a:spcPts val="1020"/>
              </a:spcAft>
            </a:pPr>
            <a:r>
              <a:rPr lang="en-US" altLang="zh-CN" sz="23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States are very common in programming. Most classes in Object-Oriented-Programming correspond to their own small state </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machine. In these classes, we distinguish two types of methods: </a:t>
            </a:r>
            <a:r>
              <a:rPr lang="en-US" altLang="zh-CN" sz="2300" b="1"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inspection</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and </a:t>
            </a:r>
            <a:r>
              <a:rPr lang="en-US" altLang="zh-CN" sz="2300" b="1"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trigger</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methods. </a:t>
            </a:r>
            <a:endParaRPr lang="en-US" altLang="zh-CN" sz="2300" kern="100" dirty="0">
              <a:latin typeface="Calibri" panose="020F0502020204030204" pitchFamily="34" charset="0"/>
              <a:ea typeface="宋体" panose="02010600030101010101" pitchFamily="2" charset="-122"/>
              <a:cs typeface="Times New Roman" panose="02020603050405020304" pitchFamily="18" charset="0"/>
            </a:endParaRPr>
          </a:p>
          <a:p>
            <a:pPr lvl="1">
              <a:spcAft>
                <a:spcPts val="1020"/>
              </a:spcAft>
            </a:pPr>
            <a:r>
              <a:rPr lang="en-US" altLang="zh-CN" sz="22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An </a:t>
            </a:r>
            <a:r>
              <a:rPr lang="en-US" altLang="zh-CN" sz="2200" b="1"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inspection</a:t>
            </a:r>
            <a:r>
              <a:rPr lang="en-US" altLang="zh-CN" sz="22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 method only provides information about an object's state. This information consists of the values or fields of an object. The inspection methods only provide information. They do not change the state (or values) of an object.</a:t>
            </a:r>
            <a:endParaRPr lang="en-US" altLang="zh-CN" sz="2200" kern="100" dirty="0">
              <a:latin typeface="Calibri" panose="020F0502020204030204" pitchFamily="34" charset="0"/>
              <a:ea typeface="宋体" panose="02010600030101010101" pitchFamily="2" charset="-122"/>
              <a:cs typeface="Times New Roman" panose="02020603050405020304" pitchFamily="18" charset="0"/>
            </a:endParaRPr>
          </a:p>
          <a:p>
            <a:pPr lvl="1">
              <a:spcAft>
                <a:spcPts val="1020"/>
              </a:spcAft>
            </a:pPr>
            <a:r>
              <a:rPr lang="en-US" altLang="zh-CN" sz="2200" b="1" kern="0" spc="15" dirty="0">
                <a:solidFill>
                  <a:srgbClr val="333333"/>
                </a:solidFill>
                <a:effectLst/>
                <a:latin typeface="Helvetica" panose="020B0604020202020204" pitchFamily="34" charset="0"/>
                <a:ea typeface="宋体" panose="02010600030101010101" pitchFamily="2" charset="-122"/>
              </a:rPr>
              <a:t>Trigger</a:t>
            </a:r>
            <a:r>
              <a:rPr lang="en-US" altLang="zh-CN" sz="2200" kern="0" spc="15" dirty="0">
                <a:solidFill>
                  <a:srgbClr val="333333"/>
                </a:solidFill>
                <a:effectLst/>
                <a:latin typeface="Helvetica" panose="020B0604020202020204" pitchFamily="34" charset="0"/>
                <a:ea typeface="宋体" panose="02010600030101010101" pitchFamily="2" charset="-122"/>
              </a:rPr>
              <a:t> methods bring the class into a new state. This can be done by changing some of the class's values. These trigger methods correspond to the events on the transitions in the state machine.</a:t>
            </a:r>
          </a:p>
          <a:p>
            <a:pPr>
              <a:spcAft>
                <a:spcPts val="1020"/>
              </a:spcAft>
            </a:pPr>
            <a:r>
              <a:rPr lang="en-US" altLang="zh-CN" sz="2300" kern="0" spc="15" dirty="0">
                <a:solidFill>
                  <a:srgbClr val="333333"/>
                </a:solidFill>
                <a:effectLst/>
                <a:latin typeface="Helvetica" panose="020B0604020202020204" pitchFamily="34" charset="0"/>
                <a:ea typeface="宋体" panose="02010600030101010101" pitchFamily="2" charset="-122"/>
              </a:rPr>
              <a:t>In a test, we want to </a:t>
            </a:r>
            <a:r>
              <a:rPr lang="en-US" altLang="zh-CN" sz="2300" i="1" kern="0" spc="15" dirty="0">
                <a:solidFill>
                  <a:srgbClr val="333333"/>
                </a:solidFill>
                <a:effectLst/>
                <a:latin typeface="Helvetica" panose="020B0604020202020204" pitchFamily="34" charset="0"/>
                <a:ea typeface="宋体" panose="02010600030101010101" pitchFamily="2" charset="-122"/>
              </a:rPr>
              <a:t>bring the class to different states </a:t>
            </a:r>
            <a:r>
              <a:rPr lang="en-US" altLang="zh-CN" sz="2300" kern="0" spc="15" dirty="0">
                <a:solidFill>
                  <a:srgbClr val="333333"/>
                </a:solidFill>
                <a:effectLst/>
                <a:latin typeface="Helvetica" panose="020B0604020202020204" pitchFamily="34" charset="0"/>
                <a:ea typeface="宋体" panose="02010600030101010101" pitchFamily="2" charset="-122"/>
              </a:rPr>
              <a:t>and </a:t>
            </a:r>
            <a:r>
              <a:rPr lang="en-US" altLang="zh-CN" sz="2300" i="1" kern="0" spc="15" dirty="0">
                <a:solidFill>
                  <a:srgbClr val="333333"/>
                </a:solidFill>
                <a:effectLst/>
                <a:latin typeface="Helvetica" panose="020B0604020202020204" pitchFamily="34" charset="0"/>
                <a:ea typeface="宋体" panose="02010600030101010101" pitchFamily="2" charset="-122"/>
              </a:rPr>
              <a:t>assert that after each transition, the class is in the expected state</a:t>
            </a:r>
            <a:r>
              <a:rPr lang="en-US" altLang="zh-CN" sz="2300" kern="0" spc="15" dirty="0">
                <a:solidFill>
                  <a:srgbClr val="333333"/>
                </a:solidFill>
                <a:effectLst/>
                <a:latin typeface="Helvetica" panose="020B0604020202020204" pitchFamily="34" charset="0"/>
                <a:ea typeface="宋体" panose="02010600030101010101" pitchFamily="2" charset="-122"/>
              </a:rPr>
              <a:t>. In other words, a </a:t>
            </a:r>
            <a:r>
              <a:rPr lang="en-US" altLang="zh-CN" sz="2300" b="1" kern="0" spc="15" dirty="0">
                <a:solidFill>
                  <a:srgbClr val="333333"/>
                </a:solidFill>
                <a:effectLst/>
                <a:latin typeface="Helvetica" panose="020B0604020202020204" pitchFamily="34" charset="0"/>
                <a:ea typeface="宋体" panose="02010600030101010101" pitchFamily="2" charset="-122"/>
              </a:rPr>
              <a:t>test scenario</a:t>
            </a:r>
            <a:r>
              <a:rPr lang="en-US" altLang="zh-CN" sz="2300" kern="0" spc="15" dirty="0">
                <a:solidFill>
                  <a:srgbClr val="333333"/>
                </a:solidFill>
                <a:effectLst/>
                <a:latin typeface="Helvetica" panose="020B0604020202020204" pitchFamily="34" charset="0"/>
                <a:ea typeface="宋体" panose="02010600030101010101" pitchFamily="2" charset="-122"/>
              </a:rPr>
              <a:t> is basically a series of calls on </a:t>
            </a:r>
            <a:r>
              <a:rPr lang="en-US" altLang="zh-CN" sz="2300" i="1" kern="0" spc="15" dirty="0">
                <a:solidFill>
                  <a:srgbClr val="00B0F0"/>
                </a:solidFill>
                <a:effectLst/>
                <a:latin typeface="Helvetica" panose="020B0604020202020204" pitchFamily="34" charset="0"/>
                <a:ea typeface="宋体" panose="02010600030101010101" pitchFamily="2" charset="-122"/>
              </a:rPr>
              <a:t>the class's trigger methods</a:t>
            </a:r>
            <a:r>
              <a:rPr lang="en-US" altLang="zh-CN" sz="2300" kern="0" spc="15" dirty="0">
                <a:solidFill>
                  <a:srgbClr val="333333"/>
                </a:solidFill>
                <a:effectLst/>
                <a:latin typeface="Helvetica" panose="020B0604020202020204" pitchFamily="34" charset="0"/>
                <a:ea typeface="宋体" panose="02010600030101010101" pitchFamily="2" charset="-122"/>
              </a:rPr>
              <a:t>. Between these calls, we can call </a:t>
            </a:r>
            <a:r>
              <a:rPr lang="en-US" altLang="zh-CN" sz="2300" i="1" kern="0" spc="15" dirty="0">
                <a:solidFill>
                  <a:srgbClr val="00B0F0"/>
                </a:solidFill>
                <a:effectLst/>
                <a:latin typeface="Helvetica" panose="020B0604020202020204" pitchFamily="34" charset="0"/>
                <a:ea typeface="宋体" panose="02010600030101010101" pitchFamily="2" charset="-122"/>
              </a:rPr>
              <a:t>the inspection methods to check the state</a:t>
            </a:r>
            <a:r>
              <a:rPr lang="en-US" altLang="zh-CN" sz="2300" kern="0" spc="15" dirty="0">
                <a:solidFill>
                  <a:srgbClr val="333333"/>
                </a:solidFill>
                <a:effectLst/>
                <a:latin typeface="Helvetica" panose="020B0604020202020204" pitchFamily="34" charset="0"/>
                <a:ea typeface="宋体" panose="02010600030101010101" pitchFamily="2" charset="-122"/>
              </a:rPr>
              <a:t>.</a:t>
            </a:r>
            <a:endParaRPr lang="zh-CN" altLang="en-US" sz="2300" dirty="0"/>
          </a:p>
        </p:txBody>
      </p:sp>
    </p:spTree>
    <p:extLst>
      <p:ext uri="{BB962C8B-B14F-4D97-AF65-F5344CB8AC3E}">
        <p14:creationId xmlns:p14="http://schemas.microsoft.com/office/powerpoint/2010/main" val="352020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054D-11FB-4C3D-AB2C-F08D3DDA36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94BF4B-6384-48EB-BE15-7DA1A8867F84}"/>
              </a:ext>
            </a:extLst>
          </p:cNvPr>
          <p:cNvSpPr>
            <a:spLocks noGrp="1"/>
          </p:cNvSpPr>
          <p:nvPr>
            <p:ph idx="1"/>
          </p:nvPr>
        </p:nvSpPr>
        <p:spPr/>
        <p:txBody>
          <a:bodyPr/>
          <a:lstStyle/>
          <a:p>
            <a:r>
              <a:rPr lang="en-US" altLang="zh-CN" dirty="0"/>
              <a:t>When a state machine corresponds to </a:t>
            </a:r>
            <a:r>
              <a:rPr lang="en-US" altLang="zh-CN" i="1" dirty="0">
                <a:solidFill>
                  <a:srgbClr val="00B0F0"/>
                </a:solidFill>
              </a:rPr>
              <a:t>a single class</a:t>
            </a:r>
            <a:r>
              <a:rPr lang="en-US" altLang="zh-CN" dirty="0"/>
              <a:t>, we can easily use the methods described above to test the state machine. However, sometimes </a:t>
            </a:r>
            <a:r>
              <a:rPr lang="en-US" altLang="zh-CN" i="1" dirty="0">
                <a:solidFill>
                  <a:srgbClr val="00B0F0"/>
                </a:solidFill>
              </a:rPr>
              <a:t>the state machine spans over multiple classes</a:t>
            </a:r>
            <a:r>
              <a:rPr lang="en-US" altLang="zh-CN" dirty="0"/>
              <a:t>. In that case, you </a:t>
            </a:r>
            <a:r>
              <a:rPr lang="en-US" altLang="zh-CN" i="1" dirty="0">
                <a:solidFill>
                  <a:srgbClr val="00B0F0"/>
                </a:solidFill>
              </a:rPr>
              <a:t>might not be able to identify the inspection and trigger methods easily</a:t>
            </a:r>
            <a:r>
              <a:rPr lang="en-US" altLang="zh-CN" dirty="0"/>
              <a:t>. In this scenario, </a:t>
            </a:r>
            <a:r>
              <a:rPr lang="en-US" altLang="zh-CN" i="1" dirty="0"/>
              <a:t>the state machines can even correspond to end-to-end / system testing</a:t>
            </a:r>
            <a:r>
              <a:rPr lang="en-US" altLang="zh-CN" dirty="0"/>
              <a:t>. Here, the flow of the entire system is under test, from input to output.</a:t>
            </a:r>
            <a:endParaRPr lang="zh-CN" altLang="en-US" dirty="0"/>
          </a:p>
        </p:txBody>
      </p:sp>
    </p:spTree>
    <p:extLst>
      <p:ext uri="{BB962C8B-B14F-4D97-AF65-F5344CB8AC3E}">
        <p14:creationId xmlns:p14="http://schemas.microsoft.com/office/powerpoint/2010/main" val="86631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41D6E-486D-48A8-BD47-ACA9008BB41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81B600-1532-410C-B6B6-8C438CE2C547}"/>
              </a:ext>
            </a:extLst>
          </p:cNvPr>
          <p:cNvSpPr>
            <a:spLocks noGrp="1"/>
          </p:cNvSpPr>
          <p:nvPr>
            <p:ph idx="1"/>
          </p:nvPr>
        </p:nvSpPr>
        <p:spPr>
          <a:xfrm>
            <a:off x="609600" y="1206500"/>
            <a:ext cx="10972800" cy="5130800"/>
          </a:xfrm>
        </p:spPr>
        <p:txBody>
          <a:bodyPr/>
          <a:lstStyle/>
          <a:p>
            <a:r>
              <a:rPr lang="en-US" altLang="zh-CN" sz="2300" dirty="0"/>
              <a:t>The system under test </a:t>
            </a:r>
            <a:r>
              <a:rPr lang="en-US" altLang="zh-CN" sz="2300" dirty="0">
                <a:solidFill>
                  <a:srgbClr val="00B0F0"/>
                </a:solidFill>
              </a:rPr>
              <a:t>does not always </a:t>
            </a:r>
            <a:r>
              <a:rPr lang="en-US" altLang="zh-CN" sz="2300" dirty="0"/>
              <a:t>provide </a:t>
            </a:r>
            <a:r>
              <a:rPr lang="en-US" altLang="zh-CN" sz="2300" i="1" dirty="0">
                <a:solidFill>
                  <a:srgbClr val="00B0F0"/>
                </a:solidFill>
              </a:rPr>
              <a:t>a programming interface (API) to inspect the state or trigger the event for the transitions</a:t>
            </a:r>
            <a:r>
              <a:rPr lang="en-US" altLang="zh-CN" sz="2300" dirty="0"/>
              <a:t>. A common example of such a system is </a:t>
            </a:r>
            <a:r>
              <a:rPr lang="en-US" altLang="zh-CN" sz="2300" dirty="0">
                <a:solidFill>
                  <a:srgbClr val="00B0F0"/>
                </a:solidFill>
              </a:rPr>
              <a:t>a web application</a:t>
            </a:r>
            <a:r>
              <a:rPr lang="en-US" altLang="zh-CN" sz="2300" dirty="0"/>
              <a:t>.</a:t>
            </a:r>
          </a:p>
          <a:p>
            <a:r>
              <a:rPr lang="en-US" altLang="zh-CN" sz="2300" dirty="0"/>
              <a:t>In the end, the web application works through a browser. To access the state or to trigger the transitions you would then need to use </a:t>
            </a:r>
            <a:r>
              <a:rPr lang="en-US" altLang="zh-CN" sz="2300" dirty="0">
                <a:solidFill>
                  <a:srgbClr val="00B0F0"/>
                </a:solidFill>
              </a:rPr>
              <a:t>a dedicated tool </a:t>
            </a:r>
            <a:r>
              <a:rPr lang="en-US" altLang="zh-CN" sz="2300" dirty="0"/>
              <a:t>to control the browser. Using such a dedicated tool directly is not ideal, as you would have to </a:t>
            </a:r>
            <a:r>
              <a:rPr lang="en-US" altLang="zh-CN" sz="2300" i="1" dirty="0">
                <a:solidFill>
                  <a:srgbClr val="00B0F0"/>
                </a:solidFill>
              </a:rPr>
              <a:t>specify each individual click on the web page to trigger events</a:t>
            </a:r>
            <a:r>
              <a:rPr lang="en-US" altLang="zh-CN" sz="2300" dirty="0"/>
              <a:t>. </a:t>
            </a:r>
          </a:p>
          <a:p>
            <a:r>
              <a:rPr lang="en-US" altLang="zh-CN" sz="2300" dirty="0"/>
              <a:t>What we need is </a:t>
            </a:r>
            <a:r>
              <a:rPr lang="en-US" altLang="zh-CN" sz="2300" i="1" dirty="0">
                <a:solidFill>
                  <a:srgbClr val="00B0F0"/>
                </a:solidFill>
              </a:rPr>
              <a:t>an abstraction layer </a:t>
            </a:r>
            <a:r>
              <a:rPr lang="en-US" altLang="zh-CN" sz="2300" dirty="0"/>
              <a:t>on top of the system being tested. This abstraction can be a Java class, with the methods that we need to be able to test the system as its state machine. In this way, the abstraction layer will contain </a:t>
            </a:r>
            <a:r>
              <a:rPr lang="en-US" altLang="zh-CN" sz="2300" i="1" dirty="0">
                <a:solidFill>
                  <a:srgbClr val="00B0F0"/>
                </a:solidFill>
              </a:rPr>
              <a:t>the inspection method</a:t>
            </a:r>
            <a:r>
              <a:rPr lang="en-US" altLang="zh-CN" sz="2300" dirty="0"/>
              <a:t> to check the state and </a:t>
            </a:r>
            <a:r>
              <a:rPr lang="en-US" altLang="zh-CN" sz="2300" i="1" dirty="0">
                <a:solidFill>
                  <a:srgbClr val="00B0F0"/>
                </a:solidFill>
              </a:rPr>
              <a:t>the trigger methods </a:t>
            </a:r>
            <a:r>
              <a:rPr lang="en-US" altLang="zh-CN" sz="2300" dirty="0"/>
              <a:t>to perform the transitions.</a:t>
            </a:r>
          </a:p>
          <a:p>
            <a:r>
              <a:rPr lang="en-US" altLang="zh-CN" sz="2300" kern="0" spc="15" dirty="0">
                <a:solidFill>
                  <a:srgbClr val="333333"/>
                </a:solidFill>
                <a:effectLst/>
                <a:latin typeface="Helvetica" panose="020B0604020202020204" pitchFamily="34" charset="0"/>
                <a:ea typeface="宋体" panose="02010600030101010101" pitchFamily="2" charset="-122"/>
              </a:rPr>
              <a:t>With this small abstraction layer, we can formulate the tests clearly. An example of such an abstraction layer is discussed in the chapter on web testing.</a:t>
            </a:r>
            <a:endParaRPr lang="zh-CN" altLang="en-US" sz="2300" dirty="0"/>
          </a:p>
        </p:txBody>
      </p:sp>
    </p:spTree>
    <p:extLst>
      <p:ext uri="{BB962C8B-B14F-4D97-AF65-F5344CB8AC3E}">
        <p14:creationId xmlns:p14="http://schemas.microsoft.com/office/powerpoint/2010/main" val="27094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AE805-8D8E-42E2-B218-8506CFCEA85E}"/>
              </a:ext>
            </a:extLst>
          </p:cNvPr>
          <p:cNvSpPr>
            <a:spLocks noGrp="1"/>
          </p:cNvSpPr>
          <p:nvPr>
            <p:ph type="title"/>
          </p:nvPr>
        </p:nvSpPr>
        <p:spPr/>
        <p:txBody>
          <a:bodyPr/>
          <a:lstStyle/>
          <a:p>
            <a:r>
              <a:rPr lang="en-US" altLang="zh-CN" dirty="0"/>
              <a:t>Introduction to Model-Based Testing</a:t>
            </a:r>
            <a:endParaRPr lang="zh-CN" altLang="en-US" dirty="0"/>
          </a:p>
        </p:txBody>
      </p:sp>
      <p:sp>
        <p:nvSpPr>
          <p:cNvPr id="3" name="内容占位符 2">
            <a:extLst>
              <a:ext uri="{FF2B5EF4-FFF2-40B4-BE49-F238E27FC236}">
                <a16:creationId xmlns:a16="http://schemas.microsoft.com/office/drawing/2014/main" id="{BA5B9B4A-E831-41F7-9D30-3D84FB959935}"/>
              </a:ext>
            </a:extLst>
          </p:cNvPr>
          <p:cNvSpPr>
            <a:spLocks noGrp="1"/>
          </p:cNvSpPr>
          <p:nvPr>
            <p:ph idx="1"/>
          </p:nvPr>
        </p:nvSpPr>
        <p:spPr>
          <a:xfrm>
            <a:off x="609600" y="1719263"/>
            <a:ext cx="10972800" cy="2840037"/>
          </a:xfrm>
        </p:spPr>
        <p:txBody>
          <a:bodyPr/>
          <a:lstStyle/>
          <a:p>
            <a:r>
              <a:rPr lang="en-US" altLang="zh-CN" dirty="0">
                <a:hlinkClick r:id="rId2"/>
              </a:rPr>
              <a:t>https://youtu.be/5yuFf4-4JnE</a:t>
            </a:r>
            <a:endParaRPr lang="zh-CN" altLang="en-US" dirty="0"/>
          </a:p>
        </p:txBody>
      </p:sp>
    </p:spTree>
    <p:extLst>
      <p:ext uri="{BB962C8B-B14F-4D97-AF65-F5344CB8AC3E}">
        <p14:creationId xmlns:p14="http://schemas.microsoft.com/office/powerpoint/2010/main" val="213434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A7C814-094E-485A-9EAD-608DC01056EB}"/>
              </a:ext>
            </a:extLst>
          </p:cNvPr>
          <p:cNvSpPr>
            <a:spLocks noGrp="1"/>
          </p:cNvSpPr>
          <p:nvPr>
            <p:ph idx="1"/>
          </p:nvPr>
        </p:nvSpPr>
        <p:spPr/>
        <p:txBody>
          <a:bodyPr/>
          <a:lstStyle/>
          <a:p>
            <a:endParaRPr lang="zh-CN" altLang="en-US" sz="2000" dirty="0">
              <a:solidFill>
                <a:srgbClr val="00B050"/>
              </a:solidFill>
            </a:endParaRPr>
          </a:p>
        </p:txBody>
      </p:sp>
    </p:spTree>
    <p:extLst>
      <p:ext uri="{BB962C8B-B14F-4D97-AF65-F5344CB8AC3E}">
        <p14:creationId xmlns:p14="http://schemas.microsoft.com/office/powerpoint/2010/main" val="263418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14F22-510E-4AC9-A7CA-B407BF319C70}"/>
              </a:ext>
            </a:extLst>
          </p:cNvPr>
          <p:cNvSpPr>
            <a:spLocks noGrp="1"/>
          </p:cNvSpPr>
          <p:nvPr>
            <p:ph type="title"/>
          </p:nvPr>
        </p:nvSpPr>
        <p:spPr/>
        <p:txBody>
          <a:bodyPr/>
          <a:lstStyle/>
          <a:p>
            <a:r>
              <a:rPr lang="en-US" altLang="zh-CN" dirty="0"/>
              <a:t>Creating Decision Tables</a:t>
            </a:r>
            <a:endParaRPr lang="zh-CN" altLang="en-US" dirty="0"/>
          </a:p>
        </p:txBody>
      </p:sp>
      <p:sp>
        <p:nvSpPr>
          <p:cNvPr id="3" name="内容占位符 2">
            <a:extLst>
              <a:ext uri="{FF2B5EF4-FFF2-40B4-BE49-F238E27FC236}">
                <a16:creationId xmlns:a16="http://schemas.microsoft.com/office/drawing/2014/main" id="{4A07AEE9-B51D-4950-8292-F35657CD8D96}"/>
              </a:ext>
            </a:extLst>
          </p:cNvPr>
          <p:cNvSpPr>
            <a:spLocks noGrp="1"/>
          </p:cNvSpPr>
          <p:nvPr>
            <p:ph idx="1"/>
          </p:nvPr>
        </p:nvSpPr>
        <p:spPr/>
        <p:txBody>
          <a:bodyPr/>
          <a:lstStyle/>
          <a:p>
            <a:r>
              <a:rPr lang="en-US" altLang="zh-CN" dirty="0">
                <a:hlinkClick r:id="rId2"/>
              </a:rPr>
              <a:t>https://youtu.be/1u1qfJ2IrpU</a:t>
            </a:r>
            <a:endParaRPr lang="zh-CN" altLang="en-US" dirty="0"/>
          </a:p>
        </p:txBody>
      </p:sp>
    </p:spTree>
    <p:extLst>
      <p:ext uri="{BB962C8B-B14F-4D97-AF65-F5344CB8AC3E}">
        <p14:creationId xmlns:p14="http://schemas.microsoft.com/office/powerpoint/2010/main" val="22747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46470-E411-40F7-A67B-A5FFFC16C549}"/>
              </a:ext>
            </a:extLst>
          </p:cNvPr>
          <p:cNvSpPr>
            <a:spLocks noGrp="1"/>
          </p:cNvSpPr>
          <p:nvPr>
            <p:ph type="title"/>
          </p:nvPr>
        </p:nvSpPr>
        <p:spPr/>
        <p:txBody>
          <a:bodyPr/>
          <a:lstStyle/>
          <a:p>
            <a:r>
              <a:rPr lang="en-US" altLang="zh-CN" dirty="0"/>
              <a:t>Testing Decision Tables</a:t>
            </a:r>
            <a:endParaRPr lang="zh-CN" altLang="en-US" dirty="0"/>
          </a:p>
        </p:txBody>
      </p:sp>
      <p:sp>
        <p:nvSpPr>
          <p:cNvPr id="3" name="内容占位符 2">
            <a:extLst>
              <a:ext uri="{FF2B5EF4-FFF2-40B4-BE49-F238E27FC236}">
                <a16:creationId xmlns:a16="http://schemas.microsoft.com/office/drawing/2014/main" id="{A8AA3A31-92D7-4018-B9C4-A80D99107339}"/>
              </a:ext>
            </a:extLst>
          </p:cNvPr>
          <p:cNvSpPr>
            <a:spLocks noGrp="1"/>
          </p:cNvSpPr>
          <p:nvPr>
            <p:ph idx="1"/>
          </p:nvPr>
        </p:nvSpPr>
        <p:spPr>
          <a:xfrm>
            <a:off x="508000" y="1185863"/>
            <a:ext cx="10972800" cy="5138738"/>
          </a:xfrm>
        </p:spPr>
        <p:txBody>
          <a:bodyPr/>
          <a:lstStyle/>
          <a:p>
            <a:r>
              <a:rPr lang="en-US" altLang="zh-CN" sz="2800" dirty="0"/>
              <a:t>There are multiple ways to derive tests for a decision table:</a:t>
            </a:r>
          </a:p>
          <a:p>
            <a:pPr lvl="1"/>
            <a:r>
              <a:rPr lang="en-US" altLang="zh-CN" sz="2400" b="1" dirty="0"/>
              <a:t>All explicit variants</a:t>
            </a:r>
            <a:r>
              <a:rPr lang="en-US" altLang="zh-CN" sz="2400" dirty="0"/>
              <a:t>: Derive a test case </a:t>
            </a:r>
            <a:r>
              <a:rPr lang="en-US" altLang="zh-CN" sz="2400" i="1" dirty="0">
                <a:solidFill>
                  <a:srgbClr val="00B050"/>
                </a:solidFill>
              </a:rPr>
              <a:t>for each column</a:t>
            </a:r>
            <a:r>
              <a:rPr lang="en-US" altLang="zh-CN" sz="2400" dirty="0"/>
              <a:t>. The number of tests equals the number of columns in the decision table.</a:t>
            </a:r>
          </a:p>
          <a:p>
            <a:pPr lvl="1"/>
            <a:r>
              <a:rPr lang="en-US" altLang="zh-CN" sz="2400" b="1" dirty="0"/>
              <a:t>All possible variants</a:t>
            </a:r>
            <a:r>
              <a:rPr lang="en-US" altLang="zh-CN" sz="2400" dirty="0"/>
              <a:t>: Derive a test case </a:t>
            </a:r>
            <a:r>
              <a:rPr lang="en-US" altLang="zh-CN" sz="2400" i="1" dirty="0">
                <a:solidFill>
                  <a:srgbClr val="00B050"/>
                </a:solidFill>
              </a:rPr>
              <a:t>for each possible combination of condition values</a:t>
            </a:r>
            <a:r>
              <a:rPr lang="en-US" altLang="zh-CN" sz="2400" dirty="0"/>
              <a:t>. For NN conditions this leads to </a:t>
            </a:r>
            <a:r>
              <a:rPr lang="en-US" altLang="zh-CN" sz="2400" dirty="0">
                <a:solidFill>
                  <a:srgbClr val="00B050"/>
                </a:solidFill>
              </a:rPr>
              <a:t>2</a:t>
            </a:r>
            <a:r>
              <a:rPr lang="en-US" altLang="zh-CN" sz="2400" i="1" baseline="30000" dirty="0">
                <a:solidFill>
                  <a:srgbClr val="00B050"/>
                </a:solidFill>
              </a:rPr>
              <a:t>N</a:t>
            </a:r>
            <a:r>
              <a:rPr lang="en-US" altLang="zh-CN" sz="2400" dirty="0">
                <a:solidFill>
                  <a:srgbClr val="00B050"/>
                </a:solidFill>
              </a:rPr>
              <a:t> test cases</a:t>
            </a:r>
            <a:r>
              <a:rPr lang="en-US" altLang="zh-CN" sz="2400" dirty="0"/>
              <a:t>. Often, this approach is </a:t>
            </a:r>
            <a:r>
              <a:rPr lang="en-US" altLang="zh-CN" sz="2400" i="1" dirty="0">
                <a:solidFill>
                  <a:srgbClr val="00B050"/>
                </a:solidFill>
              </a:rPr>
              <a:t>unrealistic</a:t>
            </a:r>
            <a:r>
              <a:rPr lang="en-US" altLang="zh-CN" sz="2400" dirty="0"/>
              <a:t> because of the exponential relationship between the number of conditions and the number of test cases.</a:t>
            </a:r>
          </a:p>
          <a:p>
            <a:pPr lvl="1"/>
            <a:r>
              <a:rPr lang="en-US" altLang="zh-CN" sz="2400" b="1" dirty="0"/>
              <a:t>Every unique outcome / All decisions</a:t>
            </a:r>
            <a:r>
              <a:rPr lang="en-US" altLang="zh-CN" sz="2400" dirty="0"/>
              <a:t>: One test case </a:t>
            </a:r>
            <a:r>
              <a:rPr lang="en-US" altLang="zh-CN" sz="2400" i="1" dirty="0">
                <a:solidFill>
                  <a:srgbClr val="00B050"/>
                </a:solidFill>
              </a:rPr>
              <a:t>for each unique outcome or action</a:t>
            </a:r>
            <a:r>
              <a:rPr lang="en-US" altLang="zh-CN" sz="2400" dirty="0"/>
              <a:t>. The number of tests depends on the actions in the decision table.</a:t>
            </a:r>
          </a:p>
          <a:p>
            <a:pPr lvl="1"/>
            <a:r>
              <a:rPr lang="en-US" altLang="zh-CN" sz="2400" b="1" dirty="0"/>
              <a:t>Each condition T/F</a:t>
            </a:r>
            <a:r>
              <a:rPr lang="en-US" altLang="zh-CN" sz="2400" dirty="0"/>
              <a:t>: </a:t>
            </a:r>
            <a:r>
              <a:rPr lang="en-US" altLang="zh-CN" sz="2400" i="1" dirty="0">
                <a:solidFill>
                  <a:srgbClr val="00B050"/>
                </a:solidFill>
              </a:rPr>
              <a:t>Make sure that each condition is true and false </a:t>
            </a:r>
            <a:r>
              <a:rPr lang="en-US" altLang="zh-CN" sz="2400" dirty="0"/>
              <a:t>at least once in the test suite. This often results in two tests: all conditions true and all conditions false.</a:t>
            </a:r>
            <a:endParaRPr lang="zh-CN" altLang="en-US" sz="2400" dirty="0"/>
          </a:p>
        </p:txBody>
      </p:sp>
    </p:spTree>
    <p:extLst>
      <p:ext uri="{BB962C8B-B14F-4D97-AF65-F5344CB8AC3E}">
        <p14:creationId xmlns:p14="http://schemas.microsoft.com/office/powerpoint/2010/main" val="325070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BF474-132E-4EEE-BDEB-B5A20C477DF9}"/>
              </a:ext>
            </a:extLst>
          </p:cNvPr>
          <p:cNvSpPr>
            <a:spLocks noGrp="1"/>
          </p:cNvSpPr>
          <p:nvPr>
            <p:ph type="title"/>
          </p:nvPr>
        </p:nvSpPr>
        <p:spPr/>
        <p:txBody>
          <a:bodyPr/>
          <a:lstStyle/>
          <a:p>
            <a:r>
              <a:rPr lang="en-US" altLang="zh-CN" sz="3400" dirty="0"/>
              <a:t>Modified Condition / Decision Coverage (MC/DC)</a:t>
            </a:r>
            <a:endParaRPr lang="zh-CN" altLang="en-US" sz="3400" dirty="0"/>
          </a:p>
        </p:txBody>
      </p:sp>
      <p:sp>
        <p:nvSpPr>
          <p:cNvPr id="3" name="内容占位符 2">
            <a:extLst>
              <a:ext uri="{FF2B5EF4-FFF2-40B4-BE49-F238E27FC236}">
                <a16:creationId xmlns:a16="http://schemas.microsoft.com/office/drawing/2014/main" id="{7BA75B81-4FDF-478D-833B-F8E0F3CD20F1}"/>
              </a:ext>
            </a:extLst>
          </p:cNvPr>
          <p:cNvSpPr>
            <a:spLocks noGrp="1"/>
          </p:cNvSpPr>
          <p:nvPr>
            <p:ph idx="1"/>
          </p:nvPr>
        </p:nvSpPr>
        <p:spPr>
          <a:xfrm>
            <a:off x="609601" y="1363663"/>
            <a:ext cx="10972800" cy="4411662"/>
          </a:xfrm>
        </p:spPr>
        <p:txBody>
          <a:bodyPr/>
          <a:lstStyle/>
          <a:p>
            <a:r>
              <a:rPr lang="en-US" altLang="zh-CN" dirty="0"/>
              <a:t>One more way to derive test cases </a:t>
            </a:r>
            <a:r>
              <a:rPr lang="en-US" altLang="zh-CN" i="1" dirty="0">
                <a:solidFill>
                  <a:srgbClr val="00B050"/>
                </a:solidFill>
              </a:rPr>
              <a:t>from a decision table </a:t>
            </a:r>
            <a:r>
              <a:rPr lang="en-US" altLang="zh-CN" dirty="0"/>
              <a:t>is by using the </a:t>
            </a:r>
            <a:r>
              <a:rPr lang="en-US" altLang="zh-CN" i="1" dirty="0">
                <a:solidFill>
                  <a:srgbClr val="00B050"/>
                </a:solidFill>
              </a:rPr>
              <a:t>Modified Condition / Decision Coverage (MC/DC). </a:t>
            </a:r>
            <a:r>
              <a:rPr lang="en-US" altLang="zh-CN" dirty="0"/>
              <a:t>This is a </a:t>
            </a:r>
            <a:r>
              <a:rPr lang="en-US" altLang="zh-CN" i="1" dirty="0">
                <a:solidFill>
                  <a:srgbClr val="00B050"/>
                </a:solidFill>
              </a:rPr>
              <a:t>combination</a:t>
            </a:r>
            <a:r>
              <a:rPr lang="en-US" altLang="zh-CN" dirty="0"/>
              <a:t> of </a:t>
            </a:r>
            <a:r>
              <a:rPr lang="en-US" altLang="zh-CN" i="1" dirty="0">
                <a:solidFill>
                  <a:srgbClr val="00B050"/>
                </a:solidFill>
              </a:rPr>
              <a:t>the last two ways</a:t>
            </a:r>
            <a:r>
              <a:rPr lang="en-US" altLang="zh-CN" dirty="0"/>
              <a:t> of deriving tests demonstrated above.</a:t>
            </a:r>
          </a:p>
          <a:p>
            <a:pPr lvl="1">
              <a:buFont typeface="+mj-lt"/>
              <a:buAutoNum type="arabicPeriod"/>
            </a:pPr>
            <a:r>
              <a:rPr lang="en-US" altLang="zh-CN" b="0" i="0" dirty="0">
                <a:effectLst/>
                <a:latin typeface="Helvetica Neue"/>
              </a:rPr>
              <a:t>Each condition is at least once true and once false in the test suite;</a:t>
            </a:r>
          </a:p>
          <a:p>
            <a:pPr lvl="1">
              <a:buFont typeface="+mj-lt"/>
              <a:buAutoNum type="arabicPeriod"/>
            </a:pPr>
            <a:r>
              <a:rPr lang="en-US" altLang="zh-CN" b="0" i="0" dirty="0">
                <a:effectLst/>
                <a:latin typeface="Helvetica Neue"/>
              </a:rPr>
              <a:t>Each unique action should be tested at least once;</a:t>
            </a:r>
          </a:p>
          <a:p>
            <a:pPr lvl="1">
              <a:buFont typeface="+mj-lt"/>
              <a:buAutoNum type="arabicPeriod"/>
            </a:pPr>
            <a:r>
              <a:rPr lang="en-US" altLang="zh-CN" b="0" i="0" dirty="0">
                <a:effectLst/>
                <a:latin typeface="Helvetica Neue"/>
              </a:rPr>
              <a:t>Each condition should individually determine the action or outcome.</a:t>
            </a:r>
          </a:p>
          <a:p>
            <a:endParaRPr lang="zh-CN" altLang="en-US" dirty="0"/>
          </a:p>
        </p:txBody>
      </p:sp>
    </p:spTree>
    <p:extLst>
      <p:ext uri="{BB962C8B-B14F-4D97-AF65-F5344CB8AC3E}">
        <p14:creationId xmlns:p14="http://schemas.microsoft.com/office/powerpoint/2010/main" val="273723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9ADEB-F7D9-423A-9A3F-4093A527B0D7}"/>
              </a:ext>
            </a:extLst>
          </p:cNvPr>
          <p:cNvSpPr>
            <a:spLocks noGrp="1"/>
          </p:cNvSpPr>
          <p:nvPr>
            <p:ph type="title"/>
          </p:nvPr>
        </p:nvSpPr>
        <p:spPr/>
        <p:txBody>
          <a:bodyPr/>
          <a:lstStyle/>
          <a:p>
            <a:r>
              <a:rPr lang="en-US" altLang="zh-CN" dirty="0"/>
              <a:t>Testing Decisions in Decision Tables</a:t>
            </a:r>
            <a:endParaRPr lang="zh-CN" altLang="en-US" dirty="0"/>
          </a:p>
        </p:txBody>
      </p:sp>
      <p:sp>
        <p:nvSpPr>
          <p:cNvPr id="3" name="内容占位符 2">
            <a:extLst>
              <a:ext uri="{FF2B5EF4-FFF2-40B4-BE49-F238E27FC236}">
                <a16:creationId xmlns:a16="http://schemas.microsoft.com/office/drawing/2014/main" id="{BAD5CA3A-D1C7-4F88-8540-0AAA8EA1089E}"/>
              </a:ext>
            </a:extLst>
          </p:cNvPr>
          <p:cNvSpPr>
            <a:spLocks noGrp="1"/>
          </p:cNvSpPr>
          <p:nvPr>
            <p:ph idx="1"/>
          </p:nvPr>
        </p:nvSpPr>
        <p:spPr>
          <a:xfrm>
            <a:off x="609600" y="1719263"/>
            <a:ext cx="10972800" cy="1493837"/>
          </a:xfrm>
        </p:spPr>
        <p:txBody>
          <a:bodyPr/>
          <a:lstStyle/>
          <a:p>
            <a:r>
              <a:rPr lang="en-US" altLang="zh-CN" dirty="0">
                <a:hlinkClick r:id="rId2"/>
              </a:rPr>
              <a:t>https://youtu.be/TxAFPJx6yKI</a:t>
            </a:r>
            <a:endParaRPr lang="zh-CN" altLang="en-US" dirty="0"/>
          </a:p>
        </p:txBody>
      </p:sp>
    </p:spTree>
    <p:extLst>
      <p:ext uri="{BB962C8B-B14F-4D97-AF65-F5344CB8AC3E}">
        <p14:creationId xmlns:p14="http://schemas.microsoft.com/office/powerpoint/2010/main" val="12226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C417E-A7BD-441D-81C6-1CFE6F664735}"/>
              </a:ext>
            </a:extLst>
          </p:cNvPr>
          <p:cNvSpPr>
            <a:spLocks noGrp="1"/>
          </p:cNvSpPr>
          <p:nvPr>
            <p:ph type="title"/>
          </p:nvPr>
        </p:nvSpPr>
        <p:spPr>
          <a:xfrm>
            <a:off x="609600" y="261937"/>
            <a:ext cx="10191751" cy="930275"/>
          </a:xfrm>
        </p:spPr>
        <p:txBody>
          <a:bodyPr/>
          <a:lstStyle/>
          <a:p>
            <a:r>
              <a:rPr lang="en-US" altLang="zh-CN" dirty="0"/>
              <a:t>Implementing automated test cases for decision tables</a:t>
            </a:r>
            <a:endParaRPr lang="zh-CN" altLang="en-US" dirty="0"/>
          </a:p>
        </p:txBody>
      </p:sp>
      <p:sp>
        <p:nvSpPr>
          <p:cNvPr id="3" name="内容占位符 2">
            <a:extLst>
              <a:ext uri="{FF2B5EF4-FFF2-40B4-BE49-F238E27FC236}">
                <a16:creationId xmlns:a16="http://schemas.microsoft.com/office/drawing/2014/main" id="{39DD23BB-D531-4FAA-8D6A-93DCED443AD4}"/>
              </a:ext>
            </a:extLst>
          </p:cNvPr>
          <p:cNvSpPr>
            <a:spLocks noGrp="1"/>
          </p:cNvSpPr>
          <p:nvPr>
            <p:ph idx="1"/>
          </p:nvPr>
        </p:nvSpPr>
        <p:spPr/>
        <p:txBody>
          <a:bodyPr/>
          <a:lstStyle/>
          <a:p>
            <a:r>
              <a:rPr lang="en-US" altLang="zh-CN" dirty="0"/>
              <a:t>See the textbook.</a:t>
            </a:r>
            <a:endParaRPr lang="zh-CN" altLang="en-US" dirty="0"/>
          </a:p>
        </p:txBody>
      </p:sp>
    </p:spTree>
    <p:extLst>
      <p:ext uri="{BB962C8B-B14F-4D97-AF65-F5344CB8AC3E}">
        <p14:creationId xmlns:p14="http://schemas.microsoft.com/office/powerpoint/2010/main" val="277068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D27E4-89B3-4945-81DF-7B37F58B0797}"/>
              </a:ext>
            </a:extLst>
          </p:cNvPr>
          <p:cNvSpPr>
            <a:spLocks noGrp="1"/>
          </p:cNvSpPr>
          <p:nvPr>
            <p:ph type="title"/>
          </p:nvPr>
        </p:nvSpPr>
        <p:spPr/>
        <p:txBody>
          <a:bodyPr/>
          <a:lstStyle/>
          <a:p>
            <a:r>
              <a:rPr lang="en-US" altLang="zh-CN" dirty="0"/>
              <a:t>Non-binary choices and final guidelines</a:t>
            </a:r>
            <a:endParaRPr lang="zh-CN" altLang="en-US" dirty="0"/>
          </a:p>
        </p:txBody>
      </p:sp>
      <p:sp>
        <p:nvSpPr>
          <p:cNvPr id="3" name="内容占位符 2">
            <a:extLst>
              <a:ext uri="{FF2B5EF4-FFF2-40B4-BE49-F238E27FC236}">
                <a16:creationId xmlns:a16="http://schemas.microsoft.com/office/drawing/2014/main" id="{6E45DC36-C316-43D9-B2AE-58F017A4DD43}"/>
              </a:ext>
            </a:extLst>
          </p:cNvPr>
          <p:cNvSpPr>
            <a:spLocks noGrp="1"/>
          </p:cNvSpPr>
          <p:nvPr>
            <p:ph idx="1"/>
          </p:nvPr>
        </p:nvSpPr>
        <p:spPr/>
        <p:txBody>
          <a:bodyPr/>
          <a:lstStyle/>
          <a:p>
            <a:r>
              <a:rPr lang="en-US" altLang="zh-CN" dirty="0"/>
              <a:t>See the textbook and Read it by yourself.</a:t>
            </a:r>
            <a:endParaRPr lang="zh-CN" altLang="en-US" dirty="0"/>
          </a:p>
          <a:p>
            <a:endParaRPr lang="zh-CN" altLang="en-US" dirty="0"/>
          </a:p>
        </p:txBody>
      </p:sp>
    </p:spTree>
    <p:extLst>
      <p:ext uri="{BB962C8B-B14F-4D97-AF65-F5344CB8AC3E}">
        <p14:creationId xmlns:p14="http://schemas.microsoft.com/office/powerpoint/2010/main" val="3669996947"/>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6439</TotalTime>
  <Words>1976</Words>
  <Application>Microsoft Office PowerPoint</Application>
  <PresentationFormat>宽屏</PresentationFormat>
  <Paragraphs>126</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Helvetica Neue</vt:lpstr>
      <vt:lpstr>华文楷体</vt:lpstr>
      <vt:lpstr>楷体</vt:lpstr>
      <vt:lpstr>Arial</vt:lpstr>
      <vt:lpstr>Calibri</vt:lpstr>
      <vt:lpstr>Helvetica</vt:lpstr>
      <vt:lpstr>Times New Roman</vt:lpstr>
      <vt:lpstr>Wingdings</vt:lpstr>
      <vt:lpstr>Helin</vt:lpstr>
      <vt:lpstr>Model-based Testing</vt:lpstr>
      <vt:lpstr>Why should we use models at all?</vt:lpstr>
      <vt:lpstr>Introduction to Model-Based Testing</vt:lpstr>
      <vt:lpstr>Creating Decision Tables</vt:lpstr>
      <vt:lpstr>Testing Decision Tables</vt:lpstr>
      <vt:lpstr>Modified Condition / Decision Coverage (MC/DC)</vt:lpstr>
      <vt:lpstr>Testing Decisions in Decision Tables</vt:lpstr>
      <vt:lpstr>Implementing automated test cases for decision tables</vt:lpstr>
      <vt:lpstr>Non-binary choices and final guidelines</vt:lpstr>
      <vt:lpstr>State Machines</vt:lpstr>
      <vt:lpstr>Notations for State Machines in UML</vt:lpstr>
      <vt:lpstr>PowerPoint 演示文稿</vt:lpstr>
      <vt:lpstr>Conditional Transitions</vt:lpstr>
      <vt:lpstr>Notations for Conditions and Actions</vt:lpstr>
      <vt:lpstr>An Example for Conditional Transitions</vt:lpstr>
      <vt:lpstr>PowerPoint 演示文稿</vt:lpstr>
      <vt:lpstr>Testing with State Machines</vt:lpstr>
      <vt:lpstr>Test Coverages for State Machines</vt:lpstr>
      <vt:lpstr>PowerPoint 演示文稿</vt:lpstr>
      <vt:lpstr>Sneak Paths and Transition Tables</vt:lpstr>
      <vt:lpstr>An Example: Construct Transition Tables</vt:lpstr>
      <vt:lpstr>Intended Behavior for Empty Cells</vt:lpstr>
      <vt:lpstr>Derive Tests for Sneak Paths</vt:lpstr>
      <vt:lpstr>Super States and Regions</vt:lpstr>
      <vt:lpstr>An Example for Super State</vt:lpstr>
      <vt:lpstr>An Example for Regions</vt:lpstr>
      <vt:lpstr>Implementing State-based Testing in Practice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109</cp:revision>
  <dcterms:created xsi:type="dcterms:W3CDTF">2021-03-08T04:15:30Z</dcterms:created>
  <dcterms:modified xsi:type="dcterms:W3CDTF">2021-05-10T08:28:10Z</dcterms:modified>
</cp:coreProperties>
</file>