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2" r:id="rId4"/>
    <p:sldId id="275" r:id="rId5"/>
    <p:sldId id="270" r:id="rId6"/>
    <p:sldId id="274" r:id="rId7"/>
    <p:sldId id="276" r:id="rId8"/>
    <p:sldId id="269" r:id="rId9"/>
    <p:sldId id="271" r:id="rId10"/>
    <p:sldId id="277" r:id="rId11"/>
    <p:sldId id="279" r:id="rId12"/>
    <p:sldId id="278" r:id="rId13"/>
    <p:sldId id="280" r:id="rId14"/>
    <p:sldId id="281" r:id="rId15"/>
    <p:sldId id="282" r:id="rId16"/>
    <p:sldId id="283" r:id="rId17"/>
    <p:sldId id="284" r:id="rId18"/>
    <p:sldId id="285" r:id="rId19"/>
    <p:sldId id="286" r:id="rId20"/>
    <p:sldId id="289" r:id="rId21"/>
    <p:sldId id="290" r:id="rId22"/>
    <p:sldId id="291" r:id="rId23"/>
    <p:sldId id="292" r:id="rId24"/>
    <p:sldId id="293" r:id="rId25"/>
    <p:sldId id="294" r:id="rId26"/>
    <p:sldId id="295" r:id="rId27"/>
    <p:sldId id="296" r:id="rId28"/>
    <p:sldId id="297" r:id="rId29"/>
    <p:sldId id="287" r:id="rId30"/>
    <p:sldId id="288" r:id="rId31"/>
  </p:sldIdLst>
  <p:sldSz cx="12192000" cy="6858000"/>
  <p:notesSz cx="6858000" cy="9144000"/>
  <p:defaultTextStyle>
    <a:defPPr>
      <a:defRPr lang="zh-CN"/>
    </a:defPPr>
    <a:lvl1pPr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9pPr>
  </p:defaultTextStyle>
  <p:extLst>
    <p:ext uri="{521415D9-36F7-43E2-AB2F-B90AF26B5E84}">
      <p14:sectionLst xmlns:p14="http://schemas.microsoft.com/office/powerpoint/2010/main">
        <p14:section name="默认节" id="{F9CAA3B1-BC23-434C-A8D4-0FEDD9551C1E}">
          <p14:sldIdLst>
            <p14:sldId id="256"/>
            <p14:sldId id="273"/>
            <p14:sldId id="272"/>
            <p14:sldId id="275"/>
            <p14:sldId id="270"/>
            <p14:sldId id="274"/>
            <p14:sldId id="276"/>
            <p14:sldId id="269"/>
            <p14:sldId id="271"/>
            <p14:sldId id="277"/>
            <p14:sldId id="279"/>
            <p14:sldId id="278"/>
            <p14:sldId id="280"/>
            <p14:sldId id="281"/>
            <p14:sldId id="282"/>
            <p14:sldId id="283"/>
            <p14:sldId id="284"/>
            <p14:sldId id="285"/>
            <p14:sldId id="286"/>
            <p14:sldId id="289"/>
            <p14:sldId id="290"/>
            <p14:sldId id="291"/>
            <p14:sldId id="292"/>
            <p14:sldId id="293"/>
            <p14:sldId id="294"/>
            <p14:sldId id="295"/>
            <p14:sldId id="296"/>
            <p14:sldId id="297"/>
            <p14:sldId id="287"/>
            <p14:sldId id="288"/>
          </p14:sldIdLst>
        </p14:section>
        <p14:section name="Exercises" id="{203736B8-AA6A-465D-8760-65FD77C9EE6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5F4FD237-7FB3-49CB-A05B-B3BEEB437711}"/>
              </a:ext>
            </a:extLst>
          </p:cNvPr>
          <p:cNvSpPr>
            <a:spLocks noChangeShapeType="1"/>
          </p:cNvSpPr>
          <p:nvPr/>
        </p:nvSpPr>
        <p:spPr bwMode="auto">
          <a:xfrm>
            <a:off x="97536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grpSp>
        <p:nvGrpSpPr>
          <p:cNvPr id="5" name="Group 8">
            <a:extLst>
              <a:ext uri="{FF2B5EF4-FFF2-40B4-BE49-F238E27FC236}">
                <a16:creationId xmlns:a16="http://schemas.microsoft.com/office/drawing/2014/main" id="{C73D6999-2898-4390-BDDC-EEEBE027D945}"/>
              </a:ext>
            </a:extLst>
          </p:cNvPr>
          <p:cNvGrpSpPr>
            <a:grpSpLocks/>
          </p:cNvGrpSpPr>
          <p:nvPr/>
        </p:nvGrpSpPr>
        <p:grpSpPr bwMode="auto">
          <a:xfrm>
            <a:off x="9990667" y="2992438"/>
            <a:ext cx="1784351" cy="2189162"/>
            <a:chOff x="4704" y="1885"/>
            <a:chExt cx="843" cy="1379"/>
          </a:xfrm>
        </p:grpSpPr>
        <p:sp>
          <p:nvSpPr>
            <p:cNvPr id="6" name="Oval 9">
              <a:extLst>
                <a:ext uri="{FF2B5EF4-FFF2-40B4-BE49-F238E27FC236}">
                  <a16:creationId xmlns:a16="http://schemas.microsoft.com/office/drawing/2014/main" id="{2C83BB9D-3396-4633-AD01-72C09D3B16A8}"/>
                </a:ext>
              </a:extLst>
            </p:cNvPr>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7" name="Oval 10">
              <a:extLst>
                <a:ext uri="{FF2B5EF4-FFF2-40B4-BE49-F238E27FC236}">
                  <a16:creationId xmlns:a16="http://schemas.microsoft.com/office/drawing/2014/main" id="{4B3563CA-B423-4335-B7C5-D51B6A14C264}"/>
                </a:ext>
              </a:extLst>
            </p:cNvPr>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8" name="Oval 11">
              <a:extLst>
                <a:ext uri="{FF2B5EF4-FFF2-40B4-BE49-F238E27FC236}">
                  <a16:creationId xmlns:a16="http://schemas.microsoft.com/office/drawing/2014/main" id="{82D3A537-7C4B-47A3-8364-C60A2CD0DC66}"/>
                </a:ext>
              </a:extLst>
            </p:cNvPr>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9" name="Oval 12">
              <a:extLst>
                <a:ext uri="{FF2B5EF4-FFF2-40B4-BE49-F238E27FC236}">
                  <a16:creationId xmlns:a16="http://schemas.microsoft.com/office/drawing/2014/main" id="{38D7E873-B452-4510-8652-2280CA527737}"/>
                </a:ext>
              </a:extLst>
            </p:cNvPr>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 name="Oval 13">
              <a:extLst>
                <a:ext uri="{FF2B5EF4-FFF2-40B4-BE49-F238E27FC236}">
                  <a16:creationId xmlns:a16="http://schemas.microsoft.com/office/drawing/2014/main" id="{A05D7085-DC17-49E1-A547-2DAD74E8FB3C}"/>
                </a:ext>
              </a:extLst>
            </p:cNvPr>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1" name="Oval 14">
              <a:extLst>
                <a:ext uri="{FF2B5EF4-FFF2-40B4-BE49-F238E27FC236}">
                  <a16:creationId xmlns:a16="http://schemas.microsoft.com/office/drawing/2014/main" id="{7991D1BF-3C68-49BC-8E49-3EC0DD19B20E}"/>
                </a:ext>
              </a:extLst>
            </p:cNvPr>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2" name="Oval 15">
              <a:extLst>
                <a:ext uri="{FF2B5EF4-FFF2-40B4-BE49-F238E27FC236}">
                  <a16:creationId xmlns:a16="http://schemas.microsoft.com/office/drawing/2014/main" id="{68439021-AD7C-4823-8BF1-02BBC8311660}"/>
                </a:ext>
              </a:extLst>
            </p:cNvPr>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3" name="Oval 16">
              <a:extLst>
                <a:ext uri="{FF2B5EF4-FFF2-40B4-BE49-F238E27FC236}">
                  <a16:creationId xmlns:a16="http://schemas.microsoft.com/office/drawing/2014/main" id="{EA47A0AC-7AA1-457A-8EF8-6AA37BC8D779}"/>
                </a:ext>
              </a:extLst>
            </p:cNvPr>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4" name="Oval 17">
              <a:extLst>
                <a:ext uri="{FF2B5EF4-FFF2-40B4-BE49-F238E27FC236}">
                  <a16:creationId xmlns:a16="http://schemas.microsoft.com/office/drawing/2014/main" id="{C28B55DE-7017-40A8-8A51-8A8D3CBC3299}"/>
                </a:ext>
              </a:extLst>
            </p:cNvPr>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5" name="Oval 18">
              <a:extLst>
                <a:ext uri="{FF2B5EF4-FFF2-40B4-BE49-F238E27FC236}">
                  <a16:creationId xmlns:a16="http://schemas.microsoft.com/office/drawing/2014/main" id="{21DC7D67-32B0-4008-8E77-B98BA3D61E69}"/>
                </a:ext>
              </a:extLst>
            </p:cNvPr>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6" name="Oval 19">
              <a:extLst>
                <a:ext uri="{FF2B5EF4-FFF2-40B4-BE49-F238E27FC236}">
                  <a16:creationId xmlns:a16="http://schemas.microsoft.com/office/drawing/2014/main" id="{6E27A52C-1EBA-450D-8528-4515CD7DA45D}"/>
                </a:ext>
              </a:extLst>
            </p:cNvPr>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7" name="Oval 20">
              <a:extLst>
                <a:ext uri="{FF2B5EF4-FFF2-40B4-BE49-F238E27FC236}">
                  <a16:creationId xmlns:a16="http://schemas.microsoft.com/office/drawing/2014/main" id="{6011E3B8-0495-49FA-BB7B-B2A054F02AE8}"/>
                </a:ext>
              </a:extLst>
            </p:cNvPr>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8" name="Oval 21">
              <a:extLst>
                <a:ext uri="{FF2B5EF4-FFF2-40B4-BE49-F238E27FC236}">
                  <a16:creationId xmlns:a16="http://schemas.microsoft.com/office/drawing/2014/main" id="{5425A22E-5D54-40EE-8090-169B70D98C80}"/>
                </a:ext>
              </a:extLst>
            </p:cNvPr>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9" name="Oval 22">
              <a:extLst>
                <a:ext uri="{FF2B5EF4-FFF2-40B4-BE49-F238E27FC236}">
                  <a16:creationId xmlns:a16="http://schemas.microsoft.com/office/drawing/2014/main" id="{34A0DB3D-4FBF-4B3C-92CE-A87B4B267A52}"/>
                </a:ext>
              </a:extLst>
            </p:cNvPr>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0" name="Oval 23">
              <a:extLst>
                <a:ext uri="{FF2B5EF4-FFF2-40B4-BE49-F238E27FC236}">
                  <a16:creationId xmlns:a16="http://schemas.microsoft.com/office/drawing/2014/main" id="{C6EE3B1D-9584-4AEA-9325-C64A54F45988}"/>
                </a:ext>
              </a:extLst>
            </p:cNvPr>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1" name="Oval 24">
              <a:extLst>
                <a:ext uri="{FF2B5EF4-FFF2-40B4-BE49-F238E27FC236}">
                  <a16:creationId xmlns:a16="http://schemas.microsoft.com/office/drawing/2014/main" id="{D17E7D8F-9BFD-4E35-A234-ABB5422E0040}"/>
                </a:ext>
              </a:extLst>
            </p:cNvPr>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2" name="Oval 25">
              <a:extLst>
                <a:ext uri="{FF2B5EF4-FFF2-40B4-BE49-F238E27FC236}">
                  <a16:creationId xmlns:a16="http://schemas.microsoft.com/office/drawing/2014/main" id="{069D6B32-6624-45CB-A59B-A9BA10CC7296}"/>
                </a:ext>
              </a:extLst>
            </p:cNvPr>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3" name="Oval 26">
              <a:extLst>
                <a:ext uri="{FF2B5EF4-FFF2-40B4-BE49-F238E27FC236}">
                  <a16:creationId xmlns:a16="http://schemas.microsoft.com/office/drawing/2014/main" id="{E7D5EC46-B0D1-421A-87C2-625D36E40DC6}"/>
                </a:ext>
              </a:extLst>
            </p:cNvPr>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4" name="Oval 27">
              <a:extLst>
                <a:ext uri="{FF2B5EF4-FFF2-40B4-BE49-F238E27FC236}">
                  <a16:creationId xmlns:a16="http://schemas.microsoft.com/office/drawing/2014/main" id="{DE792332-B551-4781-A5C9-AF8F159FFC24}"/>
                </a:ext>
              </a:extLst>
            </p:cNvPr>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5" name="Oval 28">
              <a:extLst>
                <a:ext uri="{FF2B5EF4-FFF2-40B4-BE49-F238E27FC236}">
                  <a16:creationId xmlns:a16="http://schemas.microsoft.com/office/drawing/2014/main" id="{6E6AE17A-4DEA-4A26-884C-773E170611EF}"/>
                </a:ext>
              </a:extLst>
            </p:cNvPr>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6" name="Oval 29">
              <a:extLst>
                <a:ext uri="{FF2B5EF4-FFF2-40B4-BE49-F238E27FC236}">
                  <a16:creationId xmlns:a16="http://schemas.microsoft.com/office/drawing/2014/main" id="{35916E57-9CA1-4682-8DF0-B30A1FB9240E}"/>
                </a:ext>
              </a:extLst>
            </p:cNvPr>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7" name="Oval 30">
              <a:extLst>
                <a:ext uri="{FF2B5EF4-FFF2-40B4-BE49-F238E27FC236}">
                  <a16:creationId xmlns:a16="http://schemas.microsoft.com/office/drawing/2014/main" id="{533A959E-626B-4DA6-AEA5-624B89926981}"/>
                </a:ext>
              </a:extLst>
            </p:cNvPr>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8" name="Oval 31">
              <a:extLst>
                <a:ext uri="{FF2B5EF4-FFF2-40B4-BE49-F238E27FC236}">
                  <a16:creationId xmlns:a16="http://schemas.microsoft.com/office/drawing/2014/main" id="{A1D2F422-9443-45AE-A68B-D590DBB86BB3}"/>
                </a:ext>
              </a:extLst>
            </p:cNvPr>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9" name="Oval 32">
              <a:extLst>
                <a:ext uri="{FF2B5EF4-FFF2-40B4-BE49-F238E27FC236}">
                  <a16:creationId xmlns:a16="http://schemas.microsoft.com/office/drawing/2014/main" id="{2BEF3432-3CA1-4B2B-A80F-F0A027327F51}"/>
                </a:ext>
              </a:extLst>
            </p:cNvPr>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0" name="Oval 33">
              <a:extLst>
                <a:ext uri="{FF2B5EF4-FFF2-40B4-BE49-F238E27FC236}">
                  <a16:creationId xmlns:a16="http://schemas.microsoft.com/office/drawing/2014/main" id="{784C378D-B38D-46A4-A35F-FEE7A4C1F269}"/>
                </a:ext>
              </a:extLst>
            </p:cNvPr>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1" name="Oval 34">
              <a:extLst>
                <a:ext uri="{FF2B5EF4-FFF2-40B4-BE49-F238E27FC236}">
                  <a16:creationId xmlns:a16="http://schemas.microsoft.com/office/drawing/2014/main" id="{FAF73304-C5F7-4CBE-85E4-469AFE2BFB27}"/>
                </a:ext>
              </a:extLst>
            </p:cNvPr>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2" name="Oval 35">
              <a:extLst>
                <a:ext uri="{FF2B5EF4-FFF2-40B4-BE49-F238E27FC236}">
                  <a16:creationId xmlns:a16="http://schemas.microsoft.com/office/drawing/2014/main" id="{96BC6A5D-74D3-4363-B823-E8410DD79137}"/>
                </a:ext>
              </a:extLst>
            </p:cNvPr>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3" name="Oval 36">
              <a:extLst>
                <a:ext uri="{FF2B5EF4-FFF2-40B4-BE49-F238E27FC236}">
                  <a16:creationId xmlns:a16="http://schemas.microsoft.com/office/drawing/2014/main" id="{E5D8DA44-D3C6-44A7-855E-C687403A3AD9}"/>
                </a:ext>
              </a:extLst>
            </p:cNvPr>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4" name="Oval 37">
              <a:extLst>
                <a:ext uri="{FF2B5EF4-FFF2-40B4-BE49-F238E27FC236}">
                  <a16:creationId xmlns:a16="http://schemas.microsoft.com/office/drawing/2014/main" id="{475BA03A-20DF-4008-9653-EB6D77B99F13}"/>
                </a:ext>
              </a:extLst>
            </p:cNvPr>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5" name="Oval 38">
              <a:extLst>
                <a:ext uri="{FF2B5EF4-FFF2-40B4-BE49-F238E27FC236}">
                  <a16:creationId xmlns:a16="http://schemas.microsoft.com/office/drawing/2014/main" id="{687863C2-DEF2-4CCA-89B4-568912390CC5}"/>
                </a:ext>
              </a:extLst>
            </p:cNvPr>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6" name="Oval 39">
              <a:extLst>
                <a:ext uri="{FF2B5EF4-FFF2-40B4-BE49-F238E27FC236}">
                  <a16:creationId xmlns:a16="http://schemas.microsoft.com/office/drawing/2014/main" id="{EF3471A6-C351-47DC-BB34-B573EC716CFD}"/>
                </a:ext>
              </a:extLst>
            </p:cNvPr>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grpSp>
      <p:sp>
        <p:nvSpPr>
          <p:cNvPr id="37" name="Line 40">
            <a:extLst>
              <a:ext uri="{FF2B5EF4-FFF2-40B4-BE49-F238E27FC236}">
                <a16:creationId xmlns:a16="http://schemas.microsoft.com/office/drawing/2014/main" id="{2A9412E6-73DF-48A8-A48F-BA3D0F6BE538}"/>
              </a:ext>
            </a:extLst>
          </p:cNvPr>
          <p:cNvSpPr>
            <a:spLocks noChangeShapeType="1"/>
          </p:cNvSpPr>
          <p:nvPr/>
        </p:nvSpPr>
        <p:spPr bwMode="auto">
          <a:xfrm>
            <a:off x="406400" y="2819400"/>
            <a:ext cx="109728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84995" name="Rectangle 3"/>
          <p:cNvSpPr>
            <a:spLocks noGrp="1" noChangeArrowheads="1"/>
          </p:cNvSpPr>
          <p:nvPr>
            <p:ph type="ctrTitle"/>
          </p:nvPr>
        </p:nvSpPr>
        <p:spPr>
          <a:xfrm>
            <a:off x="421217" y="466725"/>
            <a:ext cx="9042400" cy="2133600"/>
          </a:xfrm>
        </p:spPr>
        <p:txBody>
          <a:bodyPr/>
          <a:lstStyle>
            <a:lvl1pPr algn="r">
              <a:defRPr sz="4800"/>
            </a:lvl1pPr>
          </a:lstStyle>
          <a:p>
            <a:r>
              <a:rPr lang="zh-CN" altLang="en-US"/>
              <a:t>单击此处编辑母版标题样式</a:t>
            </a:r>
            <a:endParaRPr lang="en-US" altLang="zh-CN"/>
          </a:p>
        </p:txBody>
      </p:sp>
      <p:sp>
        <p:nvSpPr>
          <p:cNvPr id="84996" name="Rectangle 4"/>
          <p:cNvSpPr>
            <a:spLocks noGrp="1" noChangeArrowheads="1"/>
          </p:cNvSpPr>
          <p:nvPr>
            <p:ph type="subTitle" idx="1"/>
          </p:nvPr>
        </p:nvSpPr>
        <p:spPr>
          <a:xfrm>
            <a:off x="1132417" y="3049588"/>
            <a:ext cx="8331200" cy="2362200"/>
          </a:xfrm>
        </p:spPr>
        <p:txBody>
          <a:bodyPr/>
          <a:lstStyle>
            <a:lvl1pPr marL="0" indent="0" algn="r">
              <a:buFont typeface="Wingdings" pitchFamily="2" charset="2"/>
              <a:buNone/>
              <a:defRPr sz="3200"/>
            </a:lvl1pPr>
          </a:lstStyle>
          <a:p>
            <a:r>
              <a:rPr lang="zh-CN" altLang="en-US"/>
              <a:t>单击此处编辑母版副标题样式</a:t>
            </a:r>
            <a:endParaRPr lang="en-US" altLang="zh-CN"/>
          </a:p>
        </p:txBody>
      </p:sp>
      <p:sp>
        <p:nvSpPr>
          <p:cNvPr id="38" name="Rectangle 5">
            <a:extLst>
              <a:ext uri="{FF2B5EF4-FFF2-40B4-BE49-F238E27FC236}">
                <a16:creationId xmlns:a16="http://schemas.microsoft.com/office/drawing/2014/main" id="{D2B2C400-22B0-4619-8D7C-5D90F6EA3A01}"/>
              </a:ext>
            </a:extLst>
          </p:cNvPr>
          <p:cNvSpPr>
            <a:spLocks noGrp="1" noChangeArrowheads="1"/>
          </p:cNvSpPr>
          <p:nvPr>
            <p:ph type="dt" sz="half" idx="10"/>
          </p:nvPr>
        </p:nvSpPr>
        <p:spPr/>
        <p:txBody>
          <a:bodyPr/>
          <a:lstStyle>
            <a:lvl1pPr>
              <a:defRPr/>
            </a:lvl1pPr>
          </a:lstStyle>
          <a:p>
            <a:fld id="{1F6AFFF1-73BC-474B-9B74-714E66F6B952}" type="datetimeFigureOut">
              <a:rPr lang="zh-CN" altLang="en-US" smtClean="0"/>
              <a:t>2021/4/19</a:t>
            </a:fld>
            <a:endParaRPr lang="zh-CN" altLang="en-US"/>
          </a:p>
        </p:txBody>
      </p:sp>
      <p:sp>
        <p:nvSpPr>
          <p:cNvPr id="39" name="Rectangle 6">
            <a:extLst>
              <a:ext uri="{FF2B5EF4-FFF2-40B4-BE49-F238E27FC236}">
                <a16:creationId xmlns:a16="http://schemas.microsoft.com/office/drawing/2014/main" id="{4FF0A249-12DD-4521-A195-5CC547C4649A}"/>
              </a:ext>
            </a:extLst>
          </p:cNvPr>
          <p:cNvSpPr>
            <a:spLocks noGrp="1" noChangeArrowheads="1"/>
          </p:cNvSpPr>
          <p:nvPr>
            <p:ph type="ftr" sz="quarter" idx="11"/>
          </p:nvPr>
        </p:nvSpPr>
        <p:spPr/>
        <p:txBody>
          <a:bodyPr/>
          <a:lstStyle>
            <a:lvl1pPr>
              <a:defRPr/>
            </a:lvl1pPr>
          </a:lstStyle>
          <a:p>
            <a:endParaRPr lang="zh-CN" altLang="en-US"/>
          </a:p>
        </p:txBody>
      </p:sp>
      <p:sp>
        <p:nvSpPr>
          <p:cNvPr id="40" name="Rectangle 7">
            <a:extLst>
              <a:ext uri="{FF2B5EF4-FFF2-40B4-BE49-F238E27FC236}">
                <a16:creationId xmlns:a16="http://schemas.microsoft.com/office/drawing/2014/main" id="{D83A8115-1575-48D8-BCAE-8D8B05C9BA50}"/>
              </a:ext>
            </a:extLst>
          </p:cNvPr>
          <p:cNvSpPr>
            <a:spLocks noGrp="1" noChangeArrowheads="1"/>
          </p:cNvSpPr>
          <p:nvPr>
            <p:ph type="sldNum" sz="quarter" idx="12"/>
          </p:nvPr>
        </p:nvSpPr>
        <p:spPr/>
        <p:txBody>
          <a:bodyPr/>
          <a:lstStyle>
            <a:lvl1pPr>
              <a:defRPr smtClean="0">
                <a:ea typeface="宋体" panose="02010600030101010101" pitchFamily="2" charset="-122"/>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45374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6D5C5931-2898-4C9B-9046-17EBF674EAD5}"/>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2021/4/19</a:t>
            </a:fld>
            <a:endParaRPr lang="zh-CN" altLang="en-US"/>
          </a:p>
        </p:txBody>
      </p:sp>
      <p:sp>
        <p:nvSpPr>
          <p:cNvPr id="5" name="Rectangle 6">
            <a:extLst>
              <a:ext uri="{FF2B5EF4-FFF2-40B4-BE49-F238E27FC236}">
                <a16:creationId xmlns:a16="http://schemas.microsoft.com/office/drawing/2014/main" id="{3A2A9DFF-3871-47E0-A98B-15686F55328A}"/>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1C8026F8-F731-4192-BB33-BB6C971B58B3}"/>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76928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2240"/>
            <a:ext cx="27432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22240"/>
            <a:ext cx="8026400" cy="60086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1C9EABB6-5BCB-410B-8DA8-4002104A4FBE}"/>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2021/4/19</a:t>
            </a:fld>
            <a:endParaRPr lang="zh-CN" altLang="en-US"/>
          </a:p>
        </p:txBody>
      </p:sp>
      <p:sp>
        <p:nvSpPr>
          <p:cNvPr id="5" name="Rectangle 6">
            <a:extLst>
              <a:ext uri="{FF2B5EF4-FFF2-40B4-BE49-F238E27FC236}">
                <a16:creationId xmlns:a16="http://schemas.microsoft.com/office/drawing/2014/main" id="{7DCE0DCB-F638-40EA-9EF4-3C50C6377E91}"/>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1BC001DD-75D9-4250-8ED7-CF8524D29B3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85329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A4F41BDE-50D4-4A56-8BED-D377BC35E6AA}"/>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2021/4/19</a:t>
            </a:fld>
            <a:endParaRPr lang="zh-CN" altLang="en-US"/>
          </a:p>
        </p:txBody>
      </p:sp>
      <p:sp>
        <p:nvSpPr>
          <p:cNvPr id="5" name="Rectangle 6">
            <a:extLst>
              <a:ext uri="{FF2B5EF4-FFF2-40B4-BE49-F238E27FC236}">
                <a16:creationId xmlns:a16="http://schemas.microsoft.com/office/drawing/2014/main" id="{90662C43-5B7B-4982-97BE-0F125590C194}"/>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B91635EE-D3E0-4435-A997-30F28488AD00}"/>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670919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4E188473-C0AD-46B4-B31E-3D7455E9E4F1}"/>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2021/4/19</a:t>
            </a:fld>
            <a:endParaRPr lang="zh-CN" altLang="en-US"/>
          </a:p>
        </p:txBody>
      </p:sp>
      <p:sp>
        <p:nvSpPr>
          <p:cNvPr id="5" name="Rectangle 6">
            <a:extLst>
              <a:ext uri="{FF2B5EF4-FFF2-40B4-BE49-F238E27FC236}">
                <a16:creationId xmlns:a16="http://schemas.microsoft.com/office/drawing/2014/main" id="{913D38DF-36D7-4173-ADED-A6C740AC6068}"/>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53E6FA37-A1A4-4F16-A004-C5C907B72C75}"/>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346298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5">
            <a:extLst>
              <a:ext uri="{FF2B5EF4-FFF2-40B4-BE49-F238E27FC236}">
                <a16:creationId xmlns:a16="http://schemas.microsoft.com/office/drawing/2014/main" id="{160D79B5-6848-4A11-BCA5-57BCB32A2B3C}"/>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2021/4/19</a:t>
            </a:fld>
            <a:endParaRPr lang="zh-CN" altLang="en-US"/>
          </a:p>
        </p:txBody>
      </p:sp>
      <p:sp>
        <p:nvSpPr>
          <p:cNvPr id="6" name="Rectangle 6">
            <a:extLst>
              <a:ext uri="{FF2B5EF4-FFF2-40B4-BE49-F238E27FC236}">
                <a16:creationId xmlns:a16="http://schemas.microsoft.com/office/drawing/2014/main" id="{E241CA13-3B0F-425A-8AD9-8F81D227D9B8}"/>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40A98080-35B8-4C9D-B713-A44CE2D5B88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398166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5">
            <a:extLst>
              <a:ext uri="{FF2B5EF4-FFF2-40B4-BE49-F238E27FC236}">
                <a16:creationId xmlns:a16="http://schemas.microsoft.com/office/drawing/2014/main" id="{4DF237ED-6FBA-4EEF-A0B7-E2C49EEC5250}"/>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2021/4/19</a:t>
            </a:fld>
            <a:endParaRPr lang="zh-CN" altLang="en-US"/>
          </a:p>
        </p:txBody>
      </p:sp>
      <p:sp>
        <p:nvSpPr>
          <p:cNvPr id="8" name="Rectangle 6">
            <a:extLst>
              <a:ext uri="{FF2B5EF4-FFF2-40B4-BE49-F238E27FC236}">
                <a16:creationId xmlns:a16="http://schemas.microsoft.com/office/drawing/2014/main" id="{C8208AF5-A867-447D-AB7B-20AC07388CDA}"/>
              </a:ext>
            </a:extLst>
          </p:cNvPr>
          <p:cNvSpPr>
            <a:spLocks noGrp="1" noChangeArrowheads="1"/>
          </p:cNvSpPr>
          <p:nvPr>
            <p:ph type="ftr" sz="quarter" idx="11"/>
          </p:nvPr>
        </p:nvSpPr>
        <p:spPr>
          <a:ln/>
        </p:spPr>
        <p:txBody>
          <a:bodyPr/>
          <a:lstStyle>
            <a:lvl1pPr>
              <a:defRPr/>
            </a:lvl1pPr>
          </a:lstStyle>
          <a:p>
            <a:endParaRPr lang="zh-CN" altLang="en-US"/>
          </a:p>
        </p:txBody>
      </p:sp>
      <p:sp>
        <p:nvSpPr>
          <p:cNvPr id="9" name="Rectangle 7">
            <a:extLst>
              <a:ext uri="{FF2B5EF4-FFF2-40B4-BE49-F238E27FC236}">
                <a16:creationId xmlns:a16="http://schemas.microsoft.com/office/drawing/2014/main" id="{52D3B797-773C-437D-9878-641FD56036A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21167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FE9573D2-BBD6-41DF-BCEC-5F0840F11871}"/>
              </a:ext>
            </a:extLst>
          </p:cNvPr>
          <p:cNvSpPr>
            <a:spLocks noGrp="1" noChangeArrowheads="1"/>
          </p:cNvSpPr>
          <p:nvPr>
            <p:ph type="dt" sz="half" idx="10"/>
          </p:nvPr>
        </p:nvSpPr>
        <p:spPr>
          <a:xfrm>
            <a:off x="478367" y="6453188"/>
            <a:ext cx="2844800" cy="252412"/>
          </a:xfrm>
        </p:spPr>
        <p:txBody>
          <a:bodyPr/>
          <a:lstStyle>
            <a:lvl1pPr>
              <a:defRPr/>
            </a:lvl1pPr>
          </a:lstStyle>
          <a:p>
            <a:fld id="{1F6AFFF1-73BC-474B-9B74-714E66F6B952}" type="datetimeFigureOut">
              <a:rPr lang="zh-CN" altLang="en-US" smtClean="0"/>
              <a:t>2021/4/19</a:t>
            </a:fld>
            <a:endParaRPr lang="zh-CN" altLang="en-US"/>
          </a:p>
        </p:txBody>
      </p:sp>
      <p:sp>
        <p:nvSpPr>
          <p:cNvPr id="4" name="Rectangle 6">
            <a:extLst>
              <a:ext uri="{FF2B5EF4-FFF2-40B4-BE49-F238E27FC236}">
                <a16:creationId xmlns:a16="http://schemas.microsoft.com/office/drawing/2014/main" id="{119061A4-A781-4275-A1ED-77EDFFDF79A9}"/>
              </a:ext>
            </a:extLst>
          </p:cNvPr>
          <p:cNvSpPr>
            <a:spLocks noGrp="1" noChangeArrowheads="1"/>
          </p:cNvSpPr>
          <p:nvPr>
            <p:ph type="ftr" sz="quarter" idx="11"/>
          </p:nvPr>
        </p:nvSpPr>
        <p:spPr/>
        <p:txBody>
          <a:bodyPr/>
          <a:lstStyle>
            <a:lvl1pPr>
              <a:defRPr/>
            </a:lvl1pPr>
          </a:lstStyle>
          <a:p>
            <a:endParaRPr lang="zh-CN" altLang="en-US"/>
          </a:p>
        </p:txBody>
      </p:sp>
      <p:sp>
        <p:nvSpPr>
          <p:cNvPr id="5" name="Rectangle 7">
            <a:extLst>
              <a:ext uri="{FF2B5EF4-FFF2-40B4-BE49-F238E27FC236}">
                <a16:creationId xmlns:a16="http://schemas.microsoft.com/office/drawing/2014/main" id="{EBA3E5A3-7CC1-47E3-965E-3606FE2A555F}"/>
              </a:ext>
            </a:extLst>
          </p:cNvPr>
          <p:cNvSpPr>
            <a:spLocks noGrp="1" noChangeArrowheads="1"/>
          </p:cNvSpPr>
          <p:nvPr>
            <p:ph type="sldNum" sz="quarter" idx="12"/>
          </p:nvPr>
        </p:nvSpPr>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146778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3440A10-02E1-46DA-9C3A-C1665856FD06}"/>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2021/4/19</a:t>
            </a:fld>
            <a:endParaRPr lang="zh-CN" altLang="en-US"/>
          </a:p>
        </p:txBody>
      </p:sp>
      <p:sp>
        <p:nvSpPr>
          <p:cNvPr id="3" name="Rectangle 6">
            <a:extLst>
              <a:ext uri="{FF2B5EF4-FFF2-40B4-BE49-F238E27FC236}">
                <a16:creationId xmlns:a16="http://schemas.microsoft.com/office/drawing/2014/main" id="{0EB3731C-744A-44E3-80A7-137D24DCB3B3}"/>
              </a:ext>
            </a:extLst>
          </p:cNvPr>
          <p:cNvSpPr>
            <a:spLocks noGrp="1" noChangeArrowheads="1"/>
          </p:cNvSpPr>
          <p:nvPr>
            <p:ph type="ftr" sz="quarter" idx="11"/>
          </p:nvPr>
        </p:nvSpPr>
        <p:spPr>
          <a:ln/>
        </p:spPr>
        <p:txBody>
          <a:bodyPr/>
          <a:lstStyle>
            <a:lvl1pPr>
              <a:defRPr/>
            </a:lvl1pPr>
          </a:lstStyle>
          <a:p>
            <a:endParaRPr lang="zh-CN" altLang="en-US"/>
          </a:p>
        </p:txBody>
      </p:sp>
      <p:sp>
        <p:nvSpPr>
          <p:cNvPr id="4" name="Rectangle 7">
            <a:extLst>
              <a:ext uri="{FF2B5EF4-FFF2-40B4-BE49-F238E27FC236}">
                <a16:creationId xmlns:a16="http://schemas.microsoft.com/office/drawing/2014/main" id="{21540942-5D84-4F9B-886B-36E8990E2A29}"/>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415548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7DF1F493-44BF-4384-96FB-C0A28095A9DD}"/>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2021/4/19</a:t>
            </a:fld>
            <a:endParaRPr lang="zh-CN" altLang="en-US"/>
          </a:p>
        </p:txBody>
      </p:sp>
      <p:sp>
        <p:nvSpPr>
          <p:cNvPr id="6" name="Rectangle 6">
            <a:extLst>
              <a:ext uri="{FF2B5EF4-FFF2-40B4-BE49-F238E27FC236}">
                <a16:creationId xmlns:a16="http://schemas.microsoft.com/office/drawing/2014/main" id="{B92C6B56-5ACD-48A4-B604-C9FB5C653AAB}"/>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2A76B4C3-7542-4592-B723-D54D6861DE00}"/>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164469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1"/>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6353B942-1FBB-48B7-8754-898977CBD30F}"/>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2021/4/19</a:t>
            </a:fld>
            <a:endParaRPr lang="zh-CN" altLang="en-US"/>
          </a:p>
        </p:txBody>
      </p:sp>
      <p:sp>
        <p:nvSpPr>
          <p:cNvPr id="6" name="Rectangle 6">
            <a:extLst>
              <a:ext uri="{FF2B5EF4-FFF2-40B4-BE49-F238E27FC236}">
                <a16:creationId xmlns:a16="http://schemas.microsoft.com/office/drawing/2014/main" id="{111A0602-8A7B-4AA5-B0F5-D1592BA8289E}"/>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2A548D9A-DE55-43A7-B292-FEB2BEFF9545}"/>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4177285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42795737-1D61-4016-AA47-8CB71D833FF3}"/>
              </a:ext>
            </a:extLst>
          </p:cNvPr>
          <p:cNvSpPr>
            <a:spLocks noChangeShapeType="1"/>
          </p:cNvSpPr>
          <p:nvPr/>
        </p:nvSpPr>
        <p:spPr bwMode="auto">
          <a:xfrm flipH="1">
            <a:off x="10896600" y="115889"/>
            <a:ext cx="8467" cy="973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1027" name="Rectangle 3">
            <a:extLst>
              <a:ext uri="{FF2B5EF4-FFF2-40B4-BE49-F238E27FC236}">
                <a16:creationId xmlns:a16="http://schemas.microsoft.com/office/drawing/2014/main" id="{223CEEB3-2FD9-4C38-AC90-277C60B38F06}"/>
              </a:ext>
            </a:extLst>
          </p:cNvPr>
          <p:cNvSpPr>
            <a:spLocks noGrp="1" noChangeArrowheads="1"/>
          </p:cNvSpPr>
          <p:nvPr>
            <p:ph type="title"/>
          </p:nvPr>
        </p:nvSpPr>
        <p:spPr bwMode="auto">
          <a:xfrm>
            <a:off x="609601" y="122239"/>
            <a:ext cx="10191751"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8" name="Rectangle 4">
            <a:extLst>
              <a:ext uri="{FF2B5EF4-FFF2-40B4-BE49-F238E27FC236}">
                <a16:creationId xmlns:a16="http://schemas.microsoft.com/office/drawing/2014/main" id="{252FF7D7-B821-4318-B514-007E87BB3F65}"/>
              </a:ext>
            </a:extLst>
          </p:cNvPr>
          <p:cNvSpPr>
            <a:spLocks noGrp="1" noChangeArrowheads="1"/>
          </p:cNvSpPr>
          <p:nvPr>
            <p:ph type="body" idx="1"/>
          </p:nvPr>
        </p:nvSpPr>
        <p:spPr bwMode="auto">
          <a:xfrm>
            <a:off x="609600" y="1719263"/>
            <a:ext cx="109728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83973" name="Rectangle 5">
            <a:extLst>
              <a:ext uri="{FF2B5EF4-FFF2-40B4-BE49-F238E27FC236}">
                <a16:creationId xmlns:a16="http://schemas.microsoft.com/office/drawing/2014/main" id="{954EF44D-3263-40EC-B147-2D2FE23E1234}"/>
              </a:ext>
            </a:extLst>
          </p:cNvPr>
          <p:cNvSpPr>
            <a:spLocks noGrp="1" noChangeArrowheads="1"/>
          </p:cNvSpPr>
          <p:nvPr>
            <p:ph type="dt" sz="half" idx="2"/>
          </p:nvPr>
        </p:nvSpPr>
        <p:spPr bwMode="auto">
          <a:xfrm>
            <a:off x="609600" y="6453188"/>
            <a:ext cx="2844800"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楷体" panose="02010609060101010101" pitchFamily="49" charset="-122"/>
                <a:ea typeface="楷体" panose="02010609060101010101" pitchFamily="49" charset="-122"/>
              </a:defRPr>
            </a:lvl1pPr>
          </a:lstStyle>
          <a:p>
            <a:fld id="{1F6AFFF1-73BC-474B-9B74-714E66F6B952}" type="datetimeFigureOut">
              <a:rPr lang="zh-CN" altLang="en-US" smtClean="0"/>
              <a:t>2021/4/19</a:t>
            </a:fld>
            <a:endParaRPr lang="zh-CN" altLang="en-US"/>
          </a:p>
        </p:txBody>
      </p:sp>
      <p:sp>
        <p:nvSpPr>
          <p:cNvPr id="83974" name="Rectangle 6">
            <a:extLst>
              <a:ext uri="{FF2B5EF4-FFF2-40B4-BE49-F238E27FC236}">
                <a16:creationId xmlns:a16="http://schemas.microsoft.com/office/drawing/2014/main" id="{D4FAA277-434C-44E6-8E73-F12FF0E9005B}"/>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宋体" charset="-122"/>
              </a:defRPr>
            </a:lvl1pPr>
          </a:lstStyle>
          <a:p>
            <a:endParaRPr lang="zh-CN" altLang="en-US"/>
          </a:p>
        </p:txBody>
      </p:sp>
      <p:sp>
        <p:nvSpPr>
          <p:cNvPr id="83975" name="Rectangle 7">
            <a:extLst>
              <a:ext uri="{FF2B5EF4-FFF2-40B4-BE49-F238E27FC236}">
                <a16:creationId xmlns:a16="http://schemas.microsoft.com/office/drawing/2014/main" id="{B7B29AAC-7111-4E32-8A80-02EBE507521D}"/>
              </a:ext>
            </a:extLst>
          </p:cNvPr>
          <p:cNvSpPr>
            <a:spLocks noGrp="1" noChangeArrowheads="1"/>
          </p:cNvSpPr>
          <p:nvPr>
            <p:ph type="sldNum" sz="quarter" idx="4"/>
          </p:nvPr>
        </p:nvSpPr>
        <p:spPr bwMode="auto">
          <a:xfrm>
            <a:off x="7823201" y="6237288"/>
            <a:ext cx="3977217"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宋体" charset="-122"/>
              </a:defRPr>
            </a:lvl1pPr>
          </a:lstStyle>
          <a:p>
            <a:fld id="{84CDBFC4-633A-420C-92E6-244A86C072F7}" type="slidenum">
              <a:rPr lang="zh-CN" altLang="en-US" smtClean="0"/>
              <a:t>‹#›</a:t>
            </a:fld>
            <a:endParaRPr lang="zh-CN" altLang="en-US"/>
          </a:p>
        </p:txBody>
      </p:sp>
      <p:grpSp>
        <p:nvGrpSpPr>
          <p:cNvPr id="1032" name="Group 8">
            <a:extLst>
              <a:ext uri="{FF2B5EF4-FFF2-40B4-BE49-F238E27FC236}">
                <a16:creationId xmlns:a16="http://schemas.microsoft.com/office/drawing/2014/main" id="{23DFBE2D-B952-457F-BE40-1FFBCA2E110A}"/>
              </a:ext>
            </a:extLst>
          </p:cNvPr>
          <p:cNvGrpSpPr>
            <a:grpSpLocks/>
          </p:cNvGrpSpPr>
          <p:nvPr/>
        </p:nvGrpSpPr>
        <p:grpSpPr bwMode="auto">
          <a:xfrm>
            <a:off x="11089218" y="152401"/>
            <a:ext cx="768349" cy="900113"/>
            <a:chOff x="5136" y="960"/>
            <a:chExt cx="528" cy="864"/>
          </a:xfrm>
        </p:grpSpPr>
        <p:sp>
          <p:nvSpPr>
            <p:cNvPr id="1034" name="Oval 9">
              <a:extLst>
                <a:ext uri="{FF2B5EF4-FFF2-40B4-BE49-F238E27FC236}">
                  <a16:creationId xmlns:a16="http://schemas.microsoft.com/office/drawing/2014/main" id="{4FD1CDD7-CCF3-42C1-846B-47BE6E3854CC}"/>
                </a:ext>
              </a:extLst>
            </p:cNvPr>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5" name="Oval 10">
              <a:extLst>
                <a:ext uri="{FF2B5EF4-FFF2-40B4-BE49-F238E27FC236}">
                  <a16:creationId xmlns:a16="http://schemas.microsoft.com/office/drawing/2014/main" id="{B03293F4-C326-45A5-9688-9821076AAD9C}"/>
                </a:ext>
              </a:extLst>
            </p:cNvPr>
            <p:cNvSpPr>
              <a:spLocks noChangeArrowheads="1"/>
            </p:cNvSpPr>
            <p:nvPr/>
          </p:nvSpPr>
          <p:spPr bwMode="auto">
            <a:xfrm>
              <a:off x="5248"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6" name="Oval 11">
              <a:extLst>
                <a:ext uri="{FF2B5EF4-FFF2-40B4-BE49-F238E27FC236}">
                  <a16:creationId xmlns:a16="http://schemas.microsoft.com/office/drawing/2014/main" id="{F8F05941-9ED6-4F0A-884B-6CCD6E513B99}"/>
                </a:ext>
              </a:extLst>
            </p:cNvPr>
            <p:cNvSpPr>
              <a:spLocks noChangeArrowheads="1"/>
            </p:cNvSpPr>
            <p:nvPr/>
          </p:nvSpPr>
          <p:spPr bwMode="auto">
            <a:xfrm>
              <a:off x="5360"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7" name="Oval 12">
              <a:extLst>
                <a:ext uri="{FF2B5EF4-FFF2-40B4-BE49-F238E27FC236}">
                  <a16:creationId xmlns:a16="http://schemas.microsoft.com/office/drawing/2014/main" id="{BE73D052-CAFD-462F-9DA0-1F147F4C71EC}"/>
                </a:ext>
              </a:extLst>
            </p:cNvPr>
            <p:cNvSpPr>
              <a:spLocks noChangeArrowheads="1"/>
            </p:cNvSpPr>
            <p:nvPr/>
          </p:nvSpPr>
          <p:spPr bwMode="auto">
            <a:xfrm>
              <a:off x="5136"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8" name="Oval 13">
              <a:extLst>
                <a:ext uri="{FF2B5EF4-FFF2-40B4-BE49-F238E27FC236}">
                  <a16:creationId xmlns:a16="http://schemas.microsoft.com/office/drawing/2014/main" id="{2800809C-17AD-4DC1-A491-515AD4CCA8DC}"/>
                </a:ext>
              </a:extLst>
            </p:cNvPr>
            <p:cNvSpPr>
              <a:spLocks noChangeArrowheads="1"/>
            </p:cNvSpPr>
            <p:nvPr/>
          </p:nvSpPr>
          <p:spPr bwMode="auto">
            <a:xfrm>
              <a:off x="5248"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9" name="Oval 14">
              <a:extLst>
                <a:ext uri="{FF2B5EF4-FFF2-40B4-BE49-F238E27FC236}">
                  <a16:creationId xmlns:a16="http://schemas.microsoft.com/office/drawing/2014/main" id="{11922930-43DF-4DD5-963F-076B5E496D62}"/>
                </a:ext>
              </a:extLst>
            </p:cNvPr>
            <p:cNvSpPr>
              <a:spLocks noChangeArrowheads="1"/>
            </p:cNvSpPr>
            <p:nvPr/>
          </p:nvSpPr>
          <p:spPr bwMode="auto">
            <a:xfrm>
              <a:off x="5360"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0" name="Oval 15">
              <a:extLst>
                <a:ext uri="{FF2B5EF4-FFF2-40B4-BE49-F238E27FC236}">
                  <a16:creationId xmlns:a16="http://schemas.microsoft.com/office/drawing/2014/main" id="{5905A171-A74E-45BB-96C0-E5F4602ADA7B}"/>
                </a:ext>
              </a:extLst>
            </p:cNvPr>
            <p:cNvSpPr>
              <a:spLocks noChangeArrowheads="1"/>
            </p:cNvSpPr>
            <p:nvPr/>
          </p:nvSpPr>
          <p:spPr bwMode="auto">
            <a:xfrm>
              <a:off x="5472" y="1072"/>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1" name="Oval 16">
              <a:extLst>
                <a:ext uri="{FF2B5EF4-FFF2-40B4-BE49-F238E27FC236}">
                  <a16:creationId xmlns:a16="http://schemas.microsoft.com/office/drawing/2014/main" id="{87B60AB2-9C71-49C1-9026-4E09B9BCC89E}"/>
                </a:ext>
              </a:extLst>
            </p:cNvPr>
            <p:cNvSpPr>
              <a:spLocks noChangeArrowheads="1"/>
            </p:cNvSpPr>
            <p:nvPr/>
          </p:nvSpPr>
          <p:spPr bwMode="auto">
            <a:xfrm>
              <a:off x="5136" y="118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2" name="Oval 17">
              <a:extLst>
                <a:ext uri="{FF2B5EF4-FFF2-40B4-BE49-F238E27FC236}">
                  <a16:creationId xmlns:a16="http://schemas.microsoft.com/office/drawing/2014/main" id="{7D223CBD-A983-4FE8-9CA4-808F5AB2E061}"/>
                </a:ext>
              </a:extLst>
            </p:cNvPr>
            <p:cNvSpPr>
              <a:spLocks noChangeArrowheads="1"/>
            </p:cNvSpPr>
            <p:nvPr/>
          </p:nvSpPr>
          <p:spPr bwMode="auto">
            <a:xfrm>
              <a:off x="5248" y="118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3" name="Oval 18">
              <a:extLst>
                <a:ext uri="{FF2B5EF4-FFF2-40B4-BE49-F238E27FC236}">
                  <a16:creationId xmlns:a16="http://schemas.microsoft.com/office/drawing/2014/main" id="{3A763DEA-7C7C-4ADE-9DA5-92839EDFFB74}"/>
                </a:ext>
              </a:extLst>
            </p:cNvPr>
            <p:cNvSpPr>
              <a:spLocks noChangeArrowheads="1"/>
            </p:cNvSpPr>
            <p:nvPr/>
          </p:nvSpPr>
          <p:spPr bwMode="auto">
            <a:xfrm>
              <a:off x="5360" y="118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4" name="Oval 19">
              <a:extLst>
                <a:ext uri="{FF2B5EF4-FFF2-40B4-BE49-F238E27FC236}">
                  <a16:creationId xmlns:a16="http://schemas.microsoft.com/office/drawing/2014/main" id="{FF09242F-A064-4573-80BE-0D00793C7659}"/>
                </a:ext>
              </a:extLst>
            </p:cNvPr>
            <p:cNvSpPr>
              <a:spLocks noChangeArrowheads="1"/>
            </p:cNvSpPr>
            <p:nvPr/>
          </p:nvSpPr>
          <p:spPr bwMode="auto">
            <a:xfrm>
              <a:off x="5472" y="118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5" name="Oval 20">
              <a:extLst>
                <a:ext uri="{FF2B5EF4-FFF2-40B4-BE49-F238E27FC236}">
                  <a16:creationId xmlns:a16="http://schemas.microsoft.com/office/drawing/2014/main" id="{F41933F6-6AF2-4524-91AC-3A071605823B}"/>
                </a:ext>
              </a:extLst>
            </p:cNvPr>
            <p:cNvSpPr>
              <a:spLocks noChangeArrowheads="1"/>
            </p:cNvSpPr>
            <p:nvPr/>
          </p:nvSpPr>
          <p:spPr bwMode="auto">
            <a:xfrm>
              <a:off x="5584" y="1184"/>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6" name="Oval 21">
              <a:extLst>
                <a:ext uri="{FF2B5EF4-FFF2-40B4-BE49-F238E27FC236}">
                  <a16:creationId xmlns:a16="http://schemas.microsoft.com/office/drawing/2014/main" id="{E7AE4C22-BF94-457F-88FC-C0CB2712D495}"/>
                </a:ext>
              </a:extLst>
            </p:cNvPr>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7" name="Oval 22">
              <a:extLst>
                <a:ext uri="{FF2B5EF4-FFF2-40B4-BE49-F238E27FC236}">
                  <a16:creationId xmlns:a16="http://schemas.microsoft.com/office/drawing/2014/main" id="{77484DC2-FB70-4627-BBC5-A8D709419B1C}"/>
                </a:ext>
              </a:extLst>
            </p:cNvPr>
            <p:cNvSpPr>
              <a:spLocks noChangeArrowheads="1"/>
            </p:cNvSpPr>
            <p:nvPr/>
          </p:nvSpPr>
          <p:spPr bwMode="auto">
            <a:xfrm>
              <a:off x="5248" y="129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8" name="Oval 23">
              <a:extLst>
                <a:ext uri="{FF2B5EF4-FFF2-40B4-BE49-F238E27FC236}">
                  <a16:creationId xmlns:a16="http://schemas.microsoft.com/office/drawing/2014/main" id="{3EA559C8-81FD-4EC0-BE5C-54CC4C7BCB65}"/>
                </a:ext>
              </a:extLst>
            </p:cNvPr>
            <p:cNvSpPr>
              <a:spLocks noChangeArrowheads="1"/>
            </p:cNvSpPr>
            <p:nvPr/>
          </p:nvSpPr>
          <p:spPr bwMode="auto">
            <a:xfrm>
              <a:off x="5360" y="129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9" name="Oval 24">
              <a:extLst>
                <a:ext uri="{FF2B5EF4-FFF2-40B4-BE49-F238E27FC236}">
                  <a16:creationId xmlns:a16="http://schemas.microsoft.com/office/drawing/2014/main" id="{AD8A35C9-2E6E-4CDA-ADDC-5BAFF593B36E}"/>
                </a:ext>
              </a:extLst>
            </p:cNvPr>
            <p:cNvSpPr>
              <a:spLocks noChangeArrowheads="1"/>
            </p:cNvSpPr>
            <p:nvPr/>
          </p:nvSpPr>
          <p:spPr bwMode="auto">
            <a:xfrm>
              <a:off x="5472" y="1296"/>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0" name="Oval 25">
              <a:extLst>
                <a:ext uri="{FF2B5EF4-FFF2-40B4-BE49-F238E27FC236}">
                  <a16:creationId xmlns:a16="http://schemas.microsoft.com/office/drawing/2014/main" id="{6850BB46-155B-4891-ABCE-96C88C7634F9}"/>
                </a:ext>
              </a:extLst>
            </p:cNvPr>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1" name="Oval 26">
              <a:extLst>
                <a:ext uri="{FF2B5EF4-FFF2-40B4-BE49-F238E27FC236}">
                  <a16:creationId xmlns:a16="http://schemas.microsoft.com/office/drawing/2014/main" id="{B74D8B8D-5751-460E-9028-B9363AEA3F08}"/>
                </a:ext>
              </a:extLst>
            </p:cNvPr>
            <p:cNvSpPr>
              <a:spLocks noChangeArrowheads="1"/>
            </p:cNvSpPr>
            <p:nvPr/>
          </p:nvSpPr>
          <p:spPr bwMode="auto">
            <a:xfrm>
              <a:off x="5248"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2" name="Oval 27">
              <a:extLst>
                <a:ext uri="{FF2B5EF4-FFF2-40B4-BE49-F238E27FC236}">
                  <a16:creationId xmlns:a16="http://schemas.microsoft.com/office/drawing/2014/main" id="{DE00BEEB-42B3-4801-8579-427990ACA21C}"/>
                </a:ext>
              </a:extLst>
            </p:cNvPr>
            <p:cNvSpPr>
              <a:spLocks noChangeArrowheads="1"/>
            </p:cNvSpPr>
            <p:nvPr/>
          </p:nvSpPr>
          <p:spPr bwMode="auto">
            <a:xfrm>
              <a:off x="5360" y="140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3" name="Oval 28">
              <a:extLst>
                <a:ext uri="{FF2B5EF4-FFF2-40B4-BE49-F238E27FC236}">
                  <a16:creationId xmlns:a16="http://schemas.microsoft.com/office/drawing/2014/main" id="{35FD3D33-23D2-403F-93FE-23ED0BBBD65A}"/>
                </a:ext>
              </a:extLst>
            </p:cNvPr>
            <p:cNvSpPr>
              <a:spLocks noChangeArrowheads="1"/>
            </p:cNvSpPr>
            <p:nvPr/>
          </p:nvSpPr>
          <p:spPr bwMode="auto">
            <a:xfrm>
              <a:off x="5472" y="140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4" name="Oval 29">
              <a:extLst>
                <a:ext uri="{FF2B5EF4-FFF2-40B4-BE49-F238E27FC236}">
                  <a16:creationId xmlns:a16="http://schemas.microsoft.com/office/drawing/2014/main" id="{938A34F9-1DB9-461A-823D-B614DB609B74}"/>
                </a:ext>
              </a:extLst>
            </p:cNvPr>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5" name="Oval 30">
              <a:extLst>
                <a:ext uri="{FF2B5EF4-FFF2-40B4-BE49-F238E27FC236}">
                  <a16:creationId xmlns:a16="http://schemas.microsoft.com/office/drawing/2014/main" id="{1BECFDFD-1C4C-4662-BD76-62D63D05993B}"/>
                </a:ext>
              </a:extLst>
            </p:cNvPr>
            <p:cNvSpPr>
              <a:spLocks noChangeArrowheads="1"/>
            </p:cNvSpPr>
            <p:nvPr/>
          </p:nvSpPr>
          <p:spPr bwMode="auto">
            <a:xfrm>
              <a:off x="5136" y="1520"/>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6" name="Oval 31">
              <a:extLst>
                <a:ext uri="{FF2B5EF4-FFF2-40B4-BE49-F238E27FC236}">
                  <a16:creationId xmlns:a16="http://schemas.microsoft.com/office/drawing/2014/main" id="{FBB042A2-7948-445C-A703-AFAB317DFF65}"/>
                </a:ext>
              </a:extLst>
            </p:cNvPr>
            <p:cNvSpPr>
              <a:spLocks noChangeArrowheads="1"/>
            </p:cNvSpPr>
            <p:nvPr/>
          </p:nvSpPr>
          <p:spPr bwMode="auto">
            <a:xfrm>
              <a:off x="5248" y="152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7" name="Oval 32">
              <a:extLst>
                <a:ext uri="{FF2B5EF4-FFF2-40B4-BE49-F238E27FC236}">
                  <a16:creationId xmlns:a16="http://schemas.microsoft.com/office/drawing/2014/main" id="{1CD72982-8617-4108-810C-91E41EFA9450}"/>
                </a:ext>
              </a:extLst>
            </p:cNvPr>
            <p:cNvSpPr>
              <a:spLocks noChangeArrowheads="1"/>
            </p:cNvSpPr>
            <p:nvPr/>
          </p:nvSpPr>
          <p:spPr bwMode="auto">
            <a:xfrm>
              <a:off x="5360" y="152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8" name="Oval 33">
              <a:extLst>
                <a:ext uri="{FF2B5EF4-FFF2-40B4-BE49-F238E27FC236}">
                  <a16:creationId xmlns:a16="http://schemas.microsoft.com/office/drawing/2014/main" id="{200C64CB-B3BD-4223-BC1F-4CF4311A3070}"/>
                </a:ext>
              </a:extLst>
            </p:cNvPr>
            <p:cNvSpPr>
              <a:spLocks noChangeArrowheads="1"/>
            </p:cNvSpPr>
            <p:nvPr/>
          </p:nvSpPr>
          <p:spPr bwMode="auto">
            <a:xfrm>
              <a:off x="5472" y="1520"/>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9" name="Oval 34">
              <a:extLst>
                <a:ext uri="{FF2B5EF4-FFF2-40B4-BE49-F238E27FC236}">
                  <a16:creationId xmlns:a16="http://schemas.microsoft.com/office/drawing/2014/main" id="{4A9F61D8-7CDD-4A5D-9806-903ACE50678C}"/>
                </a:ext>
              </a:extLst>
            </p:cNvPr>
            <p:cNvSpPr>
              <a:spLocks noChangeArrowheads="1"/>
            </p:cNvSpPr>
            <p:nvPr/>
          </p:nvSpPr>
          <p:spPr bwMode="auto">
            <a:xfrm>
              <a:off x="5136" y="163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0" name="Oval 35">
              <a:extLst>
                <a:ext uri="{FF2B5EF4-FFF2-40B4-BE49-F238E27FC236}">
                  <a16:creationId xmlns:a16="http://schemas.microsoft.com/office/drawing/2014/main" id="{CAD2B43E-9021-4EB5-8823-9FA5EEBC86F7}"/>
                </a:ext>
              </a:extLst>
            </p:cNvPr>
            <p:cNvSpPr>
              <a:spLocks noChangeArrowheads="1"/>
            </p:cNvSpPr>
            <p:nvPr/>
          </p:nvSpPr>
          <p:spPr bwMode="auto">
            <a:xfrm>
              <a:off x="5248" y="163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1" name="Oval 36">
              <a:extLst>
                <a:ext uri="{FF2B5EF4-FFF2-40B4-BE49-F238E27FC236}">
                  <a16:creationId xmlns:a16="http://schemas.microsoft.com/office/drawing/2014/main" id="{9899A1A9-7F1C-4FBB-A549-F5378B9A78FA}"/>
                </a:ext>
              </a:extLst>
            </p:cNvPr>
            <p:cNvSpPr>
              <a:spLocks noChangeArrowheads="1"/>
            </p:cNvSpPr>
            <p:nvPr/>
          </p:nvSpPr>
          <p:spPr bwMode="auto">
            <a:xfrm>
              <a:off x="5360" y="163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2" name="Oval 37">
              <a:extLst>
                <a:ext uri="{FF2B5EF4-FFF2-40B4-BE49-F238E27FC236}">
                  <a16:creationId xmlns:a16="http://schemas.microsoft.com/office/drawing/2014/main" id="{0CCD6357-7983-435C-9267-643BFB4DEC0B}"/>
                </a:ext>
              </a:extLst>
            </p:cNvPr>
            <p:cNvSpPr>
              <a:spLocks noChangeArrowheads="1"/>
            </p:cNvSpPr>
            <p:nvPr/>
          </p:nvSpPr>
          <p:spPr bwMode="auto">
            <a:xfrm>
              <a:off x="5472" y="163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3" name="Oval 38">
              <a:extLst>
                <a:ext uri="{FF2B5EF4-FFF2-40B4-BE49-F238E27FC236}">
                  <a16:creationId xmlns:a16="http://schemas.microsoft.com/office/drawing/2014/main" id="{757DC526-EFAA-4BA1-BEAF-FCEF2C8ECC52}"/>
                </a:ext>
              </a:extLst>
            </p:cNvPr>
            <p:cNvSpPr>
              <a:spLocks noChangeArrowheads="1"/>
            </p:cNvSpPr>
            <p:nvPr/>
          </p:nvSpPr>
          <p:spPr bwMode="auto">
            <a:xfrm>
              <a:off x="5248" y="174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4" name="Oval 39">
              <a:extLst>
                <a:ext uri="{FF2B5EF4-FFF2-40B4-BE49-F238E27FC236}">
                  <a16:creationId xmlns:a16="http://schemas.microsoft.com/office/drawing/2014/main" id="{6D42876D-2E27-4A4F-A644-908AE2E8D6A9}"/>
                </a:ext>
              </a:extLst>
            </p:cNvPr>
            <p:cNvSpPr>
              <a:spLocks noChangeArrowheads="1"/>
            </p:cNvSpPr>
            <p:nvPr/>
          </p:nvSpPr>
          <p:spPr bwMode="auto">
            <a:xfrm>
              <a:off x="5472" y="174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grpSp>
      <p:sp>
        <p:nvSpPr>
          <p:cNvPr id="40" name="Text Box 12">
            <a:extLst>
              <a:ext uri="{FF2B5EF4-FFF2-40B4-BE49-F238E27FC236}">
                <a16:creationId xmlns:a16="http://schemas.microsoft.com/office/drawing/2014/main" id="{89122FF1-3C8F-4086-8C34-AC1ACA47DBE6}"/>
              </a:ext>
            </a:extLst>
          </p:cNvPr>
          <p:cNvSpPr txBox="1">
            <a:spLocks noChangeArrowheads="1"/>
          </p:cNvSpPr>
          <p:nvPr/>
        </p:nvSpPr>
        <p:spPr bwMode="auto">
          <a:xfrm>
            <a:off x="7708900" y="6453188"/>
            <a:ext cx="331052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200" b="1">
                <a:solidFill>
                  <a:schemeClr val="tx1"/>
                </a:solidFill>
                <a:latin typeface="Times New Roman" pitchFamily="18" charset="0"/>
                <a:ea typeface="仿宋_GB2312" pitchFamily="49" charset="-122"/>
              </a:defRPr>
            </a:lvl1pPr>
            <a:lvl2pPr marL="742950" indent="-285750" eaLnBrk="0" hangingPunct="0">
              <a:defRPr sz="2200" b="1">
                <a:solidFill>
                  <a:schemeClr val="tx1"/>
                </a:solidFill>
                <a:latin typeface="Times New Roman" pitchFamily="18" charset="0"/>
                <a:ea typeface="仿宋_GB2312" pitchFamily="49" charset="-122"/>
              </a:defRPr>
            </a:lvl2pPr>
            <a:lvl3pPr marL="1143000" indent="-228600" eaLnBrk="0" hangingPunct="0">
              <a:defRPr sz="2200" b="1">
                <a:solidFill>
                  <a:schemeClr val="tx1"/>
                </a:solidFill>
                <a:latin typeface="Times New Roman" pitchFamily="18" charset="0"/>
                <a:ea typeface="仿宋_GB2312" pitchFamily="49" charset="-122"/>
              </a:defRPr>
            </a:lvl3pPr>
            <a:lvl4pPr marL="1600200" indent="-228600" eaLnBrk="0" hangingPunct="0">
              <a:defRPr sz="2200" b="1">
                <a:solidFill>
                  <a:schemeClr val="tx1"/>
                </a:solidFill>
                <a:latin typeface="Times New Roman" pitchFamily="18" charset="0"/>
                <a:ea typeface="仿宋_GB2312" pitchFamily="49" charset="-122"/>
              </a:defRPr>
            </a:lvl4pPr>
            <a:lvl5pPr marL="2057400" indent="-228600" eaLnBrk="0" hangingPunct="0">
              <a:defRPr sz="2200" b="1">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9pPr>
          </a:lstStyle>
          <a:p>
            <a:pPr eaLnBrk="1" hangingPunct="1">
              <a:defRPr/>
            </a:pPr>
            <a:r>
              <a:rPr lang="zh-CN" altLang="en-US" sz="1500" dirty="0">
                <a:solidFill>
                  <a:schemeClr val="tx2">
                    <a:lumMod val="50000"/>
                  </a:schemeClr>
                </a:solidFill>
                <a:latin typeface="华文楷体" pitchFamily="2" charset="-122"/>
                <a:ea typeface="华文楷体" pitchFamily="2" charset="-122"/>
              </a:rPr>
              <a:t>浙江工业大学 计算机科学与技术学院</a:t>
            </a:r>
          </a:p>
        </p:txBody>
      </p:sp>
    </p:spTree>
    <p:extLst>
      <p:ext uri="{BB962C8B-B14F-4D97-AF65-F5344CB8AC3E}">
        <p14:creationId xmlns:p14="http://schemas.microsoft.com/office/powerpoint/2010/main" val="2595742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宋体" pitchFamily="2" charset="-122"/>
        </a:defRPr>
      </a:lvl2pPr>
      <a:lvl3pPr algn="l" rtl="0" eaLnBrk="1" fontAlgn="base" hangingPunct="1">
        <a:spcBef>
          <a:spcPct val="0"/>
        </a:spcBef>
        <a:spcAft>
          <a:spcPct val="0"/>
        </a:spcAft>
        <a:defRPr sz="3900" b="1">
          <a:solidFill>
            <a:schemeClr val="tx2"/>
          </a:solidFill>
          <a:latin typeface="Arial" charset="0"/>
          <a:ea typeface="宋体" pitchFamily="2" charset="-122"/>
        </a:defRPr>
      </a:lvl3pPr>
      <a:lvl4pPr algn="l" rtl="0" eaLnBrk="1" fontAlgn="base" hangingPunct="1">
        <a:spcBef>
          <a:spcPct val="0"/>
        </a:spcBef>
        <a:spcAft>
          <a:spcPct val="0"/>
        </a:spcAft>
        <a:defRPr sz="3900" b="1">
          <a:solidFill>
            <a:schemeClr val="tx2"/>
          </a:solidFill>
          <a:latin typeface="Arial" charset="0"/>
          <a:ea typeface="宋体" pitchFamily="2" charset="-122"/>
        </a:defRPr>
      </a:lvl4pPr>
      <a:lvl5pPr algn="l" rtl="0" eaLnBrk="1" fontAlgn="base" hangingPunct="1">
        <a:spcBef>
          <a:spcPct val="0"/>
        </a:spcBef>
        <a:spcAft>
          <a:spcPct val="0"/>
        </a:spcAft>
        <a:defRPr sz="3900" b="1">
          <a:solidFill>
            <a:schemeClr val="tx2"/>
          </a:solidFill>
          <a:latin typeface="Arial" charset="0"/>
          <a:ea typeface="宋体" pitchFamily="2"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scholat.com/mordeka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496A3-8A96-4B3F-9E0E-4F60B5A02D4D}"/>
              </a:ext>
            </a:extLst>
          </p:cNvPr>
          <p:cNvSpPr>
            <a:spLocks noGrp="1"/>
          </p:cNvSpPr>
          <p:nvPr>
            <p:ph type="ctrTitle"/>
          </p:nvPr>
        </p:nvSpPr>
        <p:spPr/>
        <p:txBody>
          <a:bodyPr/>
          <a:lstStyle/>
          <a:p>
            <a:r>
              <a:rPr lang="en-US" altLang="zh-CN" dirty="0"/>
              <a:t>Structural Testing</a:t>
            </a:r>
            <a:endParaRPr lang="zh-CN" altLang="en-US" dirty="0"/>
          </a:p>
        </p:txBody>
      </p:sp>
      <p:sp>
        <p:nvSpPr>
          <p:cNvPr id="3" name="副标题 2">
            <a:extLst>
              <a:ext uri="{FF2B5EF4-FFF2-40B4-BE49-F238E27FC236}">
                <a16:creationId xmlns:a16="http://schemas.microsoft.com/office/drawing/2014/main" id="{DFF35EF9-D0AC-40FD-8A8F-CF4F6BD2B73A}"/>
              </a:ext>
            </a:extLst>
          </p:cNvPr>
          <p:cNvSpPr>
            <a:spLocks noGrp="1"/>
          </p:cNvSpPr>
          <p:nvPr>
            <p:ph type="subTitle" idx="1"/>
          </p:nvPr>
        </p:nvSpPr>
        <p:spPr/>
        <p:txBody>
          <a:bodyPr/>
          <a:lstStyle/>
          <a:p>
            <a:r>
              <a:rPr lang="en-US" altLang="zh-CN" dirty="0">
                <a:hlinkClick r:id="rId2"/>
              </a:rPr>
              <a:t>Xiao-Xin Li</a:t>
            </a:r>
            <a:endParaRPr lang="en-US" altLang="zh-CN" dirty="0"/>
          </a:p>
          <a:p>
            <a:r>
              <a:rPr lang="en-US" altLang="zh-CN" dirty="0"/>
              <a:t>Zhejiang University of Technology</a:t>
            </a:r>
          </a:p>
          <a:p>
            <a:endParaRPr lang="zh-CN" altLang="en-US" dirty="0"/>
          </a:p>
        </p:txBody>
      </p:sp>
    </p:spTree>
    <p:extLst>
      <p:ext uri="{BB962C8B-B14F-4D97-AF65-F5344CB8AC3E}">
        <p14:creationId xmlns:p14="http://schemas.microsoft.com/office/powerpoint/2010/main" val="2383576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1F09C-B32E-48C8-963C-2F5311506061}"/>
              </a:ext>
            </a:extLst>
          </p:cNvPr>
          <p:cNvSpPr>
            <a:spLocks noGrp="1"/>
          </p:cNvSpPr>
          <p:nvPr>
            <p:ph type="title"/>
          </p:nvPr>
        </p:nvSpPr>
        <p:spPr/>
        <p:txBody>
          <a:bodyPr/>
          <a:lstStyle/>
          <a:p>
            <a:r>
              <a:rPr lang="en-US" altLang="zh-CN" dirty="0"/>
              <a:t>Condition + Branch coverage</a:t>
            </a:r>
            <a:endParaRPr lang="zh-CN" altLang="en-US" dirty="0"/>
          </a:p>
        </p:txBody>
      </p:sp>
      <p:pic>
        <p:nvPicPr>
          <p:cNvPr id="11" name="图片 10">
            <a:extLst>
              <a:ext uri="{FF2B5EF4-FFF2-40B4-BE49-F238E27FC236}">
                <a16:creationId xmlns:a16="http://schemas.microsoft.com/office/drawing/2014/main" id="{CBB81F0B-52A4-4DC7-8781-50C346FB04BC}"/>
              </a:ext>
            </a:extLst>
          </p:cNvPr>
          <p:cNvPicPr>
            <a:picLocks noChangeAspect="1"/>
          </p:cNvPicPr>
          <p:nvPr/>
        </p:nvPicPr>
        <p:blipFill>
          <a:blip r:embed="rId2"/>
          <a:stretch>
            <a:fillRect/>
          </a:stretch>
        </p:blipFill>
        <p:spPr>
          <a:xfrm>
            <a:off x="1331858" y="1618406"/>
            <a:ext cx="2230333" cy="2567806"/>
          </a:xfrm>
          <a:prstGeom prst="rect">
            <a:avLst/>
          </a:prstGeom>
        </p:spPr>
      </p:pic>
      <p:pic>
        <p:nvPicPr>
          <p:cNvPr id="9" name="图片 8">
            <a:extLst>
              <a:ext uri="{FF2B5EF4-FFF2-40B4-BE49-F238E27FC236}">
                <a16:creationId xmlns:a16="http://schemas.microsoft.com/office/drawing/2014/main" id="{9BAE9539-C931-49D1-8CAD-E22798676EB6}"/>
              </a:ext>
            </a:extLst>
          </p:cNvPr>
          <p:cNvPicPr>
            <a:picLocks noChangeAspect="1"/>
          </p:cNvPicPr>
          <p:nvPr/>
        </p:nvPicPr>
        <p:blipFill>
          <a:blip r:embed="rId3"/>
          <a:stretch>
            <a:fillRect/>
          </a:stretch>
        </p:blipFill>
        <p:spPr>
          <a:xfrm>
            <a:off x="92054" y="1052514"/>
            <a:ext cx="3848418" cy="3684243"/>
          </a:xfrm>
          <a:prstGeom prst="rect">
            <a:avLst/>
          </a:prstGeom>
        </p:spPr>
      </p:pic>
      <p:sp>
        <p:nvSpPr>
          <p:cNvPr id="15" name="Rectangle 2">
            <a:extLst>
              <a:ext uri="{FF2B5EF4-FFF2-40B4-BE49-F238E27FC236}">
                <a16:creationId xmlns:a16="http://schemas.microsoft.com/office/drawing/2014/main" id="{5A616D61-4CDC-42B5-B000-328DEE5B7D54}"/>
              </a:ext>
            </a:extLst>
          </p:cNvPr>
          <p:cNvSpPr>
            <a:spLocks noGrp="1" noChangeArrowheads="1"/>
          </p:cNvSpPr>
          <p:nvPr>
            <p:ph idx="1"/>
          </p:nvPr>
        </p:nvSpPr>
        <p:spPr bwMode="auto">
          <a:xfrm>
            <a:off x="4241630" y="1133995"/>
            <a:ext cx="7311741"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100% </a:t>
            </a:r>
            <a:r>
              <a:rPr kumimoji="0" lang="en-US" altLang="zh-CN" sz="2000" b="1"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basic condition</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coverage: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A test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T1 = (20, 10)</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causes the first condition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a &gt; 10</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to be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true</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and the second condition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b &gt; 20</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to be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false</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A test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T2 = (5, 30)</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makes the first condition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false</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and the second condition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true</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T1 and T2 together achieve 100% </a:t>
            </a:r>
            <a:r>
              <a:rPr kumimoji="0" lang="en-US" altLang="zh-CN" sz="2000" b="1"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basic condition</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coverage. After all, both conditions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a</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and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b</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have been exercised as both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true</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and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false</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endParaRPr>
          </a:p>
          <a:p>
            <a:pPr marL="0" indent="0" eaLnBrk="0" hangingPunct="0">
              <a:spcBef>
                <a:spcPct val="0"/>
              </a:spcBef>
              <a:buClrTx/>
              <a:buSzTx/>
              <a:buNone/>
            </a:pPr>
            <a:r>
              <a:rPr kumimoji="0" lang="en-US" altLang="zh-CN" sz="20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However, the final outcome of the entire decision was</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false</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t>
            </a:r>
            <a:r>
              <a:rPr kumimoji="0" lang="en-US" altLang="zh-CN" sz="20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in both tests. </a:t>
            </a:r>
            <a:r>
              <a:rPr kumimoji="0" lang="en-US" altLang="zh-CN" sz="2000" b="0" i="0" u="none" strike="noStrike" cap="none" normalizeH="0" baseline="0" dirty="0">
                <a:ln>
                  <a:noFill/>
                </a:ln>
                <a:solidFill>
                  <a:srgbClr val="C00000"/>
                </a:solidFill>
                <a:effectLst/>
                <a:latin typeface="Helvetica" panose="020B0604020202020204" pitchFamily="34" charset="0"/>
                <a:ea typeface="Helvetica" panose="020B0604020202020204" pitchFamily="34" charset="0"/>
                <a:cs typeface="Times New Roman" panose="02020603050405020304" pitchFamily="18" charset="0"/>
              </a:rPr>
              <a:t>We never saw this program printing "Hello".</a:t>
            </a:r>
            <a:r>
              <a:rPr kumimoji="0" lang="en-US" altLang="zh-CN" sz="20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We found a case where </a:t>
            </a:r>
            <a:r>
              <a:rPr kumimoji="0" lang="en-US" altLang="zh-CN" sz="2000" b="0" i="0" u="none" strike="noStrike" cap="none" normalizeH="0" baseline="0" dirty="0">
                <a:ln>
                  <a:noFill/>
                </a:ln>
                <a:solidFill>
                  <a:srgbClr val="C00000"/>
                </a:solidFill>
                <a:effectLst/>
                <a:latin typeface="Helvetica" panose="020B0604020202020204" pitchFamily="34" charset="0"/>
                <a:ea typeface="Helvetica" panose="020B0604020202020204" pitchFamily="34" charset="0"/>
                <a:cs typeface="Times New Roman" panose="02020603050405020304" pitchFamily="18" charset="0"/>
              </a:rPr>
              <a:t>we achieved 100% basic condition coverage, but only 50% branch coverage</a:t>
            </a:r>
            <a:r>
              <a:rPr kumimoji="0" lang="en-US" altLang="zh-CN" sz="20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This is not a smart testing strategy. This is why looking only at the conditions themselves while ignoring the overall outcome of the decision block is called</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t>
            </a:r>
            <a:r>
              <a:rPr kumimoji="0" lang="en-US" altLang="zh-CN" sz="2000" b="1" i="0" u="none" strike="noStrike" cap="none" normalizeH="0" baseline="0" dirty="0">
                <a:ln>
                  <a:noFill/>
                </a:ln>
                <a:solidFill>
                  <a:srgbClr val="C00000"/>
                </a:solidFill>
                <a:effectLst/>
                <a:latin typeface="Helvetica" panose="020B0604020202020204" pitchFamily="34" charset="0"/>
                <a:ea typeface="Helvetica" panose="020B0604020202020204" pitchFamily="34" charset="0"/>
                <a:cs typeface="Times New Roman" panose="02020603050405020304" pitchFamily="18" charset="0"/>
              </a:rPr>
              <a:t>basic condition coverage</a:t>
            </a:r>
            <a:r>
              <a:rPr kumimoji="0" lang="en-US" altLang="zh-CN" sz="20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a:t>
            </a:r>
            <a:endPar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80089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7225B-1FDA-4CB9-B206-B3D4BD5CBD4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55AA241-72C3-4493-858E-F0A6B2FB34FC}"/>
              </a:ext>
            </a:extLst>
          </p:cNvPr>
          <p:cNvSpPr>
            <a:spLocks noGrp="1"/>
          </p:cNvSpPr>
          <p:nvPr>
            <p:ph idx="1"/>
          </p:nvPr>
        </p:nvSpPr>
        <p:spPr/>
        <p:txBody>
          <a:bodyPr/>
          <a:lstStyle/>
          <a:p>
            <a:r>
              <a:rPr lang="en-US" altLang="zh-CN" dirty="0"/>
              <a:t>The formula to calculate </a:t>
            </a:r>
            <a:r>
              <a:rPr lang="en-US" altLang="zh-CN" dirty="0" err="1"/>
              <a:t>branch+condition</a:t>
            </a:r>
            <a:r>
              <a:rPr lang="en-US" altLang="zh-CN" dirty="0"/>
              <a:t> coverage is as follows. Note how this formula gives us a clear differentiation between basic condition and </a:t>
            </a:r>
            <a:r>
              <a:rPr lang="en-US" altLang="zh-CN" dirty="0" err="1"/>
              <a:t>decision+condition</a:t>
            </a:r>
            <a:r>
              <a:rPr lang="en-US" altLang="zh-CN" dirty="0"/>
              <a:t> coverage:</a:t>
            </a:r>
          </a:p>
          <a:p>
            <a:endParaRPr lang="en-US" altLang="zh-CN"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7A54292-27C4-4C90-B87F-4FE42FCAA935}"/>
                  </a:ext>
                </a:extLst>
              </p:cNvPr>
              <p:cNvSpPr txBox="1"/>
              <p:nvPr/>
            </p:nvSpPr>
            <p:spPr>
              <a:xfrm>
                <a:off x="609600" y="3429000"/>
                <a:ext cx="10653486" cy="7423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zh-CN" altLang="en-US" smtClean="0"/>
                        <m:t>C</m:t>
                      </m:r>
                      <m:r>
                        <m:rPr>
                          <m:nor/>
                        </m:rPr>
                        <a:rPr lang="zh-CN" altLang="en-US" smtClean="0"/>
                        <m:t>/</m:t>
                      </m:r>
                      <m:r>
                        <m:rPr>
                          <m:nor/>
                        </m:rPr>
                        <a:rPr lang="zh-CN" altLang="en-US" smtClean="0"/>
                        <m:t>DC</m:t>
                      </m:r>
                      <m:r>
                        <m:rPr>
                          <m:nor/>
                        </m:rPr>
                        <a:rPr lang="zh-CN" altLang="en-US" smtClean="0"/>
                        <m:t> </m:t>
                      </m:r>
                      <m:r>
                        <m:rPr>
                          <m:nor/>
                        </m:rPr>
                        <a:rPr lang="zh-CN" altLang="en-US" smtClean="0"/>
                        <m:t>coverage</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m:rPr>
                              <m:nor/>
                            </m:rPr>
                            <a:rPr lang="zh-CN" altLang="en-US">
                              <a:latin typeface="Cambria Math" panose="02040503050406030204" pitchFamily="18" charset="0"/>
                            </a:rPr>
                            <m:t>conditions</m:t>
                          </m:r>
                          <m:r>
                            <m:rPr>
                              <m:nor/>
                            </m:rPr>
                            <a:rPr lang="zh-CN" altLang="en-US">
                              <a:latin typeface="Cambria Math" panose="02040503050406030204" pitchFamily="18" charset="0"/>
                            </a:rPr>
                            <m:t> </m:t>
                          </m:r>
                          <m:r>
                            <m:rPr>
                              <m:nor/>
                            </m:rPr>
                            <a:rPr lang="zh-CN" altLang="en-US">
                              <a:latin typeface="Cambria Math" panose="02040503050406030204" pitchFamily="18" charset="0"/>
                            </a:rPr>
                            <m:t>outcome</m:t>
                          </m:r>
                          <m:r>
                            <m:rPr>
                              <m:nor/>
                            </m:rPr>
                            <a:rPr lang="zh-CN" altLang="en-US">
                              <a:latin typeface="Cambria Math" panose="02040503050406030204" pitchFamily="18" charset="0"/>
                            </a:rPr>
                            <m:t> </m:t>
                          </m:r>
                          <m:r>
                            <m:rPr>
                              <m:nor/>
                            </m:rPr>
                            <a:rPr lang="zh-CN" altLang="en-US">
                              <a:latin typeface="Cambria Math" panose="02040503050406030204" pitchFamily="18" charset="0"/>
                            </a:rPr>
                            <m:t>covered</m:t>
                          </m:r>
                          <m:r>
                            <m:rPr>
                              <m:nor/>
                            </m:rPr>
                            <a:rPr lang="zh-CN" altLang="en-US">
                              <a:latin typeface="Cambria Math" panose="02040503050406030204" pitchFamily="18" charset="0"/>
                            </a:rPr>
                            <m:t> + </m:t>
                          </m:r>
                          <m:r>
                            <m:rPr>
                              <m:nor/>
                            </m:rPr>
                            <a:rPr lang="zh-CN" altLang="en-US">
                              <a:latin typeface="Cambria Math" panose="02040503050406030204" pitchFamily="18" charset="0"/>
                            </a:rPr>
                            <m:t>decisions</m:t>
                          </m:r>
                          <m:r>
                            <m:rPr>
                              <m:nor/>
                            </m:rPr>
                            <a:rPr lang="zh-CN" altLang="en-US">
                              <a:latin typeface="Cambria Math" panose="02040503050406030204" pitchFamily="18" charset="0"/>
                            </a:rPr>
                            <m:t> </m:t>
                          </m:r>
                          <m:r>
                            <m:rPr>
                              <m:nor/>
                            </m:rPr>
                            <a:rPr lang="zh-CN" altLang="en-US">
                              <a:latin typeface="Cambria Math" panose="02040503050406030204" pitchFamily="18" charset="0"/>
                            </a:rPr>
                            <m:t>outcome</m:t>
                          </m:r>
                          <m:r>
                            <m:rPr>
                              <m:nor/>
                            </m:rPr>
                            <a:rPr lang="zh-CN" altLang="en-US">
                              <a:latin typeface="Cambria Math" panose="02040503050406030204" pitchFamily="18" charset="0"/>
                            </a:rPr>
                            <m:t> </m:t>
                          </m:r>
                          <m:r>
                            <m:rPr>
                              <m:nor/>
                            </m:rPr>
                            <a:rPr lang="zh-CN" altLang="en-US">
                              <a:latin typeface="Cambria Math" panose="02040503050406030204" pitchFamily="18" charset="0"/>
                            </a:rPr>
                            <m:t>covered</m:t>
                          </m:r>
                        </m:num>
                        <m:den>
                          <m:r>
                            <m:rPr>
                              <m:nor/>
                            </m:rPr>
                            <a:rPr lang="zh-CN" altLang="en-US">
                              <a:latin typeface="Cambria Math" panose="02040503050406030204" pitchFamily="18" charset="0"/>
                            </a:rPr>
                            <m:t>conditions</m:t>
                          </m:r>
                          <m:r>
                            <m:rPr>
                              <m:nor/>
                            </m:rPr>
                            <a:rPr lang="zh-CN" altLang="en-US">
                              <a:latin typeface="Cambria Math" panose="02040503050406030204" pitchFamily="18" charset="0"/>
                            </a:rPr>
                            <m:t> </m:t>
                          </m:r>
                          <m:r>
                            <m:rPr>
                              <m:nor/>
                            </m:rPr>
                            <a:rPr lang="zh-CN" altLang="en-US">
                              <a:latin typeface="Cambria Math" panose="02040503050406030204" pitchFamily="18" charset="0"/>
                            </a:rPr>
                            <m:t>outcome</m:t>
                          </m:r>
                          <m:r>
                            <m:rPr>
                              <m:nor/>
                            </m:rPr>
                            <a:rPr lang="zh-CN" altLang="en-US">
                              <a:latin typeface="Cambria Math" panose="02040503050406030204" pitchFamily="18" charset="0"/>
                            </a:rPr>
                            <m:t> </m:t>
                          </m:r>
                          <m:r>
                            <m:rPr>
                              <m:nor/>
                            </m:rPr>
                            <a:rPr lang="zh-CN" altLang="en-US">
                              <a:latin typeface="Cambria Math" panose="02040503050406030204" pitchFamily="18" charset="0"/>
                            </a:rPr>
                            <m:t>total</m:t>
                          </m:r>
                          <m:r>
                            <m:rPr>
                              <m:nor/>
                            </m:rPr>
                            <a:rPr lang="zh-CN" altLang="en-US">
                              <a:latin typeface="Cambria Math" panose="02040503050406030204" pitchFamily="18" charset="0"/>
                            </a:rPr>
                            <m:t> + </m:t>
                          </m:r>
                          <m:r>
                            <m:rPr>
                              <m:nor/>
                            </m:rPr>
                            <a:rPr lang="zh-CN" altLang="en-US">
                              <a:latin typeface="Cambria Math" panose="02040503050406030204" pitchFamily="18" charset="0"/>
                            </a:rPr>
                            <m:t>decisions</m:t>
                          </m:r>
                          <m:r>
                            <m:rPr>
                              <m:nor/>
                            </m:rPr>
                            <a:rPr lang="zh-CN" altLang="en-US">
                              <a:latin typeface="Cambria Math" panose="02040503050406030204" pitchFamily="18" charset="0"/>
                            </a:rPr>
                            <m:t> </m:t>
                          </m:r>
                          <m:r>
                            <m:rPr>
                              <m:nor/>
                            </m:rPr>
                            <a:rPr lang="zh-CN" altLang="en-US">
                              <a:latin typeface="Cambria Math" panose="02040503050406030204" pitchFamily="18" charset="0"/>
                            </a:rPr>
                            <m:t>outcome</m:t>
                          </m:r>
                          <m:r>
                            <m:rPr>
                              <m:nor/>
                            </m:rPr>
                            <a:rPr lang="zh-CN" altLang="en-US">
                              <a:latin typeface="Cambria Math" panose="02040503050406030204" pitchFamily="18" charset="0"/>
                            </a:rPr>
                            <m:t> </m:t>
                          </m:r>
                          <m:r>
                            <m:rPr>
                              <m:nor/>
                            </m:rPr>
                            <a:rPr lang="zh-CN" altLang="en-US">
                              <a:latin typeface="Cambria Math" panose="02040503050406030204" pitchFamily="18" charset="0"/>
                            </a:rPr>
                            <m:t>total</m:t>
                          </m:r>
                        </m:den>
                      </m:f>
                      <m:r>
                        <a:rPr lang="zh-CN" altLang="en-US" i="0">
                          <a:latin typeface="Cambria Math" panose="02040503050406030204" pitchFamily="18" charset="0"/>
                        </a:rPr>
                        <m:t>⋅100%</m:t>
                      </m:r>
                    </m:oMath>
                  </m:oMathPara>
                </a14:m>
                <a:endParaRPr lang="zh-CN" altLang="en-US" dirty="0"/>
              </a:p>
            </p:txBody>
          </p:sp>
        </mc:Choice>
        <mc:Fallback xmlns="">
          <p:sp>
            <p:nvSpPr>
              <p:cNvPr id="5" name="文本框 4">
                <a:extLst>
                  <a:ext uri="{FF2B5EF4-FFF2-40B4-BE49-F238E27FC236}">
                    <a16:creationId xmlns:a16="http://schemas.microsoft.com/office/drawing/2014/main" id="{D7A54292-27C4-4C90-B87F-4FE42FCAA935}"/>
                  </a:ext>
                </a:extLst>
              </p:cNvPr>
              <p:cNvSpPr txBox="1">
                <a:spLocks noRot="1" noChangeAspect="1" noMove="1" noResize="1" noEditPoints="1" noAdjustHandles="1" noChangeArrowheads="1" noChangeShapeType="1" noTextEdit="1"/>
              </p:cNvSpPr>
              <p:nvPr/>
            </p:nvSpPr>
            <p:spPr>
              <a:xfrm>
                <a:off x="609600" y="3429000"/>
                <a:ext cx="10653486" cy="742383"/>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3564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73907-BA3E-4834-AAB8-493CEC4F0EC2}"/>
              </a:ext>
            </a:extLst>
          </p:cNvPr>
          <p:cNvSpPr>
            <a:spLocks noGrp="1"/>
          </p:cNvSpPr>
          <p:nvPr>
            <p:ph type="title"/>
          </p:nvPr>
        </p:nvSpPr>
        <p:spPr/>
        <p:txBody>
          <a:bodyPr/>
          <a:lstStyle/>
          <a:p>
            <a:r>
              <a:rPr lang="en-US" altLang="zh-CN" dirty="0"/>
              <a:t>Path Coverage</a:t>
            </a:r>
            <a:endParaRPr lang="zh-CN" altLang="en-US" dirty="0"/>
          </a:p>
        </p:txBody>
      </p:sp>
      <p:sp>
        <p:nvSpPr>
          <p:cNvPr id="3" name="内容占位符 2">
            <a:extLst>
              <a:ext uri="{FF2B5EF4-FFF2-40B4-BE49-F238E27FC236}">
                <a16:creationId xmlns:a16="http://schemas.microsoft.com/office/drawing/2014/main" id="{C3565A62-6096-44D7-ABD5-80FBB95F58D2}"/>
              </a:ext>
            </a:extLst>
          </p:cNvPr>
          <p:cNvSpPr>
            <a:spLocks noGrp="1"/>
          </p:cNvSpPr>
          <p:nvPr>
            <p:ph idx="1"/>
          </p:nvPr>
        </p:nvSpPr>
        <p:spPr>
          <a:xfrm>
            <a:off x="609600" y="1233714"/>
            <a:ext cx="10972800" cy="4897211"/>
          </a:xfrm>
        </p:spPr>
        <p:txBody>
          <a:bodyPr/>
          <a:lstStyle/>
          <a:p>
            <a:r>
              <a:rPr lang="en-US" altLang="zh-CN" b="0" i="0" dirty="0">
                <a:solidFill>
                  <a:srgbClr val="333333"/>
                </a:solidFill>
                <a:effectLst/>
                <a:latin typeface="Consolas" panose="020B0609020204030204" pitchFamily="49" charset="0"/>
              </a:rPr>
              <a:t>R = (A &amp; (B | C))</a:t>
            </a:r>
            <a:endParaRPr lang="en-US" altLang="zh-CN" dirty="0"/>
          </a:p>
          <a:p>
            <a:r>
              <a:rPr lang="en-US" altLang="zh-CN" dirty="0"/>
              <a:t>Branch Coverage: {</a:t>
            </a:r>
            <a:r>
              <a:rPr lang="en-US" altLang="zh-CN" b="0" i="0" dirty="0">
                <a:solidFill>
                  <a:srgbClr val="333333"/>
                </a:solidFill>
                <a:effectLst/>
                <a:latin typeface="Consolas" panose="020B0609020204030204" pitchFamily="49" charset="0"/>
              </a:rPr>
              <a:t>R = true, R = false}</a:t>
            </a:r>
            <a:endParaRPr lang="en-US" altLang="zh-CN" dirty="0"/>
          </a:p>
          <a:p>
            <a:r>
              <a:rPr lang="en-US" altLang="zh-CN" dirty="0"/>
              <a:t>Condition Coverage : </a:t>
            </a:r>
            <a:br>
              <a:rPr lang="en-US" altLang="zh-CN" dirty="0"/>
            </a:br>
            <a:r>
              <a:rPr lang="en-US" altLang="zh-CN" b="0" i="0" dirty="0">
                <a:solidFill>
                  <a:srgbClr val="333333"/>
                </a:solidFill>
                <a:effectLst/>
                <a:latin typeface="Consolas" panose="020B0609020204030204" pitchFamily="49" charset="0"/>
              </a:rPr>
              <a:t>A=true &amp; (B=true | </a:t>
            </a:r>
            <a:r>
              <a:rPr lang="en-US" altLang="zh-CN" dirty="0">
                <a:solidFill>
                  <a:srgbClr val="333333"/>
                </a:solidFill>
                <a:latin typeface="Consolas" panose="020B0609020204030204" pitchFamily="49" charset="0"/>
              </a:rPr>
              <a:t>C=true)</a:t>
            </a:r>
            <a:br>
              <a:rPr lang="en-US" altLang="zh-CN" dirty="0">
                <a:solidFill>
                  <a:srgbClr val="333333"/>
                </a:solidFill>
                <a:latin typeface="Consolas" panose="020B0609020204030204" pitchFamily="49" charset="0"/>
              </a:rPr>
            </a:br>
            <a:r>
              <a:rPr lang="en-US" altLang="zh-CN" b="0" i="0" dirty="0">
                <a:solidFill>
                  <a:srgbClr val="333333"/>
                </a:solidFill>
                <a:effectLst/>
                <a:latin typeface="Consolas" panose="020B0609020204030204" pitchFamily="49" charset="0"/>
              </a:rPr>
              <a:t>A=false &amp; (B=false | </a:t>
            </a:r>
            <a:r>
              <a:rPr lang="en-US" altLang="zh-CN" dirty="0">
                <a:solidFill>
                  <a:srgbClr val="333333"/>
                </a:solidFill>
                <a:latin typeface="Consolas" panose="020B0609020204030204" pitchFamily="49" charset="0"/>
              </a:rPr>
              <a:t>C=false)</a:t>
            </a:r>
            <a:endParaRPr lang="en-US" altLang="zh-CN" dirty="0"/>
          </a:p>
          <a:p>
            <a:r>
              <a:rPr lang="en-US" altLang="zh-CN" dirty="0"/>
              <a:t>Path Coverage: </a:t>
            </a:r>
            <a:r>
              <a:rPr lang="en-US" altLang="zh-CN" sz="2800" b="0" i="0" dirty="0">
                <a:effectLst/>
                <a:latin typeface="Helvetica Neue"/>
              </a:rPr>
              <a:t>Path coverage </a:t>
            </a:r>
            <a:r>
              <a:rPr lang="en-US" altLang="zh-CN" sz="2800" b="0" i="0" dirty="0">
                <a:solidFill>
                  <a:srgbClr val="C00000"/>
                </a:solidFill>
                <a:effectLst/>
                <a:latin typeface="Helvetica Neue"/>
              </a:rPr>
              <a:t>does not consider the conditions </a:t>
            </a:r>
            <a:r>
              <a:rPr lang="en-US" altLang="zh-CN" sz="2800" b="0" i="1" dirty="0">
                <a:solidFill>
                  <a:srgbClr val="C00000"/>
                </a:solidFill>
                <a:effectLst/>
                <a:latin typeface="Helvetica Neue"/>
              </a:rPr>
              <a:t>individually</a:t>
            </a:r>
            <a:r>
              <a:rPr lang="en-US" altLang="zh-CN" sz="2800" b="0" i="0" dirty="0">
                <a:effectLst/>
                <a:latin typeface="Helvetica Neue"/>
              </a:rPr>
              <a:t>. Rather, it considers </a:t>
            </a:r>
            <a:r>
              <a:rPr lang="en-US" altLang="zh-CN" sz="2800" b="0" i="0" dirty="0">
                <a:solidFill>
                  <a:srgbClr val="C00000"/>
                </a:solidFill>
                <a:effectLst/>
                <a:latin typeface="Helvetica Neue"/>
              </a:rPr>
              <a:t>the (full) combination of the conditions</a:t>
            </a:r>
            <a:r>
              <a:rPr lang="en-US" altLang="zh-CN" sz="2800" b="0" i="0" dirty="0">
                <a:effectLst/>
                <a:latin typeface="Helvetica Neue"/>
              </a:rPr>
              <a:t> in a decision. </a:t>
            </a:r>
            <a:r>
              <a:rPr lang="en-US" altLang="zh-CN" sz="2800" b="0" i="0" u="sng" dirty="0">
                <a:solidFill>
                  <a:srgbClr val="C00000"/>
                </a:solidFill>
                <a:effectLst/>
                <a:latin typeface="Helvetica Neue"/>
              </a:rPr>
              <a:t>Each of these combinations is a path</a:t>
            </a:r>
            <a:r>
              <a:rPr lang="en-US" altLang="zh-CN" sz="2800" b="0" i="0" dirty="0">
                <a:effectLst/>
                <a:latin typeface="Helvetica Neue"/>
              </a:rPr>
              <a:t>. You might see a path as a unique way to traverse the CFG.</a:t>
            </a:r>
            <a:endParaRPr lang="zh-CN" altLang="en-US" dirty="0"/>
          </a:p>
        </p:txBody>
      </p:sp>
      <p:sp>
        <p:nvSpPr>
          <p:cNvPr id="4" name="对话气泡: 圆角矩形 3">
            <a:extLst>
              <a:ext uri="{FF2B5EF4-FFF2-40B4-BE49-F238E27FC236}">
                <a16:creationId xmlns:a16="http://schemas.microsoft.com/office/drawing/2014/main" id="{91B016C2-EEAC-4972-B496-64F4D480467B}"/>
              </a:ext>
            </a:extLst>
          </p:cNvPr>
          <p:cNvSpPr/>
          <p:nvPr/>
        </p:nvSpPr>
        <p:spPr>
          <a:xfrm>
            <a:off x="2608943" y="5690394"/>
            <a:ext cx="3617686" cy="677861"/>
          </a:xfrm>
          <a:prstGeom prst="wedgeRoundRectCallout">
            <a:avLst>
              <a:gd name="adj1" fmla="val 44658"/>
              <a:gd name="adj2" fmla="val -130417"/>
              <a:gd name="adj3" fmla="val 16667"/>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dirty="0">
                <a:solidFill>
                  <a:schemeClr val="tx1"/>
                </a:solidFill>
              </a:rPr>
              <a:t>How to understand this?</a:t>
            </a:r>
            <a:endParaRPr lang="zh-CN" altLang="en-US" dirty="0">
              <a:solidFill>
                <a:schemeClr val="tx1"/>
              </a:solidFill>
            </a:endParaRPr>
          </a:p>
        </p:txBody>
      </p:sp>
    </p:spTree>
    <p:extLst>
      <p:ext uri="{BB962C8B-B14F-4D97-AF65-F5344CB8AC3E}">
        <p14:creationId xmlns:p14="http://schemas.microsoft.com/office/powerpoint/2010/main" val="135950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754D3-C51F-4806-BC8B-411A25EBA0A2}"/>
              </a:ext>
            </a:extLst>
          </p:cNvPr>
          <p:cNvSpPr>
            <a:spLocks noGrp="1"/>
          </p:cNvSpPr>
          <p:nvPr>
            <p:ph type="title"/>
          </p:nvPr>
        </p:nvSpPr>
        <p:spPr/>
        <p:txBody>
          <a:bodyPr/>
          <a:lstStyle/>
          <a:p>
            <a:r>
              <a:rPr lang="en-US" altLang="zh-CN" dirty="0"/>
              <a:t>Truth/Decision Table</a:t>
            </a:r>
            <a:endParaRPr lang="zh-CN" altLang="en-US" dirty="0"/>
          </a:p>
        </p:txBody>
      </p:sp>
      <p:sp>
        <p:nvSpPr>
          <p:cNvPr id="3" name="内容占位符 2">
            <a:extLst>
              <a:ext uri="{FF2B5EF4-FFF2-40B4-BE49-F238E27FC236}">
                <a16:creationId xmlns:a16="http://schemas.microsoft.com/office/drawing/2014/main" id="{89BB33C1-2364-4F92-B925-5AE74C3839ED}"/>
              </a:ext>
            </a:extLst>
          </p:cNvPr>
          <p:cNvSpPr>
            <a:spLocks noGrp="1"/>
          </p:cNvSpPr>
          <p:nvPr>
            <p:ph idx="1"/>
          </p:nvPr>
        </p:nvSpPr>
        <p:spPr>
          <a:xfrm>
            <a:off x="609601" y="1223169"/>
            <a:ext cx="10972800" cy="1036073"/>
          </a:xfrm>
        </p:spPr>
        <p:txBody>
          <a:bodyPr/>
          <a:lstStyle/>
          <a:p>
            <a:r>
              <a:rPr lang="en-US" altLang="zh-CN" b="0" i="0" dirty="0">
                <a:solidFill>
                  <a:srgbClr val="333333"/>
                </a:solidFill>
                <a:effectLst/>
                <a:latin typeface="Helvetica Neue"/>
              </a:rPr>
              <a:t>To get </a:t>
            </a:r>
            <a:r>
              <a:rPr lang="en-US" altLang="zh-CN" b="0" dirty="0">
                <a:solidFill>
                  <a:srgbClr val="333333"/>
                </a:solidFill>
                <a:effectLst/>
                <a:latin typeface="KaTeX_Main"/>
              </a:rPr>
              <a:t>100%</a:t>
            </a:r>
            <a:r>
              <a:rPr lang="en-US" altLang="zh-CN" b="0" i="0" dirty="0">
                <a:solidFill>
                  <a:srgbClr val="333333"/>
                </a:solidFill>
                <a:effectLst/>
                <a:latin typeface="Helvetica Neue"/>
              </a:rPr>
              <a:t> path coverage, we would have to test all the possible combinations of these three conditions.</a:t>
            </a:r>
            <a:endParaRPr lang="zh-CN" altLang="en-US" dirty="0"/>
          </a:p>
        </p:txBody>
      </p:sp>
      <p:graphicFrame>
        <p:nvGraphicFramePr>
          <p:cNvPr id="4" name="表格 3">
            <a:extLst>
              <a:ext uri="{FF2B5EF4-FFF2-40B4-BE49-F238E27FC236}">
                <a16:creationId xmlns:a16="http://schemas.microsoft.com/office/drawing/2014/main" id="{04001556-ED6F-4527-AF90-5654BB8B430D}"/>
              </a:ext>
            </a:extLst>
          </p:cNvPr>
          <p:cNvGraphicFramePr>
            <a:graphicFrameLocks noGrp="1"/>
          </p:cNvGraphicFramePr>
          <p:nvPr>
            <p:extLst>
              <p:ext uri="{D42A27DB-BD31-4B8C-83A1-F6EECF244321}">
                <p14:modId xmlns:p14="http://schemas.microsoft.com/office/powerpoint/2010/main" val="4005683723"/>
              </p:ext>
            </p:extLst>
          </p:nvPr>
        </p:nvGraphicFramePr>
        <p:xfrm>
          <a:off x="730703" y="2771389"/>
          <a:ext cx="7334250" cy="3497580"/>
        </p:xfrm>
        <a:graphic>
          <a:graphicData uri="http://schemas.openxmlformats.org/drawingml/2006/table">
            <a:tbl>
              <a:tblPr/>
              <a:tblGrid>
                <a:gridCol w="1466850">
                  <a:extLst>
                    <a:ext uri="{9D8B030D-6E8A-4147-A177-3AD203B41FA5}">
                      <a16:colId xmlns:a16="http://schemas.microsoft.com/office/drawing/2014/main" val="3723403486"/>
                    </a:ext>
                  </a:extLst>
                </a:gridCol>
                <a:gridCol w="1466850">
                  <a:extLst>
                    <a:ext uri="{9D8B030D-6E8A-4147-A177-3AD203B41FA5}">
                      <a16:colId xmlns:a16="http://schemas.microsoft.com/office/drawing/2014/main" val="878393156"/>
                    </a:ext>
                  </a:extLst>
                </a:gridCol>
                <a:gridCol w="1466850">
                  <a:extLst>
                    <a:ext uri="{9D8B030D-6E8A-4147-A177-3AD203B41FA5}">
                      <a16:colId xmlns:a16="http://schemas.microsoft.com/office/drawing/2014/main" val="241069493"/>
                    </a:ext>
                  </a:extLst>
                </a:gridCol>
                <a:gridCol w="1466850">
                  <a:extLst>
                    <a:ext uri="{9D8B030D-6E8A-4147-A177-3AD203B41FA5}">
                      <a16:colId xmlns:a16="http://schemas.microsoft.com/office/drawing/2014/main" val="1221050069"/>
                    </a:ext>
                  </a:extLst>
                </a:gridCol>
                <a:gridCol w="1466850">
                  <a:extLst>
                    <a:ext uri="{9D8B030D-6E8A-4147-A177-3AD203B41FA5}">
                      <a16:colId xmlns:a16="http://schemas.microsoft.com/office/drawing/2014/main" val="3453695512"/>
                    </a:ext>
                  </a:extLst>
                </a:gridCol>
              </a:tblGrid>
              <a:tr h="0">
                <a:tc>
                  <a:txBody>
                    <a:bodyPr/>
                    <a:lstStyle/>
                    <a:p>
                      <a:pPr algn="ctr"/>
                      <a:r>
                        <a:rPr lang="en-US" b="1" dirty="0">
                          <a:effectLst/>
                        </a:rPr>
                        <a:t>Tests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Outcome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1645192"/>
                  </a:ext>
                </a:extLst>
              </a:tr>
              <a:tr h="0">
                <a:tc>
                  <a:txBody>
                    <a:bodyPr/>
                    <a:lstStyle/>
                    <a:p>
                      <a:pPr algn="ctr"/>
                      <a:r>
                        <a:rPr lang="en-US" altLang="zh-CN" dirty="0">
                          <a:effectLst/>
                        </a:rPr>
                        <a:t>1</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8831866"/>
                  </a:ext>
                </a:extLst>
              </a:tr>
              <a:tr h="0">
                <a:tc>
                  <a:txBody>
                    <a:bodyPr/>
                    <a:lstStyle/>
                    <a:p>
                      <a:pPr algn="ctr"/>
                      <a:r>
                        <a:rPr lang="en-US" altLang="zh-CN" dirty="0">
                          <a:effectLst/>
                        </a:rPr>
                        <a:t>2</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418290030"/>
                  </a:ext>
                </a:extLst>
              </a:tr>
              <a:tr h="0">
                <a:tc>
                  <a:txBody>
                    <a:bodyPr/>
                    <a:lstStyle/>
                    <a:p>
                      <a:pPr algn="ctr"/>
                      <a:r>
                        <a:rPr lang="en-US" altLang="zh-CN">
                          <a:effectLst/>
                        </a:rPr>
                        <a:t>3</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88157821"/>
                  </a:ext>
                </a:extLst>
              </a:tr>
              <a:tr h="0">
                <a:tc>
                  <a:txBody>
                    <a:bodyPr/>
                    <a:lstStyle/>
                    <a:p>
                      <a:pPr algn="ctr"/>
                      <a:r>
                        <a:rPr lang="en-US" altLang="zh-CN">
                          <a:effectLst/>
                        </a:rPr>
                        <a:t>4</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727151780"/>
                  </a:ext>
                </a:extLst>
              </a:tr>
              <a:tr h="0">
                <a:tc>
                  <a:txBody>
                    <a:bodyPr/>
                    <a:lstStyle/>
                    <a:p>
                      <a:pPr algn="ctr"/>
                      <a:r>
                        <a:rPr lang="en-US" altLang="zh-CN">
                          <a:effectLst/>
                        </a:rPr>
                        <a:t>5</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94807427"/>
                  </a:ext>
                </a:extLst>
              </a:tr>
              <a:tr h="0">
                <a:tc>
                  <a:txBody>
                    <a:bodyPr/>
                    <a:lstStyle/>
                    <a:p>
                      <a:pPr algn="ctr"/>
                      <a:r>
                        <a:rPr lang="en-US" altLang="zh-CN">
                          <a:effectLst/>
                        </a:rPr>
                        <a:t>6</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952869273"/>
                  </a:ext>
                </a:extLst>
              </a:tr>
              <a:tr h="0">
                <a:tc>
                  <a:txBody>
                    <a:bodyPr/>
                    <a:lstStyle/>
                    <a:p>
                      <a:pPr algn="ctr"/>
                      <a:r>
                        <a:rPr lang="en-US" altLang="zh-CN">
                          <a:effectLst/>
                        </a:rPr>
                        <a:t>7</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13855555"/>
                  </a:ext>
                </a:extLst>
              </a:tr>
              <a:tr h="0">
                <a:tc>
                  <a:txBody>
                    <a:bodyPr/>
                    <a:lstStyle/>
                    <a:p>
                      <a:pPr algn="ctr"/>
                      <a:r>
                        <a:rPr lang="en-US" altLang="zh-CN">
                          <a:effectLst/>
                        </a:rPr>
                        <a:t>8</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270463136"/>
                  </a:ext>
                </a:extLst>
              </a:tr>
            </a:tbl>
          </a:graphicData>
        </a:graphic>
      </p:graphicFrame>
      <p:sp>
        <p:nvSpPr>
          <p:cNvPr id="6" name="文本框 5">
            <a:extLst>
              <a:ext uri="{FF2B5EF4-FFF2-40B4-BE49-F238E27FC236}">
                <a16:creationId xmlns:a16="http://schemas.microsoft.com/office/drawing/2014/main" id="{FB455AAB-6E6E-43EF-8808-1848B5213585}"/>
              </a:ext>
            </a:extLst>
          </p:cNvPr>
          <p:cNvSpPr txBox="1"/>
          <p:nvPr/>
        </p:nvSpPr>
        <p:spPr>
          <a:xfrm>
            <a:off x="2214675" y="2299872"/>
            <a:ext cx="4366305" cy="430887"/>
          </a:xfrm>
          <a:prstGeom prst="rect">
            <a:avLst/>
          </a:prstGeom>
          <a:noFill/>
        </p:spPr>
        <p:txBody>
          <a:bodyPr wrap="square">
            <a:spAutoFit/>
          </a:bodyPr>
          <a:lstStyle/>
          <a:p>
            <a:r>
              <a:rPr lang="en-US" altLang="zh-CN" i="0" dirty="0">
                <a:solidFill>
                  <a:srgbClr val="333333"/>
                </a:solidFill>
                <a:effectLst/>
                <a:latin typeface="Consolas" panose="020B0609020204030204" pitchFamily="49" charset="0"/>
              </a:rPr>
              <a:t>Truth Table for </a:t>
            </a:r>
            <a:r>
              <a:rPr lang="en-US" altLang="zh-CN" i="0" dirty="0">
                <a:solidFill>
                  <a:srgbClr val="333333"/>
                </a:solidFill>
                <a:effectLst/>
                <a:latin typeface="Courier New" panose="02070309020205020404" pitchFamily="49" charset="0"/>
                <a:cs typeface="Courier New" panose="02070309020205020404" pitchFamily="49" charset="0"/>
              </a:rPr>
              <a:t>A &amp; (B | C)</a:t>
            </a:r>
            <a:endParaRPr lang="zh-CN" altLang="en-US" dirty="0">
              <a:latin typeface="Courier New" panose="02070309020205020404" pitchFamily="49" charset="0"/>
              <a:cs typeface="Courier New" panose="02070309020205020404" pitchFamily="49" charset="0"/>
            </a:endParaRPr>
          </a:p>
        </p:txBody>
      </p:sp>
      <p:sp>
        <p:nvSpPr>
          <p:cNvPr id="7" name="对话气泡: 圆角矩形 6">
            <a:extLst>
              <a:ext uri="{FF2B5EF4-FFF2-40B4-BE49-F238E27FC236}">
                <a16:creationId xmlns:a16="http://schemas.microsoft.com/office/drawing/2014/main" id="{9E1FB98D-BD53-4853-952E-0353878B00F8}"/>
              </a:ext>
            </a:extLst>
          </p:cNvPr>
          <p:cNvSpPr/>
          <p:nvPr/>
        </p:nvSpPr>
        <p:spPr>
          <a:xfrm>
            <a:off x="8414657" y="2168485"/>
            <a:ext cx="3617686" cy="1924544"/>
          </a:xfrm>
          <a:prstGeom prst="wedgeRoundRectCallout">
            <a:avLst>
              <a:gd name="adj1" fmla="val -60457"/>
              <a:gd name="adj2" fmla="val 47302"/>
              <a:gd name="adj3" fmla="val 16667"/>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dirty="0">
                <a:solidFill>
                  <a:schemeClr val="tx1"/>
                </a:solidFill>
              </a:rPr>
              <a:t>For </a:t>
            </a:r>
            <a:r>
              <a:rPr lang="en-US" altLang="zh-CN" i="1" dirty="0">
                <a:solidFill>
                  <a:schemeClr val="tx1"/>
                </a:solidFill>
              </a:rPr>
              <a:t>n</a:t>
            </a:r>
            <a:r>
              <a:rPr lang="en-US" altLang="zh-CN" dirty="0">
                <a:solidFill>
                  <a:schemeClr val="tx1"/>
                </a:solidFill>
              </a:rPr>
              <a:t> conditions in a decision, we have 2</a:t>
            </a:r>
            <a:r>
              <a:rPr lang="en-US" altLang="zh-CN" i="1" baseline="30000" dirty="0">
                <a:solidFill>
                  <a:schemeClr val="tx1"/>
                </a:solidFill>
              </a:rPr>
              <a:t>n</a:t>
            </a:r>
            <a:r>
              <a:rPr lang="en-US" altLang="zh-CN" baseline="30000" dirty="0">
                <a:solidFill>
                  <a:schemeClr val="tx1"/>
                </a:solidFill>
              </a:rPr>
              <a:t> </a:t>
            </a:r>
            <a:r>
              <a:rPr lang="en-US" altLang="zh-CN" dirty="0">
                <a:solidFill>
                  <a:schemeClr val="tx1"/>
                </a:solidFill>
              </a:rPr>
              <a:t>combinations of these </a:t>
            </a:r>
            <a:r>
              <a:rPr lang="en-US" altLang="zh-CN" i="1" dirty="0">
                <a:solidFill>
                  <a:schemeClr val="tx1"/>
                </a:solidFill>
              </a:rPr>
              <a:t>n</a:t>
            </a:r>
            <a:r>
              <a:rPr lang="en-US" altLang="zh-CN" dirty="0">
                <a:solidFill>
                  <a:schemeClr val="tx1"/>
                </a:solidFill>
              </a:rPr>
              <a:t> conditions. Why?</a:t>
            </a:r>
            <a:endParaRPr lang="zh-CN" altLang="en-US" baseline="30000" dirty="0">
              <a:solidFill>
                <a:schemeClr val="tx1"/>
              </a:solidFill>
            </a:endParaRPr>
          </a:p>
        </p:txBody>
      </p:sp>
    </p:spTree>
    <p:extLst>
      <p:ext uri="{BB962C8B-B14F-4D97-AF65-F5344CB8AC3E}">
        <p14:creationId xmlns:p14="http://schemas.microsoft.com/office/powerpoint/2010/main" val="325423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34146-1B46-440D-96A4-73BD75DBAB4F}"/>
              </a:ext>
            </a:extLst>
          </p:cNvPr>
          <p:cNvSpPr>
            <a:spLocks noGrp="1"/>
          </p:cNvSpPr>
          <p:nvPr>
            <p:ph type="title"/>
          </p:nvPr>
        </p:nvSpPr>
        <p:spPr/>
        <p:txBody>
          <a:bodyPr/>
          <a:lstStyle/>
          <a:p>
            <a:r>
              <a:rPr lang="en-US" altLang="zh-CN" dirty="0"/>
              <a:t>Problem of Path Coverage</a:t>
            </a:r>
            <a:endParaRPr lang="zh-CN" altLang="en-US" dirty="0"/>
          </a:p>
        </p:txBody>
      </p:sp>
      <p:sp>
        <p:nvSpPr>
          <p:cNvPr id="3" name="内容占位符 2">
            <a:extLst>
              <a:ext uri="{FF2B5EF4-FFF2-40B4-BE49-F238E27FC236}">
                <a16:creationId xmlns:a16="http://schemas.microsoft.com/office/drawing/2014/main" id="{FB89E6ED-87C8-4E94-8B1F-1D515386F489}"/>
              </a:ext>
            </a:extLst>
          </p:cNvPr>
          <p:cNvSpPr>
            <a:spLocks noGrp="1"/>
          </p:cNvSpPr>
          <p:nvPr>
            <p:ph idx="1"/>
          </p:nvPr>
        </p:nvSpPr>
        <p:spPr/>
        <p:txBody>
          <a:bodyPr/>
          <a:lstStyle/>
          <a:p>
            <a:r>
              <a:rPr lang="en-US" altLang="zh-CN" dirty="0"/>
              <a:t>The number of tests needed for </a:t>
            </a:r>
            <a:r>
              <a:rPr lang="en-US" altLang="zh-CN" i="1" dirty="0">
                <a:solidFill>
                  <a:srgbClr val="C00000"/>
                </a:solidFill>
              </a:rPr>
              <a:t>full path coverage</a:t>
            </a:r>
            <a:r>
              <a:rPr lang="en-US" altLang="zh-CN" dirty="0"/>
              <a:t> will grow </a:t>
            </a:r>
            <a:r>
              <a:rPr lang="en-US" altLang="zh-CN" i="1" dirty="0">
                <a:solidFill>
                  <a:srgbClr val="C00000"/>
                </a:solidFill>
              </a:rPr>
              <a:t>exponentially</a:t>
            </a:r>
            <a:r>
              <a:rPr lang="en-US" altLang="zh-CN" dirty="0"/>
              <a:t> with the number of conditions in a decision.</a:t>
            </a:r>
          </a:p>
          <a:p>
            <a:r>
              <a:rPr lang="en-US" altLang="zh-CN" dirty="0"/>
              <a:t>Achieving 100% path coverage might not always be feasible or too costly.</a:t>
            </a:r>
            <a:endParaRPr lang="zh-CN" altLang="en-US" dirty="0"/>
          </a:p>
        </p:txBody>
      </p:sp>
    </p:spTree>
    <p:extLst>
      <p:ext uri="{BB962C8B-B14F-4D97-AF65-F5344CB8AC3E}">
        <p14:creationId xmlns:p14="http://schemas.microsoft.com/office/powerpoint/2010/main" val="1621932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745B9-D156-4CA3-A32B-3F651B8C99BE}"/>
              </a:ext>
            </a:extLst>
          </p:cNvPr>
          <p:cNvSpPr>
            <a:spLocks noGrp="1"/>
          </p:cNvSpPr>
          <p:nvPr>
            <p:ph type="title"/>
          </p:nvPr>
        </p:nvSpPr>
        <p:spPr/>
        <p:txBody>
          <a:bodyPr/>
          <a:lstStyle/>
          <a:p>
            <a:r>
              <a:rPr lang="en-US" altLang="zh-CN" dirty="0"/>
              <a:t>Lazy vs. Eager Operators</a:t>
            </a:r>
            <a:endParaRPr lang="zh-CN" altLang="en-US" dirty="0"/>
          </a:p>
        </p:txBody>
      </p:sp>
      <p:graphicFrame>
        <p:nvGraphicFramePr>
          <p:cNvPr id="4" name="内容占位符 3">
            <a:extLst>
              <a:ext uri="{FF2B5EF4-FFF2-40B4-BE49-F238E27FC236}">
                <a16:creationId xmlns:a16="http://schemas.microsoft.com/office/drawing/2014/main" id="{018E26C3-8D26-4509-9AED-93DB979119A3}"/>
              </a:ext>
            </a:extLst>
          </p:cNvPr>
          <p:cNvGraphicFramePr>
            <a:graphicFrameLocks noGrp="1"/>
          </p:cNvGraphicFramePr>
          <p:nvPr>
            <p:ph idx="1"/>
            <p:extLst>
              <p:ext uri="{D42A27DB-BD31-4B8C-83A1-F6EECF244321}">
                <p14:modId xmlns:p14="http://schemas.microsoft.com/office/powerpoint/2010/main" val="1887600466"/>
              </p:ext>
            </p:extLst>
          </p:nvPr>
        </p:nvGraphicFramePr>
        <p:xfrm>
          <a:off x="1775733" y="2237132"/>
          <a:ext cx="7334250" cy="1943100"/>
        </p:xfrm>
        <a:graphic>
          <a:graphicData uri="http://schemas.openxmlformats.org/drawingml/2006/table">
            <a:tbl>
              <a:tblPr/>
              <a:tblGrid>
                <a:gridCol w="1466850">
                  <a:extLst>
                    <a:ext uri="{9D8B030D-6E8A-4147-A177-3AD203B41FA5}">
                      <a16:colId xmlns:a16="http://schemas.microsoft.com/office/drawing/2014/main" val="4081487967"/>
                    </a:ext>
                  </a:extLst>
                </a:gridCol>
                <a:gridCol w="1466850">
                  <a:extLst>
                    <a:ext uri="{9D8B030D-6E8A-4147-A177-3AD203B41FA5}">
                      <a16:colId xmlns:a16="http://schemas.microsoft.com/office/drawing/2014/main" val="1582687982"/>
                    </a:ext>
                  </a:extLst>
                </a:gridCol>
                <a:gridCol w="1466850">
                  <a:extLst>
                    <a:ext uri="{9D8B030D-6E8A-4147-A177-3AD203B41FA5}">
                      <a16:colId xmlns:a16="http://schemas.microsoft.com/office/drawing/2014/main" val="3451816629"/>
                    </a:ext>
                  </a:extLst>
                </a:gridCol>
                <a:gridCol w="1466850">
                  <a:extLst>
                    <a:ext uri="{9D8B030D-6E8A-4147-A177-3AD203B41FA5}">
                      <a16:colId xmlns:a16="http://schemas.microsoft.com/office/drawing/2014/main" val="3104933213"/>
                    </a:ext>
                  </a:extLst>
                </a:gridCol>
                <a:gridCol w="1466850">
                  <a:extLst>
                    <a:ext uri="{9D8B030D-6E8A-4147-A177-3AD203B41FA5}">
                      <a16:colId xmlns:a16="http://schemas.microsoft.com/office/drawing/2014/main" val="3336593343"/>
                    </a:ext>
                  </a:extLst>
                </a:gridCol>
              </a:tblGrid>
              <a:tr h="0">
                <a:tc>
                  <a:txBody>
                    <a:bodyPr/>
                    <a:lstStyle/>
                    <a:p>
                      <a:pPr algn="ctr"/>
                      <a:r>
                        <a:rPr lang="en-US" b="1" dirty="0">
                          <a:effectLst/>
                        </a:rPr>
                        <a:t>Tests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Outcome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82320795"/>
                  </a:ext>
                </a:extLst>
              </a:tr>
              <a:tr h="0">
                <a:tc>
                  <a:txBody>
                    <a:bodyPr/>
                    <a:lstStyle/>
                    <a:p>
                      <a:pPr algn="ctr"/>
                      <a:r>
                        <a:rPr lang="en-US" altLang="zh-CN" dirty="0">
                          <a:effectLst/>
                        </a:rPr>
                        <a:t>1</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dc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53632536"/>
                  </a:ext>
                </a:extLst>
              </a:tr>
              <a:tr h="0">
                <a:tc>
                  <a:txBody>
                    <a:bodyPr/>
                    <a:lstStyle/>
                    <a:p>
                      <a:pPr algn="ctr"/>
                      <a:r>
                        <a:rPr lang="en-US" altLang="zh-CN">
                          <a:effectLst/>
                        </a:rPr>
                        <a:t>2</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2129445317"/>
                  </a:ext>
                </a:extLst>
              </a:tr>
              <a:tr h="0">
                <a:tc>
                  <a:txBody>
                    <a:bodyPr/>
                    <a:lstStyle/>
                    <a:p>
                      <a:pPr algn="ctr"/>
                      <a:r>
                        <a:rPr lang="en-US" altLang="zh-CN">
                          <a:effectLst/>
                        </a:rPr>
                        <a:t>3</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14790502"/>
                  </a:ext>
                </a:extLst>
              </a:tr>
              <a:tr h="0">
                <a:tc>
                  <a:txBody>
                    <a:bodyPr/>
                    <a:lstStyle/>
                    <a:p>
                      <a:pPr algn="ctr"/>
                      <a:r>
                        <a:rPr lang="en-US" altLang="zh-CN">
                          <a:effectLst/>
                        </a:rPr>
                        <a:t>4</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dc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dc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592825417"/>
                  </a:ext>
                </a:extLst>
              </a:tr>
            </a:tbl>
          </a:graphicData>
        </a:graphic>
      </p:graphicFrame>
      <p:sp>
        <p:nvSpPr>
          <p:cNvPr id="5" name="文本框 4">
            <a:extLst>
              <a:ext uri="{FF2B5EF4-FFF2-40B4-BE49-F238E27FC236}">
                <a16:creationId xmlns:a16="http://schemas.microsoft.com/office/drawing/2014/main" id="{ADA9CC4F-0327-4759-958C-A25108ACA67B}"/>
              </a:ext>
            </a:extLst>
          </p:cNvPr>
          <p:cNvSpPr txBox="1"/>
          <p:nvPr/>
        </p:nvSpPr>
        <p:spPr>
          <a:xfrm>
            <a:off x="3010070" y="1259918"/>
            <a:ext cx="5390811" cy="430887"/>
          </a:xfrm>
          <a:prstGeom prst="rect">
            <a:avLst/>
          </a:prstGeom>
          <a:noFill/>
        </p:spPr>
        <p:txBody>
          <a:bodyPr wrap="square">
            <a:spAutoFit/>
          </a:bodyPr>
          <a:lstStyle/>
          <a:p>
            <a:r>
              <a:rPr lang="en-US" altLang="zh-CN" i="0" dirty="0">
                <a:solidFill>
                  <a:srgbClr val="333333"/>
                </a:solidFill>
                <a:effectLst/>
                <a:latin typeface="Consolas" panose="020B0609020204030204" pitchFamily="49" charset="0"/>
              </a:rPr>
              <a:t>Lazy Truth Table for </a:t>
            </a:r>
            <a:r>
              <a:rPr lang="en-US" altLang="zh-CN" i="0" dirty="0">
                <a:solidFill>
                  <a:srgbClr val="333333"/>
                </a:solidFill>
                <a:effectLst/>
                <a:latin typeface="Courier New" panose="02070309020205020404" pitchFamily="49" charset="0"/>
                <a:cs typeface="Courier New" panose="02070309020205020404" pitchFamily="49" charset="0"/>
              </a:rPr>
              <a:t>A &amp; (B | C)</a:t>
            </a:r>
            <a:endParaRPr lang="zh-CN" altLang="en-US" dirty="0">
              <a:latin typeface="Courier New" panose="02070309020205020404" pitchFamily="49" charset="0"/>
              <a:cs typeface="Courier New" panose="02070309020205020404" pitchFamily="49" charset="0"/>
            </a:endParaRPr>
          </a:p>
        </p:txBody>
      </p:sp>
      <p:sp>
        <p:nvSpPr>
          <p:cNvPr id="7" name="文本框 6">
            <a:extLst>
              <a:ext uri="{FF2B5EF4-FFF2-40B4-BE49-F238E27FC236}">
                <a16:creationId xmlns:a16="http://schemas.microsoft.com/office/drawing/2014/main" id="{79DA38DF-EDED-4C94-8106-7D90E855BFC9}"/>
              </a:ext>
            </a:extLst>
          </p:cNvPr>
          <p:cNvSpPr txBox="1"/>
          <p:nvPr/>
        </p:nvSpPr>
        <p:spPr>
          <a:xfrm>
            <a:off x="3571875" y="1690805"/>
            <a:ext cx="4267200" cy="400110"/>
          </a:xfrm>
          <a:prstGeom prst="rect">
            <a:avLst/>
          </a:prstGeom>
          <a:noFill/>
        </p:spPr>
        <p:txBody>
          <a:bodyPr wrap="square">
            <a:spAutoFit/>
          </a:bodyPr>
          <a:lstStyle/>
          <a:p>
            <a:r>
              <a:rPr lang="en-US" altLang="zh-CN" sz="2000" b="0" i="0" dirty="0">
                <a:solidFill>
                  <a:srgbClr val="333333"/>
                </a:solidFill>
                <a:effectLst/>
                <a:latin typeface="Helvetica Neue"/>
              </a:rPr>
              <a:t>('dc' represents "don't care" values.)</a:t>
            </a:r>
            <a:endParaRPr lang="zh-CN" altLang="en-US" sz="2000" dirty="0"/>
          </a:p>
        </p:txBody>
      </p:sp>
      <p:sp>
        <p:nvSpPr>
          <p:cNvPr id="10" name="对话气泡: 圆角矩形 9">
            <a:extLst>
              <a:ext uri="{FF2B5EF4-FFF2-40B4-BE49-F238E27FC236}">
                <a16:creationId xmlns:a16="http://schemas.microsoft.com/office/drawing/2014/main" id="{8305C443-02BF-48F7-9B36-2A4E9DAAD579}"/>
              </a:ext>
            </a:extLst>
          </p:cNvPr>
          <p:cNvSpPr/>
          <p:nvPr/>
        </p:nvSpPr>
        <p:spPr>
          <a:xfrm>
            <a:off x="344713" y="4639209"/>
            <a:ext cx="5475516" cy="1683501"/>
          </a:xfrm>
          <a:prstGeom prst="wedgeRoundRectCallout">
            <a:avLst>
              <a:gd name="adj1" fmla="val -11002"/>
              <a:gd name="adj2" fmla="val -81737"/>
              <a:gd name="adj3" fmla="val 16667"/>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0" dirty="0">
                <a:solidFill>
                  <a:srgbClr val="333333"/>
                </a:solidFill>
                <a:latin typeface="Helvetica Neue"/>
              </a:rPr>
              <a:t>If the A is false, then the rest of the expression will be not evaluated anymore, because the result of the entire statement will be automatically false.</a:t>
            </a:r>
            <a:endParaRPr lang="zh-CN" altLang="en-US" sz="2000" dirty="0"/>
          </a:p>
        </p:txBody>
      </p:sp>
      <p:sp>
        <p:nvSpPr>
          <p:cNvPr id="11" name="对话气泡: 圆角矩形 10">
            <a:extLst>
              <a:ext uri="{FF2B5EF4-FFF2-40B4-BE49-F238E27FC236}">
                <a16:creationId xmlns:a16="http://schemas.microsoft.com/office/drawing/2014/main" id="{5003FFAD-F1B4-4CE7-91A3-F3C0D33292BE}"/>
              </a:ext>
            </a:extLst>
          </p:cNvPr>
          <p:cNvSpPr/>
          <p:nvPr/>
        </p:nvSpPr>
        <p:spPr>
          <a:xfrm>
            <a:off x="5980339" y="4659203"/>
            <a:ext cx="5475516" cy="1683501"/>
          </a:xfrm>
          <a:prstGeom prst="wedgeRoundRectCallout">
            <a:avLst>
              <a:gd name="adj1" fmla="val -58451"/>
              <a:gd name="adj2" fmla="val -152433"/>
              <a:gd name="adj3" fmla="val 16667"/>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0" dirty="0">
                <a:solidFill>
                  <a:srgbClr val="333333"/>
                </a:solidFill>
                <a:latin typeface="Helvetica Neue"/>
              </a:rPr>
              <a:t>For the 2nd part of the expression, if B is true, then the entire proposition (B || C) is already true, so we "don't care" about the value of the C.</a:t>
            </a:r>
            <a:endParaRPr lang="zh-CN" altLang="en-US" sz="2000" dirty="0"/>
          </a:p>
        </p:txBody>
      </p:sp>
    </p:spTree>
    <p:extLst>
      <p:ext uri="{BB962C8B-B14F-4D97-AF65-F5344CB8AC3E}">
        <p14:creationId xmlns:p14="http://schemas.microsoft.com/office/powerpoint/2010/main" val="163005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626F3-36C1-4C9F-85A4-B984233EC175}"/>
              </a:ext>
            </a:extLst>
          </p:cNvPr>
          <p:cNvSpPr>
            <a:spLocks noGrp="1"/>
          </p:cNvSpPr>
          <p:nvPr>
            <p:ph type="title"/>
          </p:nvPr>
        </p:nvSpPr>
        <p:spPr/>
        <p:txBody>
          <a:bodyPr/>
          <a:lstStyle/>
          <a:p>
            <a:r>
              <a:rPr lang="en-US" altLang="zh-CN" dirty="0"/>
              <a:t>Loop Boundary Adequacy (LBA)</a:t>
            </a:r>
            <a:endParaRPr lang="zh-CN" altLang="en-US" dirty="0"/>
          </a:p>
        </p:txBody>
      </p:sp>
      <p:sp>
        <p:nvSpPr>
          <p:cNvPr id="3" name="内容占位符 2">
            <a:extLst>
              <a:ext uri="{FF2B5EF4-FFF2-40B4-BE49-F238E27FC236}">
                <a16:creationId xmlns:a16="http://schemas.microsoft.com/office/drawing/2014/main" id="{C6F3A803-A470-4B22-882A-542F410C684A}"/>
              </a:ext>
            </a:extLst>
          </p:cNvPr>
          <p:cNvSpPr>
            <a:spLocks noGrp="1"/>
          </p:cNvSpPr>
          <p:nvPr>
            <p:ph idx="1"/>
          </p:nvPr>
        </p:nvSpPr>
        <p:spPr>
          <a:xfrm>
            <a:off x="449943" y="1204686"/>
            <a:ext cx="10972800" cy="5355771"/>
          </a:xfrm>
        </p:spPr>
        <p:txBody>
          <a:bodyPr/>
          <a:lstStyle/>
          <a:p>
            <a:r>
              <a:rPr lang="en-US" altLang="zh-CN" sz="2800" dirty="0"/>
              <a:t>When there is a loop, the block inside of the loop might be executed many times, making testing more complicated.</a:t>
            </a:r>
          </a:p>
          <a:p>
            <a:pPr lvl="1"/>
            <a:r>
              <a:rPr lang="en-US" altLang="zh-CN" sz="2400" b="0" i="0" dirty="0">
                <a:effectLst/>
                <a:latin typeface="Helvetica Neue"/>
              </a:rPr>
              <a:t>unbounded loops: </a:t>
            </a:r>
            <a:r>
              <a:rPr lang="en-US" altLang="zh-CN" sz="2400" b="0" i="0" dirty="0">
                <a:solidFill>
                  <a:srgbClr val="333333"/>
                </a:solidFill>
                <a:effectLst/>
                <a:latin typeface="Courier New" panose="02070309020205020404" pitchFamily="49" charset="0"/>
                <a:cs typeface="Courier New" panose="02070309020205020404" pitchFamily="49" charset="0"/>
              </a:rPr>
              <a:t>while(true)</a:t>
            </a:r>
            <a:r>
              <a:rPr lang="en-US" altLang="zh-CN" sz="2400" b="0" i="0" dirty="0">
                <a:solidFill>
                  <a:srgbClr val="333333"/>
                </a:solidFill>
                <a:effectLst/>
                <a:latin typeface="Consolas" panose="020B0609020204030204" pitchFamily="49" charset="0"/>
              </a:rPr>
              <a:t> loop</a:t>
            </a:r>
          </a:p>
          <a:p>
            <a:pPr lvl="1"/>
            <a:r>
              <a:rPr lang="en-US" altLang="zh-CN" sz="2400" dirty="0"/>
              <a:t>long-lasting loops: </a:t>
            </a:r>
            <a:r>
              <a:rPr lang="nn-NO" altLang="zh-CN" sz="2400" dirty="0">
                <a:latin typeface="Courier New" panose="02070309020205020404" pitchFamily="49" charset="0"/>
                <a:cs typeface="Courier New" panose="02070309020205020404" pitchFamily="49" charset="0"/>
              </a:rPr>
              <a:t>for(i = 0; i &lt; 10; i++)</a:t>
            </a:r>
            <a:r>
              <a:rPr lang="nn-NO" altLang="zh-CN" sz="2400" dirty="0"/>
              <a:t> loop</a:t>
            </a:r>
          </a:p>
          <a:p>
            <a:r>
              <a:rPr lang="en-US" altLang="zh-CN" sz="2800" dirty="0"/>
              <a:t>Given that exhaustive testing is impossible, testers often rely on the </a:t>
            </a:r>
            <a:r>
              <a:rPr lang="en-US" altLang="zh-CN" sz="2800" i="1" dirty="0">
                <a:solidFill>
                  <a:srgbClr val="C00000"/>
                </a:solidFill>
              </a:rPr>
              <a:t>loop boundary adequacy criterion</a:t>
            </a:r>
            <a:r>
              <a:rPr lang="en-US" altLang="zh-CN" sz="2800" dirty="0"/>
              <a:t> to decide when to stop testing a loop. A test suite satisfies this criterion if and only if for every loop:</a:t>
            </a:r>
          </a:p>
          <a:p>
            <a:pPr lvl="1"/>
            <a:r>
              <a:rPr lang="en-US" altLang="zh-CN" sz="2400" dirty="0"/>
              <a:t>A test case exercises the loop </a:t>
            </a:r>
            <a:r>
              <a:rPr lang="en-US" altLang="zh-CN" sz="2400" dirty="0">
                <a:solidFill>
                  <a:srgbClr val="C00000"/>
                </a:solidFill>
              </a:rPr>
              <a:t>zero times</a:t>
            </a:r>
            <a:r>
              <a:rPr lang="en-US" altLang="zh-CN" sz="2400" dirty="0"/>
              <a:t>;</a:t>
            </a:r>
          </a:p>
          <a:p>
            <a:pPr lvl="1"/>
            <a:r>
              <a:rPr lang="en-US" altLang="zh-CN" sz="2400" dirty="0"/>
              <a:t>A test case exercises the loop </a:t>
            </a:r>
            <a:r>
              <a:rPr lang="en-US" altLang="zh-CN" sz="2400" dirty="0">
                <a:solidFill>
                  <a:srgbClr val="C00000"/>
                </a:solidFill>
              </a:rPr>
              <a:t>once</a:t>
            </a:r>
            <a:r>
              <a:rPr lang="en-US" altLang="zh-CN" sz="2400" dirty="0"/>
              <a:t>;</a:t>
            </a:r>
          </a:p>
          <a:p>
            <a:pPr lvl="1"/>
            <a:r>
              <a:rPr lang="en-US" altLang="zh-CN" sz="2400" dirty="0"/>
              <a:t>A test case exercises the loop </a:t>
            </a:r>
            <a:r>
              <a:rPr lang="en-US" altLang="zh-CN" sz="2400" dirty="0">
                <a:solidFill>
                  <a:srgbClr val="C00000"/>
                </a:solidFill>
              </a:rPr>
              <a:t>multiple times</a:t>
            </a:r>
            <a:r>
              <a:rPr lang="en-US" altLang="zh-CN" sz="2400" dirty="0"/>
              <a:t>.</a:t>
            </a:r>
            <a:endParaRPr lang="zh-CN" altLang="en-US" dirty="0"/>
          </a:p>
        </p:txBody>
      </p:sp>
    </p:spTree>
    <p:extLst>
      <p:ext uri="{BB962C8B-B14F-4D97-AF65-F5344CB8AC3E}">
        <p14:creationId xmlns:p14="http://schemas.microsoft.com/office/powerpoint/2010/main" val="1036952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831E9-7B05-47A8-A6B1-525B7A47EE02}"/>
              </a:ext>
            </a:extLst>
          </p:cNvPr>
          <p:cNvSpPr>
            <a:spLocks noGrp="1"/>
          </p:cNvSpPr>
          <p:nvPr>
            <p:ph type="title"/>
          </p:nvPr>
        </p:nvSpPr>
        <p:spPr/>
        <p:txBody>
          <a:bodyPr/>
          <a:lstStyle/>
          <a:p>
            <a:r>
              <a:rPr lang="en-US" altLang="zh-CN" dirty="0"/>
              <a:t>Idea behind the LBA criterion </a:t>
            </a:r>
            <a:endParaRPr lang="zh-CN" altLang="en-US" dirty="0"/>
          </a:p>
        </p:txBody>
      </p:sp>
      <p:sp>
        <p:nvSpPr>
          <p:cNvPr id="3" name="内容占位符 2">
            <a:extLst>
              <a:ext uri="{FF2B5EF4-FFF2-40B4-BE49-F238E27FC236}">
                <a16:creationId xmlns:a16="http://schemas.microsoft.com/office/drawing/2014/main" id="{9D021C0A-EA3C-4FEA-B110-92B273FE3985}"/>
              </a:ext>
            </a:extLst>
          </p:cNvPr>
          <p:cNvSpPr>
            <a:spLocks noGrp="1"/>
          </p:cNvSpPr>
          <p:nvPr>
            <p:ph idx="1"/>
          </p:nvPr>
        </p:nvSpPr>
        <p:spPr>
          <a:xfrm>
            <a:off x="609600" y="1161143"/>
            <a:ext cx="10972800" cy="4969782"/>
          </a:xfrm>
        </p:spPr>
        <p:txBody>
          <a:bodyPr/>
          <a:lstStyle/>
          <a:p>
            <a:r>
              <a:rPr lang="en-US" altLang="zh-CN" dirty="0"/>
              <a:t>The idea behind the LBA criterion is to make sure the program is tested when the loop is </a:t>
            </a:r>
            <a:r>
              <a:rPr lang="en-US" altLang="zh-CN" i="1" dirty="0">
                <a:solidFill>
                  <a:srgbClr val="C00000"/>
                </a:solidFill>
              </a:rPr>
              <a:t>never executed</a:t>
            </a:r>
            <a:r>
              <a:rPr lang="en-US" altLang="zh-CN" i="1" dirty="0"/>
              <a:t> </a:t>
            </a:r>
            <a:r>
              <a:rPr lang="en-US" altLang="zh-CN" dirty="0"/>
              <a:t>(</a:t>
            </a:r>
            <a:r>
              <a:rPr lang="en-US" altLang="zh-CN" dirty="0">
                <a:solidFill>
                  <a:srgbClr val="00B0F0"/>
                </a:solidFill>
              </a:rPr>
              <a:t>does the program behave correctly when the loop is simply 'skipped'?</a:t>
            </a:r>
            <a:r>
              <a:rPr lang="en-US" altLang="zh-CN" dirty="0"/>
              <a:t>), when it only iterates </a:t>
            </a:r>
            <a:r>
              <a:rPr lang="en-US" altLang="zh-CN" i="1" dirty="0">
                <a:solidFill>
                  <a:srgbClr val="C00000"/>
                </a:solidFill>
              </a:rPr>
              <a:t>once</a:t>
            </a:r>
            <a:r>
              <a:rPr lang="en-US" altLang="zh-CN" dirty="0"/>
              <a:t> (</a:t>
            </a:r>
            <a:r>
              <a:rPr lang="en-US" altLang="zh-CN" dirty="0">
                <a:solidFill>
                  <a:srgbClr val="00B0F0"/>
                </a:solidFill>
              </a:rPr>
              <a:t>as we empirically know that algorithms may not handle single cases correctly</a:t>
            </a:r>
            <a:r>
              <a:rPr lang="en-US" altLang="zh-CN" dirty="0"/>
              <a:t>), and </a:t>
            </a:r>
            <a:r>
              <a:rPr lang="en-US" altLang="zh-CN" i="1" dirty="0">
                <a:solidFill>
                  <a:srgbClr val="C00000"/>
                </a:solidFill>
              </a:rPr>
              <a:t>many times</a:t>
            </a:r>
            <a:r>
              <a:rPr lang="en-US" altLang="zh-CN" dirty="0"/>
              <a:t>.</a:t>
            </a:r>
          </a:p>
          <a:p>
            <a:r>
              <a:rPr lang="en-US" altLang="zh-CN" dirty="0"/>
              <a:t>The </a:t>
            </a:r>
            <a:r>
              <a:rPr lang="en-US" altLang="zh-CN" dirty="0">
                <a:solidFill>
                  <a:srgbClr val="C00000"/>
                </a:solidFill>
              </a:rPr>
              <a:t>main challenge</a:t>
            </a:r>
            <a:r>
              <a:rPr lang="en-US" altLang="zh-CN" dirty="0"/>
              <a:t> comes when devising the test case for the </a:t>
            </a:r>
            <a:r>
              <a:rPr lang="en-US" altLang="zh-CN" i="1" dirty="0">
                <a:solidFill>
                  <a:srgbClr val="C00000"/>
                </a:solidFill>
              </a:rPr>
              <a:t>loop being executed multiple times</a:t>
            </a:r>
            <a:r>
              <a:rPr lang="en-US" altLang="zh-CN" dirty="0"/>
              <a:t>. Should the test case force the loop to iterate for 2, 5, or 10 times? Our suggestion for testers is to rely on </a:t>
            </a:r>
            <a:r>
              <a:rPr lang="en-US" altLang="zh-CN" i="1" dirty="0">
                <a:solidFill>
                  <a:srgbClr val="C00000"/>
                </a:solidFill>
              </a:rPr>
              <a:t>specification-based techniques</a:t>
            </a:r>
            <a:r>
              <a:rPr lang="en-US" altLang="zh-CN" dirty="0"/>
              <a:t>.</a:t>
            </a:r>
            <a:endParaRPr lang="zh-CN" altLang="en-US" dirty="0"/>
          </a:p>
        </p:txBody>
      </p:sp>
    </p:spTree>
    <p:extLst>
      <p:ext uri="{BB962C8B-B14F-4D97-AF65-F5344CB8AC3E}">
        <p14:creationId xmlns:p14="http://schemas.microsoft.com/office/powerpoint/2010/main" val="821474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E80E20-9BB4-4EB7-8B5D-3954C03347C8}"/>
              </a:ext>
            </a:extLst>
          </p:cNvPr>
          <p:cNvSpPr>
            <a:spLocks noGrp="1"/>
          </p:cNvSpPr>
          <p:nvPr>
            <p:ph type="title"/>
          </p:nvPr>
        </p:nvSpPr>
        <p:spPr>
          <a:xfrm>
            <a:off x="319315" y="122239"/>
            <a:ext cx="10482038" cy="930275"/>
          </a:xfrm>
        </p:spPr>
        <p:txBody>
          <a:bodyPr/>
          <a:lstStyle/>
          <a:p>
            <a:r>
              <a:rPr lang="en-US" altLang="zh-CN" sz="3600" dirty="0"/>
              <a:t>MC/DC (Modified Condition/Decision Coverage)</a:t>
            </a:r>
            <a:endParaRPr lang="zh-CN" altLang="en-US" sz="3600" dirty="0"/>
          </a:p>
        </p:txBody>
      </p:sp>
      <p:sp>
        <p:nvSpPr>
          <p:cNvPr id="3" name="内容占位符 2">
            <a:extLst>
              <a:ext uri="{FF2B5EF4-FFF2-40B4-BE49-F238E27FC236}">
                <a16:creationId xmlns:a16="http://schemas.microsoft.com/office/drawing/2014/main" id="{B4DDBF88-38BE-45E7-B2C6-F1B57110ADCD}"/>
              </a:ext>
            </a:extLst>
          </p:cNvPr>
          <p:cNvSpPr>
            <a:spLocks noGrp="1"/>
          </p:cNvSpPr>
          <p:nvPr>
            <p:ph idx="1"/>
          </p:nvPr>
        </p:nvSpPr>
        <p:spPr>
          <a:xfrm>
            <a:off x="319315" y="1274448"/>
            <a:ext cx="11285333" cy="4679496"/>
          </a:xfrm>
        </p:spPr>
        <p:txBody>
          <a:bodyPr/>
          <a:lstStyle/>
          <a:p>
            <a:r>
              <a:rPr lang="en-US" altLang="zh-CN" sz="2500" dirty="0">
                <a:solidFill>
                  <a:srgbClr val="333333"/>
                </a:solidFill>
                <a:latin typeface="Helvetica Neue"/>
              </a:rPr>
              <a:t>Modified condition/decision coverage (MC/DC) looks at the combinations of conditions like path coverage does. However, instead of aiming at testing all the possible combinations, MC/DC identifies the "important" combinations.</a:t>
            </a:r>
          </a:p>
          <a:p>
            <a:r>
              <a:rPr lang="en-US" altLang="zh-CN" sz="2500" b="0" i="0" dirty="0">
                <a:solidFill>
                  <a:srgbClr val="333333"/>
                </a:solidFill>
                <a:effectLst/>
                <a:latin typeface="Helvetica Neue"/>
              </a:rPr>
              <a:t>The idea of MC/DC is to </a:t>
            </a:r>
            <a:r>
              <a:rPr lang="en-US" altLang="zh-CN" sz="2500" b="0" i="1" dirty="0">
                <a:solidFill>
                  <a:srgbClr val="C00000"/>
                </a:solidFill>
                <a:effectLst/>
                <a:latin typeface="Helvetica Neue"/>
              </a:rPr>
              <a:t>exercise each condition in a way that it can, independently of the other conditions, affect the outcome of the entire decision</a:t>
            </a:r>
            <a:r>
              <a:rPr lang="en-US" altLang="zh-CN" sz="2500" b="0" i="0" dirty="0">
                <a:solidFill>
                  <a:srgbClr val="333333"/>
                </a:solidFill>
                <a:effectLst/>
                <a:latin typeface="Helvetica Neue"/>
              </a:rPr>
              <a:t>. In short, this means that every possible condition of each parameter must have influenced the outcome at least once.</a:t>
            </a:r>
          </a:p>
          <a:p>
            <a:r>
              <a:rPr kumimoji="0" lang="zh-CN" altLang="zh-CN" sz="2500" b="0" i="0" u="none" strike="noStrike" cap="none" normalizeH="0" baseline="0" dirty="0">
                <a:ln>
                  <a:noFill/>
                </a:ln>
                <a:solidFill>
                  <a:srgbClr val="333333"/>
                </a:solidFill>
                <a:effectLst/>
                <a:latin typeface="Arial" panose="020B0604020202020204" pitchFamily="34" charset="0"/>
                <a:ea typeface="Helvetica Neue"/>
              </a:rPr>
              <a:t>Cost-wise, </a:t>
            </a:r>
            <a:r>
              <a:rPr kumimoji="0" lang="zh-CN" altLang="zh-CN" sz="2500" b="0" i="1" u="none" strike="noStrike" cap="none" normalizeH="0" baseline="0" dirty="0">
                <a:ln>
                  <a:noFill/>
                </a:ln>
                <a:solidFill>
                  <a:srgbClr val="C00000"/>
                </a:solidFill>
                <a:effectLst/>
                <a:latin typeface="Arial" panose="020B0604020202020204" pitchFamily="34" charset="0"/>
                <a:ea typeface="Helvetica Neue"/>
              </a:rPr>
              <a:t>a relevant characteristic of MC/DC </a:t>
            </a:r>
            <a:r>
              <a:rPr kumimoji="0" lang="zh-CN" altLang="zh-CN" sz="2500" b="0" i="0" u="none" strike="noStrike" cap="none" normalizeH="0" baseline="0" dirty="0">
                <a:ln>
                  <a:noFill/>
                </a:ln>
                <a:solidFill>
                  <a:srgbClr val="333333"/>
                </a:solidFill>
                <a:effectLst/>
                <a:latin typeface="Arial" panose="020B0604020202020204" pitchFamily="34" charset="0"/>
                <a:ea typeface="Helvetica Neue"/>
              </a:rPr>
              <a:t>coverage is that, supposing that </a:t>
            </a:r>
            <a:r>
              <a:rPr kumimoji="0" lang="zh-CN" altLang="zh-CN" sz="2500" b="0" i="1" u="none" strike="noStrike" cap="none" normalizeH="0" baseline="0" dirty="0">
                <a:ln>
                  <a:noFill/>
                </a:ln>
                <a:solidFill>
                  <a:srgbClr val="333333"/>
                </a:solidFill>
                <a:effectLst/>
                <a:latin typeface="Arial" panose="020B0604020202020204" pitchFamily="34" charset="0"/>
                <a:ea typeface="Helvetica Neue"/>
              </a:rPr>
              <a:t>conditions only have binary outcomes </a:t>
            </a:r>
            <a:r>
              <a:rPr kumimoji="0" lang="zh-CN" altLang="zh-CN" sz="2500" b="0" i="0" u="none" strike="noStrike" cap="none" normalizeH="0" baseline="0" dirty="0">
                <a:ln>
                  <a:noFill/>
                </a:ln>
                <a:solidFill>
                  <a:srgbClr val="333333"/>
                </a:solidFill>
                <a:effectLst/>
                <a:latin typeface="Arial" panose="020B0604020202020204" pitchFamily="34" charset="0"/>
                <a:ea typeface="Helvetica Neue"/>
              </a:rPr>
              <a:t>(i.e., </a:t>
            </a:r>
            <a:r>
              <a:rPr kumimoji="0" lang="zh-CN" altLang="zh-CN" sz="25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true</a:t>
            </a:r>
            <a:r>
              <a:rPr kumimoji="0" lang="zh-CN" altLang="zh-CN" sz="2500" b="0" i="0" u="none" strike="noStrike" cap="none" normalizeH="0" baseline="0" dirty="0">
                <a:ln>
                  <a:noFill/>
                </a:ln>
                <a:solidFill>
                  <a:srgbClr val="333333"/>
                </a:solidFill>
                <a:effectLst/>
                <a:ea typeface="Helvetica Neue"/>
              </a:rPr>
              <a:t> </a:t>
            </a:r>
            <a:r>
              <a:rPr kumimoji="0" lang="zh-CN" altLang="zh-CN" sz="2500" b="0" i="0" u="none" strike="noStrike" cap="none" normalizeH="0" baseline="0" dirty="0">
                <a:ln>
                  <a:noFill/>
                </a:ln>
                <a:solidFill>
                  <a:srgbClr val="333333"/>
                </a:solidFill>
                <a:effectLst/>
                <a:latin typeface="Arial" panose="020B0604020202020204" pitchFamily="34" charset="0"/>
                <a:ea typeface="Helvetica Neue"/>
              </a:rPr>
              <a:t>or </a:t>
            </a:r>
            <a:r>
              <a:rPr kumimoji="0" lang="zh-CN" altLang="zh-CN" sz="25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false</a:t>
            </a:r>
            <a:r>
              <a:rPr kumimoji="0" lang="zh-CN" altLang="zh-CN" sz="2500" b="0" i="0" u="none" strike="noStrike" cap="none" normalizeH="0" baseline="0" dirty="0">
                <a:ln>
                  <a:noFill/>
                </a:ln>
                <a:solidFill>
                  <a:srgbClr val="333333"/>
                </a:solidFill>
                <a:effectLst/>
                <a:ea typeface="Helvetica Neue"/>
              </a:rPr>
              <a:t>), the number of tests required to achieve 100% MC/DC coverage is, </a:t>
            </a:r>
            <a:r>
              <a:rPr kumimoji="0" lang="zh-CN" altLang="zh-CN" sz="2500" b="0" i="1" u="none" strike="noStrike" cap="none" normalizeH="0" baseline="0" dirty="0">
                <a:ln>
                  <a:noFill/>
                </a:ln>
                <a:solidFill>
                  <a:srgbClr val="C00000"/>
                </a:solidFill>
                <a:effectLst/>
                <a:ea typeface="Helvetica Neue"/>
              </a:rPr>
              <a:t>on average</a:t>
            </a:r>
            <a:r>
              <a:rPr kumimoji="0" lang="zh-CN" altLang="zh-CN" sz="2500" b="0" i="0" u="none" strike="noStrike" cap="none" normalizeH="0" baseline="0" dirty="0">
                <a:ln>
                  <a:noFill/>
                </a:ln>
                <a:solidFill>
                  <a:srgbClr val="333333"/>
                </a:solidFill>
                <a:effectLst/>
                <a:ea typeface="Helvetica Neue"/>
              </a:rPr>
              <a:t>,</a:t>
            </a:r>
            <a:r>
              <a:rPr kumimoji="0" lang="zh-CN" altLang="zh-CN" sz="2500" b="0" i="0" u="none" strike="noStrike" cap="none" normalizeH="0" baseline="0" dirty="0">
                <a:ln>
                  <a:noFill/>
                </a:ln>
                <a:solidFill>
                  <a:srgbClr val="333333"/>
                </a:solidFill>
                <a:effectLst/>
                <a:latin typeface="Arial" panose="020B0604020202020204" pitchFamily="34" charset="0"/>
                <a:ea typeface="Helvetica Neue"/>
              </a:rPr>
              <a:t> </a:t>
            </a:r>
            <a:r>
              <a:rPr kumimoji="0" lang="zh-CN" altLang="zh-CN" sz="2500" b="0" i="1" u="none" strike="noStrike" cap="none" normalizeH="0" baseline="0" dirty="0">
                <a:ln>
                  <a:noFill/>
                </a:ln>
                <a:solidFill>
                  <a:srgbClr val="C00000"/>
                </a:solidFill>
                <a:effectLst/>
                <a:latin typeface="Arial" panose="020B0604020202020204" pitchFamily="34" charset="0"/>
                <a:ea typeface="KaTeX_Math"/>
              </a:rPr>
              <a:t>N</a:t>
            </a:r>
            <a:r>
              <a:rPr kumimoji="0" lang="zh-CN" altLang="zh-CN" sz="2500" b="0" i="0" u="none" strike="noStrike" cap="none" normalizeH="0" baseline="0" dirty="0">
                <a:ln>
                  <a:noFill/>
                </a:ln>
                <a:solidFill>
                  <a:srgbClr val="C00000"/>
                </a:solidFill>
                <a:effectLst/>
                <a:latin typeface="Arial" panose="020B0604020202020204" pitchFamily="34" charset="0"/>
                <a:ea typeface="KaTeX_Main"/>
              </a:rPr>
              <a:t>+1</a:t>
            </a:r>
            <a:r>
              <a:rPr kumimoji="0" lang="zh-CN" altLang="zh-CN" sz="2500" b="0" i="0" u="none" strike="noStrike" cap="none" normalizeH="0" baseline="0" dirty="0">
                <a:ln>
                  <a:noFill/>
                </a:ln>
                <a:solidFill>
                  <a:srgbClr val="333333"/>
                </a:solidFill>
                <a:effectLst/>
                <a:latin typeface="Arial" panose="020B0604020202020204" pitchFamily="34" charset="0"/>
                <a:ea typeface="Helvetica Neue"/>
              </a:rPr>
              <a:t>, where </a:t>
            </a:r>
            <a:r>
              <a:rPr kumimoji="0" lang="zh-CN" altLang="zh-CN" sz="2500" b="0" i="1" u="none" strike="noStrike" cap="none" normalizeH="0" baseline="0" dirty="0">
                <a:ln>
                  <a:noFill/>
                </a:ln>
                <a:solidFill>
                  <a:srgbClr val="333333"/>
                </a:solidFill>
                <a:effectLst/>
                <a:latin typeface="Arial" panose="020B0604020202020204" pitchFamily="34" charset="0"/>
                <a:ea typeface="KaTeX_Math"/>
              </a:rPr>
              <a:t>N</a:t>
            </a:r>
            <a:r>
              <a:rPr kumimoji="0" lang="zh-CN" altLang="zh-CN" sz="2500" b="0" i="0" u="none" strike="noStrike" cap="none" normalizeH="0" baseline="0" dirty="0">
                <a:ln>
                  <a:noFill/>
                </a:ln>
                <a:solidFill>
                  <a:srgbClr val="333333"/>
                </a:solidFill>
                <a:effectLst/>
                <a:latin typeface="Arial" panose="020B0604020202020204" pitchFamily="34" charset="0"/>
                <a:ea typeface="Helvetica Neue"/>
              </a:rPr>
              <a:t> is the number of conditions in the decision. </a:t>
            </a:r>
            <a:r>
              <a:rPr kumimoji="0" lang="zh-CN" altLang="zh-CN" sz="2500" b="0" i="0" u="none" strike="noStrike" cap="none" normalizeH="0" baseline="0" dirty="0">
                <a:ln>
                  <a:noFill/>
                </a:ln>
                <a:solidFill>
                  <a:srgbClr val="C00000"/>
                </a:solidFill>
                <a:effectLst/>
                <a:latin typeface="Arial" panose="020B0604020202020204" pitchFamily="34" charset="0"/>
                <a:ea typeface="Helvetica Neue"/>
              </a:rPr>
              <a:t>Note that </a:t>
            </a:r>
            <a:r>
              <a:rPr kumimoji="0" lang="zh-CN" altLang="zh-CN" sz="2500" b="0" i="1" u="none" strike="noStrike" cap="none" normalizeH="0" baseline="0" dirty="0">
                <a:ln>
                  <a:noFill/>
                </a:ln>
                <a:solidFill>
                  <a:srgbClr val="C00000"/>
                </a:solidFill>
                <a:effectLst/>
                <a:latin typeface="Arial" panose="020B0604020202020204" pitchFamily="34" charset="0"/>
                <a:ea typeface="KaTeX_Math"/>
              </a:rPr>
              <a:t>N</a:t>
            </a:r>
            <a:r>
              <a:rPr kumimoji="0" lang="zh-CN" altLang="zh-CN" sz="2500" b="0" i="0" u="none" strike="noStrike" cap="none" normalizeH="0" baseline="0" dirty="0">
                <a:ln>
                  <a:noFill/>
                </a:ln>
                <a:solidFill>
                  <a:srgbClr val="C00000"/>
                </a:solidFill>
                <a:effectLst/>
                <a:latin typeface="Arial" panose="020B0604020202020204" pitchFamily="34" charset="0"/>
                <a:ea typeface="KaTeX_Main"/>
              </a:rPr>
              <a:t>+1</a:t>
            </a:r>
            <a:r>
              <a:rPr kumimoji="0" lang="zh-CN" altLang="zh-CN" sz="2500" b="0" i="0" u="none" strike="noStrike" cap="none" normalizeH="0" baseline="0" dirty="0">
                <a:ln>
                  <a:noFill/>
                </a:ln>
                <a:solidFill>
                  <a:srgbClr val="C00000"/>
                </a:solidFill>
                <a:effectLst/>
                <a:latin typeface="Arial" panose="020B0604020202020204" pitchFamily="34" charset="0"/>
                <a:ea typeface="Helvetica Neue"/>
              </a:rPr>
              <a:t> is definitely smaller than all the possible combinations (</a:t>
            </a:r>
            <a:r>
              <a:rPr kumimoji="0" lang="zh-CN" altLang="zh-CN" sz="2500" b="0" i="0" u="none" strike="noStrike" cap="none" normalizeH="0" baseline="0" dirty="0">
                <a:ln>
                  <a:noFill/>
                </a:ln>
                <a:solidFill>
                  <a:srgbClr val="C00000"/>
                </a:solidFill>
                <a:effectLst/>
                <a:latin typeface="Arial" panose="020B0604020202020204" pitchFamily="34" charset="0"/>
                <a:ea typeface="KaTeX_Main"/>
              </a:rPr>
              <a:t>2</a:t>
            </a:r>
            <a:r>
              <a:rPr kumimoji="0" lang="zh-CN" altLang="zh-CN" sz="2500" b="0" i="1" u="none" strike="noStrike" cap="none" normalizeH="0" baseline="30000" dirty="0">
                <a:ln>
                  <a:noFill/>
                </a:ln>
                <a:solidFill>
                  <a:srgbClr val="C00000"/>
                </a:solidFill>
                <a:effectLst/>
                <a:latin typeface="Arial" panose="020B0604020202020204" pitchFamily="34" charset="0"/>
                <a:ea typeface="KaTeX_Main"/>
              </a:rPr>
              <a:t>N</a:t>
            </a:r>
            <a:r>
              <a:rPr kumimoji="0" lang="zh-CN" altLang="zh-CN" sz="2500" b="0" i="0" u="none" strike="noStrike" cap="none" normalizeH="0" baseline="0" dirty="0">
                <a:ln>
                  <a:noFill/>
                </a:ln>
                <a:solidFill>
                  <a:srgbClr val="C00000"/>
                </a:solidFill>
                <a:effectLst/>
                <a:latin typeface="Arial" panose="020B0604020202020204" pitchFamily="34" charset="0"/>
                <a:ea typeface="KaTeX_Main"/>
              </a:rPr>
              <a:t>​​</a:t>
            </a:r>
            <a:r>
              <a:rPr kumimoji="0" lang="zh-CN" altLang="zh-CN" sz="2500" b="0" i="0" u="none" strike="noStrike" cap="none" normalizeH="0" baseline="0" dirty="0">
                <a:ln>
                  <a:noFill/>
                </a:ln>
                <a:solidFill>
                  <a:srgbClr val="C00000"/>
                </a:solidFill>
                <a:effectLst/>
                <a:latin typeface="Arial" panose="020B0604020202020204" pitchFamily="34" charset="0"/>
                <a:ea typeface="Helvetica Neue"/>
              </a:rPr>
              <a:t>)!</a:t>
            </a:r>
            <a:r>
              <a:rPr kumimoji="0" lang="zh-CN" altLang="zh-CN" sz="2500" b="0" i="0" u="none" strike="noStrike" cap="none" normalizeH="0" baseline="0" dirty="0">
                <a:ln>
                  <a:noFill/>
                </a:ln>
                <a:solidFill>
                  <a:schemeClr val="tx1"/>
                </a:solidFill>
                <a:effectLst/>
                <a:latin typeface="Arial" panose="020B0604020202020204" pitchFamily="34" charset="0"/>
              </a:rPr>
              <a:t> </a:t>
            </a:r>
          </a:p>
        </p:txBody>
      </p:sp>
      <p:sp>
        <p:nvSpPr>
          <p:cNvPr id="5" name="Rectangle 2">
            <a:extLst>
              <a:ext uri="{FF2B5EF4-FFF2-40B4-BE49-F238E27FC236}">
                <a16:creationId xmlns:a16="http://schemas.microsoft.com/office/drawing/2014/main" id="{869F563C-F680-45AC-B1A5-91B20CBDBE8D}"/>
              </a:ext>
            </a:extLst>
          </p:cNvPr>
          <p:cNvSpPr>
            <a:spLocks noChangeArrowheads="1"/>
          </p:cNvSpPr>
          <p:nvPr/>
        </p:nvSpPr>
        <p:spPr bwMode="auto">
          <a:xfrm>
            <a:off x="0" y="-153888"/>
            <a:ext cx="65" cy="3077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0706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89C0BC1C-238B-4B04-93CE-4199FEE0A0BC}"/>
              </a:ext>
            </a:extLst>
          </p:cNvPr>
          <p:cNvGrpSpPr/>
          <p:nvPr/>
        </p:nvGrpSpPr>
        <p:grpSpPr>
          <a:xfrm>
            <a:off x="2937921" y="5320845"/>
            <a:ext cx="3899479" cy="552248"/>
            <a:chOff x="2937921" y="5320845"/>
            <a:chExt cx="3899479" cy="552248"/>
          </a:xfrm>
        </p:grpSpPr>
        <p:sp>
          <p:nvSpPr>
            <p:cNvPr id="16" name="文本框 15">
              <a:extLst>
                <a:ext uri="{FF2B5EF4-FFF2-40B4-BE49-F238E27FC236}">
                  <a16:creationId xmlns:a16="http://schemas.microsoft.com/office/drawing/2014/main" id="{EECA3C58-25CF-46CF-9C71-F5F2BBA4C24A}"/>
                </a:ext>
              </a:extLst>
            </p:cNvPr>
            <p:cNvSpPr txBox="1"/>
            <p:nvPr/>
          </p:nvSpPr>
          <p:spPr>
            <a:xfrm>
              <a:off x="2937921" y="5349873"/>
              <a:ext cx="632596" cy="523220"/>
            </a:xfrm>
            <a:prstGeom prst="rect">
              <a:avLst/>
            </a:prstGeom>
            <a:noFill/>
          </p:spPr>
          <p:txBody>
            <a:bodyPr wrap="square">
              <a:spAutoFit/>
            </a:bodyPr>
            <a:lstStyle/>
            <a:p>
              <a:pPr algn="ctr"/>
              <a:r>
                <a:rPr lang="en-US" altLang="zh-CN" sz="2800" kern="0" spc="15" dirty="0">
                  <a:solidFill>
                    <a:srgbClr val="0070C0"/>
                  </a:solidFill>
                  <a:effectLst/>
                  <a:latin typeface="Consolas" panose="020B0609020204030204" pitchFamily="49" charset="0"/>
                  <a:ea typeface="宋体" panose="02010600030101010101" pitchFamily="2" charset="-122"/>
                  <a:cs typeface="宋体" panose="02010600030101010101" pitchFamily="2" charset="-122"/>
                </a:rPr>
                <a:t>&amp;&amp;</a:t>
              </a:r>
              <a:endParaRPr lang="zh-CN" altLang="en-US" sz="2800" dirty="0">
                <a:solidFill>
                  <a:srgbClr val="0070C0"/>
                </a:solidFill>
              </a:endParaRPr>
            </a:p>
          </p:txBody>
        </p:sp>
        <p:sp>
          <p:nvSpPr>
            <p:cNvPr id="17" name="文本框 16">
              <a:extLst>
                <a:ext uri="{FF2B5EF4-FFF2-40B4-BE49-F238E27FC236}">
                  <a16:creationId xmlns:a16="http://schemas.microsoft.com/office/drawing/2014/main" id="{89AF5236-2E57-4C7C-AC2A-5AE61948152E}"/>
                </a:ext>
              </a:extLst>
            </p:cNvPr>
            <p:cNvSpPr txBox="1"/>
            <p:nvPr/>
          </p:nvSpPr>
          <p:spPr>
            <a:xfrm>
              <a:off x="4890661" y="5349873"/>
              <a:ext cx="632596" cy="523220"/>
            </a:xfrm>
            <a:prstGeom prst="rect">
              <a:avLst/>
            </a:prstGeom>
            <a:noFill/>
          </p:spPr>
          <p:txBody>
            <a:bodyPr wrap="square">
              <a:spAutoFit/>
            </a:bodyPr>
            <a:lstStyle/>
            <a:p>
              <a:pPr algn="ctr"/>
              <a:r>
                <a:rPr lang="en-US" altLang="zh-CN" sz="2800" kern="0" spc="15" dirty="0">
                  <a:solidFill>
                    <a:srgbClr val="0070C0"/>
                  </a:solidFill>
                  <a:effectLst/>
                  <a:latin typeface="Consolas" panose="020B0609020204030204" pitchFamily="49" charset="0"/>
                  <a:ea typeface="宋体" panose="02010600030101010101" pitchFamily="2" charset="-122"/>
                  <a:cs typeface="宋体" panose="02010600030101010101" pitchFamily="2" charset="-122"/>
                </a:rPr>
                <a:t>||</a:t>
              </a:r>
              <a:endParaRPr lang="zh-CN" altLang="en-US" sz="2800" dirty="0">
                <a:solidFill>
                  <a:srgbClr val="0070C0"/>
                </a:solidFill>
              </a:endParaRPr>
            </a:p>
          </p:txBody>
        </p:sp>
        <p:sp>
          <p:nvSpPr>
            <p:cNvPr id="18" name="文本框 17">
              <a:extLst>
                <a:ext uri="{FF2B5EF4-FFF2-40B4-BE49-F238E27FC236}">
                  <a16:creationId xmlns:a16="http://schemas.microsoft.com/office/drawing/2014/main" id="{B536D2E9-D682-4B02-B9E2-19607567AC1D}"/>
                </a:ext>
              </a:extLst>
            </p:cNvPr>
            <p:cNvSpPr txBox="1"/>
            <p:nvPr/>
          </p:nvSpPr>
          <p:spPr>
            <a:xfrm>
              <a:off x="3630786" y="5335359"/>
              <a:ext cx="632596" cy="523220"/>
            </a:xfrm>
            <a:prstGeom prst="rect">
              <a:avLst/>
            </a:prstGeom>
            <a:noFill/>
          </p:spPr>
          <p:txBody>
            <a:bodyPr wrap="square">
              <a:spAutoFit/>
            </a:bodyPr>
            <a:lstStyle/>
            <a:p>
              <a:pPr algn="ctr"/>
              <a:r>
                <a:rPr lang="en-US" altLang="zh-CN" sz="2800" kern="0" spc="15" dirty="0">
                  <a:solidFill>
                    <a:srgbClr val="0070C0"/>
                  </a:solidFill>
                  <a:effectLst/>
                  <a:latin typeface="Consolas" panose="020B0609020204030204" pitchFamily="49" charset="0"/>
                  <a:ea typeface="宋体" panose="02010600030101010101" pitchFamily="2" charset="-122"/>
                  <a:cs typeface="宋体" panose="02010600030101010101" pitchFamily="2" charset="-122"/>
                </a:rPr>
                <a:t>(</a:t>
              </a:r>
              <a:endParaRPr lang="zh-CN" altLang="en-US" sz="2800" dirty="0">
                <a:solidFill>
                  <a:srgbClr val="0070C0"/>
                </a:solidFill>
              </a:endParaRPr>
            </a:p>
          </p:txBody>
        </p:sp>
        <p:sp>
          <p:nvSpPr>
            <p:cNvPr id="19" name="文本框 18">
              <a:extLst>
                <a:ext uri="{FF2B5EF4-FFF2-40B4-BE49-F238E27FC236}">
                  <a16:creationId xmlns:a16="http://schemas.microsoft.com/office/drawing/2014/main" id="{12B326EC-89CE-47F1-882B-8954821105B0}"/>
                </a:ext>
              </a:extLst>
            </p:cNvPr>
            <p:cNvSpPr txBox="1"/>
            <p:nvPr/>
          </p:nvSpPr>
          <p:spPr>
            <a:xfrm>
              <a:off x="6204804" y="5320845"/>
              <a:ext cx="632596" cy="523220"/>
            </a:xfrm>
            <a:prstGeom prst="rect">
              <a:avLst/>
            </a:prstGeom>
            <a:noFill/>
          </p:spPr>
          <p:txBody>
            <a:bodyPr wrap="square">
              <a:spAutoFit/>
            </a:bodyPr>
            <a:lstStyle/>
            <a:p>
              <a:pPr algn="ctr"/>
              <a:r>
                <a:rPr lang="en-US" altLang="zh-CN" sz="2800" kern="0" spc="15" dirty="0">
                  <a:solidFill>
                    <a:srgbClr val="0070C0"/>
                  </a:solidFill>
                  <a:effectLst/>
                  <a:latin typeface="Consolas" panose="020B0609020204030204" pitchFamily="49" charset="0"/>
                  <a:ea typeface="宋体" panose="02010600030101010101" pitchFamily="2" charset="-122"/>
                  <a:cs typeface="宋体" panose="02010600030101010101" pitchFamily="2" charset="-122"/>
                </a:rPr>
                <a:t>)</a:t>
              </a:r>
              <a:endParaRPr lang="zh-CN" altLang="en-US" sz="2800" dirty="0">
                <a:solidFill>
                  <a:srgbClr val="0070C0"/>
                </a:solidFill>
              </a:endParaRPr>
            </a:p>
          </p:txBody>
        </p:sp>
      </p:grpSp>
      <p:sp>
        <p:nvSpPr>
          <p:cNvPr id="2" name="标题 1">
            <a:extLst>
              <a:ext uri="{FF2B5EF4-FFF2-40B4-BE49-F238E27FC236}">
                <a16:creationId xmlns:a16="http://schemas.microsoft.com/office/drawing/2014/main" id="{06AFEE6F-0C19-4667-B574-3B84663025E1}"/>
              </a:ext>
            </a:extLst>
          </p:cNvPr>
          <p:cNvSpPr>
            <a:spLocks noGrp="1"/>
          </p:cNvSpPr>
          <p:nvPr>
            <p:ph type="title"/>
          </p:nvPr>
        </p:nvSpPr>
        <p:spPr/>
        <p:txBody>
          <a:bodyPr/>
          <a:lstStyle/>
          <a:p>
            <a:r>
              <a:rPr lang="en-US" altLang="zh-CN" dirty="0"/>
              <a:t>An Example for MC/DC</a:t>
            </a:r>
            <a:endParaRPr lang="zh-CN" altLang="en-US" dirty="0"/>
          </a:p>
        </p:txBody>
      </p:sp>
      <p:sp>
        <p:nvSpPr>
          <p:cNvPr id="3" name="内容占位符 2">
            <a:extLst>
              <a:ext uri="{FF2B5EF4-FFF2-40B4-BE49-F238E27FC236}">
                <a16:creationId xmlns:a16="http://schemas.microsoft.com/office/drawing/2014/main" id="{B82D472D-9FB4-4783-A796-0B5563789D22}"/>
              </a:ext>
            </a:extLst>
          </p:cNvPr>
          <p:cNvSpPr>
            <a:spLocks noGrp="1"/>
          </p:cNvSpPr>
          <p:nvPr>
            <p:ph idx="1"/>
          </p:nvPr>
        </p:nvSpPr>
        <p:spPr>
          <a:xfrm>
            <a:off x="8918474" y="6339756"/>
            <a:ext cx="3765755" cy="792009"/>
          </a:xfrm>
        </p:spPr>
        <p:txBody>
          <a:bodyPr/>
          <a:lstStyle/>
          <a:p>
            <a:endParaRPr lang="zh-CN" altLang="en-US" dirty="0"/>
          </a:p>
        </p:txBody>
      </p:sp>
      <p:sp>
        <p:nvSpPr>
          <p:cNvPr id="5" name="文本框 4">
            <a:extLst>
              <a:ext uri="{FF2B5EF4-FFF2-40B4-BE49-F238E27FC236}">
                <a16:creationId xmlns:a16="http://schemas.microsoft.com/office/drawing/2014/main" id="{133473A9-6E09-4289-B0F2-07F411407EE7}"/>
              </a:ext>
            </a:extLst>
          </p:cNvPr>
          <p:cNvSpPr txBox="1"/>
          <p:nvPr/>
        </p:nvSpPr>
        <p:spPr>
          <a:xfrm>
            <a:off x="157315" y="1289953"/>
            <a:ext cx="12034685" cy="4452437"/>
          </a:xfrm>
          <a:prstGeom prst="rect">
            <a:avLst/>
          </a:prstGeom>
          <a:noFill/>
        </p:spPr>
        <p:txBody>
          <a:bodyPr wrap="square">
            <a:spAutoFit/>
          </a:bodyPr>
          <a:lstStyle/>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00B050"/>
                </a:solidFill>
                <a:effectLst/>
                <a:latin typeface="Consolas" panose="020B0609020204030204" pitchFamily="49" charset="0"/>
                <a:ea typeface="宋体" panose="02010600030101010101" pitchFamily="2" charset="-122"/>
                <a:cs typeface="宋体" panose="02010600030101010101" pitchFamily="2" charset="-122"/>
              </a:rPr>
              <a:t>/** Function: </a:t>
            </a: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b="0" i="0" kern="0" spc="15" dirty="0">
                <a:solidFill>
                  <a:srgbClr val="00B050"/>
                </a:solidFill>
                <a:latin typeface="Consolas" panose="020B0609020204030204" pitchFamily="49" charset="0"/>
              </a:rPr>
              <a:t>  </a:t>
            </a:r>
            <a:r>
              <a:rPr lang="en-US" altLang="zh-CN" sz="2300" b="0" kern="0" spc="15" dirty="0">
                <a:solidFill>
                  <a:srgbClr val="00B050"/>
                </a:solidFill>
                <a:latin typeface="Consolas" panose="020B0609020204030204" pitchFamily="49" charset="0"/>
              </a:rPr>
              <a:t>* </a:t>
            </a:r>
            <a:r>
              <a:rPr lang="en-US" altLang="zh-CN" sz="2300" b="0" i="0" dirty="0">
                <a:solidFill>
                  <a:srgbClr val="00B050"/>
                </a:solidFill>
                <a:effectLst/>
                <a:latin typeface="Helvetica Neue"/>
              </a:rPr>
              <a:t>A program that decides whether an applicant </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b="0" kern="0" spc="15" dirty="0">
                <a:solidFill>
                  <a:srgbClr val="00B050"/>
                </a:solidFill>
                <a:latin typeface="Consolas" panose="020B0609020204030204" pitchFamily="49" charset="0"/>
              </a:rPr>
              <a:t>  * </a:t>
            </a:r>
            <a:r>
              <a:rPr lang="en-US" altLang="zh-CN" sz="2300" b="0" i="0" dirty="0">
                <a:solidFill>
                  <a:srgbClr val="00B050"/>
                </a:solidFill>
                <a:effectLst/>
                <a:latin typeface="Helvetica Neue"/>
              </a:rPr>
              <a:t>should be admitted to the 'University of Character‘</a:t>
            </a:r>
            <a:r>
              <a:rPr lang="en-US" altLang="zh-CN" sz="2300" b="0" dirty="0">
                <a:solidFill>
                  <a:srgbClr val="00B050"/>
                </a:solidFill>
                <a:latin typeface="Helvetica Neue"/>
              </a:rPr>
              <a:t>.</a:t>
            </a: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00B050"/>
                </a:solidFill>
                <a:latin typeface="Consolas" panose="020B0609020204030204" pitchFamily="49" charset="0"/>
              </a:rPr>
              <a:t>  */</a:t>
            </a:r>
          </a:p>
          <a:p>
            <a:pPr algn="l">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void</a:t>
            </a:r>
            <a:r>
              <a:rPr lang="en-US" altLang="zh-CN" sz="230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300" kern="0" spc="15" dirty="0">
                <a:solidFill>
                  <a:srgbClr val="8E908C"/>
                </a:solidFill>
                <a:effectLst/>
                <a:latin typeface="Consolas" panose="020B0609020204030204" pitchFamily="49" charset="0"/>
                <a:ea typeface="宋体" panose="02010600030101010101" pitchFamily="2" charset="-122"/>
                <a:cs typeface="宋体" panose="02010600030101010101" pitchFamily="2" charset="-122"/>
              </a:rPr>
              <a:t>admission</a:t>
            </a:r>
            <a:r>
              <a:rPr lang="en-US" altLang="zh-CN" sz="230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2300" kern="0" spc="15" dirty="0" err="1">
                <a:solidFill>
                  <a:srgbClr val="8959A8"/>
                </a:solidFill>
                <a:effectLst/>
                <a:latin typeface="Consolas" panose="020B0609020204030204" pitchFamily="49" charset="0"/>
                <a:ea typeface="宋体" panose="02010600030101010101" pitchFamily="2" charset="-122"/>
                <a:cs typeface="宋体" panose="02010600030101010101" pitchFamily="2" charset="-122"/>
              </a:rPr>
              <a:t>boolean</a:t>
            </a:r>
            <a:r>
              <a:rPr lang="en-US" altLang="zh-CN" sz="230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 degree, </a:t>
            </a:r>
            <a:r>
              <a:rPr lang="en-US" altLang="zh-CN" sz="2300" kern="0" spc="15" dirty="0" err="1">
                <a:solidFill>
                  <a:srgbClr val="8959A8"/>
                </a:solidFill>
                <a:effectLst/>
                <a:latin typeface="Consolas" panose="020B0609020204030204" pitchFamily="49" charset="0"/>
                <a:ea typeface="宋体" panose="02010600030101010101" pitchFamily="2" charset="-122"/>
                <a:cs typeface="宋体" panose="02010600030101010101" pitchFamily="2" charset="-122"/>
              </a:rPr>
              <a:t>boolean</a:t>
            </a:r>
            <a:r>
              <a:rPr lang="en-US" altLang="zh-CN" sz="230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 experience, </a:t>
            </a:r>
            <a:r>
              <a:rPr lang="en-US" altLang="zh-CN" sz="2300" kern="0" spc="15" dirty="0" err="1">
                <a:solidFill>
                  <a:srgbClr val="8959A8"/>
                </a:solidFill>
                <a:effectLst/>
                <a:latin typeface="Consolas" panose="020B0609020204030204" pitchFamily="49" charset="0"/>
                <a:ea typeface="宋体" panose="02010600030101010101" pitchFamily="2" charset="-122"/>
                <a:cs typeface="宋体" panose="02010600030101010101" pitchFamily="2" charset="-122"/>
              </a:rPr>
              <a:t>boolean</a:t>
            </a:r>
            <a:r>
              <a:rPr lang="en-US" altLang="zh-CN" sz="230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 character)</a:t>
            </a:r>
            <a:r>
              <a:rPr lang="en-US" altLang="zh-CN" sz="230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3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30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if</a:t>
            </a: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(character &amp;&amp; (degree || experience)) {</a:t>
            </a:r>
            <a:endParaRPr lang="zh-CN" altLang="zh-CN" sz="23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30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System.out.println</a:t>
            </a: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230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"Admitted"</a:t>
            </a: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3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a:t>
            </a:r>
            <a:r>
              <a:rPr lang="en-US" altLang="zh-CN" sz="230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else</a:t>
            </a: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23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30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System.out.println</a:t>
            </a: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230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"Rejected"</a:t>
            </a: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3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23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3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23" name="组合 22">
            <a:extLst>
              <a:ext uri="{FF2B5EF4-FFF2-40B4-BE49-F238E27FC236}">
                <a16:creationId xmlns:a16="http://schemas.microsoft.com/office/drawing/2014/main" id="{C0BB7C02-AE21-426D-8ED3-09C13C81A1B4}"/>
              </a:ext>
            </a:extLst>
          </p:cNvPr>
          <p:cNvGrpSpPr/>
          <p:nvPr/>
        </p:nvGrpSpPr>
        <p:grpSpPr>
          <a:xfrm>
            <a:off x="2160638" y="3543517"/>
            <a:ext cx="479316" cy="2329576"/>
            <a:chOff x="2160638" y="3543517"/>
            <a:chExt cx="479316" cy="2329576"/>
          </a:xfrm>
        </p:grpSpPr>
        <p:cxnSp>
          <p:nvCxnSpPr>
            <p:cNvPr id="7" name="直接箭头连接符 6">
              <a:extLst>
                <a:ext uri="{FF2B5EF4-FFF2-40B4-BE49-F238E27FC236}">
                  <a16:creationId xmlns:a16="http://schemas.microsoft.com/office/drawing/2014/main" id="{FE45A09D-B446-4E4D-B314-28FC01360D18}"/>
                </a:ext>
              </a:extLst>
            </p:cNvPr>
            <p:cNvCxnSpPr>
              <a:cxnSpLocks/>
            </p:cNvCxnSpPr>
            <p:nvPr/>
          </p:nvCxnSpPr>
          <p:spPr>
            <a:xfrm>
              <a:off x="2344994" y="3543517"/>
              <a:ext cx="0" cy="1865671"/>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6DEE3BF-09B2-4C57-A328-5D8CD7A09302}"/>
                </a:ext>
              </a:extLst>
            </p:cNvPr>
            <p:cNvSpPr txBox="1"/>
            <p:nvPr/>
          </p:nvSpPr>
          <p:spPr>
            <a:xfrm>
              <a:off x="2160638" y="5349873"/>
              <a:ext cx="479316" cy="523220"/>
            </a:xfrm>
            <a:prstGeom prst="rect">
              <a:avLst/>
            </a:prstGeom>
            <a:noFill/>
          </p:spPr>
          <p:txBody>
            <a:bodyPr wrap="square">
              <a:spAutoFit/>
            </a:bodyPr>
            <a:lstStyle/>
            <a:p>
              <a:r>
                <a:rPr lang="en-US" altLang="zh-CN" sz="280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A</a:t>
              </a:r>
              <a:endParaRPr lang="zh-CN" altLang="en-US" sz="2800" dirty="0"/>
            </a:p>
          </p:txBody>
        </p:sp>
      </p:grpSp>
      <p:grpSp>
        <p:nvGrpSpPr>
          <p:cNvPr id="21" name="组合 20">
            <a:extLst>
              <a:ext uri="{FF2B5EF4-FFF2-40B4-BE49-F238E27FC236}">
                <a16:creationId xmlns:a16="http://schemas.microsoft.com/office/drawing/2014/main" id="{B093C6EC-65CA-4D8C-ACDD-6DB724709EB5}"/>
              </a:ext>
            </a:extLst>
          </p:cNvPr>
          <p:cNvGrpSpPr/>
          <p:nvPr/>
        </p:nvGrpSpPr>
        <p:grpSpPr>
          <a:xfrm>
            <a:off x="4053358" y="3543517"/>
            <a:ext cx="479316" cy="2329576"/>
            <a:chOff x="4053358" y="3543517"/>
            <a:chExt cx="479316" cy="2329576"/>
          </a:xfrm>
        </p:grpSpPr>
        <p:cxnSp>
          <p:nvCxnSpPr>
            <p:cNvPr id="10" name="直接箭头连接符 9">
              <a:extLst>
                <a:ext uri="{FF2B5EF4-FFF2-40B4-BE49-F238E27FC236}">
                  <a16:creationId xmlns:a16="http://schemas.microsoft.com/office/drawing/2014/main" id="{EF152C22-908D-4763-A262-1C5FD86719BE}"/>
                </a:ext>
              </a:extLst>
            </p:cNvPr>
            <p:cNvCxnSpPr>
              <a:cxnSpLocks/>
            </p:cNvCxnSpPr>
            <p:nvPr/>
          </p:nvCxnSpPr>
          <p:spPr>
            <a:xfrm>
              <a:off x="4237714" y="3543517"/>
              <a:ext cx="0" cy="1865671"/>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8A26644B-FC2F-45CE-85AB-BC0C540F6AC1}"/>
                </a:ext>
              </a:extLst>
            </p:cNvPr>
            <p:cNvSpPr txBox="1"/>
            <p:nvPr/>
          </p:nvSpPr>
          <p:spPr>
            <a:xfrm>
              <a:off x="4053358" y="5349873"/>
              <a:ext cx="479316" cy="523220"/>
            </a:xfrm>
            <a:prstGeom prst="rect">
              <a:avLst/>
            </a:prstGeom>
            <a:noFill/>
          </p:spPr>
          <p:txBody>
            <a:bodyPr wrap="square">
              <a:spAutoFit/>
            </a:bodyPr>
            <a:lstStyle/>
            <a:p>
              <a:r>
                <a:rPr lang="en-US" altLang="zh-CN" sz="280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B</a:t>
              </a:r>
              <a:endParaRPr lang="zh-CN" altLang="en-US" sz="2800" dirty="0"/>
            </a:p>
          </p:txBody>
        </p:sp>
      </p:grpSp>
      <p:grpSp>
        <p:nvGrpSpPr>
          <p:cNvPr id="22" name="组合 21">
            <a:extLst>
              <a:ext uri="{FF2B5EF4-FFF2-40B4-BE49-F238E27FC236}">
                <a16:creationId xmlns:a16="http://schemas.microsoft.com/office/drawing/2014/main" id="{271BDC06-3CF0-4458-AC9E-B658355D0D62}"/>
              </a:ext>
            </a:extLst>
          </p:cNvPr>
          <p:cNvGrpSpPr/>
          <p:nvPr/>
        </p:nvGrpSpPr>
        <p:grpSpPr>
          <a:xfrm>
            <a:off x="5946078" y="3543517"/>
            <a:ext cx="479316" cy="2329576"/>
            <a:chOff x="5946078" y="3543517"/>
            <a:chExt cx="479316" cy="2329576"/>
          </a:xfrm>
        </p:grpSpPr>
        <p:cxnSp>
          <p:nvCxnSpPr>
            <p:cNvPr id="12" name="直接箭头连接符 11">
              <a:extLst>
                <a:ext uri="{FF2B5EF4-FFF2-40B4-BE49-F238E27FC236}">
                  <a16:creationId xmlns:a16="http://schemas.microsoft.com/office/drawing/2014/main" id="{AF014192-6199-47A4-80B4-F2BE6DD99F1B}"/>
                </a:ext>
              </a:extLst>
            </p:cNvPr>
            <p:cNvCxnSpPr>
              <a:cxnSpLocks/>
            </p:cNvCxnSpPr>
            <p:nvPr/>
          </p:nvCxnSpPr>
          <p:spPr>
            <a:xfrm>
              <a:off x="6130434" y="3543517"/>
              <a:ext cx="0" cy="1865671"/>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E20AFED-DF6F-49BF-AFAE-8D41AF9761AB}"/>
                </a:ext>
              </a:extLst>
            </p:cNvPr>
            <p:cNvSpPr txBox="1"/>
            <p:nvPr/>
          </p:nvSpPr>
          <p:spPr>
            <a:xfrm>
              <a:off x="5946078" y="5349873"/>
              <a:ext cx="479316" cy="523220"/>
            </a:xfrm>
            <a:prstGeom prst="rect">
              <a:avLst/>
            </a:prstGeom>
            <a:noFill/>
          </p:spPr>
          <p:txBody>
            <a:bodyPr wrap="square">
              <a:spAutoFit/>
            </a:bodyPr>
            <a:lstStyle/>
            <a:p>
              <a:r>
                <a:rPr lang="en-US" altLang="zh-CN" sz="2800" kern="0" spc="15" dirty="0">
                  <a:solidFill>
                    <a:srgbClr val="8959A8"/>
                  </a:solidFill>
                  <a:latin typeface="Consolas" panose="020B0609020204030204" pitchFamily="49" charset="0"/>
                </a:rPr>
                <a:t>C</a:t>
              </a:r>
              <a:endParaRPr lang="zh-CN" altLang="en-US" sz="2800" dirty="0"/>
            </a:p>
          </p:txBody>
        </p:sp>
      </p:grpSp>
    </p:spTree>
    <p:extLst>
      <p:ext uri="{BB962C8B-B14F-4D97-AF65-F5344CB8AC3E}">
        <p14:creationId xmlns:p14="http://schemas.microsoft.com/office/powerpoint/2010/main" val="217971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F9B68-FB1B-47F3-8A9F-E69F4E57248B}"/>
              </a:ext>
            </a:extLst>
          </p:cNvPr>
          <p:cNvSpPr>
            <a:spLocks noGrp="1"/>
          </p:cNvSpPr>
          <p:nvPr>
            <p:ph type="title"/>
          </p:nvPr>
        </p:nvSpPr>
        <p:spPr/>
        <p:txBody>
          <a:bodyPr/>
          <a:lstStyle/>
          <a:p>
            <a:r>
              <a:rPr lang="en-US" altLang="zh-CN" sz="4000" dirty="0"/>
              <a:t>Blocks and Control-Flow Graph</a:t>
            </a:r>
            <a:endParaRPr lang="zh-CN" altLang="en-US" dirty="0"/>
          </a:p>
        </p:txBody>
      </p:sp>
      <p:sp>
        <p:nvSpPr>
          <p:cNvPr id="3" name="内容占位符 2">
            <a:extLst>
              <a:ext uri="{FF2B5EF4-FFF2-40B4-BE49-F238E27FC236}">
                <a16:creationId xmlns:a16="http://schemas.microsoft.com/office/drawing/2014/main" id="{F7E028AF-6116-4E58-9184-F8068A3A83A2}"/>
              </a:ext>
            </a:extLst>
          </p:cNvPr>
          <p:cNvSpPr>
            <a:spLocks noGrp="1"/>
          </p:cNvSpPr>
          <p:nvPr>
            <p:ph idx="1"/>
          </p:nvPr>
        </p:nvSpPr>
        <p:spPr>
          <a:xfrm>
            <a:off x="609600" y="1617663"/>
            <a:ext cx="10972800" cy="3970337"/>
          </a:xfrm>
        </p:spPr>
        <p:txBody>
          <a:bodyPr/>
          <a:lstStyle/>
          <a:p>
            <a:r>
              <a:rPr lang="en-US" altLang="zh-CN" b="0" i="0" dirty="0">
                <a:solidFill>
                  <a:srgbClr val="333333"/>
                </a:solidFill>
                <a:effectLst/>
                <a:latin typeface="Helvetica Neue"/>
              </a:rPr>
              <a:t>A </a:t>
            </a:r>
            <a:r>
              <a:rPr lang="en-US" altLang="zh-CN" b="1" i="0" dirty="0">
                <a:solidFill>
                  <a:srgbClr val="333333"/>
                </a:solidFill>
                <a:effectLst/>
                <a:latin typeface="Helvetica Neue"/>
              </a:rPr>
              <a:t>control-flow graph</a:t>
            </a:r>
            <a:r>
              <a:rPr lang="en-US" altLang="zh-CN" b="0" i="0" dirty="0">
                <a:solidFill>
                  <a:srgbClr val="333333"/>
                </a:solidFill>
                <a:effectLst/>
                <a:latin typeface="Helvetica Neue"/>
              </a:rPr>
              <a:t> (or CFG) is a representation of all paths that might be traversed during the execution of a piece of code. It consists of </a:t>
            </a:r>
            <a:r>
              <a:rPr lang="en-US" altLang="zh-CN" b="0" i="1" dirty="0">
                <a:solidFill>
                  <a:srgbClr val="333333"/>
                </a:solidFill>
                <a:effectLst/>
                <a:latin typeface="Helvetica Neue"/>
              </a:rPr>
              <a:t>basic blocks</a:t>
            </a:r>
            <a:r>
              <a:rPr lang="en-US" altLang="zh-CN" b="0" i="0" dirty="0">
                <a:solidFill>
                  <a:srgbClr val="333333"/>
                </a:solidFill>
                <a:effectLst/>
                <a:latin typeface="Helvetica Neue"/>
              </a:rPr>
              <a:t>, </a:t>
            </a:r>
            <a:r>
              <a:rPr lang="en-US" altLang="zh-CN" b="0" i="1" dirty="0">
                <a:solidFill>
                  <a:srgbClr val="333333"/>
                </a:solidFill>
                <a:effectLst/>
                <a:latin typeface="Helvetica Neue"/>
              </a:rPr>
              <a:t>decision blocks</a:t>
            </a:r>
            <a:r>
              <a:rPr lang="en-US" altLang="zh-CN" b="0" i="0" dirty="0">
                <a:solidFill>
                  <a:srgbClr val="333333"/>
                </a:solidFill>
                <a:effectLst/>
                <a:latin typeface="Helvetica Neue"/>
              </a:rPr>
              <a:t>, and </a:t>
            </a:r>
            <a:r>
              <a:rPr lang="en-US" altLang="zh-CN" b="0" i="1" dirty="0">
                <a:solidFill>
                  <a:srgbClr val="333333"/>
                </a:solidFill>
                <a:effectLst/>
                <a:latin typeface="Helvetica Neue"/>
              </a:rPr>
              <a:t>arrows/edges</a:t>
            </a:r>
            <a:r>
              <a:rPr lang="en-US" altLang="zh-CN" b="0" i="0" dirty="0">
                <a:solidFill>
                  <a:srgbClr val="333333"/>
                </a:solidFill>
                <a:effectLst/>
                <a:latin typeface="Helvetica Neue"/>
              </a:rPr>
              <a:t> that connect these blocks.</a:t>
            </a:r>
            <a:endParaRPr lang="zh-CN" altLang="en-US" dirty="0"/>
          </a:p>
        </p:txBody>
      </p:sp>
      <p:pic>
        <p:nvPicPr>
          <p:cNvPr id="6" name="图片 5">
            <a:extLst>
              <a:ext uri="{FF2B5EF4-FFF2-40B4-BE49-F238E27FC236}">
                <a16:creationId xmlns:a16="http://schemas.microsoft.com/office/drawing/2014/main" id="{021FE949-B57E-4BE5-B9F1-D790EAF937B1}"/>
              </a:ext>
            </a:extLst>
          </p:cNvPr>
          <p:cNvPicPr>
            <a:picLocks noChangeAspect="1"/>
          </p:cNvPicPr>
          <p:nvPr/>
        </p:nvPicPr>
        <p:blipFill>
          <a:blip r:embed="rId2"/>
          <a:stretch>
            <a:fillRect/>
          </a:stretch>
        </p:blipFill>
        <p:spPr>
          <a:xfrm>
            <a:off x="1540687" y="3815554"/>
            <a:ext cx="1935089" cy="695423"/>
          </a:xfrm>
          <a:prstGeom prst="rect">
            <a:avLst/>
          </a:prstGeom>
        </p:spPr>
      </p:pic>
      <p:pic>
        <p:nvPicPr>
          <p:cNvPr id="8" name="图片 7">
            <a:extLst>
              <a:ext uri="{FF2B5EF4-FFF2-40B4-BE49-F238E27FC236}">
                <a16:creationId xmlns:a16="http://schemas.microsoft.com/office/drawing/2014/main" id="{46B41864-AAA4-48CC-A184-728629CE5695}"/>
              </a:ext>
            </a:extLst>
          </p:cNvPr>
          <p:cNvPicPr>
            <a:picLocks noChangeAspect="1"/>
          </p:cNvPicPr>
          <p:nvPr/>
        </p:nvPicPr>
        <p:blipFill>
          <a:blip r:embed="rId3"/>
          <a:stretch>
            <a:fillRect/>
          </a:stretch>
        </p:blipFill>
        <p:spPr>
          <a:xfrm>
            <a:off x="4670000" y="3739964"/>
            <a:ext cx="1965325" cy="846601"/>
          </a:xfrm>
          <a:prstGeom prst="rect">
            <a:avLst/>
          </a:prstGeom>
        </p:spPr>
      </p:pic>
      <p:pic>
        <p:nvPicPr>
          <p:cNvPr id="10" name="图片 9">
            <a:extLst>
              <a:ext uri="{FF2B5EF4-FFF2-40B4-BE49-F238E27FC236}">
                <a16:creationId xmlns:a16="http://schemas.microsoft.com/office/drawing/2014/main" id="{A83494B8-BF0A-4A2B-9F9A-24D4446BD5A1}"/>
              </a:ext>
            </a:extLst>
          </p:cNvPr>
          <p:cNvPicPr>
            <a:picLocks noChangeAspect="1"/>
          </p:cNvPicPr>
          <p:nvPr/>
        </p:nvPicPr>
        <p:blipFill>
          <a:blip r:embed="rId4"/>
          <a:stretch>
            <a:fillRect/>
          </a:stretch>
        </p:blipFill>
        <p:spPr>
          <a:xfrm>
            <a:off x="8412554" y="3838596"/>
            <a:ext cx="332593" cy="725658"/>
          </a:xfrm>
          <a:prstGeom prst="rect">
            <a:avLst/>
          </a:prstGeom>
        </p:spPr>
      </p:pic>
      <p:sp>
        <p:nvSpPr>
          <p:cNvPr id="12" name="文本框 11">
            <a:extLst>
              <a:ext uri="{FF2B5EF4-FFF2-40B4-BE49-F238E27FC236}">
                <a16:creationId xmlns:a16="http://schemas.microsoft.com/office/drawing/2014/main" id="{BDFC9F07-5109-4063-8701-27D261BCBE55}"/>
              </a:ext>
            </a:extLst>
          </p:cNvPr>
          <p:cNvSpPr txBox="1"/>
          <p:nvPr/>
        </p:nvSpPr>
        <p:spPr>
          <a:xfrm>
            <a:off x="1606472" y="4510977"/>
            <a:ext cx="1869304" cy="430887"/>
          </a:xfrm>
          <a:prstGeom prst="rect">
            <a:avLst/>
          </a:prstGeom>
          <a:noFill/>
        </p:spPr>
        <p:txBody>
          <a:bodyPr wrap="square">
            <a:spAutoFit/>
          </a:bodyPr>
          <a:lstStyle/>
          <a:p>
            <a:r>
              <a:rPr lang="en-US" altLang="zh-CN" b="0" i="1" dirty="0">
                <a:solidFill>
                  <a:srgbClr val="333333"/>
                </a:solidFill>
                <a:effectLst/>
                <a:latin typeface="Helvetica Neue"/>
              </a:rPr>
              <a:t>basic blocks</a:t>
            </a:r>
            <a:endParaRPr lang="zh-CN" altLang="en-US" dirty="0"/>
          </a:p>
        </p:txBody>
      </p:sp>
      <p:sp>
        <p:nvSpPr>
          <p:cNvPr id="13" name="文本框 12">
            <a:extLst>
              <a:ext uri="{FF2B5EF4-FFF2-40B4-BE49-F238E27FC236}">
                <a16:creationId xmlns:a16="http://schemas.microsoft.com/office/drawing/2014/main" id="{D665997A-1B5B-4CA5-9803-8FE042491A40}"/>
              </a:ext>
            </a:extLst>
          </p:cNvPr>
          <p:cNvSpPr txBox="1"/>
          <p:nvPr/>
        </p:nvSpPr>
        <p:spPr>
          <a:xfrm>
            <a:off x="4565572" y="4510976"/>
            <a:ext cx="2190828" cy="430887"/>
          </a:xfrm>
          <a:prstGeom prst="rect">
            <a:avLst/>
          </a:prstGeom>
          <a:noFill/>
        </p:spPr>
        <p:txBody>
          <a:bodyPr wrap="square">
            <a:spAutoFit/>
          </a:bodyPr>
          <a:lstStyle/>
          <a:p>
            <a:r>
              <a:rPr lang="en-US" altLang="zh-CN" b="0" i="1" dirty="0">
                <a:solidFill>
                  <a:srgbClr val="333333"/>
                </a:solidFill>
                <a:effectLst/>
                <a:latin typeface="Helvetica Neue"/>
              </a:rPr>
              <a:t>decision blocks</a:t>
            </a:r>
            <a:endParaRPr lang="zh-CN" altLang="en-US" dirty="0"/>
          </a:p>
        </p:txBody>
      </p:sp>
      <p:sp>
        <p:nvSpPr>
          <p:cNvPr id="14" name="文本框 13">
            <a:extLst>
              <a:ext uri="{FF2B5EF4-FFF2-40B4-BE49-F238E27FC236}">
                <a16:creationId xmlns:a16="http://schemas.microsoft.com/office/drawing/2014/main" id="{E2205180-44A1-4CA2-8E54-936E52F9BC0B}"/>
              </a:ext>
            </a:extLst>
          </p:cNvPr>
          <p:cNvSpPr txBox="1"/>
          <p:nvPr/>
        </p:nvSpPr>
        <p:spPr>
          <a:xfrm>
            <a:off x="7645400" y="4510975"/>
            <a:ext cx="1866900" cy="430887"/>
          </a:xfrm>
          <a:prstGeom prst="rect">
            <a:avLst/>
          </a:prstGeom>
          <a:noFill/>
        </p:spPr>
        <p:txBody>
          <a:bodyPr wrap="square">
            <a:spAutoFit/>
          </a:bodyPr>
          <a:lstStyle/>
          <a:p>
            <a:r>
              <a:rPr lang="en-US" altLang="zh-CN" b="0" i="1" dirty="0">
                <a:solidFill>
                  <a:srgbClr val="333333"/>
                </a:solidFill>
                <a:effectLst/>
                <a:latin typeface="Helvetica Neue"/>
              </a:rPr>
              <a:t>arrows/edges</a:t>
            </a:r>
            <a:endParaRPr lang="zh-CN" altLang="en-US" dirty="0"/>
          </a:p>
        </p:txBody>
      </p:sp>
    </p:spTree>
    <p:extLst>
      <p:ext uri="{BB962C8B-B14F-4D97-AF65-F5344CB8AC3E}">
        <p14:creationId xmlns:p14="http://schemas.microsoft.com/office/powerpoint/2010/main" val="4025294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6B59B-0EAE-4BDD-A0AE-C7D3BCD93282}"/>
              </a:ext>
            </a:extLst>
          </p:cNvPr>
          <p:cNvSpPr>
            <a:spLocks noGrp="1"/>
          </p:cNvSpPr>
          <p:nvPr>
            <p:ph type="title"/>
          </p:nvPr>
        </p:nvSpPr>
        <p:spPr>
          <a:xfrm>
            <a:off x="478745" y="122239"/>
            <a:ext cx="10322608" cy="930275"/>
          </a:xfrm>
        </p:spPr>
        <p:txBody>
          <a:bodyPr/>
          <a:lstStyle/>
          <a:p>
            <a:r>
              <a:rPr lang="en-US" altLang="zh-CN" dirty="0"/>
              <a:t>Independence Test Pairs</a:t>
            </a:r>
            <a:endParaRPr lang="zh-CN" altLang="en-US" dirty="0"/>
          </a:p>
        </p:txBody>
      </p:sp>
      <p:sp>
        <p:nvSpPr>
          <p:cNvPr id="3" name="内容占位符 2">
            <a:extLst>
              <a:ext uri="{FF2B5EF4-FFF2-40B4-BE49-F238E27FC236}">
                <a16:creationId xmlns:a16="http://schemas.microsoft.com/office/drawing/2014/main" id="{8F8D26CF-4B70-473F-86BD-6A1A65E83D45}"/>
              </a:ext>
            </a:extLst>
          </p:cNvPr>
          <p:cNvSpPr>
            <a:spLocks noGrp="1"/>
          </p:cNvSpPr>
          <p:nvPr>
            <p:ph idx="1"/>
          </p:nvPr>
        </p:nvSpPr>
        <p:spPr>
          <a:xfrm>
            <a:off x="4468995" y="1363561"/>
            <a:ext cx="7024914" cy="4816013"/>
          </a:xfrm>
        </p:spPr>
        <p:txBody>
          <a:bodyPr/>
          <a:lstStyle/>
          <a:p>
            <a:r>
              <a:rPr lang="en-US" altLang="zh-CN" sz="2400" b="1" dirty="0"/>
              <a:t>Independence Test Pairs</a:t>
            </a:r>
            <a:r>
              <a:rPr lang="en-US" altLang="zh-CN" sz="2400" dirty="0"/>
              <a:t>. For a pair of test cases, if the value of </a:t>
            </a:r>
            <a:r>
              <a:rPr lang="en-US" altLang="zh-CN" sz="2400" dirty="0">
                <a:solidFill>
                  <a:schemeClr val="tx2">
                    <a:lumMod val="60000"/>
                    <a:lumOff val="40000"/>
                  </a:schemeClr>
                </a:solidFill>
              </a:rPr>
              <a:t>R</a:t>
            </a:r>
            <a:r>
              <a:rPr lang="en-US" altLang="zh-CN" sz="2400" dirty="0"/>
              <a:t> can be changed by the value of </a:t>
            </a:r>
            <a:r>
              <a:rPr lang="en-US" altLang="zh-CN" sz="2400" dirty="0">
                <a:solidFill>
                  <a:schemeClr val="tx2">
                    <a:lumMod val="60000"/>
                    <a:lumOff val="40000"/>
                  </a:schemeClr>
                </a:solidFill>
              </a:rPr>
              <a:t>A</a:t>
            </a:r>
            <a:r>
              <a:rPr lang="en-US" altLang="zh-CN" sz="2400" dirty="0"/>
              <a:t> when the values of </a:t>
            </a:r>
            <a:r>
              <a:rPr lang="en-US" altLang="zh-CN" sz="2400" dirty="0">
                <a:solidFill>
                  <a:schemeClr val="tx2">
                    <a:lumMod val="60000"/>
                    <a:lumOff val="40000"/>
                  </a:schemeClr>
                </a:solidFill>
              </a:rPr>
              <a:t>B</a:t>
            </a:r>
            <a:r>
              <a:rPr lang="en-US" altLang="zh-CN" sz="2400" dirty="0"/>
              <a:t> and </a:t>
            </a:r>
            <a:r>
              <a:rPr lang="en-US" altLang="zh-CN" sz="2400" dirty="0">
                <a:solidFill>
                  <a:schemeClr val="tx2">
                    <a:lumMod val="60000"/>
                    <a:lumOff val="40000"/>
                  </a:schemeClr>
                </a:solidFill>
              </a:rPr>
              <a:t>C </a:t>
            </a:r>
            <a:r>
              <a:rPr lang="en-US" altLang="zh-CN" sz="2400" dirty="0"/>
              <a:t>are fixed, we call the two test cases are a </a:t>
            </a:r>
            <a:r>
              <a:rPr lang="en-US" altLang="zh-CN" sz="2400" i="1" dirty="0"/>
              <a:t>independence pair</a:t>
            </a:r>
            <a:r>
              <a:rPr lang="en-US" altLang="zh-CN" sz="2400" dirty="0"/>
              <a:t> for </a:t>
            </a:r>
            <a:r>
              <a:rPr lang="en-US" altLang="zh-CN" sz="2400" dirty="0">
                <a:solidFill>
                  <a:schemeClr val="tx2">
                    <a:lumMod val="60000"/>
                    <a:lumOff val="40000"/>
                  </a:schemeClr>
                </a:solidFill>
              </a:rPr>
              <a:t>A</a:t>
            </a:r>
            <a:r>
              <a:rPr lang="en-US" altLang="zh-CN" sz="2400" dirty="0"/>
              <a:t>. That is, </a:t>
            </a:r>
            <a:r>
              <a:rPr lang="en-US" altLang="zh-CN" sz="2400" dirty="0">
                <a:solidFill>
                  <a:schemeClr val="tx2">
                    <a:lumMod val="60000"/>
                    <a:lumOff val="40000"/>
                  </a:schemeClr>
                </a:solidFill>
              </a:rPr>
              <a:t>A</a:t>
            </a:r>
            <a:r>
              <a:rPr lang="en-US" altLang="zh-CN" sz="2400" dirty="0"/>
              <a:t> can independently affect the overall outcome in these test cases.</a:t>
            </a:r>
          </a:p>
          <a:p>
            <a:r>
              <a:rPr lang="en-US" altLang="zh-CN" sz="2400" dirty="0"/>
              <a:t>MC/DC :</a:t>
            </a:r>
          </a:p>
          <a:p>
            <a:pPr lvl="1"/>
            <a:r>
              <a:rPr lang="en-US" altLang="zh-CN" sz="2200" dirty="0"/>
              <a:t>Find independence test pairs for each condition.</a:t>
            </a:r>
          </a:p>
          <a:p>
            <a:pPr lvl="1"/>
            <a:r>
              <a:rPr lang="en-US" altLang="zh-CN" sz="2200" dirty="0"/>
              <a:t>Choose only one independence test pair for each condition. The combination of these independence test pairs should have minimum test cases.</a:t>
            </a:r>
            <a:endParaRPr lang="zh-CN" altLang="en-US" sz="2200" dirty="0"/>
          </a:p>
        </p:txBody>
      </p:sp>
      <p:graphicFrame>
        <p:nvGraphicFramePr>
          <p:cNvPr id="4" name="表格 3">
            <a:extLst>
              <a:ext uri="{FF2B5EF4-FFF2-40B4-BE49-F238E27FC236}">
                <a16:creationId xmlns:a16="http://schemas.microsoft.com/office/drawing/2014/main" id="{CE922C56-AE5E-4AFB-A6BF-0816341E1562}"/>
              </a:ext>
            </a:extLst>
          </p:cNvPr>
          <p:cNvGraphicFramePr>
            <a:graphicFrameLocks noGrp="1"/>
          </p:cNvGraphicFramePr>
          <p:nvPr>
            <p:extLst>
              <p:ext uri="{D42A27DB-BD31-4B8C-83A1-F6EECF244321}">
                <p14:modId xmlns:p14="http://schemas.microsoft.com/office/powerpoint/2010/main" val="2071417665"/>
              </p:ext>
            </p:extLst>
          </p:nvPr>
        </p:nvGraphicFramePr>
        <p:xfrm>
          <a:off x="478744" y="2087078"/>
          <a:ext cx="3600000" cy="3497580"/>
        </p:xfrm>
        <a:graphic>
          <a:graphicData uri="http://schemas.openxmlformats.org/drawingml/2006/table">
            <a:tbl>
              <a:tblPr/>
              <a:tblGrid>
                <a:gridCol w="835190">
                  <a:extLst>
                    <a:ext uri="{9D8B030D-6E8A-4147-A177-3AD203B41FA5}">
                      <a16:colId xmlns:a16="http://schemas.microsoft.com/office/drawing/2014/main" val="3723403486"/>
                    </a:ext>
                  </a:extLst>
                </a:gridCol>
                <a:gridCol w="514910">
                  <a:extLst>
                    <a:ext uri="{9D8B030D-6E8A-4147-A177-3AD203B41FA5}">
                      <a16:colId xmlns:a16="http://schemas.microsoft.com/office/drawing/2014/main" val="878393156"/>
                    </a:ext>
                  </a:extLst>
                </a:gridCol>
                <a:gridCol w="514910">
                  <a:extLst>
                    <a:ext uri="{9D8B030D-6E8A-4147-A177-3AD203B41FA5}">
                      <a16:colId xmlns:a16="http://schemas.microsoft.com/office/drawing/2014/main" val="241069493"/>
                    </a:ext>
                  </a:extLst>
                </a:gridCol>
                <a:gridCol w="514910">
                  <a:extLst>
                    <a:ext uri="{9D8B030D-6E8A-4147-A177-3AD203B41FA5}">
                      <a16:colId xmlns:a16="http://schemas.microsoft.com/office/drawing/2014/main" val="1221050069"/>
                    </a:ext>
                  </a:extLst>
                </a:gridCol>
                <a:gridCol w="1220080">
                  <a:extLst>
                    <a:ext uri="{9D8B030D-6E8A-4147-A177-3AD203B41FA5}">
                      <a16:colId xmlns:a16="http://schemas.microsoft.com/office/drawing/2014/main" val="3453695512"/>
                    </a:ext>
                  </a:extLst>
                </a:gridCol>
              </a:tblGrid>
              <a:tr h="0">
                <a:tc>
                  <a:txBody>
                    <a:bodyPr/>
                    <a:lstStyle/>
                    <a:p>
                      <a:pPr algn="ctr"/>
                      <a:r>
                        <a:rPr lang="en-US" b="1" dirty="0">
                          <a:effectLst/>
                        </a:rPr>
                        <a:t>Tests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R</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1645192"/>
                  </a:ext>
                </a:extLst>
              </a:tr>
              <a:tr h="0">
                <a:tc>
                  <a:txBody>
                    <a:bodyPr/>
                    <a:lstStyle/>
                    <a:p>
                      <a:pPr algn="ctr"/>
                      <a:r>
                        <a:rPr lang="en-US" altLang="zh-CN" dirty="0">
                          <a:effectLst/>
                        </a:rPr>
                        <a:t>1</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8831866"/>
                  </a:ext>
                </a:extLst>
              </a:tr>
              <a:tr h="0">
                <a:tc>
                  <a:txBody>
                    <a:bodyPr/>
                    <a:lstStyle/>
                    <a:p>
                      <a:pPr algn="ctr"/>
                      <a:r>
                        <a:rPr lang="en-US" altLang="zh-CN" dirty="0">
                          <a:effectLst/>
                        </a:rPr>
                        <a:t>2</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418290030"/>
                  </a:ext>
                </a:extLst>
              </a:tr>
              <a:tr h="0">
                <a:tc>
                  <a:txBody>
                    <a:bodyPr/>
                    <a:lstStyle/>
                    <a:p>
                      <a:pPr algn="ctr"/>
                      <a:r>
                        <a:rPr lang="en-US" altLang="zh-CN">
                          <a:effectLst/>
                        </a:rPr>
                        <a:t>3</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88157821"/>
                  </a:ext>
                </a:extLst>
              </a:tr>
              <a:tr h="0">
                <a:tc>
                  <a:txBody>
                    <a:bodyPr/>
                    <a:lstStyle/>
                    <a:p>
                      <a:pPr algn="ctr"/>
                      <a:r>
                        <a:rPr lang="en-US" altLang="zh-CN">
                          <a:effectLst/>
                        </a:rPr>
                        <a:t>4</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727151780"/>
                  </a:ext>
                </a:extLst>
              </a:tr>
              <a:tr h="0">
                <a:tc>
                  <a:txBody>
                    <a:bodyPr/>
                    <a:lstStyle/>
                    <a:p>
                      <a:pPr algn="ctr"/>
                      <a:r>
                        <a:rPr lang="en-US" altLang="zh-CN">
                          <a:effectLst/>
                        </a:rPr>
                        <a:t>5</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94807427"/>
                  </a:ext>
                </a:extLst>
              </a:tr>
              <a:tr h="0">
                <a:tc>
                  <a:txBody>
                    <a:bodyPr/>
                    <a:lstStyle/>
                    <a:p>
                      <a:pPr algn="ctr"/>
                      <a:r>
                        <a:rPr lang="en-US" altLang="zh-CN">
                          <a:effectLst/>
                        </a:rPr>
                        <a:t>6</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952869273"/>
                  </a:ext>
                </a:extLst>
              </a:tr>
              <a:tr h="0">
                <a:tc>
                  <a:txBody>
                    <a:bodyPr/>
                    <a:lstStyle/>
                    <a:p>
                      <a:pPr algn="ctr"/>
                      <a:r>
                        <a:rPr lang="en-US" altLang="zh-CN">
                          <a:effectLst/>
                        </a:rPr>
                        <a:t>7</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13855555"/>
                  </a:ext>
                </a:extLst>
              </a:tr>
              <a:tr h="0">
                <a:tc>
                  <a:txBody>
                    <a:bodyPr/>
                    <a:lstStyle/>
                    <a:p>
                      <a:pPr algn="ctr"/>
                      <a:r>
                        <a:rPr lang="en-US" altLang="zh-CN">
                          <a:effectLst/>
                        </a:rPr>
                        <a:t>8</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270463136"/>
                  </a:ext>
                </a:extLst>
              </a:tr>
            </a:tbl>
          </a:graphicData>
        </a:graphic>
      </p:graphicFrame>
      <p:sp>
        <p:nvSpPr>
          <p:cNvPr id="5" name="文本框 4">
            <a:extLst>
              <a:ext uri="{FF2B5EF4-FFF2-40B4-BE49-F238E27FC236}">
                <a16:creationId xmlns:a16="http://schemas.microsoft.com/office/drawing/2014/main" id="{09860426-9810-4CEA-ACA9-827E1F6F41E7}"/>
              </a:ext>
            </a:extLst>
          </p:cNvPr>
          <p:cNvSpPr txBox="1"/>
          <p:nvPr/>
        </p:nvSpPr>
        <p:spPr>
          <a:xfrm>
            <a:off x="478744" y="1363561"/>
            <a:ext cx="3600000" cy="707886"/>
          </a:xfrm>
          <a:prstGeom prst="rect">
            <a:avLst/>
          </a:prstGeom>
          <a:noFill/>
        </p:spPr>
        <p:txBody>
          <a:bodyPr wrap="square">
            <a:spAutoFit/>
          </a:bodyPr>
          <a:lstStyle/>
          <a:p>
            <a:pPr algn="ctr"/>
            <a:r>
              <a:rPr lang="en-US" altLang="zh-CN" sz="2000" i="0" dirty="0">
                <a:solidFill>
                  <a:srgbClr val="333333"/>
                </a:solidFill>
                <a:effectLst/>
                <a:latin typeface="Cambria" panose="02040503050406030204" pitchFamily="18" charset="0"/>
              </a:rPr>
              <a:t>Truth Table for</a:t>
            </a:r>
          </a:p>
          <a:p>
            <a:pPr algn="ctr"/>
            <a:r>
              <a:rPr lang="en-US" altLang="zh-CN" sz="2000" i="0" dirty="0">
                <a:solidFill>
                  <a:schemeClr val="tx2">
                    <a:lumMod val="60000"/>
                    <a:lumOff val="40000"/>
                  </a:schemeClr>
                </a:solidFill>
                <a:effectLst/>
                <a:latin typeface="Consolas" panose="020B0609020204030204" pitchFamily="49" charset="0"/>
              </a:rPr>
              <a:t>R</a:t>
            </a:r>
            <a:r>
              <a:rPr lang="en-US" altLang="zh-CN" sz="2000" i="0" dirty="0">
                <a:solidFill>
                  <a:srgbClr val="333333"/>
                </a:solidFill>
                <a:effectLst/>
                <a:latin typeface="Consolas" panose="020B0609020204030204" pitchFamily="49" charset="0"/>
              </a:rPr>
              <a:t> = </a:t>
            </a:r>
            <a:r>
              <a:rPr lang="en-US" altLang="zh-CN" sz="2000" i="0" dirty="0">
                <a:solidFill>
                  <a:schemeClr val="tx2">
                    <a:lumMod val="60000"/>
                    <a:lumOff val="40000"/>
                  </a:schemeClr>
                </a:solidFill>
                <a:effectLst/>
                <a:latin typeface="Courier New" panose="02070309020205020404" pitchFamily="49" charset="0"/>
                <a:cs typeface="Courier New" panose="02070309020205020404" pitchFamily="49" charset="0"/>
              </a:rPr>
              <a:t>A</a:t>
            </a:r>
            <a:r>
              <a:rPr lang="en-US" altLang="zh-CN" sz="2000" i="0" dirty="0">
                <a:solidFill>
                  <a:srgbClr val="333333"/>
                </a:solidFill>
                <a:effectLst/>
                <a:latin typeface="Courier New" panose="02070309020205020404" pitchFamily="49" charset="0"/>
                <a:cs typeface="Courier New" panose="02070309020205020404" pitchFamily="49" charset="0"/>
              </a:rPr>
              <a:t> &amp;&amp; (</a:t>
            </a:r>
            <a:r>
              <a:rPr lang="en-US" altLang="zh-CN" sz="2000" i="0" dirty="0">
                <a:solidFill>
                  <a:schemeClr val="tx2">
                    <a:lumMod val="60000"/>
                    <a:lumOff val="40000"/>
                  </a:schemeClr>
                </a:solidFill>
                <a:effectLst/>
                <a:latin typeface="Courier New" panose="02070309020205020404" pitchFamily="49" charset="0"/>
                <a:cs typeface="Courier New" panose="02070309020205020404" pitchFamily="49" charset="0"/>
              </a:rPr>
              <a:t>B</a:t>
            </a:r>
            <a:r>
              <a:rPr lang="en-US" altLang="zh-CN" sz="2000" i="0" dirty="0">
                <a:solidFill>
                  <a:srgbClr val="333333"/>
                </a:solidFill>
                <a:effectLst/>
                <a:latin typeface="Courier New" panose="02070309020205020404" pitchFamily="49" charset="0"/>
                <a:cs typeface="Courier New" panose="02070309020205020404" pitchFamily="49" charset="0"/>
              </a:rPr>
              <a:t> || </a:t>
            </a:r>
            <a:r>
              <a:rPr lang="en-US" altLang="zh-CN" sz="2000" i="0" dirty="0">
                <a:solidFill>
                  <a:schemeClr val="tx2">
                    <a:lumMod val="60000"/>
                    <a:lumOff val="40000"/>
                  </a:schemeClr>
                </a:solidFill>
                <a:effectLst/>
                <a:latin typeface="Courier New" panose="02070309020205020404" pitchFamily="49" charset="0"/>
                <a:cs typeface="Courier New" panose="02070309020205020404" pitchFamily="49" charset="0"/>
              </a:rPr>
              <a:t>C</a:t>
            </a:r>
            <a:r>
              <a:rPr lang="en-US" altLang="zh-CN" sz="2000" i="0" dirty="0">
                <a:solidFill>
                  <a:srgbClr val="333333"/>
                </a:solidFill>
                <a:effectLst/>
                <a:latin typeface="Courier New" panose="02070309020205020404" pitchFamily="49" charset="0"/>
                <a:cs typeface="Courier New" panose="02070309020205020404" pitchFamily="49" charset="0"/>
              </a:rPr>
              <a:t>)</a:t>
            </a:r>
            <a:endParaRPr lang="zh-CN"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55074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9CD117-B4E5-4BB6-A19C-DDEAB6CDB02C}"/>
              </a:ext>
            </a:extLst>
          </p:cNvPr>
          <p:cNvSpPr>
            <a:spLocks noGrp="1"/>
          </p:cNvSpPr>
          <p:nvPr>
            <p:ph type="title"/>
          </p:nvPr>
        </p:nvSpPr>
        <p:spPr>
          <a:xfrm>
            <a:off x="324465" y="122239"/>
            <a:ext cx="10476887" cy="930275"/>
          </a:xfrm>
        </p:spPr>
        <p:txBody>
          <a:bodyPr/>
          <a:lstStyle/>
          <a:p>
            <a:r>
              <a:rPr lang="en-US" altLang="zh-CN" sz="3600" i="1" dirty="0"/>
              <a:t>independence pairs</a:t>
            </a:r>
            <a:r>
              <a:rPr lang="en-US" altLang="zh-CN" sz="3600" dirty="0"/>
              <a:t> of </a:t>
            </a:r>
            <a:r>
              <a:rPr lang="en-US" altLang="zh-CN" sz="3600" dirty="0">
                <a:solidFill>
                  <a:schemeClr val="tx2">
                    <a:lumMod val="60000"/>
                    <a:lumOff val="40000"/>
                  </a:schemeClr>
                </a:solidFill>
              </a:rPr>
              <a:t>A/B/C </a:t>
            </a:r>
            <a:r>
              <a:rPr lang="en-US" altLang="zh-CN" sz="3600" dirty="0">
                <a:solidFill>
                  <a:schemeClr val="tx1"/>
                </a:solidFill>
              </a:rPr>
              <a:t>in</a:t>
            </a:r>
            <a:r>
              <a:rPr lang="en-US" altLang="zh-CN" sz="3600" dirty="0">
                <a:solidFill>
                  <a:schemeClr val="tx2">
                    <a:lumMod val="60000"/>
                    <a:lumOff val="40000"/>
                  </a:schemeClr>
                </a:solidFill>
              </a:rPr>
              <a:t> </a:t>
            </a:r>
            <a:r>
              <a:rPr lang="en-US" altLang="zh-CN" sz="3600" i="0" dirty="0">
                <a:solidFill>
                  <a:schemeClr val="tx2">
                    <a:lumMod val="60000"/>
                    <a:lumOff val="40000"/>
                  </a:schemeClr>
                </a:solidFill>
                <a:effectLst/>
                <a:latin typeface="Courier New" panose="02070309020205020404" pitchFamily="49" charset="0"/>
                <a:cs typeface="Courier New" panose="02070309020205020404" pitchFamily="49" charset="0"/>
              </a:rPr>
              <a:t>A</a:t>
            </a:r>
            <a:r>
              <a:rPr lang="en-US" altLang="zh-CN" sz="3600" i="0" dirty="0">
                <a:solidFill>
                  <a:srgbClr val="333333"/>
                </a:solidFill>
                <a:effectLst/>
                <a:latin typeface="Courier New" panose="02070309020205020404" pitchFamily="49" charset="0"/>
                <a:cs typeface="Courier New" panose="02070309020205020404" pitchFamily="49" charset="0"/>
              </a:rPr>
              <a:t> &amp;&amp; (</a:t>
            </a:r>
            <a:r>
              <a:rPr lang="en-US" altLang="zh-CN" sz="3600" i="0" dirty="0">
                <a:solidFill>
                  <a:schemeClr val="tx2">
                    <a:lumMod val="60000"/>
                    <a:lumOff val="40000"/>
                  </a:schemeClr>
                </a:solidFill>
                <a:effectLst/>
                <a:latin typeface="Courier New" panose="02070309020205020404" pitchFamily="49" charset="0"/>
                <a:cs typeface="Courier New" panose="02070309020205020404" pitchFamily="49" charset="0"/>
              </a:rPr>
              <a:t>B</a:t>
            </a:r>
            <a:r>
              <a:rPr lang="en-US" altLang="zh-CN" sz="3600" i="0" dirty="0">
                <a:solidFill>
                  <a:srgbClr val="333333"/>
                </a:solidFill>
                <a:effectLst/>
                <a:latin typeface="Courier New" panose="02070309020205020404" pitchFamily="49" charset="0"/>
                <a:cs typeface="Courier New" panose="02070309020205020404" pitchFamily="49" charset="0"/>
              </a:rPr>
              <a:t> || </a:t>
            </a:r>
            <a:r>
              <a:rPr lang="en-US" altLang="zh-CN" sz="3600" i="0" dirty="0">
                <a:solidFill>
                  <a:schemeClr val="tx2">
                    <a:lumMod val="60000"/>
                    <a:lumOff val="40000"/>
                  </a:schemeClr>
                </a:solidFill>
                <a:effectLst/>
                <a:latin typeface="Courier New" panose="02070309020205020404" pitchFamily="49" charset="0"/>
                <a:cs typeface="Courier New" panose="02070309020205020404" pitchFamily="49" charset="0"/>
              </a:rPr>
              <a:t>C</a:t>
            </a:r>
            <a:r>
              <a:rPr lang="en-US" altLang="zh-CN" sz="3600" i="0" dirty="0">
                <a:solidFill>
                  <a:srgbClr val="333333"/>
                </a:solidFill>
                <a:effectLst/>
                <a:latin typeface="Courier New" panose="02070309020205020404" pitchFamily="49" charset="0"/>
                <a:cs typeface="Courier New" panose="02070309020205020404" pitchFamily="49" charset="0"/>
              </a:rPr>
              <a:t>)</a:t>
            </a:r>
            <a:endParaRPr lang="zh-CN" altLang="en-US" sz="3600" dirty="0"/>
          </a:p>
        </p:txBody>
      </p:sp>
      <p:graphicFrame>
        <p:nvGraphicFramePr>
          <p:cNvPr id="4" name="表格 3">
            <a:extLst>
              <a:ext uri="{FF2B5EF4-FFF2-40B4-BE49-F238E27FC236}">
                <a16:creationId xmlns:a16="http://schemas.microsoft.com/office/drawing/2014/main" id="{479CA8DB-E261-4E06-B08B-D1A7EE056635}"/>
              </a:ext>
            </a:extLst>
          </p:cNvPr>
          <p:cNvGraphicFramePr>
            <a:graphicFrameLocks noGrp="1"/>
          </p:cNvGraphicFramePr>
          <p:nvPr>
            <p:extLst>
              <p:ext uri="{D42A27DB-BD31-4B8C-83A1-F6EECF244321}">
                <p14:modId xmlns:p14="http://schemas.microsoft.com/office/powerpoint/2010/main" val="1466343766"/>
              </p:ext>
            </p:extLst>
          </p:nvPr>
        </p:nvGraphicFramePr>
        <p:xfrm>
          <a:off x="144917" y="1680207"/>
          <a:ext cx="3600000" cy="3497580"/>
        </p:xfrm>
        <a:graphic>
          <a:graphicData uri="http://schemas.openxmlformats.org/drawingml/2006/table">
            <a:tbl>
              <a:tblPr/>
              <a:tblGrid>
                <a:gridCol w="835190">
                  <a:extLst>
                    <a:ext uri="{9D8B030D-6E8A-4147-A177-3AD203B41FA5}">
                      <a16:colId xmlns:a16="http://schemas.microsoft.com/office/drawing/2014/main" val="3723403486"/>
                    </a:ext>
                  </a:extLst>
                </a:gridCol>
                <a:gridCol w="514910">
                  <a:extLst>
                    <a:ext uri="{9D8B030D-6E8A-4147-A177-3AD203B41FA5}">
                      <a16:colId xmlns:a16="http://schemas.microsoft.com/office/drawing/2014/main" val="878393156"/>
                    </a:ext>
                  </a:extLst>
                </a:gridCol>
                <a:gridCol w="514910">
                  <a:extLst>
                    <a:ext uri="{9D8B030D-6E8A-4147-A177-3AD203B41FA5}">
                      <a16:colId xmlns:a16="http://schemas.microsoft.com/office/drawing/2014/main" val="241069493"/>
                    </a:ext>
                  </a:extLst>
                </a:gridCol>
                <a:gridCol w="514910">
                  <a:extLst>
                    <a:ext uri="{9D8B030D-6E8A-4147-A177-3AD203B41FA5}">
                      <a16:colId xmlns:a16="http://schemas.microsoft.com/office/drawing/2014/main" val="1221050069"/>
                    </a:ext>
                  </a:extLst>
                </a:gridCol>
                <a:gridCol w="1220080">
                  <a:extLst>
                    <a:ext uri="{9D8B030D-6E8A-4147-A177-3AD203B41FA5}">
                      <a16:colId xmlns:a16="http://schemas.microsoft.com/office/drawing/2014/main" val="3453695512"/>
                    </a:ext>
                  </a:extLst>
                </a:gridCol>
              </a:tblGrid>
              <a:tr h="0">
                <a:tc>
                  <a:txBody>
                    <a:bodyPr/>
                    <a:lstStyle/>
                    <a:p>
                      <a:pPr algn="ctr"/>
                      <a:r>
                        <a:rPr lang="en-US" b="1" dirty="0">
                          <a:effectLst/>
                        </a:rPr>
                        <a:t>Tests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R</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1645192"/>
                  </a:ext>
                </a:extLst>
              </a:tr>
              <a:tr h="0">
                <a:tc>
                  <a:txBody>
                    <a:bodyPr/>
                    <a:lstStyle/>
                    <a:p>
                      <a:pPr algn="ctr"/>
                      <a:r>
                        <a:rPr lang="en-US" altLang="zh-CN" dirty="0">
                          <a:effectLst/>
                        </a:rPr>
                        <a:t>1</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8831866"/>
                  </a:ext>
                </a:extLst>
              </a:tr>
              <a:tr h="0">
                <a:tc>
                  <a:txBody>
                    <a:bodyPr/>
                    <a:lstStyle/>
                    <a:p>
                      <a:pPr algn="ctr"/>
                      <a:r>
                        <a:rPr lang="en-US" altLang="zh-CN" dirty="0">
                          <a:effectLst/>
                        </a:rPr>
                        <a:t>2</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418290030"/>
                  </a:ext>
                </a:extLst>
              </a:tr>
              <a:tr h="0">
                <a:tc>
                  <a:txBody>
                    <a:bodyPr/>
                    <a:lstStyle/>
                    <a:p>
                      <a:pPr algn="ctr"/>
                      <a:r>
                        <a:rPr lang="en-US" altLang="zh-CN">
                          <a:effectLst/>
                        </a:rPr>
                        <a:t>3</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88157821"/>
                  </a:ext>
                </a:extLst>
              </a:tr>
              <a:tr h="0">
                <a:tc>
                  <a:txBody>
                    <a:bodyPr/>
                    <a:lstStyle/>
                    <a:p>
                      <a:pPr algn="ctr"/>
                      <a:r>
                        <a:rPr lang="en-US" altLang="zh-CN">
                          <a:effectLst/>
                        </a:rPr>
                        <a:t>4</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727151780"/>
                  </a:ext>
                </a:extLst>
              </a:tr>
              <a:tr h="0">
                <a:tc>
                  <a:txBody>
                    <a:bodyPr/>
                    <a:lstStyle/>
                    <a:p>
                      <a:pPr algn="ctr"/>
                      <a:r>
                        <a:rPr lang="en-US" altLang="zh-CN">
                          <a:effectLst/>
                        </a:rPr>
                        <a:t>5</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94807427"/>
                  </a:ext>
                </a:extLst>
              </a:tr>
              <a:tr h="0">
                <a:tc>
                  <a:txBody>
                    <a:bodyPr/>
                    <a:lstStyle/>
                    <a:p>
                      <a:pPr algn="ctr"/>
                      <a:r>
                        <a:rPr lang="en-US" altLang="zh-CN">
                          <a:effectLst/>
                        </a:rPr>
                        <a:t>6</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952869273"/>
                  </a:ext>
                </a:extLst>
              </a:tr>
              <a:tr h="0">
                <a:tc>
                  <a:txBody>
                    <a:bodyPr/>
                    <a:lstStyle/>
                    <a:p>
                      <a:pPr algn="ctr"/>
                      <a:r>
                        <a:rPr lang="en-US" altLang="zh-CN">
                          <a:effectLst/>
                        </a:rPr>
                        <a:t>7</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13855555"/>
                  </a:ext>
                </a:extLst>
              </a:tr>
              <a:tr h="0">
                <a:tc>
                  <a:txBody>
                    <a:bodyPr/>
                    <a:lstStyle/>
                    <a:p>
                      <a:pPr algn="ctr"/>
                      <a:r>
                        <a:rPr lang="en-US" altLang="zh-CN">
                          <a:effectLst/>
                        </a:rPr>
                        <a:t>8</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270463136"/>
                  </a:ext>
                </a:extLst>
              </a:tr>
            </a:tbl>
          </a:graphicData>
        </a:graphic>
      </p:graphicFrame>
      <p:sp>
        <p:nvSpPr>
          <p:cNvPr id="5" name="椭圆 4">
            <a:extLst>
              <a:ext uri="{FF2B5EF4-FFF2-40B4-BE49-F238E27FC236}">
                <a16:creationId xmlns:a16="http://schemas.microsoft.com/office/drawing/2014/main" id="{F3FFE68F-0D6F-4B26-9875-83FCDDB9CE23}"/>
              </a:ext>
            </a:extLst>
          </p:cNvPr>
          <p:cNvSpPr/>
          <p:nvPr/>
        </p:nvSpPr>
        <p:spPr>
          <a:xfrm>
            <a:off x="1524002" y="2031996"/>
            <a:ext cx="943428" cy="3773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7DA40330-DC0E-45A7-B587-B1429FAE82AF}"/>
              </a:ext>
            </a:extLst>
          </p:cNvPr>
          <p:cNvSpPr/>
          <p:nvPr/>
        </p:nvSpPr>
        <p:spPr>
          <a:xfrm>
            <a:off x="1524002" y="3604891"/>
            <a:ext cx="943428" cy="3773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D5697FEF-ABC6-4DC5-8920-A00E6DED0EE3}"/>
              </a:ext>
            </a:extLst>
          </p:cNvPr>
          <p:cNvSpPr/>
          <p:nvPr/>
        </p:nvSpPr>
        <p:spPr>
          <a:xfrm>
            <a:off x="2859315" y="2031996"/>
            <a:ext cx="522515" cy="37737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54A962DC-DD49-4C4E-9060-546A69A32393}"/>
              </a:ext>
            </a:extLst>
          </p:cNvPr>
          <p:cNvSpPr/>
          <p:nvPr/>
        </p:nvSpPr>
        <p:spPr>
          <a:xfrm>
            <a:off x="2844916" y="3604891"/>
            <a:ext cx="522515" cy="37737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F2EC30C3-68D4-446C-8F58-1A00960EC2A6}"/>
              </a:ext>
            </a:extLst>
          </p:cNvPr>
          <p:cNvSpPr/>
          <p:nvPr/>
        </p:nvSpPr>
        <p:spPr>
          <a:xfrm>
            <a:off x="1524002" y="2470099"/>
            <a:ext cx="943428" cy="3773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7B22FD73-0535-4643-ADA9-EA416DE8D64E}"/>
              </a:ext>
            </a:extLst>
          </p:cNvPr>
          <p:cNvSpPr/>
          <p:nvPr/>
        </p:nvSpPr>
        <p:spPr>
          <a:xfrm>
            <a:off x="1524002" y="4013967"/>
            <a:ext cx="943428" cy="3773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D840375D-64E8-46F9-926C-0D3A4C971498}"/>
              </a:ext>
            </a:extLst>
          </p:cNvPr>
          <p:cNvSpPr/>
          <p:nvPr/>
        </p:nvSpPr>
        <p:spPr>
          <a:xfrm>
            <a:off x="2859315" y="2411137"/>
            <a:ext cx="522515" cy="377372"/>
          </a:xfrm>
          <a:prstGeom prst="ellipse">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7029F62-81D8-4F6F-BE95-B3619D435F8A}"/>
              </a:ext>
            </a:extLst>
          </p:cNvPr>
          <p:cNvSpPr/>
          <p:nvPr/>
        </p:nvSpPr>
        <p:spPr>
          <a:xfrm>
            <a:off x="2844915" y="4013967"/>
            <a:ext cx="522515" cy="377372"/>
          </a:xfrm>
          <a:prstGeom prst="ellipse">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55893B2A-9A5A-4F5A-86CA-96843FBCEFA3}"/>
              </a:ext>
            </a:extLst>
          </p:cNvPr>
          <p:cNvSpPr/>
          <p:nvPr/>
        </p:nvSpPr>
        <p:spPr>
          <a:xfrm>
            <a:off x="1524002" y="2862939"/>
            <a:ext cx="943428" cy="37737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C6D89295-C749-4FD1-AEDA-A10858C790DC}"/>
              </a:ext>
            </a:extLst>
          </p:cNvPr>
          <p:cNvSpPr/>
          <p:nvPr/>
        </p:nvSpPr>
        <p:spPr>
          <a:xfrm>
            <a:off x="1524002" y="4385306"/>
            <a:ext cx="943428" cy="37737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ACC92774-DF50-4F6A-983F-E05B1C0DEA55}"/>
              </a:ext>
            </a:extLst>
          </p:cNvPr>
          <p:cNvSpPr/>
          <p:nvPr/>
        </p:nvSpPr>
        <p:spPr>
          <a:xfrm>
            <a:off x="2844915" y="2848378"/>
            <a:ext cx="522515" cy="377372"/>
          </a:xfrm>
          <a:prstGeom prst="ellipse">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A41F7B0C-60FC-41E6-B79C-7CB81DC6A23C}"/>
              </a:ext>
            </a:extLst>
          </p:cNvPr>
          <p:cNvSpPr/>
          <p:nvPr/>
        </p:nvSpPr>
        <p:spPr>
          <a:xfrm>
            <a:off x="2844915" y="4421273"/>
            <a:ext cx="522515" cy="377372"/>
          </a:xfrm>
          <a:prstGeom prst="ellipse">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A209EEAA-8B60-4A7C-AB0A-0C5BF300B52B}"/>
              </a:ext>
            </a:extLst>
          </p:cNvPr>
          <p:cNvSpPr/>
          <p:nvPr/>
        </p:nvSpPr>
        <p:spPr>
          <a:xfrm>
            <a:off x="1524002" y="3228471"/>
            <a:ext cx="943428" cy="32752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20184480-4620-4332-939A-196677610050}"/>
              </a:ext>
            </a:extLst>
          </p:cNvPr>
          <p:cNvSpPr/>
          <p:nvPr/>
        </p:nvSpPr>
        <p:spPr>
          <a:xfrm>
            <a:off x="1524002" y="4806492"/>
            <a:ext cx="943428" cy="32752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43AF31C4-2E4D-4893-9BE4-73A6CE6E08BD}"/>
              </a:ext>
            </a:extLst>
          </p:cNvPr>
          <p:cNvSpPr/>
          <p:nvPr/>
        </p:nvSpPr>
        <p:spPr>
          <a:xfrm>
            <a:off x="2859315" y="3211667"/>
            <a:ext cx="522515" cy="377372"/>
          </a:xfrm>
          <a:prstGeom prst="ellipse">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74013124-99ED-47FF-9C1A-2CE2FCD54C3C}"/>
              </a:ext>
            </a:extLst>
          </p:cNvPr>
          <p:cNvSpPr/>
          <p:nvPr/>
        </p:nvSpPr>
        <p:spPr>
          <a:xfrm>
            <a:off x="2859315" y="4765354"/>
            <a:ext cx="522515" cy="377372"/>
          </a:xfrm>
          <a:prstGeom prst="ellipse">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43703FB1-7182-4CB6-959F-F2C538CD9B39}"/>
              </a:ext>
            </a:extLst>
          </p:cNvPr>
          <p:cNvSpPr txBox="1"/>
          <p:nvPr/>
        </p:nvSpPr>
        <p:spPr>
          <a:xfrm>
            <a:off x="3567694" y="2001184"/>
            <a:ext cx="367408" cy="492443"/>
          </a:xfrm>
          <a:prstGeom prst="rect">
            <a:avLst/>
          </a:prstGeom>
          <a:noFill/>
        </p:spPr>
        <p:txBody>
          <a:bodyPr wrap="none" rtlCol="0">
            <a:spAutoFit/>
          </a:bodyPr>
          <a:lstStyle/>
          <a:p>
            <a:r>
              <a:rPr lang="zh-CN" altLang="en-US" sz="2500" dirty="0">
                <a:solidFill>
                  <a:srgbClr val="FF0000"/>
                </a:solidFill>
              </a:rPr>
              <a:t>√</a:t>
            </a:r>
          </a:p>
        </p:txBody>
      </p:sp>
      <p:sp>
        <p:nvSpPr>
          <p:cNvPr id="23" name="文本框 22">
            <a:extLst>
              <a:ext uri="{FF2B5EF4-FFF2-40B4-BE49-F238E27FC236}">
                <a16:creationId xmlns:a16="http://schemas.microsoft.com/office/drawing/2014/main" id="{B162422E-ADFF-47EE-8C16-9DDCD5EF6552}"/>
              </a:ext>
            </a:extLst>
          </p:cNvPr>
          <p:cNvSpPr txBox="1"/>
          <p:nvPr/>
        </p:nvSpPr>
        <p:spPr>
          <a:xfrm>
            <a:off x="3586302" y="3585793"/>
            <a:ext cx="367408" cy="492443"/>
          </a:xfrm>
          <a:prstGeom prst="rect">
            <a:avLst/>
          </a:prstGeom>
          <a:noFill/>
        </p:spPr>
        <p:txBody>
          <a:bodyPr wrap="none" rtlCol="0">
            <a:spAutoFit/>
          </a:bodyPr>
          <a:lstStyle/>
          <a:p>
            <a:r>
              <a:rPr lang="zh-CN" altLang="en-US" sz="2500" dirty="0">
                <a:solidFill>
                  <a:srgbClr val="FF0000"/>
                </a:solidFill>
              </a:rPr>
              <a:t>√</a:t>
            </a:r>
          </a:p>
        </p:txBody>
      </p:sp>
      <p:sp>
        <p:nvSpPr>
          <p:cNvPr id="24" name="文本框 23">
            <a:extLst>
              <a:ext uri="{FF2B5EF4-FFF2-40B4-BE49-F238E27FC236}">
                <a16:creationId xmlns:a16="http://schemas.microsoft.com/office/drawing/2014/main" id="{9F65D485-C7D5-41FD-BBE2-B72DA5ECB61E}"/>
              </a:ext>
            </a:extLst>
          </p:cNvPr>
          <p:cNvSpPr txBox="1"/>
          <p:nvPr/>
        </p:nvSpPr>
        <p:spPr>
          <a:xfrm>
            <a:off x="3589464" y="2371294"/>
            <a:ext cx="367408" cy="492443"/>
          </a:xfrm>
          <a:prstGeom prst="rect">
            <a:avLst/>
          </a:prstGeom>
          <a:noFill/>
        </p:spPr>
        <p:txBody>
          <a:bodyPr wrap="none" rtlCol="0">
            <a:spAutoFit/>
          </a:bodyPr>
          <a:lstStyle/>
          <a:p>
            <a:r>
              <a:rPr lang="zh-CN" altLang="en-US" sz="2500" dirty="0">
                <a:solidFill>
                  <a:srgbClr val="00B050"/>
                </a:solidFill>
              </a:rPr>
              <a:t>√</a:t>
            </a:r>
          </a:p>
        </p:txBody>
      </p:sp>
      <p:sp>
        <p:nvSpPr>
          <p:cNvPr id="25" name="文本框 24">
            <a:extLst>
              <a:ext uri="{FF2B5EF4-FFF2-40B4-BE49-F238E27FC236}">
                <a16:creationId xmlns:a16="http://schemas.microsoft.com/office/drawing/2014/main" id="{D7E820A6-9463-4BE7-8A4D-0187724BDF7A}"/>
              </a:ext>
            </a:extLst>
          </p:cNvPr>
          <p:cNvSpPr txBox="1"/>
          <p:nvPr/>
        </p:nvSpPr>
        <p:spPr>
          <a:xfrm>
            <a:off x="3608072" y="3955903"/>
            <a:ext cx="367408" cy="492443"/>
          </a:xfrm>
          <a:prstGeom prst="rect">
            <a:avLst/>
          </a:prstGeom>
          <a:noFill/>
        </p:spPr>
        <p:txBody>
          <a:bodyPr wrap="none" rtlCol="0">
            <a:spAutoFit/>
          </a:bodyPr>
          <a:lstStyle/>
          <a:p>
            <a:r>
              <a:rPr lang="zh-CN" altLang="en-US" sz="2500" dirty="0">
                <a:solidFill>
                  <a:srgbClr val="00B050"/>
                </a:solidFill>
              </a:rPr>
              <a:t>√</a:t>
            </a:r>
          </a:p>
        </p:txBody>
      </p:sp>
      <p:sp>
        <p:nvSpPr>
          <p:cNvPr id="26" name="文本框 25">
            <a:extLst>
              <a:ext uri="{FF2B5EF4-FFF2-40B4-BE49-F238E27FC236}">
                <a16:creationId xmlns:a16="http://schemas.microsoft.com/office/drawing/2014/main" id="{8F40C84D-E429-4AB6-97AB-A1A9979B25FD}"/>
              </a:ext>
            </a:extLst>
          </p:cNvPr>
          <p:cNvSpPr txBox="1"/>
          <p:nvPr/>
        </p:nvSpPr>
        <p:spPr>
          <a:xfrm>
            <a:off x="3611238" y="2799465"/>
            <a:ext cx="367408" cy="492443"/>
          </a:xfrm>
          <a:prstGeom prst="rect">
            <a:avLst/>
          </a:prstGeom>
          <a:noFill/>
        </p:spPr>
        <p:txBody>
          <a:bodyPr wrap="none" rtlCol="0">
            <a:spAutoFit/>
          </a:bodyPr>
          <a:lstStyle/>
          <a:p>
            <a:r>
              <a:rPr lang="zh-CN" altLang="en-US" sz="2500" dirty="0">
                <a:solidFill>
                  <a:srgbClr val="FFC000"/>
                </a:solidFill>
              </a:rPr>
              <a:t>√</a:t>
            </a:r>
          </a:p>
        </p:txBody>
      </p:sp>
      <p:sp>
        <p:nvSpPr>
          <p:cNvPr id="27" name="文本框 26">
            <a:extLst>
              <a:ext uri="{FF2B5EF4-FFF2-40B4-BE49-F238E27FC236}">
                <a16:creationId xmlns:a16="http://schemas.microsoft.com/office/drawing/2014/main" id="{F1DA0E8A-C8EA-4BF6-AAF4-9694BB80A19D}"/>
              </a:ext>
            </a:extLst>
          </p:cNvPr>
          <p:cNvSpPr txBox="1"/>
          <p:nvPr/>
        </p:nvSpPr>
        <p:spPr>
          <a:xfrm>
            <a:off x="3629846" y="4384074"/>
            <a:ext cx="367408" cy="492443"/>
          </a:xfrm>
          <a:prstGeom prst="rect">
            <a:avLst/>
          </a:prstGeom>
          <a:noFill/>
        </p:spPr>
        <p:txBody>
          <a:bodyPr wrap="none" rtlCol="0">
            <a:spAutoFit/>
          </a:bodyPr>
          <a:lstStyle/>
          <a:p>
            <a:r>
              <a:rPr lang="zh-CN" altLang="en-US" sz="2500" dirty="0">
                <a:solidFill>
                  <a:srgbClr val="FFC000"/>
                </a:solidFill>
              </a:rPr>
              <a:t>√</a:t>
            </a:r>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AB6413B7-52EE-4880-8721-5C0EED62A7B9}"/>
                  </a:ext>
                </a:extLst>
              </p:cNvPr>
              <p:cNvSpPr txBox="1"/>
              <p:nvPr/>
            </p:nvSpPr>
            <p:spPr>
              <a:xfrm>
                <a:off x="3603984" y="3169576"/>
                <a:ext cx="331118"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500" i="1" smtClean="0">
                          <a:solidFill>
                            <a:srgbClr val="00B0F0"/>
                          </a:solidFill>
                          <a:latin typeface="Cambria Math" panose="02040503050406030204" pitchFamily="18" charset="0"/>
                          <a:ea typeface="Cambria Math" panose="02040503050406030204" pitchFamily="18" charset="0"/>
                        </a:rPr>
                        <m:t>×</m:t>
                      </m:r>
                    </m:oMath>
                  </m:oMathPara>
                </a14:m>
                <a:endParaRPr lang="zh-CN" altLang="en-US" sz="2500" dirty="0">
                  <a:solidFill>
                    <a:srgbClr val="FFC000"/>
                  </a:solidFill>
                </a:endParaRPr>
              </a:p>
            </p:txBody>
          </p:sp>
        </mc:Choice>
        <mc:Fallback xmlns="">
          <p:sp>
            <p:nvSpPr>
              <p:cNvPr id="28" name="文本框 27">
                <a:extLst>
                  <a:ext uri="{FF2B5EF4-FFF2-40B4-BE49-F238E27FC236}">
                    <a16:creationId xmlns:a16="http://schemas.microsoft.com/office/drawing/2014/main" id="{AB6413B7-52EE-4880-8721-5C0EED62A7B9}"/>
                  </a:ext>
                </a:extLst>
              </p:cNvPr>
              <p:cNvSpPr txBox="1">
                <a:spLocks noRot="1" noChangeAspect="1" noMove="1" noResize="1" noEditPoints="1" noAdjustHandles="1" noChangeArrowheads="1" noChangeShapeType="1" noTextEdit="1"/>
              </p:cNvSpPr>
              <p:nvPr/>
            </p:nvSpPr>
            <p:spPr>
              <a:xfrm>
                <a:off x="3603984" y="3169576"/>
                <a:ext cx="331118" cy="47705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A7FEFA46-4BF3-4F90-B0FB-998FBEB43D1B}"/>
                  </a:ext>
                </a:extLst>
              </p:cNvPr>
              <p:cNvSpPr txBox="1"/>
              <p:nvPr/>
            </p:nvSpPr>
            <p:spPr>
              <a:xfrm>
                <a:off x="3593564" y="4725157"/>
                <a:ext cx="494046"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500" i="1">
                          <a:solidFill>
                            <a:srgbClr val="00B0F0"/>
                          </a:solidFill>
                          <a:latin typeface="Cambria Math" panose="02040503050406030204" pitchFamily="18" charset="0"/>
                          <a:ea typeface="Cambria Math" panose="02040503050406030204" pitchFamily="18" charset="0"/>
                        </a:rPr>
                        <m:t>×</m:t>
                      </m:r>
                    </m:oMath>
                  </m:oMathPara>
                </a14:m>
                <a:endParaRPr lang="zh-CN" altLang="en-US" sz="2500" dirty="0">
                  <a:solidFill>
                    <a:srgbClr val="FFC000"/>
                  </a:solidFill>
                </a:endParaRPr>
              </a:p>
            </p:txBody>
          </p:sp>
        </mc:Choice>
        <mc:Fallback xmlns="">
          <p:sp>
            <p:nvSpPr>
              <p:cNvPr id="29" name="文本框 28">
                <a:extLst>
                  <a:ext uri="{FF2B5EF4-FFF2-40B4-BE49-F238E27FC236}">
                    <a16:creationId xmlns:a16="http://schemas.microsoft.com/office/drawing/2014/main" id="{A7FEFA46-4BF3-4F90-B0FB-998FBEB43D1B}"/>
                  </a:ext>
                </a:extLst>
              </p:cNvPr>
              <p:cNvSpPr txBox="1">
                <a:spLocks noRot="1" noChangeAspect="1" noMove="1" noResize="1" noEditPoints="1" noAdjustHandles="1" noChangeArrowheads="1" noChangeShapeType="1" noTextEdit="1"/>
              </p:cNvSpPr>
              <p:nvPr/>
            </p:nvSpPr>
            <p:spPr>
              <a:xfrm>
                <a:off x="3593564" y="4725157"/>
                <a:ext cx="494046" cy="477054"/>
              </a:xfrm>
              <a:prstGeom prst="rect">
                <a:avLst/>
              </a:prstGeom>
              <a:blipFill>
                <a:blip r:embed="rId3"/>
                <a:stretch>
                  <a:fillRect/>
                </a:stretch>
              </a:blipFill>
            </p:spPr>
            <p:txBody>
              <a:bodyPr/>
              <a:lstStyle/>
              <a:p>
                <a:r>
                  <a:rPr lang="zh-CN" altLang="en-US">
                    <a:noFill/>
                  </a:rPr>
                  <a:t> </a:t>
                </a:r>
              </a:p>
            </p:txBody>
          </p:sp>
        </mc:Fallback>
      </mc:AlternateContent>
      <p:graphicFrame>
        <p:nvGraphicFramePr>
          <p:cNvPr id="30" name="表格 29">
            <a:extLst>
              <a:ext uri="{FF2B5EF4-FFF2-40B4-BE49-F238E27FC236}">
                <a16:creationId xmlns:a16="http://schemas.microsoft.com/office/drawing/2014/main" id="{A4384231-CAD0-4FBB-8354-099FA3A9BDDF}"/>
              </a:ext>
            </a:extLst>
          </p:cNvPr>
          <p:cNvGraphicFramePr>
            <a:graphicFrameLocks noGrp="1"/>
          </p:cNvGraphicFramePr>
          <p:nvPr>
            <p:extLst>
              <p:ext uri="{D42A27DB-BD31-4B8C-83A1-F6EECF244321}">
                <p14:modId xmlns:p14="http://schemas.microsoft.com/office/powerpoint/2010/main" val="1484388603"/>
              </p:ext>
            </p:extLst>
          </p:nvPr>
        </p:nvGraphicFramePr>
        <p:xfrm>
          <a:off x="4067115" y="1669505"/>
          <a:ext cx="3600000" cy="3497580"/>
        </p:xfrm>
        <a:graphic>
          <a:graphicData uri="http://schemas.openxmlformats.org/drawingml/2006/table">
            <a:tbl>
              <a:tblPr/>
              <a:tblGrid>
                <a:gridCol w="835190">
                  <a:extLst>
                    <a:ext uri="{9D8B030D-6E8A-4147-A177-3AD203B41FA5}">
                      <a16:colId xmlns:a16="http://schemas.microsoft.com/office/drawing/2014/main" val="3723403486"/>
                    </a:ext>
                  </a:extLst>
                </a:gridCol>
                <a:gridCol w="514910">
                  <a:extLst>
                    <a:ext uri="{9D8B030D-6E8A-4147-A177-3AD203B41FA5}">
                      <a16:colId xmlns:a16="http://schemas.microsoft.com/office/drawing/2014/main" val="878393156"/>
                    </a:ext>
                  </a:extLst>
                </a:gridCol>
                <a:gridCol w="514910">
                  <a:extLst>
                    <a:ext uri="{9D8B030D-6E8A-4147-A177-3AD203B41FA5}">
                      <a16:colId xmlns:a16="http://schemas.microsoft.com/office/drawing/2014/main" val="241069493"/>
                    </a:ext>
                  </a:extLst>
                </a:gridCol>
                <a:gridCol w="514910">
                  <a:extLst>
                    <a:ext uri="{9D8B030D-6E8A-4147-A177-3AD203B41FA5}">
                      <a16:colId xmlns:a16="http://schemas.microsoft.com/office/drawing/2014/main" val="1221050069"/>
                    </a:ext>
                  </a:extLst>
                </a:gridCol>
                <a:gridCol w="1220080">
                  <a:extLst>
                    <a:ext uri="{9D8B030D-6E8A-4147-A177-3AD203B41FA5}">
                      <a16:colId xmlns:a16="http://schemas.microsoft.com/office/drawing/2014/main" val="3453695512"/>
                    </a:ext>
                  </a:extLst>
                </a:gridCol>
              </a:tblGrid>
              <a:tr h="0">
                <a:tc>
                  <a:txBody>
                    <a:bodyPr/>
                    <a:lstStyle/>
                    <a:p>
                      <a:pPr algn="ctr"/>
                      <a:r>
                        <a:rPr lang="en-US" b="1" dirty="0">
                          <a:effectLst/>
                        </a:rPr>
                        <a:t>Tests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R</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1645192"/>
                  </a:ext>
                </a:extLst>
              </a:tr>
              <a:tr h="0">
                <a:tc>
                  <a:txBody>
                    <a:bodyPr/>
                    <a:lstStyle/>
                    <a:p>
                      <a:pPr algn="ctr"/>
                      <a:r>
                        <a:rPr lang="en-US" altLang="zh-CN" dirty="0">
                          <a:effectLst/>
                        </a:rPr>
                        <a:t>1</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8831866"/>
                  </a:ext>
                </a:extLst>
              </a:tr>
              <a:tr h="0">
                <a:tc>
                  <a:txBody>
                    <a:bodyPr/>
                    <a:lstStyle/>
                    <a:p>
                      <a:pPr algn="ctr"/>
                      <a:r>
                        <a:rPr lang="en-US" altLang="zh-CN" dirty="0">
                          <a:effectLst/>
                        </a:rPr>
                        <a:t>2</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418290030"/>
                  </a:ext>
                </a:extLst>
              </a:tr>
              <a:tr h="0">
                <a:tc>
                  <a:txBody>
                    <a:bodyPr/>
                    <a:lstStyle/>
                    <a:p>
                      <a:pPr algn="ctr"/>
                      <a:r>
                        <a:rPr lang="en-US" altLang="zh-CN">
                          <a:effectLst/>
                        </a:rPr>
                        <a:t>3</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88157821"/>
                  </a:ext>
                </a:extLst>
              </a:tr>
              <a:tr h="0">
                <a:tc>
                  <a:txBody>
                    <a:bodyPr/>
                    <a:lstStyle/>
                    <a:p>
                      <a:pPr algn="ctr"/>
                      <a:r>
                        <a:rPr lang="en-US" altLang="zh-CN">
                          <a:effectLst/>
                        </a:rPr>
                        <a:t>4</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727151780"/>
                  </a:ext>
                </a:extLst>
              </a:tr>
              <a:tr h="0">
                <a:tc>
                  <a:txBody>
                    <a:bodyPr/>
                    <a:lstStyle/>
                    <a:p>
                      <a:pPr algn="ctr"/>
                      <a:r>
                        <a:rPr lang="en-US" altLang="zh-CN">
                          <a:effectLst/>
                        </a:rPr>
                        <a:t>5</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94807427"/>
                  </a:ext>
                </a:extLst>
              </a:tr>
              <a:tr h="0">
                <a:tc>
                  <a:txBody>
                    <a:bodyPr/>
                    <a:lstStyle/>
                    <a:p>
                      <a:pPr algn="ctr"/>
                      <a:r>
                        <a:rPr lang="en-US" altLang="zh-CN">
                          <a:effectLst/>
                        </a:rPr>
                        <a:t>6</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952869273"/>
                  </a:ext>
                </a:extLst>
              </a:tr>
              <a:tr h="0">
                <a:tc>
                  <a:txBody>
                    <a:bodyPr/>
                    <a:lstStyle/>
                    <a:p>
                      <a:pPr algn="ctr"/>
                      <a:r>
                        <a:rPr lang="en-US" altLang="zh-CN">
                          <a:effectLst/>
                        </a:rPr>
                        <a:t>7</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13855555"/>
                  </a:ext>
                </a:extLst>
              </a:tr>
              <a:tr h="0">
                <a:tc>
                  <a:txBody>
                    <a:bodyPr/>
                    <a:lstStyle/>
                    <a:p>
                      <a:pPr algn="ctr"/>
                      <a:r>
                        <a:rPr lang="en-US" altLang="zh-CN">
                          <a:effectLst/>
                        </a:rPr>
                        <a:t>8</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270463136"/>
                  </a:ext>
                </a:extLst>
              </a:tr>
            </a:tbl>
          </a:graphicData>
        </a:graphic>
      </p:graphicFrame>
      <p:sp>
        <p:nvSpPr>
          <p:cNvPr id="31" name="椭圆 30">
            <a:extLst>
              <a:ext uri="{FF2B5EF4-FFF2-40B4-BE49-F238E27FC236}">
                <a16:creationId xmlns:a16="http://schemas.microsoft.com/office/drawing/2014/main" id="{8398044B-1518-4D8F-B6F3-C9C9FD6AA1BB}"/>
              </a:ext>
            </a:extLst>
          </p:cNvPr>
          <p:cNvSpPr/>
          <p:nvPr/>
        </p:nvSpPr>
        <p:spPr>
          <a:xfrm>
            <a:off x="4894006" y="2044696"/>
            <a:ext cx="522515" cy="377372"/>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7A59D3F6-B7FD-471C-88BF-FA113637D4D6}"/>
              </a:ext>
            </a:extLst>
          </p:cNvPr>
          <p:cNvSpPr/>
          <p:nvPr/>
        </p:nvSpPr>
        <p:spPr>
          <a:xfrm>
            <a:off x="5931354" y="2050161"/>
            <a:ext cx="522515" cy="377372"/>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48B62685-C479-41CE-9FBD-5E76F5B736CE}"/>
              </a:ext>
            </a:extLst>
          </p:cNvPr>
          <p:cNvSpPr/>
          <p:nvPr/>
        </p:nvSpPr>
        <p:spPr>
          <a:xfrm>
            <a:off x="6782750" y="2052002"/>
            <a:ext cx="522515" cy="37737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41B3A238-6C8B-4E2A-BF1B-D1FEC8BE2382}"/>
              </a:ext>
            </a:extLst>
          </p:cNvPr>
          <p:cNvSpPr/>
          <p:nvPr/>
        </p:nvSpPr>
        <p:spPr>
          <a:xfrm>
            <a:off x="4894006" y="2820939"/>
            <a:ext cx="522515" cy="377372"/>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0B7C0F69-5854-4BB7-818C-5C0C23B184CA}"/>
              </a:ext>
            </a:extLst>
          </p:cNvPr>
          <p:cNvSpPr/>
          <p:nvPr/>
        </p:nvSpPr>
        <p:spPr>
          <a:xfrm>
            <a:off x="5931354" y="2826404"/>
            <a:ext cx="522515" cy="377372"/>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497686BE-8F2C-4319-9617-7292A16BDC6C}"/>
              </a:ext>
            </a:extLst>
          </p:cNvPr>
          <p:cNvSpPr/>
          <p:nvPr/>
        </p:nvSpPr>
        <p:spPr>
          <a:xfrm>
            <a:off x="6782750" y="2828245"/>
            <a:ext cx="522515" cy="37737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1B113805-8BA5-4D60-8477-2ACD57E1BD41}"/>
                  </a:ext>
                </a:extLst>
              </p:cNvPr>
              <p:cNvSpPr txBox="1"/>
              <p:nvPr/>
            </p:nvSpPr>
            <p:spPr>
              <a:xfrm>
                <a:off x="7377274" y="1984845"/>
                <a:ext cx="494046"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500" i="1" smtClean="0">
                          <a:solidFill>
                            <a:srgbClr val="FF0000"/>
                          </a:solidFill>
                          <a:latin typeface="Cambria Math" panose="02040503050406030204" pitchFamily="18" charset="0"/>
                          <a:ea typeface="Cambria Math" panose="02040503050406030204" pitchFamily="18" charset="0"/>
                        </a:rPr>
                        <m:t>×</m:t>
                      </m:r>
                    </m:oMath>
                  </m:oMathPara>
                </a14:m>
                <a:endParaRPr lang="zh-CN" altLang="en-US" sz="2500" dirty="0">
                  <a:solidFill>
                    <a:srgbClr val="FF0000"/>
                  </a:solidFill>
                </a:endParaRPr>
              </a:p>
            </p:txBody>
          </p:sp>
        </mc:Choice>
        <mc:Fallback xmlns="">
          <p:sp>
            <p:nvSpPr>
              <p:cNvPr id="37" name="文本框 36">
                <a:extLst>
                  <a:ext uri="{FF2B5EF4-FFF2-40B4-BE49-F238E27FC236}">
                    <a16:creationId xmlns:a16="http://schemas.microsoft.com/office/drawing/2014/main" id="{1B113805-8BA5-4D60-8477-2ACD57E1BD41}"/>
                  </a:ext>
                </a:extLst>
              </p:cNvPr>
              <p:cNvSpPr txBox="1">
                <a:spLocks noRot="1" noChangeAspect="1" noMove="1" noResize="1" noEditPoints="1" noAdjustHandles="1" noChangeArrowheads="1" noChangeShapeType="1" noTextEdit="1"/>
              </p:cNvSpPr>
              <p:nvPr/>
            </p:nvSpPr>
            <p:spPr>
              <a:xfrm>
                <a:off x="7377274" y="1984845"/>
                <a:ext cx="494046" cy="47705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83BEA2D8-DB1E-42FF-BA62-A81BDF76C279}"/>
                  </a:ext>
                </a:extLst>
              </p:cNvPr>
              <p:cNvSpPr txBox="1"/>
              <p:nvPr/>
            </p:nvSpPr>
            <p:spPr>
              <a:xfrm>
                <a:off x="7458738" y="2772237"/>
                <a:ext cx="331118"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500" i="1" smtClean="0">
                          <a:solidFill>
                            <a:srgbClr val="FF0000"/>
                          </a:solidFill>
                          <a:latin typeface="Cambria Math" panose="02040503050406030204" pitchFamily="18" charset="0"/>
                          <a:ea typeface="Cambria Math" panose="02040503050406030204" pitchFamily="18" charset="0"/>
                        </a:rPr>
                        <m:t>×</m:t>
                      </m:r>
                    </m:oMath>
                  </m:oMathPara>
                </a14:m>
                <a:endParaRPr lang="zh-CN" altLang="en-US" sz="2500" dirty="0">
                  <a:solidFill>
                    <a:srgbClr val="FF0000"/>
                  </a:solidFill>
                </a:endParaRPr>
              </a:p>
            </p:txBody>
          </p:sp>
        </mc:Choice>
        <mc:Fallback xmlns="">
          <p:sp>
            <p:nvSpPr>
              <p:cNvPr id="39" name="文本框 38">
                <a:extLst>
                  <a:ext uri="{FF2B5EF4-FFF2-40B4-BE49-F238E27FC236}">
                    <a16:creationId xmlns:a16="http://schemas.microsoft.com/office/drawing/2014/main" id="{83BEA2D8-DB1E-42FF-BA62-A81BDF76C279}"/>
                  </a:ext>
                </a:extLst>
              </p:cNvPr>
              <p:cNvSpPr txBox="1">
                <a:spLocks noRot="1" noChangeAspect="1" noMove="1" noResize="1" noEditPoints="1" noAdjustHandles="1" noChangeArrowheads="1" noChangeShapeType="1" noTextEdit="1"/>
              </p:cNvSpPr>
              <p:nvPr/>
            </p:nvSpPr>
            <p:spPr>
              <a:xfrm>
                <a:off x="7458738" y="2772237"/>
                <a:ext cx="331118" cy="477054"/>
              </a:xfrm>
              <a:prstGeom prst="rect">
                <a:avLst/>
              </a:prstGeom>
              <a:blipFill>
                <a:blip r:embed="rId5"/>
                <a:stretch>
                  <a:fillRect/>
                </a:stretch>
              </a:blipFill>
            </p:spPr>
            <p:txBody>
              <a:bodyPr/>
              <a:lstStyle/>
              <a:p>
                <a:r>
                  <a:rPr lang="zh-CN" altLang="en-US">
                    <a:noFill/>
                  </a:rPr>
                  <a:t> </a:t>
                </a:r>
              </a:p>
            </p:txBody>
          </p:sp>
        </mc:Fallback>
      </mc:AlternateContent>
      <p:sp>
        <p:nvSpPr>
          <p:cNvPr id="40" name="椭圆 39">
            <a:extLst>
              <a:ext uri="{FF2B5EF4-FFF2-40B4-BE49-F238E27FC236}">
                <a16:creationId xmlns:a16="http://schemas.microsoft.com/office/drawing/2014/main" id="{44B8CD52-88A5-4838-9E35-7A9E05F1682D}"/>
              </a:ext>
            </a:extLst>
          </p:cNvPr>
          <p:cNvSpPr/>
          <p:nvPr/>
        </p:nvSpPr>
        <p:spPr>
          <a:xfrm>
            <a:off x="4894006" y="2445811"/>
            <a:ext cx="522515" cy="377372"/>
          </a:xfrm>
          <a:prstGeom prst="ellips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41" name="椭圆 40">
            <a:extLst>
              <a:ext uri="{FF2B5EF4-FFF2-40B4-BE49-F238E27FC236}">
                <a16:creationId xmlns:a16="http://schemas.microsoft.com/office/drawing/2014/main" id="{19FD1588-B0A0-403B-9EE0-BF395E2F29E8}"/>
              </a:ext>
            </a:extLst>
          </p:cNvPr>
          <p:cNvSpPr/>
          <p:nvPr/>
        </p:nvSpPr>
        <p:spPr>
          <a:xfrm>
            <a:off x="5931354" y="2451276"/>
            <a:ext cx="522515" cy="377372"/>
          </a:xfrm>
          <a:prstGeom prst="ellips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42" name="椭圆 41">
            <a:extLst>
              <a:ext uri="{FF2B5EF4-FFF2-40B4-BE49-F238E27FC236}">
                <a16:creationId xmlns:a16="http://schemas.microsoft.com/office/drawing/2014/main" id="{78E49D7D-12B1-4FD9-A5EF-0C93EE612D6E}"/>
              </a:ext>
            </a:extLst>
          </p:cNvPr>
          <p:cNvSpPr/>
          <p:nvPr/>
        </p:nvSpPr>
        <p:spPr>
          <a:xfrm>
            <a:off x="6782750" y="2453117"/>
            <a:ext cx="522515" cy="377372"/>
          </a:xfrm>
          <a:prstGeom prst="ellipse">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43" name="椭圆 42">
            <a:extLst>
              <a:ext uri="{FF2B5EF4-FFF2-40B4-BE49-F238E27FC236}">
                <a16:creationId xmlns:a16="http://schemas.microsoft.com/office/drawing/2014/main" id="{469B80E1-0A9C-4CC6-911A-238D76EF3013}"/>
              </a:ext>
            </a:extLst>
          </p:cNvPr>
          <p:cNvSpPr/>
          <p:nvPr/>
        </p:nvSpPr>
        <p:spPr>
          <a:xfrm>
            <a:off x="4894006" y="3222054"/>
            <a:ext cx="522515" cy="377372"/>
          </a:xfrm>
          <a:prstGeom prst="ellips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44" name="椭圆 43">
            <a:extLst>
              <a:ext uri="{FF2B5EF4-FFF2-40B4-BE49-F238E27FC236}">
                <a16:creationId xmlns:a16="http://schemas.microsoft.com/office/drawing/2014/main" id="{8A0115D6-E64A-4184-9AF1-C4AA9E444475}"/>
              </a:ext>
            </a:extLst>
          </p:cNvPr>
          <p:cNvSpPr/>
          <p:nvPr/>
        </p:nvSpPr>
        <p:spPr>
          <a:xfrm>
            <a:off x="5931354" y="3227519"/>
            <a:ext cx="522515" cy="377372"/>
          </a:xfrm>
          <a:prstGeom prst="ellips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45" name="椭圆 44">
            <a:extLst>
              <a:ext uri="{FF2B5EF4-FFF2-40B4-BE49-F238E27FC236}">
                <a16:creationId xmlns:a16="http://schemas.microsoft.com/office/drawing/2014/main" id="{4DF21579-A115-4E86-AE47-3BF702EBF376}"/>
              </a:ext>
            </a:extLst>
          </p:cNvPr>
          <p:cNvSpPr/>
          <p:nvPr/>
        </p:nvSpPr>
        <p:spPr>
          <a:xfrm>
            <a:off x="6782750" y="3229360"/>
            <a:ext cx="522515" cy="377372"/>
          </a:xfrm>
          <a:prstGeom prst="ellipse">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48D559F1-2447-4EA6-A17A-3A8A1CD747D0}"/>
                  </a:ext>
                </a:extLst>
              </p:cNvPr>
              <p:cNvSpPr txBox="1"/>
              <p:nvPr/>
            </p:nvSpPr>
            <p:spPr>
              <a:xfrm>
                <a:off x="7377274" y="2385960"/>
                <a:ext cx="474810" cy="5057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500" i="1">
                          <a:solidFill>
                            <a:srgbClr val="00B050"/>
                          </a:solidFill>
                          <a:latin typeface="Cambria Math" panose="02040503050406030204" pitchFamily="18" charset="0"/>
                          <a:ea typeface="Cambria Math" panose="02040503050406030204" pitchFamily="18" charset="0"/>
                        </a:rPr>
                        <m:t>√</m:t>
                      </m:r>
                    </m:oMath>
                  </m:oMathPara>
                </a14:m>
                <a:endParaRPr lang="zh-CN" altLang="en-US" sz="2500" dirty="0">
                  <a:solidFill>
                    <a:srgbClr val="00B050"/>
                  </a:solidFill>
                </a:endParaRPr>
              </a:p>
            </p:txBody>
          </p:sp>
        </mc:Choice>
        <mc:Fallback xmlns="">
          <p:sp>
            <p:nvSpPr>
              <p:cNvPr id="46" name="文本框 45">
                <a:extLst>
                  <a:ext uri="{FF2B5EF4-FFF2-40B4-BE49-F238E27FC236}">
                    <a16:creationId xmlns:a16="http://schemas.microsoft.com/office/drawing/2014/main" id="{48D559F1-2447-4EA6-A17A-3A8A1CD747D0}"/>
                  </a:ext>
                </a:extLst>
              </p:cNvPr>
              <p:cNvSpPr txBox="1">
                <a:spLocks noRot="1" noChangeAspect="1" noMove="1" noResize="1" noEditPoints="1" noAdjustHandles="1" noChangeArrowheads="1" noChangeShapeType="1" noTextEdit="1"/>
              </p:cNvSpPr>
              <p:nvPr/>
            </p:nvSpPr>
            <p:spPr>
              <a:xfrm>
                <a:off x="7377274" y="2385960"/>
                <a:ext cx="474810" cy="50571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D9D68019-B980-421C-A18E-D3C037E9D83E}"/>
                  </a:ext>
                </a:extLst>
              </p:cNvPr>
              <p:cNvSpPr txBox="1"/>
              <p:nvPr/>
            </p:nvSpPr>
            <p:spPr>
              <a:xfrm>
                <a:off x="7458738" y="3173352"/>
                <a:ext cx="331118" cy="5057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500" i="1">
                          <a:solidFill>
                            <a:srgbClr val="00B050"/>
                          </a:solidFill>
                          <a:latin typeface="Cambria Math" panose="02040503050406030204" pitchFamily="18" charset="0"/>
                          <a:ea typeface="Cambria Math" panose="02040503050406030204" pitchFamily="18" charset="0"/>
                        </a:rPr>
                        <m:t>√</m:t>
                      </m:r>
                    </m:oMath>
                  </m:oMathPara>
                </a14:m>
                <a:endParaRPr lang="zh-CN" altLang="en-US" sz="2500" dirty="0">
                  <a:solidFill>
                    <a:srgbClr val="00B050"/>
                  </a:solidFill>
                </a:endParaRPr>
              </a:p>
            </p:txBody>
          </p:sp>
        </mc:Choice>
        <mc:Fallback xmlns="">
          <p:sp>
            <p:nvSpPr>
              <p:cNvPr id="47" name="文本框 46">
                <a:extLst>
                  <a:ext uri="{FF2B5EF4-FFF2-40B4-BE49-F238E27FC236}">
                    <a16:creationId xmlns:a16="http://schemas.microsoft.com/office/drawing/2014/main" id="{D9D68019-B980-421C-A18E-D3C037E9D83E}"/>
                  </a:ext>
                </a:extLst>
              </p:cNvPr>
              <p:cNvSpPr txBox="1">
                <a:spLocks noRot="1" noChangeAspect="1" noMove="1" noResize="1" noEditPoints="1" noAdjustHandles="1" noChangeArrowheads="1" noChangeShapeType="1" noTextEdit="1"/>
              </p:cNvSpPr>
              <p:nvPr/>
            </p:nvSpPr>
            <p:spPr>
              <a:xfrm>
                <a:off x="7458738" y="3173352"/>
                <a:ext cx="331118" cy="505716"/>
              </a:xfrm>
              <a:prstGeom prst="rect">
                <a:avLst/>
              </a:prstGeom>
              <a:blipFill>
                <a:blip r:embed="rId7"/>
                <a:stretch>
                  <a:fillRect/>
                </a:stretch>
              </a:blipFill>
            </p:spPr>
            <p:txBody>
              <a:bodyPr/>
              <a:lstStyle/>
              <a:p>
                <a:r>
                  <a:rPr lang="zh-CN" altLang="en-US">
                    <a:noFill/>
                  </a:rPr>
                  <a:t> </a:t>
                </a:r>
              </a:p>
            </p:txBody>
          </p:sp>
        </mc:Fallback>
      </mc:AlternateContent>
      <p:sp>
        <p:nvSpPr>
          <p:cNvPr id="54" name="椭圆 53">
            <a:extLst>
              <a:ext uri="{FF2B5EF4-FFF2-40B4-BE49-F238E27FC236}">
                <a16:creationId xmlns:a16="http://schemas.microsoft.com/office/drawing/2014/main" id="{7D0466FD-21CE-4567-AFC7-F403EC92F43D}"/>
              </a:ext>
            </a:extLst>
          </p:cNvPr>
          <p:cNvSpPr/>
          <p:nvPr/>
        </p:nvSpPr>
        <p:spPr>
          <a:xfrm>
            <a:off x="4869970" y="3639565"/>
            <a:ext cx="522515" cy="377372"/>
          </a:xfrm>
          <a:prstGeom prst="ellipse">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55" name="椭圆 54">
            <a:extLst>
              <a:ext uri="{FF2B5EF4-FFF2-40B4-BE49-F238E27FC236}">
                <a16:creationId xmlns:a16="http://schemas.microsoft.com/office/drawing/2014/main" id="{258EF639-4D42-444D-B3F8-3031EB91FD52}"/>
              </a:ext>
            </a:extLst>
          </p:cNvPr>
          <p:cNvSpPr/>
          <p:nvPr/>
        </p:nvSpPr>
        <p:spPr>
          <a:xfrm>
            <a:off x="5907318" y="3645030"/>
            <a:ext cx="522515" cy="377372"/>
          </a:xfrm>
          <a:prstGeom prst="ellipse">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56" name="椭圆 55">
            <a:extLst>
              <a:ext uri="{FF2B5EF4-FFF2-40B4-BE49-F238E27FC236}">
                <a16:creationId xmlns:a16="http://schemas.microsoft.com/office/drawing/2014/main" id="{19D6D698-9093-4844-A855-7E42F20CECE6}"/>
              </a:ext>
            </a:extLst>
          </p:cNvPr>
          <p:cNvSpPr/>
          <p:nvPr/>
        </p:nvSpPr>
        <p:spPr>
          <a:xfrm>
            <a:off x="6758714" y="3646871"/>
            <a:ext cx="522515" cy="377372"/>
          </a:xfrm>
          <a:prstGeom prst="ellipse">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57" name="椭圆 56">
            <a:extLst>
              <a:ext uri="{FF2B5EF4-FFF2-40B4-BE49-F238E27FC236}">
                <a16:creationId xmlns:a16="http://schemas.microsoft.com/office/drawing/2014/main" id="{C042E451-E5A5-4974-83CB-7BFD31057947}"/>
              </a:ext>
            </a:extLst>
          </p:cNvPr>
          <p:cNvSpPr/>
          <p:nvPr/>
        </p:nvSpPr>
        <p:spPr>
          <a:xfrm>
            <a:off x="4869970" y="4415808"/>
            <a:ext cx="522515" cy="377372"/>
          </a:xfrm>
          <a:prstGeom prst="ellipse">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58" name="椭圆 57">
            <a:extLst>
              <a:ext uri="{FF2B5EF4-FFF2-40B4-BE49-F238E27FC236}">
                <a16:creationId xmlns:a16="http://schemas.microsoft.com/office/drawing/2014/main" id="{F33A3F7E-3110-4142-BCEE-90DBD44063DC}"/>
              </a:ext>
            </a:extLst>
          </p:cNvPr>
          <p:cNvSpPr/>
          <p:nvPr/>
        </p:nvSpPr>
        <p:spPr>
          <a:xfrm>
            <a:off x="5907318" y="4421273"/>
            <a:ext cx="522515" cy="377372"/>
          </a:xfrm>
          <a:prstGeom prst="ellipse">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59" name="椭圆 58">
            <a:extLst>
              <a:ext uri="{FF2B5EF4-FFF2-40B4-BE49-F238E27FC236}">
                <a16:creationId xmlns:a16="http://schemas.microsoft.com/office/drawing/2014/main" id="{0808635B-1E00-408C-84F6-BB46EBA83469}"/>
              </a:ext>
            </a:extLst>
          </p:cNvPr>
          <p:cNvSpPr/>
          <p:nvPr/>
        </p:nvSpPr>
        <p:spPr>
          <a:xfrm>
            <a:off x="6758714" y="4423114"/>
            <a:ext cx="522515" cy="377372"/>
          </a:xfrm>
          <a:prstGeom prst="ellipse">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6F3A5BF0-D025-4507-95BB-4C8FA1818ED2}"/>
                  </a:ext>
                </a:extLst>
              </p:cNvPr>
              <p:cNvSpPr txBox="1"/>
              <p:nvPr/>
            </p:nvSpPr>
            <p:spPr>
              <a:xfrm>
                <a:off x="7353238" y="3579714"/>
                <a:ext cx="494046"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500" i="1" smtClean="0">
                          <a:solidFill>
                            <a:srgbClr val="00B0F0"/>
                          </a:solidFill>
                          <a:latin typeface="Cambria Math" panose="02040503050406030204" pitchFamily="18" charset="0"/>
                          <a:ea typeface="Cambria Math" panose="02040503050406030204" pitchFamily="18" charset="0"/>
                        </a:rPr>
                        <m:t>×</m:t>
                      </m:r>
                    </m:oMath>
                  </m:oMathPara>
                </a14:m>
                <a:endParaRPr lang="zh-CN" altLang="en-US" sz="2500" dirty="0">
                  <a:solidFill>
                    <a:srgbClr val="00B0F0"/>
                  </a:solidFill>
                </a:endParaRPr>
              </a:p>
            </p:txBody>
          </p:sp>
        </mc:Choice>
        <mc:Fallback xmlns="">
          <p:sp>
            <p:nvSpPr>
              <p:cNvPr id="60" name="文本框 59">
                <a:extLst>
                  <a:ext uri="{FF2B5EF4-FFF2-40B4-BE49-F238E27FC236}">
                    <a16:creationId xmlns:a16="http://schemas.microsoft.com/office/drawing/2014/main" id="{6F3A5BF0-D025-4507-95BB-4C8FA1818ED2}"/>
                  </a:ext>
                </a:extLst>
              </p:cNvPr>
              <p:cNvSpPr txBox="1">
                <a:spLocks noRot="1" noChangeAspect="1" noMove="1" noResize="1" noEditPoints="1" noAdjustHandles="1" noChangeArrowheads="1" noChangeShapeType="1" noTextEdit="1"/>
              </p:cNvSpPr>
              <p:nvPr/>
            </p:nvSpPr>
            <p:spPr>
              <a:xfrm>
                <a:off x="7353238" y="3579714"/>
                <a:ext cx="494046" cy="47705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FA4B43D0-A776-498F-AA44-CB4302939CFA}"/>
                  </a:ext>
                </a:extLst>
              </p:cNvPr>
              <p:cNvSpPr txBox="1"/>
              <p:nvPr/>
            </p:nvSpPr>
            <p:spPr>
              <a:xfrm>
                <a:off x="7434702" y="4367106"/>
                <a:ext cx="331118"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500" i="1" smtClean="0">
                          <a:solidFill>
                            <a:srgbClr val="00B0F0"/>
                          </a:solidFill>
                          <a:latin typeface="Cambria Math" panose="02040503050406030204" pitchFamily="18" charset="0"/>
                          <a:ea typeface="Cambria Math" panose="02040503050406030204" pitchFamily="18" charset="0"/>
                        </a:rPr>
                        <m:t>×</m:t>
                      </m:r>
                    </m:oMath>
                  </m:oMathPara>
                </a14:m>
                <a:endParaRPr lang="zh-CN" altLang="en-US" sz="2500" dirty="0">
                  <a:solidFill>
                    <a:srgbClr val="00B0F0"/>
                  </a:solidFill>
                </a:endParaRPr>
              </a:p>
            </p:txBody>
          </p:sp>
        </mc:Choice>
        <mc:Fallback xmlns="">
          <p:sp>
            <p:nvSpPr>
              <p:cNvPr id="61" name="文本框 60">
                <a:extLst>
                  <a:ext uri="{FF2B5EF4-FFF2-40B4-BE49-F238E27FC236}">
                    <a16:creationId xmlns:a16="http://schemas.microsoft.com/office/drawing/2014/main" id="{FA4B43D0-A776-498F-AA44-CB4302939CFA}"/>
                  </a:ext>
                </a:extLst>
              </p:cNvPr>
              <p:cNvSpPr txBox="1">
                <a:spLocks noRot="1" noChangeAspect="1" noMove="1" noResize="1" noEditPoints="1" noAdjustHandles="1" noChangeArrowheads="1" noChangeShapeType="1" noTextEdit="1"/>
              </p:cNvSpPr>
              <p:nvPr/>
            </p:nvSpPr>
            <p:spPr>
              <a:xfrm>
                <a:off x="7434702" y="4367106"/>
                <a:ext cx="331118" cy="477054"/>
              </a:xfrm>
              <a:prstGeom prst="rect">
                <a:avLst/>
              </a:prstGeom>
              <a:blipFill>
                <a:blip r:embed="rId9"/>
                <a:stretch>
                  <a:fillRect/>
                </a:stretch>
              </a:blipFill>
            </p:spPr>
            <p:txBody>
              <a:bodyPr/>
              <a:lstStyle/>
              <a:p>
                <a:r>
                  <a:rPr lang="zh-CN" altLang="en-US">
                    <a:noFill/>
                  </a:rPr>
                  <a:t> </a:t>
                </a:r>
              </a:p>
            </p:txBody>
          </p:sp>
        </mc:Fallback>
      </mc:AlternateContent>
      <p:sp>
        <p:nvSpPr>
          <p:cNvPr id="69" name="椭圆 68">
            <a:extLst>
              <a:ext uri="{FF2B5EF4-FFF2-40B4-BE49-F238E27FC236}">
                <a16:creationId xmlns:a16="http://schemas.microsoft.com/office/drawing/2014/main" id="{63327A0A-1798-4AD6-9594-532C6AA56314}"/>
              </a:ext>
            </a:extLst>
          </p:cNvPr>
          <p:cNvSpPr/>
          <p:nvPr/>
        </p:nvSpPr>
        <p:spPr>
          <a:xfrm>
            <a:off x="4869970" y="4007732"/>
            <a:ext cx="522515" cy="3773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70" name="椭圆 69">
            <a:extLst>
              <a:ext uri="{FF2B5EF4-FFF2-40B4-BE49-F238E27FC236}">
                <a16:creationId xmlns:a16="http://schemas.microsoft.com/office/drawing/2014/main" id="{9C98680D-65A4-4693-A518-84A049E5800A}"/>
              </a:ext>
            </a:extLst>
          </p:cNvPr>
          <p:cNvSpPr/>
          <p:nvPr/>
        </p:nvSpPr>
        <p:spPr>
          <a:xfrm>
            <a:off x="5907318" y="4013197"/>
            <a:ext cx="522515" cy="3773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71" name="椭圆 70">
            <a:extLst>
              <a:ext uri="{FF2B5EF4-FFF2-40B4-BE49-F238E27FC236}">
                <a16:creationId xmlns:a16="http://schemas.microsoft.com/office/drawing/2014/main" id="{F34581CA-1CFD-4748-81CD-17A5D4BDBD37}"/>
              </a:ext>
            </a:extLst>
          </p:cNvPr>
          <p:cNvSpPr/>
          <p:nvPr/>
        </p:nvSpPr>
        <p:spPr>
          <a:xfrm>
            <a:off x="6758714" y="4015038"/>
            <a:ext cx="522515" cy="377372"/>
          </a:xfrm>
          <a:prstGeom prst="ellipse">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72" name="椭圆 71">
            <a:extLst>
              <a:ext uri="{FF2B5EF4-FFF2-40B4-BE49-F238E27FC236}">
                <a16:creationId xmlns:a16="http://schemas.microsoft.com/office/drawing/2014/main" id="{2C3BC5DD-46CC-46DF-8558-84FE2B22A245}"/>
              </a:ext>
            </a:extLst>
          </p:cNvPr>
          <p:cNvSpPr/>
          <p:nvPr/>
        </p:nvSpPr>
        <p:spPr>
          <a:xfrm>
            <a:off x="4869970" y="4783975"/>
            <a:ext cx="522515" cy="3773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73" name="椭圆 72">
            <a:extLst>
              <a:ext uri="{FF2B5EF4-FFF2-40B4-BE49-F238E27FC236}">
                <a16:creationId xmlns:a16="http://schemas.microsoft.com/office/drawing/2014/main" id="{D68AD05C-1962-4BD7-A679-BCCFCDF958C8}"/>
              </a:ext>
            </a:extLst>
          </p:cNvPr>
          <p:cNvSpPr/>
          <p:nvPr/>
        </p:nvSpPr>
        <p:spPr>
          <a:xfrm>
            <a:off x="5907318" y="4789440"/>
            <a:ext cx="522515" cy="3773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74" name="椭圆 73">
            <a:extLst>
              <a:ext uri="{FF2B5EF4-FFF2-40B4-BE49-F238E27FC236}">
                <a16:creationId xmlns:a16="http://schemas.microsoft.com/office/drawing/2014/main" id="{B1FC328B-1983-4D69-BCF9-8A241C16B88A}"/>
              </a:ext>
            </a:extLst>
          </p:cNvPr>
          <p:cNvSpPr/>
          <p:nvPr/>
        </p:nvSpPr>
        <p:spPr>
          <a:xfrm>
            <a:off x="6758714" y="4791281"/>
            <a:ext cx="522515" cy="377372"/>
          </a:xfrm>
          <a:prstGeom prst="ellipse">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8811CCC8-E4B4-4DCC-AF83-B984A978CF44}"/>
                  </a:ext>
                </a:extLst>
              </p:cNvPr>
              <p:cNvSpPr txBox="1"/>
              <p:nvPr/>
            </p:nvSpPr>
            <p:spPr>
              <a:xfrm>
                <a:off x="7353238" y="3947881"/>
                <a:ext cx="494046"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500" i="1" smtClean="0">
                          <a:solidFill>
                            <a:srgbClr val="FFC000"/>
                          </a:solidFill>
                          <a:latin typeface="Cambria Math" panose="02040503050406030204" pitchFamily="18" charset="0"/>
                          <a:ea typeface="Cambria Math" panose="02040503050406030204" pitchFamily="18" charset="0"/>
                        </a:rPr>
                        <m:t>×</m:t>
                      </m:r>
                    </m:oMath>
                  </m:oMathPara>
                </a14:m>
                <a:endParaRPr lang="zh-CN" altLang="en-US" sz="2500" dirty="0">
                  <a:solidFill>
                    <a:srgbClr val="FFC000"/>
                  </a:solidFill>
                </a:endParaRPr>
              </a:p>
            </p:txBody>
          </p:sp>
        </mc:Choice>
        <mc:Fallback xmlns="">
          <p:sp>
            <p:nvSpPr>
              <p:cNvPr id="75" name="文本框 74">
                <a:extLst>
                  <a:ext uri="{FF2B5EF4-FFF2-40B4-BE49-F238E27FC236}">
                    <a16:creationId xmlns:a16="http://schemas.microsoft.com/office/drawing/2014/main" id="{8811CCC8-E4B4-4DCC-AF83-B984A978CF44}"/>
                  </a:ext>
                </a:extLst>
              </p:cNvPr>
              <p:cNvSpPr txBox="1">
                <a:spLocks noRot="1" noChangeAspect="1" noMove="1" noResize="1" noEditPoints="1" noAdjustHandles="1" noChangeArrowheads="1" noChangeShapeType="1" noTextEdit="1"/>
              </p:cNvSpPr>
              <p:nvPr/>
            </p:nvSpPr>
            <p:spPr>
              <a:xfrm>
                <a:off x="7353238" y="3947881"/>
                <a:ext cx="494046" cy="47705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C2F27DC2-8183-4D3D-9900-764425009E87}"/>
                  </a:ext>
                </a:extLst>
              </p:cNvPr>
              <p:cNvSpPr txBox="1"/>
              <p:nvPr/>
            </p:nvSpPr>
            <p:spPr>
              <a:xfrm>
                <a:off x="7434702" y="4735273"/>
                <a:ext cx="331118"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500" i="1" smtClean="0">
                          <a:solidFill>
                            <a:srgbClr val="FFC000"/>
                          </a:solidFill>
                          <a:latin typeface="Cambria Math" panose="02040503050406030204" pitchFamily="18" charset="0"/>
                          <a:ea typeface="Cambria Math" panose="02040503050406030204" pitchFamily="18" charset="0"/>
                        </a:rPr>
                        <m:t>×</m:t>
                      </m:r>
                    </m:oMath>
                  </m:oMathPara>
                </a14:m>
                <a:endParaRPr lang="zh-CN" altLang="en-US" sz="2500" dirty="0">
                  <a:solidFill>
                    <a:srgbClr val="FFC000"/>
                  </a:solidFill>
                </a:endParaRPr>
              </a:p>
            </p:txBody>
          </p:sp>
        </mc:Choice>
        <mc:Fallback xmlns="">
          <p:sp>
            <p:nvSpPr>
              <p:cNvPr id="76" name="文本框 75">
                <a:extLst>
                  <a:ext uri="{FF2B5EF4-FFF2-40B4-BE49-F238E27FC236}">
                    <a16:creationId xmlns:a16="http://schemas.microsoft.com/office/drawing/2014/main" id="{C2F27DC2-8183-4D3D-9900-764425009E87}"/>
                  </a:ext>
                </a:extLst>
              </p:cNvPr>
              <p:cNvSpPr txBox="1">
                <a:spLocks noRot="1" noChangeAspect="1" noMove="1" noResize="1" noEditPoints="1" noAdjustHandles="1" noChangeArrowheads="1" noChangeShapeType="1" noTextEdit="1"/>
              </p:cNvSpPr>
              <p:nvPr/>
            </p:nvSpPr>
            <p:spPr>
              <a:xfrm>
                <a:off x="7434702" y="4735273"/>
                <a:ext cx="331118" cy="47705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文本框 76">
                <a:extLst>
                  <a:ext uri="{FF2B5EF4-FFF2-40B4-BE49-F238E27FC236}">
                    <a16:creationId xmlns:a16="http://schemas.microsoft.com/office/drawing/2014/main" id="{0D1232A4-80F2-4A7C-9DD3-6B991F5FF91B}"/>
                  </a:ext>
                </a:extLst>
              </p:cNvPr>
              <p:cNvSpPr txBox="1"/>
              <p:nvPr/>
            </p:nvSpPr>
            <p:spPr>
              <a:xfrm>
                <a:off x="826140" y="5333002"/>
                <a:ext cx="2767424" cy="472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𝟏</m:t>
                              </m:r>
                              <m:r>
                                <a:rPr lang="en-US" altLang="zh-CN" i="1">
                                  <a:latin typeface="Cambria Math" panose="02040503050406030204" pitchFamily="18" charset="0"/>
                                </a:rPr>
                                <m:t>,</m:t>
                              </m:r>
                              <m:r>
                                <a:rPr lang="en-US" altLang="zh-CN" i="1">
                                  <a:latin typeface="Cambria Math" panose="02040503050406030204" pitchFamily="18" charset="0"/>
                                </a:rPr>
                                <m:t>𝟓</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b="1" i="1" smtClean="0">
                                  <a:latin typeface="Cambria Math" panose="02040503050406030204" pitchFamily="18" charset="0"/>
                                </a:rPr>
                                <m:t>𝟐</m:t>
                              </m:r>
                              <m:r>
                                <a:rPr lang="en-US" altLang="zh-CN" i="1">
                                  <a:latin typeface="Cambria Math" panose="02040503050406030204" pitchFamily="18" charset="0"/>
                                </a:rPr>
                                <m:t>,</m:t>
                              </m:r>
                              <m:r>
                                <a:rPr lang="en-US" altLang="zh-CN" b="1" i="1" smtClean="0">
                                  <a:latin typeface="Cambria Math" panose="02040503050406030204" pitchFamily="18" charset="0"/>
                                </a:rPr>
                                <m:t>𝟔</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b="1" i="1" smtClean="0">
                                  <a:latin typeface="Cambria Math" panose="02040503050406030204" pitchFamily="18" charset="0"/>
                                </a:rPr>
                                <m:t>𝟑</m:t>
                              </m:r>
                              <m:r>
                                <a:rPr lang="en-US" altLang="zh-CN" i="1">
                                  <a:latin typeface="Cambria Math" panose="02040503050406030204" pitchFamily="18" charset="0"/>
                                </a:rPr>
                                <m:t>,</m:t>
                              </m:r>
                              <m:r>
                                <a:rPr lang="en-US" altLang="zh-CN" b="1" i="1" smtClean="0">
                                  <a:latin typeface="Cambria Math" panose="02040503050406030204" pitchFamily="18" charset="0"/>
                                </a:rPr>
                                <m:t>𝟕</m:t>
                              </m:r>
                            </m:e>
                          </m:d>
                        </m:e>
                      </m:d>
                    </m:oMath>
                  </m:oMathPara>
                </a14:m>
                <a:endParaRPr lang="zh-CN" altLang="en-US" dirty="0"/>
              </a:p>
            </p:txBody>
          </p:sp>
        </mc:Choice>
        <mc:Fallback xmlns="">
          <p:sp>
            <p:nvSpPr>
              <p:cNvPr id="77" name="文本框 76">
                <a:extLst>
                  <a:ext uri="{FF2B5EF4-FFF2-40B4-BE49-F238E27FC236}">
                    <a16:creationId xmlns:a16="http://schemas.microsoft.com/office/drawing/2014/main" id="{0D1232A4-80F2-4A7C-9DD3-6B991F5FF91B}"/>
                  </a:ext>
                </a:extLst>
              </p:cNvPr>
              <p:cNvSpPr txBox="1">
                <a:spLocks noRot="1" noChangeAspect="1" noMove="1" noResize="1" noEditPoints="1" noAdjustHandles="1" noChangeArrowheads="1" noChangeShapeType="1" noTextEdit="1"/>
              </p:cNvSpPr>
              <p:nvPr/>
            </p:nvSpPr>
            <p:spPr>
              <a:xfrm>
                <a:off x="826140" y="5333002"/>
                <a:ext cx="2767424" cy="47282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77C4D057-6B10-4C04-9EA7-A55BDD8872C7}"/>
                  </a:ext>
                </a:extLst>
              </p:cNvPr>
              <p:cNvSpPr txBox="1"/>
              <p:nvPr/>
            </p:nvSpPr>
            <p:spPr>
              <a:xfrm>
                <a:off x="5309269" y="5333002"/>
                <a:ext cx="1196097" cy="472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b="1" i="1" smtClean="0">
                                  <a:latin typeface="Cambria Math" panose="02040503050406030204" pitchFamily="18" charset="0"/>
                                </a:rPr>
                                <m:t>𝟐</m:t>
                              </m:r>
                              <m:r>
                                <a:rPr lang="en-US" altLang="zh-CN" i="1">
                                  <a:latin typeface="Cambria Math" panose="02040503050406030204" pitchFamily="18" charset="0"/>
                                </a:rPr>
                                <m:t>,</m:t>
                              </m:r>
                              <m:r>
                                <a:rPr lang="en-US" altLang="zh-CN" b="1" i="1" smtClean="0">
                                  <a:latin typeface="Cambria Math" panose="02040503050406030204" pitchFamily="18" charset="0"/>
                                </a:rPr>
                                <m:t>𝟒</m:t>
                              </m:r>
                            </m:e>
                          </m:d>
                          <m:r>
                            <a:rPr lang="en-US" altLang="zh-CN" i="1" smtClean="0">
                              <a:latin typeface="Cambria Math" panose="02040503050406030204" pitchFamily="18" charset="0"/>
                            </a:rPr>
                            <m:t> </m:t>
                          </m:r>
                        </m:e>
                      </m:d>
                    </m:oMath>
                  </m:oMathPara>
                </a14:m>
                <a:endParaRPr lang="zh-CN" altLang="en-US" dirty="0"/>
              </a:p>
            </p:txBody>
          </p:sp>
        </mc:Choice>
        <mc:Fallback xmlns="">
          <p:sp>
            <p:nvSpPr>
              <p:cNvPr id="78" name="文本框 77">
                <a:extLst>
                  <a:ext uri="{FF2B5EF4-FFF2-40B4-BE49-F238E27FC236}">
                    <a16:creationId xmlns:a16="http://schemas.microsoft.com/office/drawing/2014/main" id="{77C4D057-6B10-4C04-9EA7-A55BDD8872C7}"/>
                  </a:ext>
                </a:extLst>
              </p:cNvPr>
              <p:cNvSpPr txBox="1">
                <a:spLocks noRot="1" noChangeAspect="1" noMove="1" noResize="1" noEditPoints="1" noAdjustHandles="1" noChangeArrowheads="1" noChangeShapeType="1" noTextEdit="1"/>
              </p:cNvSpPr>
              <p:nvPr/>
            </p:nvSpPr>
            <p:spPr>
              <a:xfrm>
                <a:off x="5309269" y="5333002"/>
                <a:ext cx="1196097" cy="472822"/>
              </a:xfrm>
              <a:prstGeom prst="rect">
                <a:avLst/>
              </a:prstGeom>
              <a:blipFill>
                <a:blip r:embed="rId13"/>
                <a:stretch>
                  <a:fillRect/>
                </a:stretch>
              </a:blipFill>
            </p:spPr>
            <p:txBody>
              <a:bodyPr/>
              <a:lstStyle/>
              <a:p>
                <a:r>
                  <a:rPr lang="zh-CN" altLang="en-US">
                    <a:noFill/>
                  </a:rPr>
                  <a:t> </a:t>
                </a:r>
              </a:p>
            </p:txBody>
          </p:sp>
        </mc:Fallback>
      </mc:AlternateContent>
      <p:sp>
        <p:nvSpPr>
          <p:cNvPr id="80" name="文本框 79">
            <a:extLst>
              <a:ext uri="{FF2B5EF4-FFF2-40B4-BE49-F238E27FC236}">
                <a16:creationId xmlns:a16="http://schemas.microsoft.com/office/drawing/2014/main" id="{502D21C5-7017-4B31-8535-41F33FFBD781}"/>
              </a:ext>
            </a:extLst>
          </p:cNvPr>
          <p:cNvSpPr txBox="1"/>
          <p:nvPr/>
        </p:nvSpPr>
        <p:spPr>
          <a:xfrm>
            <a:off x="2006624" y="1153145"/>
            <a:ext cx="460806" cy="553998"/>
          </a:xfrm>
          <a:prstGeom prst="rect">
            <a:avLst/>
          </a:prstGeom>
          <a:noFill/>
        </p:spPr>
        <p:txBody>
          <a:bodyPr wrap="square">
            <a:spAutoFit/>
          </a:bodyPr>
          <a:lstStyle/>
          <a:p>
            <a:r>
              <a:rPr lang="en-US" altLang="zh-CN" sz="3000" dirty="0">
                <a:solidFill>
                  <a:schemeClr val="tx2">
                    <a:lumMod val="60000"/>
                    <a:lumOff val="40000"/>
                  </a:schemeClr>
                </a:solidFill>
              </a:rPr>
              <a:t>A</a:t>
            </a:r>
            <a:endParaRPr lang="zh-CN" altLang="en-US" sz="3000" dirty="0"/>
          </a:p>
        </p:txBody>
      </p:sp>
      <p:sp>
        <p:nvSpPr>
          <p:cNvPr id="81" name="文本框 80">
            <a:extLst>
              <a:ext uri="{FF2B5EF4-FFF2-40B4-BE49-F238E27FC236}">
                <a16:creationId xmlns:a16="http://schemas.microsoft.com/office/drawing/2014/main" id="{F2EF5D9B-14A6-48F3-AE4E-190A471EDEAD}"/>
              </a:ext>
            </a:extLst>
          </p:cNvPr>
          <p:cNvSpPr txBox="1"/>
          <p:nvPr/>
        </p:nvSpPr>
        <p:spPr>
          <a:xfrm>
            <a:off x="5867115" y="1111327"/>
            <a:ext cx="460806" cy="553998"/>
          </a:xfrm>
          <a:prstGeom prst="rect">
            <a:avLst/>
          </a:prstGeom>
          <a:noFill/>
        </p:spPr>
        <p:txBody>
          <a:bodyPr wrap="square">
            <a:spAutoFit/>
          </a:bodyPr>
          <a:lstStyle/>
          <a:p>
            <a:r>
              <a:rPr lang="en-US" altLang="zh-CN" sz="3000" dirty="0">
                <a:solidFill>
                  <a:schemeClr val="tx2">
                    <a:lumMod val="60000"/>
                    <a:lumOff val="40000"/>
                  </a:schemeClr>
                </a:solidFill>
              </a:rPr>
              <a:t>B</a:t>
            </a:r>
            <a:endParaRPr lang="zh-CN" altLang="en-US" sz="3000" dirty="0"/>
          </a:p>
        </p:txBody>
      </p:sp>
      <p:graphicFrame>
        <p:nvGraphicFramePr>
          <p:cNvPr id="82" name="表格 81">
            <a:extLst>
              <a:ext uri="{FF2B5EF4-FFF2-40B4-BE49-F238E27FC236}">
                <a16:creationId xmlns:a16="http://schemas.microsoft.com/office/drawing/2014/main" id="{12E4E2E8-A891-4CF5-B749-FDC568DA24D0}"/>
              </a:ext>
            </a:extLst>
          </p:cNvPr>
          <p:cNvGraphicFramePr>
            <a:graphicFrameLocks noGrp="1"/>
          </p:cNvGraphicFramePr>
          <p:nvPr>
            <p:extLst>
              <p:ext uri="{D42A27DB-BD31-4B8C-83A1-F6EECF244321}">
                <p14:modId xmlns:p14="http://schemas.microsoft.com/office/powerpoint/2010/main" val="846697918"/>
              </p:ext>
            </p:extLst>
          </p:nvPr>
        </p:nvGraphicFramePr>
        <p:xfrm>
          <a:off x="8004249" y="1659313"/>
          <a:ext cx="3600000" cy="3497580"/>
        </p:xfrm>
        <a:graphic>
          <a:graphicData uri="http://schemas.openxmlformats.org/drawingml/2006/table">
            <a:tbl>
              <a:tblPr/>
              <a:tblGrid>
                <a:gridCol w="835190">
                  <a:extLst>
                    <a:ext uri="{9D8B030D-6E8A-4147-A177-3AD203B41FA5}">
                      <a16:colId xmlns:a16="http://schemas.microsoft.com/office/drawing/2014/main" val="3723403486"/>
                    </a:ext>
                  </a:extLst>
                </a:gridCol>
                <a:gridCol w="514910">
                  <a:extLst>
                    <a:ext uri="{9D8B030D-6E8A-4147-A177-3AD203B41FA5}">
                      <a16:colId xmlns:a16="http://schemas.microsoft.com/office/drawing/2014/main" val="878393156"/>
                    </a:ext>
                  </a:extLst>
                </a:gridCol>
                <a:gridCol w="514910">
                  <a:extLst>
                    <a:ext uri="{9D8B030D-6E8A-4147-A177-3AD203B41FA5}">
                      <a16:colId xmlns:a16="http://schemas.microsoft.com/office/drawing/2014/main" val="241069493"/>
                    </a:ext>
                  </a:extLst>
                </a:gridCol>
                <a:gridCol w="514910">
                  <a:extLst>
                    <a:ext uri="{9D8B030D-6E8A-4147-A177-3AD203B41FA5}">
                      <a16:colId xmlns:a16="http://schemas.microsoft.com/office/drawing/2014/main" val="1221050069"/>
                    </a:ext>
                  </a:extLst>
                </a:gridCol>
                <a:gridCol w="1220080">
                  <a:extLst>
                    <a:ext uri="{9D8B030D-6E8A-4147-A177-3AD203B41FA5}">
                      <a16:colId xmlns:a16="http://schemas.microsoft.com/office/drawing/2014/main" val="3453695512"/>
                    </a:ext>
                  </a:extLst>
                </a:gridCol>
              </a:tblGrid>
              <a:tr h="0">
                <a:tc>
                  <a:txBody>
                    <a:bodyPr/>
                    <a:lstStyle/>
                    <a:p>
                      <a:pPr algn="ctr"/>
                      <a:r>
                        <a:rPr lang="en-US" b="1" dirty="0">
                          <a:effectLst/>
                        </a:rPr>
                        <a:t>Tests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R</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1645192"/>
                  </a:ext>
                </a:extLst>
              </a:tr>
              <a:tr h="0">
                <a:tc>
                  <a:txBody>
                    <a:bodyPr/>
                    <a:lstStyle/>
                    <a:p>
                      <a:pPr algn="ctr"/>
                      <a:r>
                        <a:rPr lang="en-US" altLang="zh-CN" dirty="0">
                          <a:effectLst/>
                        </a:rPr>
                        <a:t>1</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8831866"/>
                  </a:ext>
                </a:extLst>
              </a:tr>
              <a:tr h="0">
                <a:tc>
                  <a:txBody>
                    <a:bodyPr/>
                    <a:lstStyle/>
                    <a:p>
                      <a:pPr algn="ctr"/>
                      <a:r>
                        <a:rPr lang="en-US" altLang="zh-CN" dirty="0">
                          <a:effectLst/>
                        </a:rPr>
                        <a:t>2</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418290030"/>
                  </a:ext>
                </a:extLst>
              </a:tr>
              <a:tr h="0">
                <a:tc>
                  <a:txBody>
                    <a:bodyPr/>
                    <a:lstStyle/>
                    <a:p>
                      <a:pPr algn="ctr"/>
                      <a:r>
                        <a:rPr lang="en-US" altLang="zh-CN">
                          <a:effectLst/>
                        </a:rPr>
                        <a:t>3</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88157821"/>
                  </a:ext>
                </a:extLst>
              </a:tr>
              <a:tr h="0">
                <a:tc>
                  <a:txBody>
                    <a:bodyPr/>
                    <a:lstStyle/>
                    <a:p>
                      <a:pPr algn="ctr"/>
                      <a:r>
                        <a:rPr lang="en-US" altLang="zh-CN">
                          <a:effectLst/>
                        </a:rPr>
                        <a:t>4</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727151780"/>
                  </a:ext>
                </a:extLst>
              </a:tr>
              <a:tr h="0">
                <a:tc>
                  <a:txBody>
                    <a:bodyPr/>
                    <a:lstStyle/>
                    <a:p>
                      <a:pPr algn="ctr"/>
                      <a:r>
                        <a:rPr lang="en-US" altLang="zh-CN">
                          <a:effectLst/>
                        </a:rPr>
                        <a:t>5</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94807427"/>
                  </a:ext>
                </a:extLst>
              </a:tr>
              <a:tr h="0">
                <a:tc>
                  <a:txBody>
                    <a:bodyPr/>
                    <a:lstStyle/>
                    <a:p>
                      <a:pPr algn="ctr"/>
                      <a:r>
                        <a:rPr lang="en-US" altLang="zh-CN">
                          <a:effectLst/>
                        </a:rPr>
                        <a:t>6</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952869273"/>
                  </a:ext>
                </a:extLst>
              </a:tr>
              <a:tr h="0">
                <a:tc>
                  <a:txBody>
                    <a:bodyPr/>
                    <a:lstStyle/>
                    <a:p>
                      <a:pPr algn="ctr"/>
                      <a:r>
                        <a:rPr lang="en-US" altLang="zh-CN">
                          <a:effectLst/>
                        </a:rPr>
                        <a:t>7</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13855555"/>
                  </a:ext>
                </a:extLst>
              </a:tr>
              <a:tr h="0">
                <a:tc>
                  <a:txBody>
                    <a:bodyPr/>
                    <a:lstStyle/>
                    <a:p>
                      <a:pPr algn="ctr"/>
                      <a:r>
                        <a:rPr lang="en-US" altLang="zh-CN">
                          <a:effectLst/>
                        </a:rPr>
                        <a:t>8</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270463136"/>
                  </a:ext>
                </a:extLst>
              </a:tr>
            </a:tbl>
          </a:graphicData>
        </a:graphic>
      </p:graphicFrame>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83F02189-2BC5-403E-A115-BF2F9D9B47CE}"/>
                  </a:ext>
                </a:extLst>
              </p:cNvPr>
              <p:cNvSpPr txBox="1"/>
              <p:nvPr/>
            </p:nvSpPr>
            <p:spPr>
              <a:xfrm>
                <a:off x="9206200" y="5333002"/>
                <a:ext cx="1196097" cy="472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b="1" i="1" smtClean="0">
                                  <a:latin typeface="Cambria Math" panose="02040503050406030204" pitchFamily="18" charset="0"/>
                                </a:rPr>
                                <m:t>𝟑</m:t>
                              </m:r>
                              <m:r>
                                <a:rPr lang="en-US" altLang="zh-CN" i="1">
                                  <a:latin typeface="Cambria Math" panose="02040503050406030204" pitchFamily="18" charset="0"/>
                                </a:rPr>
                                <m:t>,</m:t>
                              </m:r>
                              <m:r>
                                <a:rPr lang="en-US" altLang="zh-CN" b="1" i="1" smtClean="0">
                                  <a:latin typeface="Cambria Math" panose="02040503050406030204" pitchFamily="18" charset="0"/>
                                </a:rPr>
                                <m:t>𝟒</m:t>
                              </m:r>
                            </m:e>
                          </m:d>
                          <m:r>
                            <a:rPr lang="en-US" altLang="zh-CN" i="1" smtClean="0">
                              <a:latin typeface="Cambria Math" panose="02040503050406030204" pitchFamily="18" charset="0"/>
                            </a:rPr>
                            <m:t> </m:t>
                          </m:r>
                        </m:e>
                      </m:d>
                    </m:oMath>
                  </m:oMathPara>
                </a14:m>
                <a:endParaRPr lang="zh-CN" altLang="en-US" dirty="0"/>
              </a:p>
            </p:txBody>
          </p:sp>
        </mc:Choice>
        <mc:Fallback xmlns="">
          <p:sp>
            <p:nvSpPr>
              <p:cNvPr id="83" name="文本框 82">
                <a:extLst>
                  <a:ext uri="{FF2B5EF4-FFF2-40B4-BE49-F238E27FC236}">
                    <a16:creationId xmlns:a16="http://schemas.microsoft.com/office/drawing/2014/main" id="{83F02189-2BC5-403E-A115-BF2F9D9B47CE}"/>
                  </a:ext>
                </a:extLst>
              </p:cNvPr>
              <p:cNvSpPr txBox="1">
                <a:spLocks noRot="1" noChangeAspect="1" noMove="1" noResize="1" noEditPoints="1" noAdjustHandles="1" noChangeArrowheads="1" noChangeShapeType="1" noTextEdit="1"/>
              </p:cNvSpPr>
              <p:nvPr/>
            </p:nvSpPr>
            <p:spPr>
              <a:xfrm>
                <a:off x="9206200" y="5333002"/>
                <a:ext cx="1196097" cy="472822"/>
              </a:xfrm>
              <a:prstGeom prst="rect">
                <a:avLst/>
              </a:prstGeom>
              <a:blipFill>
                <a:blip r:embed="rId14"/>
                <a:stretch>
                  <a:fillRect/>
                </a:stretch>
              </a:blipFill>
            </p:spPr>
            <p:txBody>
              <a:bodyPr/>
              <a:lstStyle/>
              <a:p>
                <a:r>
                  <a:rPr lang="zh-CN" altLang="en-US">
                    <a:noFill/>
                  </a:rPr>
                  <a:t> </a:t>
                </a:r>
              </a:p>
            </p:txBody>
          </p:sp>
        </mc:Fallback>
      </mc:AlternateContent>
      <p:sp>
        <p:nvSpPr>
          <p:cNvPr id="67" name="文本框 66">
            <a:extLst>
              <a:ext uri="{FF2B5EF4-FFF2-40B4-BE49-F238E27FC236}">
                <a16:creationId xmlns:a16="http://schemas.microsoft.com/office/drawing/2014/main" id="{0D329D60-6CA1-4DC3-BCA5-080E6AA9640C}"/>
              </a:ext>
            </a:extLst>
          </p:cNvPr>
          <p:cNvSpPr txBox="1"/>
          <p:nvPr/>
        </p:nvSpPr>
        <p:spPr>
          <a:xfrm>
            <a:off x="9573845" y="1111327"/>
            <a:ext cx="460806" cy="553998"/>
          </a:xfrm>
          <a:prstGeom prst="rect">
            <a:avLst/>
          </a:prstGeom>
          <a:noFill/>
        </p:spPr>
        <p:txBody>
          <a:bodyPr wrap="square">
            <a:spAutoFit/>
          </a:bodyPr>
          <a:lstStyle/>
          <a:p>
            <a:r>
              <a:rPr lang="en-US" altLang="zh-CN" sz="3000" dirty="0">
                <a:solidFill>
                  <a:schemeClr val="tx2">
                    <a:lumMod val="60000"/>
                    <a:lumOff val="40000"/>
                  </a:schemeClr>
                </a:solidFill>
              </a:rPr>
              <a:t>C</a:t>
            </a:r>
            <a:endParaRPr lang="zh-CN" altLang="en-US" sz="3000" dirty="0"/>
          </a:p>
        </p:txBody>
      </p:sp>
    </p:spTree>
    <p:extLst>
      <p:ext uri="{BB962C8B-B14F-4D97-AF65-F5344CB8AC3E}">
        <p14:creationId xmlns:p14="http://schemas.microsoft.com/office/powerpoint/2010/main" val="207883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1"/>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6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7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75"/>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7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8"/>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P spid="26" grpId="0"/>
      <p:bldP spid="27" grpId="0"/>
      <p:bldP spid="28" grpId="0"/>
      <p:bldP spid="29" grpId="0"/>
      <p:bldP spid="31" grpId="0" animBg="1"/>
      <p:bldP spid="32" grpId="0" animBg="1"/>
      <p:bldP spid="33" grpId="0" animBg="1"/>
      <p:bldP spid="34" grpId="0" animBg="1"/>
      <p:bldP spid="35" grpId="0" animBg="1"/>
      <p:bldP spid="36" grpId="0" animBg="1"/>
      <p:bldP spid="37" grpId="0"/>
      <p:bldP spid="39" grpId="0"/>
      <p:bldP spid="40" grpId="0" animBg="1"/>
      <p:bldP spid="41" grpId="0" animBg="1"/>
      <p:bldP spid="42" grpId="0" animBg="1"/>
      <p:bldP spid="43" grpId="0" animBg="1"/>
      <p:bldP spid="44" grpId="0" animBg="1"/>
      <p:bldP spid="45" grpId="0" animBg="1"/>
      <p:bldP spid="46" grpId="0"/>
      <p:bldP spid="47" grpId="0"/>
      <p:bldP spid="54" grpId="0" animBg="1"/>
      <p:bldP spid="55" grpId="0" animBg="1"/>
      <p:bldP spid="56" grpId="0" animBg="1"/>
      <p:bldP spid="57" grpId="0" animBg="1"/>
      <p:bldP spid="58" grpId="0" animBg="1"/>
      <p:bldP spid="59" grpId="0" animBg="1"/>
      <p:bldP spid="60" grpId="0"/>
      <p:bldP spid="61" grpId="0"/>
      <p:bldP spid="69" grpId="0" animBg="1"/>
      <p:bldP spid="70" grpId="0" animBg="1"/>
      <p:bldP spid="71" grpId="0" animBg="1"/>
      <p:bldP spid="72" grpId="0" animBg="1"/>
      <p:bldP spid="73" grpId="0" animBg="1"/>
      <p:bldP spid="74" grpId="0" animBg="1"/>
      <p:bldP spid="75" grpId="0"/>
      <p:bldP spid="76" grpId="0"/>
      <p:bldP spid="77" grpId="0"/>
      <p:bldP spid="78" grpId="0"/>
      <p:bldP spid="8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2CA4E-B2E7-403F-A9BF-A50D07B857BC}"/>
              </a:ext>
            </a:extLst>
          </p:cNvPr>
          <p:cNvSpPr>
            <a:spLocks noGrp="1"/>
          </p:cNvSpPr>
          <p:nvPr>
            <p:ph type="title"/>
          </p:nvPr>
        </p:nvSpPr>
        <p:spPr>
          <a:xfrm>
            <a:off x="493485" y="122239"/>
            <a:ext cx="10191751" cy="748618"/>
          </a:xfrm>
        </p:spPr>
        <p:txBody>
          <a:bodyPr/>
          <a:lstStyle/>
          <a:p>
            <a:r>
              <a:rPr lang="en-US" altLang="zh-CN" sz="3200" dirty="0"/>
              <a:t>Choose the final test cases from Candidate Subsets</a:t>
            </a:r>
            <a:endParaRPr lang="zh-CN" altLang="en-US" sz="3200" dirty="0"/>
          </a:p>
        </p:txBody>
      </p:sp>
      <p:sp>
        <p:nvSpPr>
          <p:cNvPr id="3" name="内容占位符 2">
            <a:extLst>
              <a:ext uri="{FF2B5EF4-FFF2-40B4-BE49-F238E27FC236}">
                <a16:creationId xmlns:a16="http://schemas.microsoft.com/office/drawing/2014/main" id="{14C140A0-01BE-4EA8-AECA-480CFFC43963}"/>
              </a:ext>
            </a:extLst>
          </p:cNvPr>
          <p:cNvSpPr>
            <a:spLocks noGrp="1"/>
          </p:cNvSpPr>
          <p:nvPr>
            <p:ph idx="1"/>
          </p:nvPr>
        </p:nvSpPr>
        <p:spPr>
          <a:xfrm>
            <a:off x="609599" y="870857"/>
            <a:ext cx="10972800" cy="5355772"/>
          </a:xfrm>
        </p:spPr>
        <p:txBody>
          <a:bodyPr/>
          <a:lstStyle/>
          <a:p>
            <a:r>
              <a:rPr lang="en-US" altLang="zh-CN" sz="2400" dirty="0"/>
              <a:t>We now have all the pairs for each of the parameters:</a:t>
            </a:r>
          </a:p>
          <a:p>
            <a:pPr lvl="1"/>
            <a:r>
              <a:rPr lang="en-US" altLang="zh-CN" sz="2400" dirty="0">
                <a:solidFill>
                  <a:schemeClr val="tx2">
                    <a:lumMod val="60000"/>
                    <a:lumOff val="40000"/>
                  </a:schemeClr>
                </a:solidFill>
              </a:rPr>
              <a:t>A</a:t>
            </a:r>
            <a:r>
              <a:rPr lang="en-US" altLang="zh-CN" sz="2400" dirty="0"/>
              <a:t>: {1, 5}, {2, 6}, {3, 7}</a:t>
            </a:r>
          </a:p>
          <a:p>
            <a:pPr lvl="1"/>
            <a:r>
              <a:rPr lang="en-US" altLang="zh-CN" sz="2400" dirty="0">
                <a:solidFill>
                  <a:schemeClr val="tx2">
                    <a:lumMod val="60000"/>
                    <a:lumOff val="40000"/>
                  </a:schemeClr>
                </a:solidFill>
              </a:rPr>
              <a:t>B</a:t>
            </a:r>
            <a:r>
              <a:rPr lang="en-US" altLang="zh-CN" sz="2400" dirty="0"/>
              <a:t>: {2, 4}</a:t>
            </a:r>
          </a:p>
          <a:p>
            <a:pPr lvl="1"/>
            <a:r>
              <a:rPr lang="en-US" altLang="zh-CN" sz="2400" dirty="0">
                <a:solidFill>
                  <a:schemeClr val="tx2">
                    <a:lumMod val="60000"/>
                    <a:lumOff val="40000"/>
                  </a:schemeClr>
                </a:solidFill>
              </a:rPr>
              <a:t>C</a:t>
            </a:r>
            <a:r>
              <a:rPr lang="en-US" altLang="zh-CN" sz="2400" dirty="0"/>
              <a:t>: {3, 4}</a:t>
            </a:r>
          </a:p>
          <a:p>
            <a:r>
              <a:rPr lang="en-US" altLang="zh-CN" sz="2400" dirty="0"/>
              <a:t>Having a single independence pair per variable (</a:t>
            </a:r>
            <a:r>
              <a:rPr lang="en-US" altLang="zh-CN" sz="2400" dirty="0">
                <a:solidFill>
                  <a:schemeClr val="tx2">
                    <a:lumMod val="60000"/>
                    <a:lumOff val="40000"/>
                  </a:schemeClr>
                </a:solidFill>
              </a:rPr>
              <a:t>A</a:t>
            </a:r>
            <a:r>
              <a:rPr lang="en-US" altLang="zh-CN" sz="2400" dirty="0"/>
              <a:t>, </a:t>
            </a:r>
            <a:r>
              <a:rPr lang="en-US" altLang="zh-CN" sz="2400" dirty="0">
                <a:solidFill>
                  <a:schemeClr val="tx2">
                    <a:lumMod val="60000"/>
                    <a:lumOff val="40000"/>
                  </a:schemeClr>
                </a:solidFill>
              </a:rPr>
              <a:t>B</a:t>
            </a:r>
            <a:r>
              <a:rPr lang="en-US" altLang="zh-CN" sz="2400" dirty="0"/>
              <a:t> and </a:t>
            </a:r>
            <a:r>
              <a:rPr lang="en-US" altLang="zh-CN" sz="2400" dirty="0">
                <a:solidFill>
                  <a:schemeClr val="tx2">
                    <a:lumMod val="60000"/>
                    <a:lumOff val="40000"/>
                  </a:schemeClr>
                </a:solidFill>
              </a:rPr>
              <a:t>C</a:t>
            </a:r>
            <a:r>
              <a:rPr lang="en-US" altLang="zh-CN" sz="2400" dirty="0"/>
              <a:t>) is enough. After all, we want to minimize the total number of tests, and we know that we can achieve this with </a:t>
            </a:r>
            <a:r>
              <a:rPr lang="en-US" altLang="zh-CN" sz="2400" i="1" dirty="0"/>
              <a:t>N</a:t>
            </a:r>
            <a:r>
              <a:rPr lang="en-US" altLang="zh-CN" sz="2400" dirty="0"/>
              <a:t>+1 tests.</a:t>
            </a:r>
          </a:p>
          <a:p>
            <a:r>
              <a:rPr lang="en-US" altLang="zh-CN" sz="2400" dirty="0"/>
              <a:t>We do not have any choices with conditions </a:t>
            </a:r>
            <a:r>
              <a:rPr lang="en-US" altLang="zh-CN" sz="2400" dirty="0">
                <a:solidFill>
                  <a:schemeClr val="tx2">
                    <a:lumMod val="60000"/>
                    <a:lumOff val="40000"/>
                  </a:schemeClr>
                </a:solidFill>
              </a:rPr>
              <a:t>B</a:t>
            </a:r>
            <a:r>
              <a:rPr lang="en-US" altLang="zh-CN" sz="2400" dirty="0"/>
              <a:t> and </a:t>
            </a:r>
            <a:r>
              <a:rPr lang="en-US" altLang="zh-CN" sz="2400" dirty="0">
                <a:solidFill>
                  <a:schemeClr val="tx2">
                    <a:lumMod val="60000"/>
                    <a:lumOff val="40000"/>
                  </a:schemeClr>
                </a:solidFill>
              </a:rPr>
              <a:t>C</a:t>
            </a:r>
            <a:r>
              <a:rPr lang="en-US" altLang="zh-CN" sz="2400" dirty="0"/>
              <a:t>, as we found only one pair of tests for each parameter. This means that </a:t>
            </a:r>
            <a:r>
              <a:rPr lang="en-US" altLang="zh-CN" sz="2400" i="1" dirty="0">
                <a:solidFill>
                  <a:srgbClr val="C00000"/>
                </a:solidFill>
              </a:rPr>
              <a:t>we have to test combinations 2, 3 and 4</a:t>
            </a:r>
            <a:r>
              <a:rPr lang="en-US" altLang="zh-CN" sz="2400" dirty="0"/>
              <a:t>.</a:t>
            </a:r>
          </a:p>
          <a:p>
            <a:r>
              <a:rPr lang="en-US" altLang="zh-CN" sz="2400" b="0" i="0" dirty="0">
                <a:solidFill>
                  <a:srgbClr val="333333"/>
                </a:solidFill>
                <a:effectLst/>
                <a:latin typeface="Helvetica Neue"/>
              </a:rPr>
              <a:t>Lastly, we need to find the appropriate pair of A. Note that any of them would fit. However, we want to reduce the total amount of tests in the test suite (and again, we know we only need 4 in this case).</a:t>
            </a:r>
            <a:endParaRPr lang="zh-CN" altLang="en-US" sz="2400" dirty="0"/>
          </a:p>
        </p:txBody>
      </p:sp>
    </p:spTree>
    <p:extLst>
      <p:ext uri="{BB962C8B-B14F-4D97-AF65-F5344CB8AC3E}">
        <p14:creationId xmlns:p14="http://schemas.microsoft.com/office/powerpoint/2010/main" val="3061654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2CA4E-B2E7-403F-A9BF-A50D07B857BC}"/>
              </a:ext>
            </a:extLst>
          </p:cNvPr>
          <p:cNvSpPr>
            <a:spLocks noGrp="1"/>
          </p:cNvSpPr>
          <p:nvPr>
            <p:ph type="title"/>
          </p:nvPr>
        </p:nvSpPr>
        <p:spPr>
          <a:xfrm>
            <a:off x="493485" y="122239"/>
            <a:ext cx="10191751" cy="748618"/>
          </a:xfrm>
        </p:spPr>
        <p:txBody>
          <a:bodyPr/>
          <a:lstStyle/>
          <a:p>
            <a:r>
              <a:rPr lang="en-US" altLang="zh-CN" sz="3200" dirty="0"/>
              <a:t>Choose the final test cases from Candidate Subsets</a:t>
            </a:r>
            <a:endParaRPr lang="zh-CN" altLang="en-US" sz="3200" dirty="0"/>
          </a:p>
        </p:txBody>
      </p:sp>
      <p:sp>
        <p:nvSpPr>
          <p:cNvPr id="3" name="内容占位符 2">
            <a:extLst>
              <a:ext uri="{FF2B5EF4-FFF2-40B4-BE49-F238E27FC236}">
                <a16:creationId xmlns:a16="http://schemas.microsoft.com/office/drawing/2014/main" id="{14C140A0-01BE-4EA8-AECA-480CFFC43963}"/>
              </a:ext>
            </a:extLst>
          </p:cNvPr>
          <p:cNvSpPr>
            <a:spLocks noGrp="1"/>
          </p:cNvSpPr>
          <p:nvPr>
            <p:ph idx="1"/>
          </p:nvPr>
        </p:nvSpPr>
        <p:spPr>
          <a:xfrm>
            <a:off x="609599" y="870857"/>
            <a:ext cx="10972800" cy="5355772"/>
          </a:xfrm>
        </p:spPr>
        <p:txBody>
          <a:bodyPr/>
          <a:lstStyle/>
          <a:p>
            <a:r>
              <a:rPr lang="en-US" altLang="zh-CN" sz="2400" dirty="0"/>
              <a:t>We now have all the pairs for each of the parameters:</a:t>
            </a:r>
          </a:p>
          <a:p>
            <a:pPr lvl="1"/>
            <a:r>
              <a:rPr lang="en-US" altLang="zh-CN" sz="2400" dirty="0">
                <a:solidFill>
                  <a:schemeClr val="tx2">
                    <a:lumMod val="60000"/>
                    <a:lumOff val="40000"/>
                  </a:schemeClr>
                </a:solidFill>
              </a:rPr>
              <a:t>A</a:t>
            </a:r>
            <a:r>
              <a:rPr lang="en-US" altLang="zh-CN" sz="2400" dirty="0"/>
              <a:t>: {1, 5}, {2, 6}, {3, 7}</a:t>
            </a:r>
          </a:p>
          <a:p>
            <a:pPr lvl="1"/>
            <a:r>
              <a:rPr lang="en-US" altLang="zh-CN" sz="2400" dirty="0">
                <a:solidFill>
                  <a:schemeClr val="tx2">
                    <a:lumMod val="60000"/>
                    <a:lumOff val="40000"/>
                  </a:schemeClr>
                </a:solidFill>
              </a:rPr>
              <a:t>B</a:t>
            </a:r>
            <a:r>
              <a:rPr lang="en-US" altLang="zh-CN" sz="2400" dirty="0"/>
              <a:t>: {2, 4}</a:t>
            </a:r>
          </a:p>
          <a:p>
            <a:pPr lvl="1"/>
            <a:r>
              <a:rPr lang="en-US" altLang="zh-CN" sz="2400" dirty="0">
                <a:solidFill>
                  <a:schemeClr val="tx2">
                    <a:lumMod val="60000"/>
                    <a:lumOff val="40000"/>
                  </a:schemeClr>
                </a:solidFill>
              </a:rPr>
              <a:t>C</a:t>
            </a:r>
            <a:r>
              <a:rPr lang="en-US" altLang="zh-CN" sz="2400" dirty="0"/>
              <a:t>: {3, 4}</a:t>
            </a:r>
          </a:p>
          <a:p>
            <a:r>
              <a:rPr lang="en-US" altLang="zh-CN" sz="2400" b="0" i="0" dirty="0">
                <a:solidFill>
                  <a:srgbClr val="333333"/>
                </a:solidFill>
                <a:effectLst/>
                <a:latin typeface="Helvetica Neue"/>
              </a:rPr>
              <a:t>If we were to pick either test 1 or test 5, we would have to include either test 5 or test 1 as well, as they are their opposites, but therefore unnecessarily increasing our number of tests.</a:t>
            </a:r>
          </a:p>
          <a:p>
            <a:r>
              <a:rPr lang="en-US" altLang="zh-CN" sz="2400" b="0" i="0" dirty="0">
                <a:solidFill>
                  <a:srgbClr val="333333"/>
                </a:solidFill>
                <a:effectLst/>
                <a:latin typeface="Helvetica Neue"/>
              </a:rPr>
              <a:t>In order to keep our test cases in accordance to </a:t>
            </a:r>
            <a:r>
              <a:rPr lang="en-US" altLang="zh-CN" sz="2400" b="0" i="1" dirty="0">
                <a:solidFill>
                  <a:srgbClr val="333333"/>
                </a:solidFill>
                <a:effectLst/>
                <a:latin typeface="KaTeX_Math"/>
              </a:rPr>
              <a:t>N</a:t>
            </a:r>
            <a:r>
              <a:rPr lang="en-US" altLang="zh-CN" sz="2400" b="0" dirty="0">
                <a:solidFill>
                  <a:srgbClr val="333333"/>
                </a:solidFill>
                <a:effectLst/>
                <a:latin typeface="KaTeX_Main"/>
              </a:rPr>
              <a:t>+1</a:t>
            </a:r>
            <a:r>
              <a:rPr lang="en-US" altLang="zh-CN" sz="2400" b="0" i="0" dirty="0">
                <a:solidFill>
                  <a:srgbClr val="333333"/>
                </a:solidFill>
                <a:effectLst/>
                <a:latin typeface="Helvetica Neue"/>
              </a:rPr>
              <a:t> or in this case </a:t>
            </a:r>
            <a:r>
              <a:rPr lang="en-US" altLang="zh-CN" sz="2400" b="0" dirty="0">
                <a:solidFill>
                  <a:srgbClr val="333333"/>
                </a:solidFill>
                <a:effectLst/>
                <a:latin typeface="KaTeX_Main"/>
              </a:rPr>
              <a:t>3+1</a:t>
            </a:r>
            <a:r>
              <a:rPr lang="en-US" altLang="zh-CN" sz="2400" b="0" i="0" dirty="0">
                <a:solidFill>
                  <a:srgbClr val="333333"/>
                </a:solidFill>
                <a:effectLst/>
                <a:latin typeface="Helvetica Neue"/>
              </a:rPr>
              <a:t>, thus 4 test cases we can either add test 6 or test 7, as their opposites (test 2 or 3) are already included in our test cases. Randomly, we pick test 6.</a:t>
            </a:r>
            <a:endParaRPr lang="zh-CN" altLang="en-US" sz="2400" dirty="0"/>
          </a:p>
        </p:txBody>
      </p:sp>
    </p:spTree>
    <p:extLst>
      <p:ext uri="{BB962C8B-B14F-4D97-AF65-F5344CB8AC3E}">
        <p14:creationId xmlns:p14="http://schemas.microsoft.com/office/powerpoint/2010/main" val="1743098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F5764-EC31-421A-816E-51D54A34AFA9}"/>
              </a:ext>
            </a:extLst>
          </p:cNvPr>
          <p:cNvSpPr>
            <a:spLocks noGrp="1"/>
          </p:cNvSpPr>
          <p:nvPr>
            <p:ph type="title"/>
          </p:nvPr>
        </p:nvSpPr>
        <p:spPr/>
        <p:txBody>
          <a:bodyPr/>
          <a:lstStyle/>
          <a:p>
            <a:r>
              <a:rPr lang="en-US" altLang="zh-CN" dirty="0"/>
              <a:t>Discuss some details about the MC/DC</a:t>
            </a:r>
            <a:endParaRPr lang="zh-CN" altLang="en-US" dirty="0"/>
          </a:p>
        </p:txBody>
      </p:sp>
      <p:sp>
        <p:nvSpPr>
          <p:cNvPr id="3" name="内容占位符 2">
            <a:extLst>
              <a:ext uri="{FF2B5EF4-FFF2-40B4-BE49-F238E27FC236}">
                <a16:creationId xmlns:a16="http://schemas.microsoft.com/office/drawing/2014/main" id="{2540FC7B-C796-432F-943B-4611A0EC3038}"/>
              </a:ext>
            </a:extLst>
          </p:cNvPr>
          <p:cNvSpPr>
            <a:spLocks noGrp="1"/>
          </p:cNvSpPr>
          <p:nvPr>
            <p:ph idx="1"/>
          </p:nvPr>
        </p:nvSpPr>
        <p:spPr/>
        <p:txBody>
          <a:bodyPr/>
          <a:lstStyle/>
          <a:p>
            <a:r>
              <a:rPr lang="en-US" altLang="zh-CN" dirty="0"/>
              <a:t>The minimum/maximum number of tests required for MC/DC.</a:t>
            </a:r>
          </a:p>
          <a:p>
            <a:pPr lvl="1"/>
            <a:r>
              <a:rPr lang="en-US" altLang="zh-CN" dirty="0"/>
              <a:t>Mathematically speaking, </a:t>
            </a:r>
            <a:r>
              <a:rPr lang="en-US" altLang="zh-CN" i="1" dirty="0"/>
              <a:t>N</a:t>
            </a:r>
            <a:r>
              <a:rPr lang="en-US" altLang="zh-CN" dirty="0"/>
              <a:t>+1 is the minimum number of tests required for MC/DC coverage (and 2∗</a:t>
            </a:r>
            <a:r>
              <a:rPr lang="en-US" altLang="zh-CN" i="1" dirty="0"/>
              <a:t>N</a:t>
            </a:r>
            <a:r>
              <a:rPr lang="en-US" altLang="zh-CN" dirty="0"/>
              <a:t> the theoretical upper bound). However, empirical studies indeed show that </a:t>
            </a:r>
            <a:r>
              <a:rPr lang="en-US" altLang="zh-CN" i="1" dirty="0"/>
              <a:t>N</a:t>
            </a:r>
            <a:r>
              <a:rPr lang="en-US" altLang="zh-CN" dirty="0"/>
              <a:t>+1 is often the required number of tests.</a:t>
            </a:r>
            <a:endParaRPr lang="zh-CN" altLang="en-US" dirty="0"/>
          </a:p>
          <a:p>
            <a:r>
              <a:rPr lang="en-US" altLang="zh-CN" dirty="0"/>
              <a:t>masked MC/DC.</a:t>
            </a:r>
          </a:p>
          <a:p>
            <a:r>
              <a:rPr lang="en-US" altLang="zh-CN" b="0" i="0" dirty="0">
                <a:effectLst/>
                <a:latin typeface="Helvetica Neue"/>
              </a:rPr>
              <a:t>MC/DC coverage is not always achievable.</a:t>
            </a:r>
          </a:p>
        </p:txBody>
      </p:sp>
    </p:spTree>
    <p:extLst>
      <p:ext uri="{BB962C8B-B14F-4D97-AF65-F5344CB8AC3E}">
        <p14:creationId xmlns:p14="http://schemas.microsoft.com/office/powerpoint/2010/main" val="2864632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BD3B8-D843-449A-BCB6-F2FCCD27F431}"/>
              </a:ext>
            </a:extLst>
          </p:cNvPr>
          <p:cNvSpPr>
            <a:spLocks noGrp="1"/>
          </p:cNvSpPr>
          <p:nvPr>
            <p:ph type="title"/>
          </p:nvPr>
        </p:nvSpPr>
        <p:spPr/>
        <p:txBody>
          <a:bodyPr/>
          <a:lstStyle/>
          <a:p>
            <a:r>
              <a:rPr lang="en-US" altLang="zh-CN" dirty="0"/>
              <a:t>masked MC/DC</a:t>
            </a:r>
            <a:endParaRPr lang="zh-CN" altLang="en-US" dirty="0"/>
          </a:p>
        </p:txBody>
      </p:sp>
      <p:sp>
        <p:nvSpPr>
          <p:cNvPr id="8" name="内容占位符 7">
            <a:extLst>
              <a:ext uri="{FF2B5EF4-FFF2-40B4-BE49-F238E27FC236}">
                <a16:creationId xmlns:a16="http://schemas.microsoft.com/office/drawing/2014/main" id="{E6B4D029-C12F-4400-852A-6DE0FBF0BD22}"/>
              </a:ext>
            </a:extLst>
          </p:cNvPr>
          <p:cNvSpPr>
            <a:spLocks noGrp="1"/>
          </p:cNvSpPr>
          <p:nvPr>
            <p:ph idx="1"/>
          </p:nvPr>
        </p:nvSpPr>
        <p:spPr>
          <a:xfrm>
            <a:off x="476865" y="1223168"/>
            <a:ext cx="10972800" cy="5251374"/>
          </a:xfrm>
        </p:spPr>
        <p:txBody>
          <a:bodyPr/>
          <a:lstStyle/>
          <a:p>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We have applied what we call unique-cause MC/DC criteria. We identify an independence pair (T1, T2), where only a single condition changes between T1 and T2, as well as the final outcome. </a:t>
            </a:r>
          </a:p>
          <a:p>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That might not be possible in all cases. For example,</a:t>
            </a:r>
            <a:r>
              <a:rPr kumimoji="0" lang="en-US" altLang="zh-CN" sz="28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t>
            </a:r>
            <a:r>
              <a:rPr kumimoji="0" lang="en-US" altLang="zh-CN" sz="2800" b="0" i="0" u="none" strike="noStrike" cap="none" normalizeH="0" baseline="0" dirty="0">
                <a:ln>
                  <a:noFill/>
                </a:ln>
                <a:solidFill>
                  <a:srgbClr val="333333"/>
                </a:solidFill>
                <a:effectLst/>
                <a:latin typeface="Courier New" panose="02070309020205020404" pitchFamily="49" charset="0"/>
                <a:ea typeface="宋体" panose="02010600030101010101" pitchFamily="2" charset="-122"/>
                <a:cs typeface="Courier New" panose="02070309020205020404" pitchFamily="49" charset="0"/>
              </a:rPr>
              <a:t>(A and B) or (A and C)</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Ideally, we would demonstrate the independence of the first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A</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and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B</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the second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A</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and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C</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It is however impossible to change the first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A</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and not change the second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A</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Thus, </a:t>
            </a:r>
            <a:r>
              <a:rPr kumimoji="0" lang="en-US" altLang="zh-CN" sz="2800" b="0" i="1" u="none" strike="noStrike" cap="none" normalizeH="0" baseline="0" dirty="0">
                <a:ln>
                  <a:noFill/>
                </a:ln>
                <a:solidFill>
                  <a:srgbClr val="C00000"/>
                </a:solidFill>
                <a:effectLst/>
                <a:latin typeface="Helvetica" panose="020B0604020202020204" pitchFamily="34" charset="0"/>
                <a:ea typeface="Helvetica" panose="020B0604020202020204" pitchFamily="34" charset="0"/>
                <a:cs typeface="Times New Roman" panose="02020603050405020304" pitchFamily="18" charset="0"/>
              </a:rPr>
              <a:t>we can not demonstrate the independence of each</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A</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in the expression. In such cases, we then allow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A</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to vary, but we still fix all other variables (this is what is called </a:t>
            </a:r>
            <a:r>
              <a:rPr kumimoji="0" lang="en-US" altLang="zh-CN" sz="2800" b="1" i="0" u="none" strike="noStrike" cap="none" normalizeH="0" baseline="0" dirty="0">
                <a:ln>
                  <a:noFill/>
                </a:ln>
                <a:solidFill>
                  <a:srgbClr val="C00000"/>
                </a:solidFill>
                <a:effectLst/>
                <a:latin typeface="Helvetica" panose="020B0604020202020204" pitchFamily="34" charset="0"/>
                <a:ea typeface="Helvetica" panose="020B0604020202020204" pitchFamily="34" charset="0"/>
                <a:cs typeface="Times New Roman" panose="02020603050405020304" pitchFamily="18" charset="0"/>
              </a:rPr>
              <a:t>masked MC/DC</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a:t>
            </a:r>
            <a:endParaRPr kumimoji="0" lang="en-US" altLang="zh-CN" sz="5400" b="0" i="0" u="none" strike="noStrike" cap="none" normalizeH="0" baseline="0" dirty="0">
              <a:ln>
                <a:noFill/>
              </a:ln>
              <a:solidFill>
                <a:schemeClr val="tx1"/>
              </a:solidFill>
              <a:effectLst/>
              <a:latin typeface="Arial" panose="020B0604020202020204" pitchFamily="34" charset="0"/>
            </a:endParaRPr>
          </a:p>
          <a:p>
            <a:endParaRPr lang="zh-CN" altLang="en-US" sz="2800" dirty="0"/>
          </a:p>
        </p:txBody>
      </p:sp>
    </p:spTree>
    <p:extLst>
      <p:ext uri="{BB962C8B-B14F-4D97-AF65-F5344CB8AC3E}">
        <p14:creationId xmlns:p14="http://schemas.microsoft.com/office/powerpoint/2010/main" val="72582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2637C-FBE1-4054-BB50-504C925AB80B}"/>
              </a:ext>
            </a:extLst>
          </p:cNvPr>
          <p:cNvSpPr>
            <a:spLocks noGrp="1"/>
          </p:cNvSpPr>
          <p:nvPr>
            <p:ph type="title"/>
          </p:nvPr>
        </p:nvSpPr>
        <p:spPr/>
        <p:txBody>
          <a:bodyPr/>
          <a:lstStyle/>
          <a:p>
            <a:r>
              <a:rPr lang="en-US" altLang="zh-CN" dirty="0"/>
              <a:t>MC/DC coverage is not always achievable</a:t>
            </a:r>
            <a:endParaRPr lang="zh-CN" altLang="en-US" dirty="0"/>
          </a:p>
        </p:txBody>
      </p:sp>
      <p:sp>
        <p:nvSpPr>
          <p:cNvPr id="3" name="内容占位符 2">
            <a:extLst>
              <a:ext uri="{FF2B5EF4-FFF2-40B4-BE49-F238E27FC236}">
                <a16:creationId xmlns:a16="http://schemas.microsoft.com/office/drawing/2014/main" id="{21418F25-A861-423A-AE71-31F19EDF71F4}"/>
              </a:ext>
            </a:extLst>
          </p:cNvPr>
          <p:cNvSpPr>
            <a:spLocks noGrp="1"/>
          </p:cNvSpPr>
          <p:nvPr>
            <p:ph idx="1"/>
          </p:nvPr>
        </p:nvSpPr>
        <p:spPr>
          <a:xfrm>
            <a:off x="609600" y="1386348"/>
            <a:ext cx="10348452" cy="4744577"/>
          </a:xfrm>
        </p:spPr>
        <p:txBody>
          <a:bodyPr/>
          <a:lstStyle/>
          <a:p>
            <a:r>
              <a:rPr lang="en-US" altLang="zh-CN" dirty="0"/>
              <a:t>It might not be possible to achieve MC/DC coverage in some expressions. See </a:t>
            </a:r>
            <a:r>
              <a:rPr lang="en-US" altLang="zh-CN" dirty="0">
                <a:latin typeface="Courier New" panose="02070309020205020404" pitchFamily="49" charset="0"/>
                <a:cs typeface="Courier New" panose="02070309020205020404" pitchFamily="49" charset="0"/>
              </a:rPr>
              <a:t>(A and B) or (A and not B)</a:t>
            </a:r>
            <a:r>
              <a:rPr lang="en-US" altLang="zh-CN" dirty="0"/>
              <a:t>. </a:t>
            </a:r>
            <a:r>
              <a:rPr lang="en-US" altLang="zh-CN" dirty="0">
                <a:solidFill>
                  <a:srgbClr val="C00000"/>
                </a:solidFill>
              </a:rPr>
              <a:t>While the independence pairs </a:t>
            </a:r>
            <a:r>
              <a:rPr lang="en-US" altLang="zh-CN" dirty="0">
                <a:solidFill>
                  <a:srgbClr val="C00000"/>
                </a:solidFill>
                <a:latin typeface="Courier New" panose="02070309020205020404" pitchFamily="49" charset="0"/>
                <a:cs typeface="Courier New" panose="02070309020205020404" pitchFamily="49" charset="0"/>
              </a:rPr>
              <a:t>(TT, FT) </a:t>
            </a:r>
            <a:r>
              <a:rPr lang="en-US" altLang="zh-CN" dirty="0">
                <a:solidFill>
                  <a:srgbClr val="C00000"/>
                </a:solidFill>
              </a:rPr>
              <a:t>would show the independence of </a:t>
            </a:r>
            <a:r>
              <a:rPr lang="en-US" altLang="zh-CN" dirty="0">
                <a:solidFill>
                  <a:srgbClr val="C00000"/>
                </a:solidFill>
                <a:latin typeface="Courier New" panose="02070309020205020404" pitchFamily="49" charset="0"/>
                <a:cs typeface="Courier New" panose="02070309020205020404" pitchFamily="49" charset="0"/>
              </a:rPr>
              <a:t>A</a:t>
            </a:r>
            <a:r>
              <a:rPr lang="en-US" altLang="zh-CN" dirty="0">
                <a:solidFill>
                  <a:srgbClr val="C00000"/>
                </a:solidFill>
              </a:rPr>
              <a:t>, there are no pairs that show the independence of </a:t>
            </a:r>
            <a:r>
              <a:rPr lang="en-US" altLang="zh-CN" dirty="0">
                <a:solidFill>
                  <a:srgbClr val="C00000"/>
                </a:solidFill>
                <a:latin typeface="Courier New" panose="02070309020205020404" pitchFamily="49" charset="0"/>
                <a:cs typeface="Courier New" panose="02070309020205020404" pitchFamily="49" charset="0"/>
              </a:rPr>
              <a:t>B</a:t>
            </a:r>
            <a:r>
              <a:rPr lang="en-US" altLang="zh-CN" dirty="0">
                <a:solidFill>
                  <a:srgbClr val="C00000"/>
                </a:solidFill>
              </a:rPr>
              <a:t>.</a:t>
            </a:r>
          </a:p>
          <a:p>
            <a:r>
              <a:rPr lang="en-US" altLang="zh-CN" dirty="0"/>
              <a:t>While logically possible, in such cases, we recommend the developer to revisit the (degenerative) expression as it might had been poorly designed. In our example, the expression could be reformulated to simply </a:t>
            </a:r>
            <a:r>
              <a:rPr lang="en-US" altLang="zh-CN" dirty="0">
                <a:latin typeface="Courier New" panose="02070309020205020404" pitchFamily="49" charset="0"/>
                <a:cs typeface="Courier New" panose="02070309020205020404" pitchFamily="49" charset="0"/>
              </a:rPr>
              <a:t>A</a:t>
            </a:r>
            <a:r>
              <a:rPr lang="en-US" altLang="zh-CN" dirty="0"/>
              <a:t>.</a:t>
            </a:r>
            <a:endParaRPr lang="zh-CN" altLang="en-US" dirty="0"/>
          </a:p>
        </p:txBody>
      </p:sp>
      <p:sp>
        <p:nvSpPr>
          <p:cNvPr id="4" name="对话气泡: 圆角矩形 3">
            <a:extLst>
              <a:ext uri="{FF2B5EF4-FFF2-40B4-BE49-F238E27FC236}">
                <a16:creationId xmlns:a16="http://schemas.microsoft.com/office/drawing/2014/main" id="{0E705837-ED87-43B5-8114-37D26F37D996}"/>
              </a:ext>
            </a:extLst>
          </p:cNvPr>
          <p:cNvSpPr/>
          <p:nvPr/>
        </p:nvSpPr>
        <p:spPr>
          <a:xfrm>
            <a:off x="5766621" y="3249253"/>
            <a:ext cx="3539612" cy="629573"/>
          </a:xfrm>
          <a:prstGeom prst="wedgeRoundRectCallout">
            <a:avLst>
              <a:gd name="adj1" fmla="val -67060"/>
              <a:gd name="adj2" fmla="val -516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How to understand this?</a:t>
            </a:r>
            <a:endParaRPr lang="zh-CN" altLang="en-US" dirty="0">
              <a:solidFill>
                <a:srgbClr val="C00000"/>
              </a:solidFill>
            </a:endParaRPr>
          </a:p>
        </p:txBody>
      </p:sp>
    </p:spTree>
    <p:extLst>
      <p:ext uri="{BB962C8B-B14F-4D97-AF65-F5344CB8AC3E}">
        <p14:creationId xmlns:p14="http://schemas.microsoft.com/office/powerpoint/2010/main" val="3633894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8B9F0-E168-4231-9EA7-3B65DDA45DCF}"/>
              </a:ext>
            </a:extLst>
          </p:cNvPr>
          <p:cNvSpPr>
            <a:spLocks noGrp="1"/>
          </p:cNvSpPr>
          <p:nvPr>
            <p:ph type="title"/>
          </p:nvPr>
        </p:nvSpPr>
        <p:spPr/>
        <p:txBody>
          <a:bodyPr/>
          <a:lstStyle/>
          <a:p>
            <a:r>
              <a:rPr lang="en-US" altLang="zh-CN" dirty="0"/>
              <a:t>Exercise 16.</a:t>
            </a:r>
            <a:endParaRPr lang="zh-CN" altLang="en-US" dirty="0"/>
          </a:p>
        </p:txBody>
      </p:sp>
      <p:sp>
        <p:nvSpPr>
          <p:cNvPr id="3" name="内容占位符 2">
            <a:extLst>
              <a:ext uri="{FF2B5EF4-FFF2-40B4-BE49-F238E27FC236}">
                <a16:creationId xmlns:a16="http://schemas.microsoft.com/office/drawing/2014/main" id="{005AF5D6-2FC7-4A38-9AF0-4DDCE898915F}"/>
              </a:ext>
            </a:extLst>
          </p:cNvPr>
          <p:cNvSpPr>
            <a:spLocks noGrp="1"/>
          </p:cNvSpPr>
          <p:nvPr>
            <p:ph idx="1"/>
          </p:nvPr>
        </p:nvSpPr>
        <p:spPr/>
        <p:txBody>
          <a:bodyPr/>
          <a:lstStyle/>
          <a:p>
            <a:r>
              <a:rPr lang="en-US" altLang="zh-CN" dirty="0"/>
              <a:t>Draw the </a:t>
            </a:r>
            <a:r>
              <a:rPr lang="en-US" altLang="zh-CN" b="1" dirty="0"/>
              <a:t>truth table</a:t>
            </a:r>
            <a:r>
              <a:rPr lang="en-US" altLang="zh-CN" dirty="0"/>
              <a:t> for expression </a:t>
            </a:r>
            <a:r>
              <a:rPr lang="en-US" altLang="zh-CN" dirty="0">
                <a:latin typeface="Courier New" panose="02070309020205020404" pitchFamily="49" charset="0"/>
                <a:cs typeface="Courier New" panose="02070309020205020404" pitchFamily="49" charset="0"/>
              </a:rPr>
              <a:t>A and (A or B).</a:t>
            </a:r>
          </a:p>
          <a:p>
            <a:r>
              <a:rPr lang="en-US" altLang="zh-CN" dirty="0"/>
              <a:t>Is it possible to achieve MC/DC coverage for this expression? Why (not)?</a:t>
            </a:r>
          </a:p>
          <a:p>
            <a:r>
              <a:rPr lang="en-US" altLang="zh-CN" dirty="0"/>
              <a:t>What feedback should you give to the developer, that used this expression, about your finding?</a:t>
            </a:r>
            <a:endParaRPr lang="zh-CN" altLang="en-US" dirty="0"/>
          </a:p>
        </p:txBody>
      </p:sp>
    </p:spTree>
    <p:extLst>
      <p:ext uri="{BB962C8B-B14F-4D97-AF65-F5344CB8AC3E}">
        <p14:creationId xmlns:p14="http://schemas.microsoft.com/office/powerpoint/2010/main" val="429312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C38CF-39EC-4EFB-BCCC-46C4B4185E33}"/>
              </a:ext>
            </a:extLst>
          </p:cNvPr>
          <p:cNvSpPr>
            <a:spLocks noGrp="1"/>
          </p:cNvSpPr>
          <p:nvPr>
            <p:ph type="title"/>
          </p:nvPr>
        </p:nvSpPr>
        <p:spPr/>
        <p:txBody>
          <a:bodyPr/>
          <a:lstStyle/>
          <a:p>
            <a:endParaRPr lang="zh-CN" altLang="en-US"/>
          </a:p>
        </p:txBody>
      </p:sp>
      <p:graphicFrame>
        <p:nvGraphicFramePr>
          <p:cNvPr id="4" name="内容占位符 3">
            <a:extLst>
              <a:ext uri="{FF2B5EF4-FFF2-40B4-BE49-F238E27FC236}">
                <a16:creationId xmlns:a16="http://schemas.microsoft.com/office/drawing/2014/main" id="{E6FA9892-108F-4AAE-8530-034FEB724021}"/>
              </a:ext>
            </a:extLst>
          </p:cNvPr>
          <p:cNvGraphicFramePr>
            <a:graphicFrameLocks noGrp="1"/>
          </p:cNvGraphicFramePr>
          <p:nvPr>
            <p:ph idx="1"/>
            <p:extLst>
              <p:ext uri="{D42A27DB-BD31-4B8C-83A1-F6EECF244321}">
                <p14:modId xmlns:p14="http://schemas.microsoft.com/office/powerpoint/2010/main" val="2256256569"/>
              </p:ext>
            </p:extLst>
          </p:nvPr>
        </p:nvGraphicFramePr>
        <p:xfrm>
          <a:off x="123950" y="2058194"/>
          <a:ext cx="3474656" cy="2400300"/>
        </p:xfrm>
        <a:graphic>
          <a:graphicData uri="http://schemas.openxmlformats.org/drawingml/2006/table">
            <a:tbl>
              <a:tblPr/>
              <a:tblGrid>
                <a:gridCol w="1106106">
                  <a:extLst>
                    <a:ext uri="{9D8B030D-6E8A-4147-A177-3AD203B41FA5}">
                      <a16:colId xmlns:a16="http://schemas.microsoft.com/office/drawing/2014/main" val="2322766229"/>
                    </a:ext>
                  </a:extLst>
                </a:gridCol>
                <a:gridCol w="552450">
                  <a:extLst>
                    <a:ext uri="{9D8B030D-6E8A-4147-A177-3AD203B41FA5}">
                      <a16:colId xmlns:a16="http://schemas.microsoft.com/office/drawing/2014/main" val="3453802401"/>
                    </a:ext>
                  </a:extLst>
                </a:gridCol>
                <a:gridCol w="552450">
                  <a:extLst>
                    <a:ext uri="{9D8B030D-6E8A-4147-A177-3AD203B41FA5}">
                      <a16:colId xmlns:a16="http://schemas.microsoft.com/office/drawing/2014/main" val="4110316469"/>
                    </a:ext>
                  </a:extLst>
                </a:gridCol>
                <a:gridCol w="1263650">
                  <a:extLst>
                    <a:ext uri="{9D8B030D-6E8A-4147-A177-3AD203B41FA5}">
                      <a16:colId xmlns:a16="http://schemas.microsoft.com/office/drawing/2014/main" val="2912881069"/>
                    </a:ext>
                  </a:extLst>
                </a:gridCol>
              </a:tblGrid>
              <a:tr h="0">
                <a:tc>
                  <a:txBody>
                    <a:bodyPr/>
                    <a:lstStyle/>
                    <a:p>
                      <a:pPr algn="ctr"/>
                      <a:r>
                        <a:rPr lang="en-US" sz="2400" b="1" dirty="0">
                          <a:effectLst/>
                        </a:rPr>
                        <a:t>Tests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b="1" dirty="0">
                          <a:effectLst/>
                        </a:rPr>
                        <a:t>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b="1">
                          <a:effectLst/>
                        </a:rPr>
                        <a:t>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b="1" dirty="0">
                          <a:effectLst/>
                        </a:rPr>
                        <a:t>Result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71998343"/>
                  </a:ext>
                </a:extLst>
              </a:tr>
              <a:tr h="0">
                <a:tc>
                  <a:txBody>
                    <a:bodyPr/>
                    <a:lstStyle/>
                    <a:p>
                      <a:pPr algn="ctr"/>
                      <a:r>
                        <a:rPr lang="en-US" altLang="zh-CN" sz="2400" dirty="0">
                          <a:effectLst/>
                        </a:rPr>
                        <a:t>1</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48749755"/>
                  </a:ext>
                </a:extLst>
              </a:tr>
              <a:tr h="0">
                <a:tc>
                  <a:txBody>
                    <a:bodyPr/>
                    <a:lstStyle/>
                    <a:p>
                      <a:pPr algn="ctr"/>
                      <a:r>
                        <a:rPr lang="en-US" altLang="zh-CN" sz="2400">
                          <a:effectLst/>
                        </a:rPr>
                        <a:t>2</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839630400"/>
                  </a:ext>
                </a:extLst>
              </a:tr>
              <a:tr h="0">
                <a:tc>
                  <a:txBody>
                    <a:bodyPr/>
                    <a:lstStyle/>
                    <a:p>
                      <a:pPr algn="ctr"/>
                      <a:r>
                        <a:rPr lang="en-US" altLang="zh-CN" sz="2400">
                          <a:effectLst/>
                        </a:rPr>
                        <a:t>3</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99217600"/>
                  </a:ext>
                </a:extLst>
              </a:tr>
              <a:tr h="0">
                <a:tc>
                  <a:txBody>
                    <a:bodyPr/>
                    <a:lstStyle/>
                    <a:p>
                      <a:pPr algn="ctr"/>
                      <a:r>
                        <a:rPr lang="en-US" altLang="zh-CN" sz="2400">
                          <a:effectLst/>
                        </a:rPr>
                        <a:t>4</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94969419"/>
                  </a:ext>
                </a:extLst>
              </a:tr>
            </a:tbl>
          </a:graphicData>
        </a:graphic>
      </p:graphicFrame>
      <p:sp>
        <p:nvSpPr>
          <p:cNvPr id="5" name="文本框 4">
            <a:extLst>
              <a:ext uri="{FF2B5EF4-FFF2-40B4-BE49-F238E27FC236}">
                <a16:creationId xmlns:a16="http://schemas.microsoft.com/office/drawing/2014/main" id="{BF52D931-1223-4B1D-AC66-1DDE3A9FD21A}"/>
              </a:ext>
            </a:extLst>
          </p:cNvPr>
          <p:cNvSpPr txBox="1"/>
          <p:nvPr/>
        </p:nvSpPr>
        <p:spPr>
          <a:xfrm>
            <a:off x="478527" y="1227197"/>
            <a:ext cx="2765502" cy="830997"/>
          </a:xfrm>
          <a:prstGeom prst="rect">
            <a:avLst/>
          </a:prstGeom>
          <a:noFill/>
        </p:spPr>
        <p:txBody>
          <a:bodyPr wrap="none" rtlCol="0">
            <a:spAutoFit/>
          </a:bodyPr>
          <a:lstStyle/>
          <a:p>
            <a:pPr algn="ctr"/>
            <a:r>
              <a:rPr lang="en-US" altLang="zh-CN" sz="2400" dirty="0"/>
              <a:t>Truth table for </a:t>
            </a:r>
          </a:p>
          <a:p>
            <a:pPr algn="ctr"/>
            <a:r>
              <a:rPr lang="en-US" altLang="zh-CN" sz="2400" dirty="0">
                <a:latin typeface="Courier New" panose="02070309020205020404" pitchFamily="49" charset="0"/>
                <a:cs typeface="Courier New" panose="02070309020205020404" pitchFamily="49" charset="0"/>
              </a:rPr>
              <a:t>A and (A or B)</a:t>
            </a:r>
            <a:endParaRPr lang="zh-CN" altLang="en-US" sz="2400" dirty="0"/>
          </a:p>
        </p:txBody>
      </p:sp>
      <p:sp>
        <p:nvSpPr>
          <p:cNvPr id="8" name="内容占位符 2">
            <a:extLst>
              <a:ext uri="{FF2B5EF4-FFF2-40B4-BE49-F238E27FC236}">
                <a16:creationId xmlns:a16="http://schemas.microsoft.com/office/drawing/2014/main" id="{E6A312EB-1E96-41FC-A54B-3E1B10A552CB}"/>
              </a:ext>
            </a:extLst>
          </p:cNvPr>
          <p:cNvSpPr txBox="1">
            <a:spLocks/>
          </p:cNvSpPr>
          <p:nvPr/>
        </p:nvSpPr>
        <p:spPr bwMode="auto">
          <a:xfrm>
            <a:off x="3598605" y="1227197"/>
            <a:ext cx="8114867" cy="520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r>
              <a:rPr lang="en-US" altLang="zh-CN" sz="2600" b="0" kern="0" dirty="0"/>
              <a:t>From this table we can deduce sets of independence pairs for each of the parameters:</a:t>
            </a:r>
          </a:p>
          <a:p>
            <a:pPr lvl="1"/>
            <a:r>
              <a:rPr lang="en-US" altLang="zh-CN" sz="2400" b="0" kern="0" dirty="0">
                <a:latin typeface="Courier New" panose="02070309020205020404" pitchFamily="49" charset="0"/>
                <a:cs typeface="Courier New" panose="02070309020205020404" pitchFamily="49" charset="0"/>
              </a:rPr>
              <a:t>A</a:t>
            </a:r>
            <a:r>
              <a:rPr lang="en-US" altLang="zh-CN" sz="2400" b="0" kern="0" dirty="0"/>
              <a:t>: {(1, 3), (2, 4)}</a:t>
            </a:r>
          </a:p>
          <a:p>
            <a:pPr lvl="1"/>
            <a:r>
              <a:rPr lang="en-US" altLang="zh-CN" sz="2400" b="0" kern="0" dirty="0">
                <a:latin typeface="Courier New" panose="02070309020205020404" pitchFamily="49" charset="0"/>
                <a:cs typeface="Courier New" panose="02070309020205020404" pitchFamily="49" charset="0"/>
              </a:rPr>
              <a:t>B</a:t>
            </a:r>
            <a:r>
              <a:rPr lang="en-US" altLang="zh-CN" sz="2400" b="0" kern="0" dirty="0"/>
              <a:t>: { (empty) }</a:t>
            </a:r>
          </a:p>
          <a:p>
            <a:r>
              <a:rPr lang="en-US" altLang="zh-CN" sz="2600" b="0" kern="0" dirty="0"/>
              <a:t>We can see that there is no independence pair for </a:t>
            </a:r>
            <a:r>
              <a:rPr lang="en-US" altLang="zh-CN" sz="2600" b="0" kern="0" dirty="0">
                <a:latin typeface="Courier New" panose="02070309020205020404" pitchFamily="49" charset="0"/>
                <a:cs typeface="Courier New" panose="02070309020205020404" pitchFamily="49" charset="0"/>
              </a:rPr>
              <a:t>B</a:t>
            </a:r>
            <a:r>
              <a:rPr lang="en-US" altLang="zh-CN" sz="2600" b="0" kern="0" dirty="0"/>
              <a:t>. Thus, it is not possible to achieve MC/DC coverage for this expression.</a:t>
            </a:r>
          </a:p>
          <a:p>
            <a:r>
              <a:rPr lang="en-US" altLang="zh-CN" sz="2600" b="0" kern="0" dirty="0"/>
              <a:t>Since there is no independence pair for </a:t>
            </a:r>
            <a:r>
              <a:rPr lang="en-US" altLang="zh-CN" sz="2600" b="0" kern="0" dirty="0">
                <a:latin typeface="Courier New" panose="02070309020205020404" pitchFamily="49" charset="0"/>
                <a:cs typeface="Courier New" panose="02070309020205020404" pitchFamily="49" charset="0"/>
              </a:rPr>
              <a:t>B</a:t>
            </a:r>
            <a:r>
              <a:rPr lang="en-US" altLang="zh-CN" sz="2600" b="0" kern="0" dirty="0"/>
              <a:t>, this parameter has no effect on the result. We should recommend the developer to restructure the expression without using </a:t>
            </a:r>
            <a:r>
              <a:rPr lang="en-US" altLang="zh-CN" sz="2600" b="0" kern="0" dirty="0">
                <a:latin typeface="Courier New" panose="02070309020205020404" pitchFamily="49" charset="0"/>
                <a:cs typeface="Courier New" panose="02070309020205020404" pitchFamily="49" charset="0"/>
              </a:rPr>
              <a:t>B</a:t>
            </a:r>
            <a:r>
              <a:rPr lang="en-US" altLang="zh-CN" sz="2600" b="0" kern="0" dirty="0"/>
              <a:t>, which will make the code easier to maintain.</a:t>
            </a:r>
            <a:endParaRPr lang="zh-CN" altLang="en-US" sz="2600" b="0" kern="0" dirty="0"/>
          </a:p>
        </p:txBody>
      </p:sp>
    </p:spTree>
    <p:extLst>
      <p:ext uri="{BB962C8B-B14F-4D97-AF65-F5344CB8AC3E}">
        <p14:creationId xmlns:p14="http://schemas.microsoft.com/office/powerpoint/2010/main" val="3409936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B82F4-5366-45BE-8E45-C4A5D7CF64D4}"/>
              </a:ext>
            </a:extLst>
          </p:cNvPr>
          <p:cNvSpPr>
            <a:spLocks noGrp="1"/>
          </p:cNvSpPr>
          <p:nvPr>
            <p:ph type="title"/>
          </p:nvPr>
        </p:nvSpPr>
        <p:spPr/>
        <p:txBody>
          <a:bodyPr/>
          <a:lstStyle/>
          <a:p>
            <a:r>
              <a:rPr lang="en-US" altLang="zh-CN" dirty="0"/>
              <a:t>Criteria Subsumption</a:t>
            </a:r>
            <a:endParaRPr lang="zh-CN" altLang="en-US" dirty="0"/>
          </a:p>
        </p:txBody>
      </p:sp>
      <p:sp>
        <p:nvSpPr>
          <p:cNvPr id="3" name="内容占位符 2">
            <a:extLst>
              <a:ext uri="{FF2B5EF4-FFF2-40B4-BE49-F238E27FC236}">
                <a16:creationId xmlns:a16="http://schemas.microsoft.com/office/drawing/2014/main" id="{AB8035DA-BB07-4F5C-AF0E-8EA1EEA516CC}"/>
              </a:ext>
            </a:extLst>
          </p:cNvPr>
          <p:cNvSpPr>
            <a:spLocks noGrp="1"/>
          </p:cNvSpPr>
          <p:nvPr>
            <p:ph idx="1"/>
          </p:nvPr>
        </p:nvSpPr>
        <p:spPr>
          <a:xfrm>
            <a:off x="291649" y="1226570"/>
            <a:ext cx="7517038" cy="5159716"/>
          </a:xfrm>
        </p:spPr>
        <p:txBody>
          <a:bodyPr/>
          <a:lstStyle/>
          <a:p>
            <a:r>
              <a:rPr lang="en-US" altLang="zh-CN" sz="2200" dirty="0"/>
              <a:t>You might have noticed that the criteria we studied became </a:t>
            </a:r>
            <a:r>
              <a:rPr lang="en-US" altLang="zh-CN" sz="2200" i="1" dirty="0">
                <a:solidFill>
                  <a:srgbClr val="C00000"/>
                </a:solidFill>
              </a:rPr>
              <a:t>more rigorous and demanding</a:t>
            </a:r>
            <a:r>
              <a:rPr lang="en-US" altLang="zh-CN" sz="2200" dirty="0"/>
              <a:t> throughout this chapter. We started our discussion with line coverage. Then we discussed branch coverage, and we noticed that we could generate more tests if we focused on branches. Then, we discussed branch + condition coverage, and we noticed that we could generate even more tests, if we also focused on the conditions.</a:t>
            </a:r>
          </a:p>
          <a:p>
            <a:r>
              <a:rPr lang="en-US" altLang="zh-CN" sz="2200" dirty="0"/>
              <a:t>There is a relationship between these criteria. Some strategies </a:t>
            </a:r>
            <a:r>
              <a:rPr lang="en-US" altLang="zh-CN" sz="2200" b="1" dirty="0">
                <a:solidFill>
                  <a:srgbClr val="C00000"/>
                </a:solidFill>
              </a:rPr>
              <a:t>subsume</a:t>
            </a:r>
            <a:r>
              <a:rPr lang="en-US" altLang="zh-CN" sz="2200" dirty="0"/>
              <a:t> other strategies. </a:t>
            </a:r>
            <a:r>
              <a:rPr lang="en-US" altLang="zh-CN" sz="2200" i="1" dirty="0">
                <a:solidFill>
                  <a:srgbClr val="C00000"/>
                </a:solidFill>
              </a:rPr>
              <a:t>Formally, a strategy X subsumes strategy Y if all elements that Y exercises are also exercised by X. </a:t>
            </a:r>
            <a:r>
              <a:rPr lang="en-US" altLang="zh-CN" sz="2200" dirty="0"/>
              <a:t>You can see in the right figure the relationship between the coverage criteria we studied.</a:t>
            </a:r>
            <a:endParaRPr lang="zh-CN" altLang="en-US" sz="2200" dirty="0"/>
          </a:p>
        </p:txBody>
      </p:sp>
      <p:pic>
        <p:nvPicPr>
          <p:cNvPr id="4" name="图片 3">
            <a:extLst>
              <a:ext uri="{FF2B5EF4-FFF2-40B4-BE49-F238E27FC236}">
                <a16:creationId xmlns:a16="http://schemas.microsoft.com/office/drawing/2014/main" id="{0864D052-9308-4AE5-BD69-7FEF6FCC2255}"/>
              </a:ext>
            </a:extLst>
          </p:cNvPr>
          <p:cNvPicPr>
            <a:picLocks noChangeAspect="1"/>
          </p:cNvPicPr>
          <p:nvPr/>
        </p:nvPicPr>
        <p:blipFill>
          <a:blip r:embed="rId2"/>
          <a:stretch>
            <a:fillRect/>
          </a:stretch>
        </p:blipFill>
        <p:spPr>
          <a:xfrm>
            <a:off x="7808687" y="1226570"/>
            <a:ext cx="4049485" cy="4733889"/>
          </a:xfrm>
          <a:prstGeom prst="rect">
            <a:avLst/>
          </a:prstGeom>
        </p:spPr>
      </p:pic>
    </p:spTree>
    <p:extLst>
      <p:ext uri="{BB962C8B-B14F-4D97-AF65-F5344CB8AC3E}">
        <p14:creationId xmlns:p14="http://schemas.microsoft.com/office/powerpoint/2010/main" val="3325461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2E1ED-3258-40D8-B836-2B42E5924732}"/>
              </a:ext>
            </a:extLst>
          </p:cNvPr>
          <p:cNvSpPr>
            <a:spLocks noGrp="1"/>
          </p:cNvSpPr>
          <p:nvPr>
            <p:ph type="title"/>
          </p:nvPr>
        </p:nvSpPr>
        <p:spPr>
          <a:xfrm>
            <a:off x="330200" y="122240"/>
            <a:ext cx="10595633" cy="729532"/>
          </a:xfrm>
        </p:spPr>
        <p:txBody>
          <a:bodyPr/>
          <a:lstStyle/>
          <a:p>
            <a:r>
              <a:rPr lang="en-US" altLang="zh-CN" sz="3200" dirty="0"/>
              <a:t>Counting words:</a:t>
            </a:r>
            <a:r>
              <a:rPr lang="zh-CN" altLang="en-US" sz="3200" dirty="0"/>
              <a:t> </a:t>
            </a:r>
            <a:r>
              <a:rPr lang="en-US" altLang="zh-CN" sz="3200" dirty="0"/>
              <a:t>An Example for Control-Flow Graph</a:t>
            </a:r>
            <a:endParaRPr lang="zh-CN" altLang="en-US" sz="3200" dirty="0"/>
          </a:p>
        </p:txBody>
      </p:sp>
      <p:sp>
        <p:nvSpPr>
          <p:cNvPr id="3" name="内容占位符 2">
            <a:extLst>
              <a:ext uri="{FF2B5EF4-FFF2-40B4-BE49-F238E27FC236}">
                <a16:creationId xmlns:a16="http://schemas.microsoft.com/office/drawing/2014/main" id="{C935BF71-7498-44A4-A4C8-EDAD0A27C1DA}"/>
              </a:ext>
            </a:extLst>
          </p:cNvPr>
          <p:cNvSpPr>
            <a:spLocks noGrp="1"/>
          </p:cNvSpPr>
          <p:nvPr>
            <p:ph idx="1"/>
          </p:nvPr>
        </p:nvSpPr>
        <p:spPr>
          <a:xfrm>
            <a:off x="952500" y="6735760"/>
            <a:ext cx="10972800" cy="542924"/>
          </a:xfrm>
        </p:spPr>
        <p:txBody>
          <a:bodyPr/>
          <a:lstStyle/>
          <a:p>
            <a:endParaRPr lang="zh-CN" altLang="en-US" dirty="0"/>
          </a:p>
        </p:txBody>
      </p:sp>
      <p:sp>
        <p:nvSpPr>
          <p:cNvPr id="10" name="文本框 9">
            <a:extLst>
              <a:ext uri="{FF2B5EF4-FFF2-40B4-BE49-F238E27FC236}">
                <a16:creationId xmlns:a16="http://schemas.microsoft.com/office/drawing/2014/main" id="{35895EC5-55C1-484D-9ED3-310659E8BFC4}"/>
              </a:ext>
            </a:extLst>
          </p:cNvPr>
          <p:cNvSpPr txBox="1"/>
          <p:nvPr/>
        </p:nvSpPr>
        <p:spPr>
          <a:xfrm>
            <a:off x="439738" y="1085412"/>
            <a:ext cx="3763962" cy="1938992"/>
          </a:xfrm>
          <a:prstGeom prst="rect">
            <a:avLst/>
          </a:prstGeom>
          <a:noFill/>
        </p:spPr>
        <p:txBody>
          <a:bodyPr wrap="square">
            <a:spAutoFit/>
          </a:bodyPr>
          <a:lstStyle/>
          <a:p>
            <a:r>
              <a:rPr lang="en-US" altLang="zh-CN" sz="2000" dirty="0">
                <a:solidFill>
                  <a:srgbClr val="002060"/>
                </a:solidFill>
                <a:latin typeface="Helvetica Neue"/>
              </a:rPr>
              <a:t>Requirement: </a:t>
            </a:r>
          </a:p>
          <a:p>
            <a:r>
              <a:rPr lang="en-US" altLang="zh-CN" sz="2000" b="0" i="0" dirty="0">
                <a:solidFill>
                  <a:srgbClr val="0070C0"/>
                </a:solidFill>
                <a:effectLst/>
                <a:latin typeface="Helvetica Neue"/>
              </a:rPr>
              <a:t>Given a sentence, the program should count the number of words that end with either an "s" or an "r". A word ends when a non-letter appears.</a:t>
            </a:r>
            <a:endParaRPr lang="zh-CN" altLang="en-US" sz="2000" dirty="0">
              <a:solidFill>
                <a:srgbClr val="0070C0"/>
              </a:solidFill>
            </a:endParaRPr>
          </a:p>
        </p:txBody>
      </p:sp>
      <p:sp>
        <p:nvSpPr>
          <p:cNvPr id="11" name="对话气泡: 圆角矩形 10">
            <a:extLst>
              <a:ext uri="{FF2B5EF4-FFF2-40B4-BE49-F238E27FC236}">
                <a16:creationId xmlns:a16="http://schemas.microsoft.com/office/drawing/2014/main" id="{64FA3FD4-C7C3-4E2D-9D14-025321558DFC}"/>
              </a:ext>
            </a:extLst>
          </p:cNvPr>
          <p:cNvSpPr/>
          <p:nvPr/>
        </p:nvSpPr>
        <p:spPr>
          <a:xfrm>
            <a:off x="571500" y="3429000"/>
            <a:ext cx="2819400" cy="1828800"/>
          </a:xfrm>
          <a:prstGeom prst="wedgeRoundRectCallout">
            <a:avLst>
              <a:gd name="adj1" fmla="val 94021"/>
              <a:gd name="adj2" fmla="val -542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You do not need to really understand the implementation!</a:t>
            </a:r>
          </a:p>
          <a:p>
            <a:pPr algn="ctr"/>
            <a:r>
              <a:rPr lang="en-US" altLang="zh-CN" sz="1800" dirty="0">
                <a:solidFill>
                  <a:schemeClr val="tx1"/>
                </a:solidFill>
              </a:rPr>
              <a:t>But understanding </a:t>
            </a:r>
            <a:r>
              <a:rPr lang="en-US" altLang="zh-CN" sz="1800" i="1" dirty="0">
                <a:solidFill>
                  <a:schemeClr val="tx1"/>
                </a:solidFill>
              </a:rPr>
              <a:t>Requirement</a:t>
            </a:r>
            <a:r>
              <a:rPr lang="en-US" altLang="zh-CN" sz="1800" dirty="0">
                <a:solidFill>
                  <a:schemeClr val="tx1"/>
                </a:solidFill>
              </a:rPr>
              <a:t> is very important.</a:t>
            </a:r>
            <a:endParaRPr lang="zh-CN" altLang="en-US" sz="1800" dirty="0">
              <a:solidFill>
                <a:schemeClr val="tx1"/>
              </a:solidFill>
            </a:endParaRPr>
          </a:p>
        </p:txBody>
      </p:sp>
      <p:sp>
        <p:nvSpPr>
          <p:cNvPr id="12" name="矩形: 对角圆角 11">
            <a:extLst>
              <a:ext uri="{FF2B5EF4-FFF2-40B4-BE49-F238E27FC236}">
                <a16:creationId xmlns:a16="http://schemas.microsoft.com/office/drawing/2014/main" id="{D8878487-3EFE-459E-BF25-BA757829FBD4}"/>
              </a:ext>
            </a:extLst>
          </p:cNvPr>
          <p:cNvSpPr/>
          <p:nvPr/>
        </p:nvSpPr>
        <p:spPr>
          <a:xfrm>
            <a:off x="4588533" y="949324"/>
            <a:ext cx="6337300" cy="5248276"/>
          </a:xfrm>
          <a:prstGeom prst="round2DiagRect">
            <a:avLst/>
          </a:prstGeom>
          <a:solidFill>
            <a:schemeClr val="accent3">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public</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class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8E908C"/>
                </a:solidFill>
                <a:effectLst/>
                <a:latin typeface="Consolas" panose="020B0609020204030204" pitchFamily="49" charset="0"/>
                <a:ea typeface="宋体" panose="02010600030101010101" pitchFamily="2" charset="-122"/>
                <a:cs typeface="宋体" panose="02010600030101010101" pitchFamily="2" charset="-122"/>
              </a:rPr>
              <a:t>CountLetters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public</a:t>
            </a:r>
            <a:r>
              <a:rPr lang="en-US" altLang="zh-CN" sz="18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18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E908C"/>
                </a:solidFill>
                <a:effectLst/>
                <a:latin typeface="Consolas" panose="020B0609020204030204" pitchFamily="49" charset="0"/>
                <a:ea typeface="宋体" panose="02010600030101010101" pitchFamily="2" charset="-122"/>
                <a:cs typeface="宋体" panose="02010600030101010101" pitchFamily="2" charset="-122"/>
              </a:rPr>
              <a:t>count</a:t>
            </a: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(String str)</a:t>
            </a:r>
            <a:r>
              <a:rPr lang="en-US" altLang="zh-CN" sz="18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 = </a:t>
            </a: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0</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2</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char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3</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for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a:t>
            </a: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0</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str.length</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4</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if</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Character.isLetter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str.charAt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5</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&amp;&amp;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6</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7</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8</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last =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str.charAt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9</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10</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if</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11</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12</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return</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85208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826E1-3D78-4854-98BB-05C489D8B064}"/>
              </a:ext>
            </a:extLst>
          </p:cNvPr>
          <p:cNvSpPr>
            <a:spLocks noGrp="1"/>
          </p:cNvSpPr>
          <p:nvPr>
            <p:ph type="title"/>
          </p:nvPr>
        </p:nvSpPr>
        <p:spPr/>
        <p:txBody>
          <a:bodyPr/>
          <a:lstStyle/>
          <a:p>
            <a:r>
              <a:rPr lang="en-US" altLang="zh-CN" dirty="0"/>
              <a:t>Other Topics</a:t>
            </a:r>
            <a:endParaRPr lang="zh-CN" altLang="en-US" dirty="0"/>
          </a:p>
        </p:txBody>
      </p:sp>
      <p:sp>
        <p:nvSpPr>
          <p:cNvPr id="3" name="内容占位符 2">
            <a:extLst>
              <a:ext uri="{FF2B5EF4-FFF2-40B4-BE49-F238E27FC236}">
                <a16:creationId xmlns:a16="http://schemas.microsoft.com/office/drawing/2014/main" id="{DAFCF00A-3DDE-44FE-9328-FFA5EBE55047}"/>
              </a:ext>
            </a:extLst>
          </p:cNvPr>
          <p:cNvSpPr>
            <a:spLocks noGrp="1"/>
          </p:cNvSpPr>
          <p:nvPr>
            <p:ph idx="1"/>
          </p:nvPr>
        </p:nvSpPr>
        <p:spPr/>
        <p:txBody>
          <a:bodyPr/>
          <a:lstStyle/>
          <a:p>
            <a:r>
              <a:rPr lang="en-US" altLang="zh-CN" dirty="0"/>
              <a:t>The effectiveness of structural testing</a:t>
            </a:r>
          </a:p>
          <a:p>
            <a:r>
              <a:rPr lang="en-US" altLang="zh-CN" dirty="0"/>
              <a:t>Structural testing vs structural coverage</a:t>
            </a:r>
            <a:endParaRPr lang="zh-CN" altLang="en-US" dirty="0"/>
          </a:p>
        </p:txBody>
      </p:sp>
    </p:spTree>
    <p:extLst>
      <p:ext uri="{BB962C8B-B14F-4D97-AF65-F5344CB8AC3E}">
        <p14:creationId xmlns:p14="http://schemas.microsoft.com/office/powerpoint/2010/main" val="40634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2E1ED-3258-40D8-B836-2B42E5924732}"/>
              </a:ext>
            </a:extLst>
          </p:cNvPr>
          <p:cNvSpPr>
            <a:spLocks noGrp="1"/>
          </p:cNvSpPr>
          <p:nvPr>
            <p:ph type="title"/>
          </p:nvPr>
        </p:nvSpPr>
        <p:spPr>
          <a:xfrm>
            <a:off x="200819" y="67970"/>
            <a:ext cx="10595633" cy="729532"/>
          </a:xfrm>
        </p:spPr>
        <p:txBody>
          <a:bodyPr/>
          <a:lstStyle/>
          <a:p>
            <a:r>
              <a:rPr lang="en-US" altLang="zh-CN" sz="3200" dirty="0"/>
              <a:t>Counting words:</a:t>
            </a:r>
            <a:r>
              <a:rPr lang="zh-CN" altLang="en-US" sz="3200" dirty="0"/>
              <a:t> </a:t>
            </a:r>
            <a:r>
              <a:rPr lang="en-US" altLang="zh-CN" sz="3200" dirty="0"/>
              <a:t>An Example for Control-Flow Graph</a:t>
            </a:r>
            <a:endParaRPr lang="zh-CN" altLang="en-US" sz="3200" dirty="0"/>
          </a:p>
        </p:txBody>
      </p:sp>
      <p:sp>
        <p:nvSpPr>
          <p:cNvPr id="12" name="矩形: 对角圆角 11">
            <a:extLst>
              <a:ext uri="{FF2B5EF4-FFF2-40B4-BE49-F238E27FC236}">
                <a16:creationId xmlns:a16="http://schemas.microsoft.com/office/drawing/2014/main" id="{2BADC3AD-0DCB-4BED-820A-D3D82A39F977}"/>
              </a:ext>
            </a:extLst>
          </p:cNvPr>
          <p:cNvSpPr/>
          <p:nvPr/>
        </p:nvSpPr>
        <p:spPr>
          <a:xfrm>
            <a:off x="190500" y="1012824"/>
            <a:ext cx="6337300" cy="5248276"/>
          </a:xfrm>
          <a:prstGeom prst="round2DiagRect">
            <a:avLst/>
          </a:prstGeom>
          <a:solidFill>
            <a:schemeClr val="accent3">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public</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class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8E908C"/>
                </a:solidFill>
                <a:effectLst/>
                <a:latin typeface="Consolas" panose="020B0609020204030204" pitchFamily="49" charset="0"/>
                <a:ea typeface="宋体" panose="02010600030101010101" pitchFamily="2" charset="-122"/>
                <a:cs typeface="宋体" panose="02010600030101010101" pitchFamily="2" charset="-122"/>
              </a:rPr>
              <a:t>CountLetters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public</a:t>
            </a:r>
            <a:r>
              <a:rPr lang="en-US" altLang="zh-CN" sz="18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18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E908C"/>
                </a:solidFill>
                <a:effectLst/>
                <a:latin typeface="Consolas" panose="020B0609020204030204" pitchFamily="49" charset="0"/>
                <a:ea typeface="宋体" panose="02010600030101010101" pitchFamily="2" charset="-122"/>
                <a:cs typeface="宋体" panose="02010600030101010101" pitchFamily="2" charset="-122"/>
              </a:rPr>
              <a:t>count</a:t>
            </a: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(String str)</a:t>
            </a:r>
            <a:r>
              <a:rPr lang="en-US" altLang="zh-CN" sz="18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 = </a:t>
            </a: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0</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2</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char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3</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for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a:t>
            </a: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0</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str.length</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4</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if</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Character.isLetter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str.charAt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5</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&amp;&amp;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6</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7</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8</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last =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str.charAt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9</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10</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if</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11</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12</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return</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8F0A4596-1AAF-4439-8BB1-97336BC335C3}"/>
              </a:ext>
            </a:extLst>
          </p:cNvPr>
          <p:cNvPicPr>
            <a:picLocks noChangeAspect="1"/>
          </p:cNvPicPr>
          <p:nvPr/>
        </p:nvPicPr>
        <p:blipFill>
          <a:blip r:embed="rId2"/>
          <a:stretch>
            <a:fillRect/>
          </a:stretch>
        </p:blipFill>
        <p:spPr>
          <a:xfrm>
            <a:off x="6692900" y="1025524"/>
            <a:ext cx="4851400" cy="5353768"/>
          </a:xfrm>
          <a:prstGeom prst="rect">
            <a:avLst/>
          </a:prstGeom>
        </p:spPr>
      </p:pic>
      <p:sp>
        <p:nvSpPr>
          <p:cNvPr id="14" name="矩形: 一个圆顶角，剪去另一个顶角 13">
            <a:extLst>
              <a:ext uri="{FF2B5EF4-FFF2-40B4-BE49-F238E27FC236}">
                <a16:creationId xmlns:a16="http://schemas.microsoft.com/office/drawing/2014/main" id="{2436C795-F6FA-4114-8F9F-7232F1A65988}"/>
              </a:ext>
            </a:extLst>
          </p:cNvPr>
          <p:cNvSpPr/>
          <p:nvPr/>
        </p:nvSpPr>
        <p:spPr>
          <a:xfrm>
            <a:off x="2476500" y="3290196"/>
            <a:ext cx="6972300" cy="1459604"/>
          </a:xfrm>
          <a:prstGeom prst="snip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en-US" altLang="zh-CN" sz="2400" b="0" kern="0" spc="15" dirty="0">
                <a:solidFill>
                  <a:schemeClr val="bg1"/>
                </a:solidFill>
                <a:effectLst/>
                <a:latin typeface="Consolas" panose="020B0609020204030204" pitchFamily="49" charset="0"/>
                <a:ea typeface="宋体" panose="02010600030101010101" pitchFamily="2" charset="-122"/>
                <a:cs typeface="宋体" panose="02010600030101010101" pitchFamily="2" charset="-122"/>
              </a:rPr>
              <a:t>To draw CFG, it is very important to know how many condition statements are contained in the program.</a:t>
            </a:r>
            <a:endParaRPr lang="zh-CN" altLang="en-US" dirty="0">
              <a:solidFill>
                <a:schemeClr val="bg1"/>
              </a:solidFill>
            </a:endParaRPr>
          </a:p>
        </p:txBody>
      </p:sp>
    </p:spTree>
    <p:extLst>
      <p:ext uri="{BB962C8B-B14F-4D97-AF65-F5344CB8AC3E}">
        <p14:creationId xmlns:p14="http://schemas.microsoft.com/office/powerpoint/2010/main" val="56224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A0858-D8AA-43A4-BB2F-844A2C43EEA1}"/>
              </a:ext>
            </a:extLst>
          </p:cNvPr>
          <p:cNvSpPr>
            <a:spLocks noGrp="1"/>
          </p:cNvSpPr>
          <p:nvPr>
            <p:ph type="title"/>
          </p:nvPr>
        </p:nvSpPr>
        <p:spPr>
          <a:xfrm>
            <a:off x="157879" y="210984"/>
            <a:ext cx="10375467" cy="629889"/>
          </a:xfrm>
        </p:spPr>
        <p:txBody>
          <a:bodyPr/>
          <a:lstStyle/>
          <a:p>
            <a:r>
              <a:rPr lang="en-US" altLang="zh-CN" dirty="0"/>
              <a:t>Branch/Decision coverage</a:t>
            </a:r>
            <a:endParaRPr lang="zh-CN" altLang="en-US" dirty="0"/>
          </a:p>
        </p:txBody>
      </p:sp>
      <p:sp>
        <p:nvSpPr>
          <p:cNvPr id="3" name="内容占位符 2">
            <a:extLst>
              <a:ext uri="{FF2B5EF4-FFF2-40B4-BE49-F238E27FC236}">
                <a16:creationId xmlns:a16="http://schemas.microsoft.com/office/drawing/2014/main" id="{91365747-7AB8-43DE-A209-185058780A24}"/>
              </a:ext>
            </a:extLst>
          </p:cNvPr>
          <p:cNvSpPr>
            <a:spLocks noGrp="1"/>
          </p:cNvSpPr>
          <p:nvPr>
            <p:ph idx="1"/>
          </p:nvPr>
        </p:nvSpPr>
        <p:spPr>
          <a:xfrm>
            <a:off x="8037534" y="5175597"/>
            <a:ext cx="2656114" cy="930275"/>
          </a:xfrm>
        </p:spPr>
        <p:txBody>
          <a:bodyPr/>
          <a:lstStyle/>
          <a:p>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0697AD8-01AD-4F9F-A451-60CC797007A2}"/>
                  </a:ext>
                </a:extLst>
              </p:cNvPr>
              <p:cNvSpPr txBox="1"/>
              <p:nvPr/>
            </p:nvSpPr>
            <p:spPr>
              <a:xfrm>
                <a:off x="5329522" y="894893"/>
                <a:ext cx="5987268" cy="591572"/>
              </a:xfrm>
              <a:prstGeom prst="rect">
                <a:avLst/>
              </a:prstGeom>
              <a:noFill/>
            </p:spPr>
            <p:txBody>
              <a:bodyPr wrap="square">
                <a:spAutoFit/>
              </a:bodyPr>
              <a:lstStyle/>
              <a:p>
                <a14:m>
                  <m:oMath xmlns:m="http://schemas.openxmlformats.org/officeDocument/2006/math">
                    <m:r>
                      <m:rPr>
                        <m:sty m:val="p"/>
                      </m:rPr>
                      <a:rPr lang="en-US" altLang="zh-CN" sz="2000" i="0" dirty="0" smtClean="0">
                        <a:latin typeface="Cambria Math" panose="02040503050406030204" pitchFamily="18" charset="0"/>
                      </a:rPr>
                      <m:t>branch</m:t>
                    </m:r>
                    <m:r>
                      <a:rPr lang="en-US" altLang="zh-CN" sz="2000" i="0" dirty="0" smtClean="0">
                        <a:latin typeface="Cambria Math" panose="02040503050406030204" pitchFamily="18" charset="0"/>
                      </a:rPr>
                      <m:t> </m:t>
                    </m:r>
                    <m:r>
                      <m:rPr>
                        <m:sty m:val="p"/>
                      </m:rPr>
                      <a:rPr lang="en-US" altLang="zh-CN" sz="2000" i="0" dirty="0" smtClean="0">
                        <a:latin typeface="Cambria Math" panose="02040503050406030204" pitchFamily="18" charset="0"/>
                      </a:rPr>
                      <m:t>coverage</m:t>
                    </m:r>
                    <m:r>
                      <a:rPr lang="en-US" altLang="zh-CN" sz="2000" i="1" dirty="0" smtClean="0">
                        <a:latin typeface="Cambria Math" panose="02040503050406030204" pitchFamily="18" charset="0"/>
                      </a:rPr>
                      <m:t>= ​</m:t>
                    </m:r>
                    <m:f>
                      <m:fPr>
                        <m:ctrlPr>
                          <a:rPr lang="en-US" altLang="zh-CN" sz="2000" i="1" dirty="0" smtClean="0">
                            <a:latin typeface="Cambria Math" panose="02040503050406030204" pitchFamily="18" charset="0"/>
                          </a:rPr>
                        </m:ctrlPr>
                      </m:fPr>
                      <m:num>
                        <m:r>
                          <m:rPr>
                            <m:nor/>
                          </m:rPr>
                          <a:rPr lang="en-US" altLang="zh-CN" sz="2000" b="0" dirty="0">
                            <a:cs typeface="Times New Roman" panose="02020603050405020304" pitchFamily="18" charset="0"/>
                          </a:rPr>
                          <m:t>decision</m:t>
                        </m:r>
                        <m:r>
                          <m:rPr>
                            <m:nor/>
                          </m:rPr>
                          <a:rPr lang="en-US" altLang="zh-CN" sz="2000" b="0" dirty="0">
                            <a:cs typeface="Times New Roman" panose="02020603050405020304" pitchFamily="18" charset="0"/>
                          </a:rPr>
                          <m:t> </m:t>
                        </m:r>
                        <m:r>
                          <m:rPr>
                            <m:nor/>
                          </m:rPr>
                          <a:rPr lang="en-US" altLang="zh-CN" sz="2000" b="0" dirty="0">
                            <a:cs typeface="Times New Roman" panose="02020603050405020304" pitchFamily="18" charset="0"/>
                          </a:rPr>
                          <m:t>outcomes</m:t>
                        </m:r>
                        <m:r>
                          <m:rPr>
                            <m:nor/>
                          </m:rPr>
                          <a:rPr lang="en-US" altLang="zh-CN" sz="2000" b="0" dirty="0">
                            <a:cs typeface="Times New Roman" panose="02020603050405020304" pitchFamily="18" charset="0"/>
                          </a:rPr>
                          <m:t> </m:t>
                        </m:r>
                        <m:r>
                          <m:rPr>
                            <m:nor/>
                          </m:rPr>
                          <a:rPr lang="en-US" altLang="zh-CN" sz="2000" b="0" dirty="0">
                            <a:cs typeface="Times New Roman" panose="02020603050405020304" pitchFamily="18" charset="0"/>
                          </a:rPr>
                          <m:t>covered</m:t>
                        </m:r>
                      </m:num>
                      <m:den>
                        <m:r>
                          <m:rPr>
                            <m:nor/>
                          </m:rPr>
                          <a:rPr lang="en-US" altLang="zh-CN" sz="2000" b="0" dirty="0">
                            <a:cs typeface="Times New Roman" panose="02020603050405020304" pitchFamily="18" charset="0"/>
                          </a:rPr>
                          <m:t>decision</m:t>
                        </m:r>
                        <m:r>
                          <m:rPr>
                            <m:nor/>
                          </m:rPr>
                          <a:rPr lang="en-US" altLang="zh-CN" sz="2000" b="0" dirty="0">
                            <a:cs typeface="Times New Roman" panose="02020603050405020304" pitchFamily="18" charset="0"/>
                          </a:rPr>
                          <m:t> </m:t>
                        </m:r>
                        <m:r>
                          <m:rPr>
                            <m:nor/>
                          </m:rPr>
                          <a:rPr lang="en-US" altLang="zh-CN" sz="2000" b="0" dirty="0">
                            <a:cs typeface="Times New Roman" panose="02020603050405020304" pitchFamily="18" charset="0"/>
                          </a:rPr>
                          <m:t>outcomes</m:t>
                        </m:r>
                        <m:r>
                          <m:rPr>
                            <m:nor/>
                          </m:rPr>
                          <a:rPr lang="en-US" altLang="zh-CN" sz="2000" b="0" dirty="0">
                            <a:cs typeface="Times New Roman" panose="02020603050405020304" pitchFamily="18" charset="0"/>
                          </a:rPr>
                          <m:t> </m:t>
                        </m:r>
                        <m:r>
                          <m:rPr>
                            <m:nor/>
                          </m:rPr>
                          <a:rPr lang="en-US" altLang="zh-CN" sz="2000" b="0" i="0" dirty="0" smtClean="0">
                            <a:cs typeface="Times New Roman" panose="02020603050405020304" pitchFamily="18" charset="0"/>
                          </a:rPr>
                          <m:t>total</m:t>
                        </m:r>
                      </m:den>
                    </m:f>
                    <m:r>
                      <m:rPr>
                        <m:nor/>
                      </m:rPr>
                      <a:rPr lang="en-US" altLang="zh-CN" sz="2000" dirty="0">
                        <a:cs typeface="Times New Roman" panose="02020603050405020304" pitchFamily="18" charset="0"/>
                      </a:rPr>
                      <m:t>⋅100%</m:t>
                    </m:r>
                  </m:oMath>
                </a14:m>
                <a:r>
                  <a:rPr lang="en-US" altLang="zh-CN" sz="2000" dirty="0">
                    <a:cs typeface="Times New Roman" panose="02020603050405020304" pitchFamily="18" charset="0"/>
                  </a:rPr>
                  <a:t>​​</a:t>
                </a:r>
              </a:p>
            </p:txBody>
          </p:sp>
        </mc:Choice>
        <mc:Fallback xmlns="">
          <p:sp>
            <p:nvSpPr>
              <p:cNvPr id="10" name="文本框 9">
                <a:extLst>
                  <a:ext uri="{FF2B5EF4-FFF2-40B4-BE49-F238E27FC236}">
                    <a16:creationId xmlns:a16="http://schemas.microsoft.com/office/drawing/2014/main" id="{20697AD8-01AD-4F9F-A451-60CC797007A2}"/>
                  </a:ext>
                </a:extLst>
              </p:cNvPr>
              <p:cNvSpPr txBox="1">
                <a:spLocks noRot="1" noChangeAspect="1" noMove="1" noResize="1" noEditPoints="1" noAdjustHandles="1" noChangeArrowheads="1" noChangeShapeType="1" noTextEdit="1"/>
              </p:cNvSpPr>
              <p:nvPr/>
            </p:nvSpPr>
            <p:spPr>
              <a:xfrm>
                <a:off x="5329522" y="894893"/>
                <a:ext cx="5987268" cy="591572"/>
              </a:xfrm>
              <a:prstGeom prst="rect">
                <a:avLst/>
              </a:prstGeom>
              <a:blipFill>
                <a:blip r:embed="rId2"/>
                <a:stretch>
                  <a:fillRect b="-5155"/>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19AE5A41-871E-45D0-9527-ED34A495B852}"/>
              </a:ext>
            </a:extLst>
          </p:cNvPr>
          <p:cNvSpPr txBox="1"/>
          <p:nvPr/>
        </p:nvSpPr>
        <p:spPr>
          <a:xfrm>
            <a:off x="5345613" y="1640218"/>
            <a:ext cx="5397501" cy="1446550"/>
          </a:xfrm>
          <a:prstGeom prst="rect">
            <a:avLst/>
          </a:prstGeom>
          <a:noFill/>
        </p:spPr>
        <p:txBody>
          <a:bodyPr wrap="square">
            <a:spAutoFit/>
          </a:bodyPr>
          <a:lstStyle/>
          <a:p>
            <a:r>
              <a:rPr lang="en-US" altLang="zh-CN" b="0" dirty="0"/>
              <a:t>100% branch coverage can be achieved by the following two tests:</a:t>
            </a:r>
          </a:p>
          <a:p>
            <a:pPr marL="457200" indent="-457200">
              <a:buFont typeface="+mj-lt"/>
              <a:buAutoNum type="arabicPeriod"/>
            </a:pPr>
            <a:r>
              <a:rPr lang="en-US" altLang="zh-CN" b="0" dirty="0"/>
              <a:t>str = "</a:t>
            </a:r>
            <a:r>
              <a:rPr lang="en-US" altLang="zh-CN" b="0" dirty="0" err="1"/>
              <a:t>cats|dogs</a:t>
            </a:r>
            <a:r>
              <a:rPr lang="en-US" altLang="zh-CN" b="0" dirty="0"/>
              <a:t>"</a:t>
            </a:r>
          </a:p>
          <a:p>
            <a:pPr marL="457200" indent="-457200">
              <a:buFont typeface="+mj-lt"/>
              <a:buAutoNum type="arabicPeriod"/>
            </a:pPr>
            <a:r>
              <a:rPr lang="en-US" altLang="zh-CN" b="0" dirty="0"/>
              <a:t>str = "</a:t>
            </a:r>
            <a:r>
              <a:rPr lang="en-US" altLang="zh-CN" b="0" dirty="0" err="1"/>
              <a:t>cats|dog</a:t>
            </a:r>
            <a:r>
              <a:rPr lang="en-US" altLang="zh-CN" b="0" dirty="0"/>
              <a:t>"</a:t>
            </a:r>
            <a:endParaRPr lang="zh-CN" altLang="en-US" b="0" dirty="0"/>
          </a:p>
        </p:txBody>
      </p:sp>
      <p:pic>
        <p:nvPicPr>
          <p:cNvPr id="14" name="图片 13">
            <a:extLst>
              <a:ext uri="{FF2B5EF4-FFF2-40B4-BE49-F238E27FC236}">
                <a16:creationId xmlns:a16="http://schemas.microsoft.com/office/drawing/2014/main" id="{8D4F8739-CB8F-4740-BA99-5D086C36DB07}"/>
              </a:ext>
            </a:extLst>
          </p:cNvPr>
          <p:cNvPicPr>
            <a:picLocks noChangeAspect="1"/>
          </p:cNvPicPr>
          <p:nvPr/>
        </p:nvPicPr>
        <p:blipFill>
          <a:blip r:embed="rId3"/>
          <a:stretch>
            <a:fillRect/>
          </a:stretch>
        </p:blipFill>
        <p:spPr>
          <a:xfrm>
            <a:off x="413185" y="1172220"/>
            <a:ext cx="4852837" cy="5352752"/>
          </a:xfrm>
          <a:prstGeom prst="rect">
            <a:avLst/>
          </a:prstGeom>
        </p:spPr>
      </p:pic>
      <p:sp>
        <p:nvSpPr>
          <p:cNvPr id="15" name="矩形: 单圆角 14">
            <a:extLst>
              <a:ext uri="{FF2B5EF4-FFF2-40B4-BE49-F238E27FC236}">
                <a16:creationId xmlns:a16="http://schemas.microsoft.com/office/drawing/2014/main" id="{4B3DC4C0-750A-4BD6-9F74-32DD0BB909AB}"/>
              </a:ext>
            </a:extLst>
          </p:cNvPr>
          <p:cNvSpPr/>
          <p:nvPr/>
        </p:nvSpPr>
        <p:spPr>
          <a:xfrm>
            <a:off x="5505670" y="3113521"/>
            <a:ext cx="5724092" cy="3314032"/>
          </a:xfrm>
          <a:prstGeom prst="round1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However, branch coverage gives two branches for each decision, no matter how complicated or complex the decision is. When a decision gets complicated, i.e., it contains more than one condition like a &gt; 10 &amp;&amp; b &lt; 20 &amp;&amp; c &lt; 10, branch coverage might not be enough to test all the possible outcomes of all these decisions. </a:t>
            </a:r>
            <a:endParaRPr lang="zh-CN" altLang="en-US" dirty="0">
              <a:solidFill>
                <a:schemeClr val="tx1"/>
              </a:solidFill>
            </a:endParaRPr>
          </a:p>
        </p:txBody>
      </p:sp>
    </p:spTree>
    <p:extLst>
      <p:ext uri="{BB962C8B-B14F-4D97-AF65-F5344CB8AC3E}">
        <p14:creationId xmlns:p14="http://schemas.microsoft.com/office/powerpoint/2010/main" val="383515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C34AE-070D-4ED3-A825-51B4DFA97D57}"/>
              </a:ext>
            </a:extLst>
          </p:cNvPr>
          <p:cNvSpPr>
            <a:spLocks noGrp="1"/>
          </p:cNvSpPr>
          <p:nvPr>
            <p:ph type="title"/>
          </p:nvPr>
        </p:nvSpPr>
        <p:spPr/>
        <p:txBody>
          <a:bodyPr/>
          <a:lstStyle/>
          <a:p>
            <a:endParaRPr lang="zh-CN" altLang="en-US"/>
          </a:p>
        </p:txBody>
      </p:sp>
      <p:sp>
        <p:nvSpPr>
          <p:cNvPr id="7" name="Rectangle 4">
            <a:extLst>
              <a:ext uri="{FF2B5EF4-FFF2-40B4-BE49-F238E27FC236}">
                <a16:creationId xmlns:a16="http://schemas.microsoft.com/office/drawing/2014/main" id="{C8B2B504-2181-419D-9825-32F4277D7CA4}"/>
              </a:ext>
            </a:extLst>
          </p:cNvPr>
          <p:cNvSpPr>
            <a:spLocks noGrp="1" noChangeArrowheads="1"/>
          </p:cNvSpPr>
          <p:nvPr>
            <p:ph idx="1"/>
          </p:nvPr>
        </p:nvSpPr>
        <p:spPr bwMode="auto">
          <a:xfrm>
            <a:off x="801008" y="1169485"/>
            <a:ext cx="10072915" cy="4204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hangingPunct="0">
              <a:lnSpc>
                <a:spcPct val="120000"/>
              </a:lnSpc>
              <a:spcBef>
                <a:spcPct val="0"/>
              </a:spcBef>
              <a:buClrTx/>
              <a:buSzTx/>
              <a:buNone/>
            </a:pPr>
            <a:r>
              <a:rPr kumimoji="0" lang="en-US" altLang="zh-CN" sz="25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For example, suppose one aims at testing the decision above: </a:t>
            </a:r>
            <a:r>
              <a:rPr lang="en-US" altLang="zh-CN" sz="2000" b="1" dirty="0">
                <a:solidFill>
                  <a:schemeClr val="tx2">
                    <a:lumMod val="60000"/>
                    <a:lumOff val="40000"/>
                  </a:schemeClr>
                </a:solidFill>
                <a:latin typeface="Courier New" panose="02070309020205020404" pitchFamily="49" charset="0"/>
                <a:cs typeface="Courier New" panose="02070309020205020404" pitchFamily="49" charset="0"/>
              </a:rPr>
              <a:t>a &gt; 10 &amp;&amp; b &lt; 20 &amp;&amp; c &lt; 10</a:t>
            </a:r>
            <a:r>
              <a:rPr kumimoji="0" lang="en-US" altLang="zh-CN" sz="25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Two tests can </a:t>
            </a:r>
            <a:r>
              <a:rPr lang="en-US" altLang="zh-CN" sz="25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fully cover decision blocks (i.e., 100% branch coverage):</a:t>
            </a:r>
            <a:endParaRPr kumimoji="0" lang="en-US" altLang="zh-CN" sz="25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endParaRPr>
          </a:p>
          <a:p>
            <a:pPr marL="457200" marR="0" lvl="0" indent="-457200" algn="l" defTabSz="914400" rtl="0" eaLnBrk="0" fontAlgn="base" latinLnBrk="0" hangingPunct="0">
              <a:lnSpc>
                <a:spcPct val="120000"/>
              </a:lnSpc>
              <a:spcBef>
                <a:spcPct val="0"/>
              </a:spcBef>
              <a:spcAft>
                <a:spcPct val="0"/>
              </a:spcAft>
              <a:buClrTx/>
              <a:buSzTx/>
              <a:buFont typeface="+mj-lt"/>
              <a:buAutoNum type="arabicPeriod"/>
              <a:tabLst/>
            </a:pPr>
            <a:r>
              <a:rPr kumimoji="0" lang="en-US" altLang="zh-CN" sz="2500" b="0" i="0" u="none" strike="noStrike" cap="none" normalizeH="0" baseline="0" dirty="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A test T1 (a=20, b=10, c=5) makes the condition </a:t>
            </a:r>
            <a:r>
              <a:rPr kumimoji="0" lang="en-US" altLang="zh-CN" sz="25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en-US" altLang="zh-CN" sz="2500" b="0" i="0" u="none" strike="noStrike" cap="none" normalizeH="0" baseline="0" dirty="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 </a:t>
            </a:r>
          </a:p>
          <a:p>
            <a:pPr marL="457200" marR="0" lvl="0" indent="-457200" algn="l" defTabSz="914400" rtl="0" eaLnBrk="0" fontAlgn="base" latinLnBrk="0" hangingPunct="0">
              <a:lnSpc>
                <a:spcPct val="120000"/>
              </a:lnSpc>
              <a:spcBef>
                <a:spcPct val="0"/>
              </a:spcBef>
              <a:spcAft>
                <a:spcPct val="0"/>
              </a:spcAft>
              <a:buClrTx/>
              <a:buSzTx/>
              <a:buFont typeface="+mj-lt"/>
              <a:buAutoNum type="arabicPeriod"/>
              <a:tabLst/>
            </a:pPr>
            <a:r>
              <a:rPr lang="en-US" altLang="zh-CN" sz="2500" dirty="0">
                <a:solidFill>
                  <a:srgbClr val="333333"/>
                </a:solidFill>
                <a:latin typeface="Times New Roman" panose="02020603050405020304" pitchFamily="18" charset="0"/>
                <a:ea typeface="Helvetica" panose="020B0604020202020204" pitchFamily="34" charset="0"/>
                <a:cs typeface="Times New Roman" panose="02020603050405020304" pitchFamily="18" charset="0"/>
              </a:rPr>
              <a:t>A</a:t>
            </a:r>
            <a:r>
              <a:rPr kumimoji="0" lang="en-US" altLang="zh-CN" sz="2500" b="0" i="0" u="none" strike="noStrike" cap="none" normalizeH="0" baseline="0" dirty="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 test T2 (a=5, b=10, c=5) makes the condition </a:t>
            </a:r>
            <a:r>
              <a:rPr kumimoji="0" lang="en-US" altLang="zh-CN" sz="25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false</a:t>
            </a:r>
            <a:r>
              <a:rPr lang="en-US" altLang="zh-CN" sz="25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0" fontAlgn="base" latinLnBrk="0" hangingPunct="0">
              <a:lnSpc>
                <a:spcPct val="120000"/>
              </a:lnSpc>
              <a:spcBef>
                <a:spcPct val="0"/>
              </a:spcBef>
              <a:spcAft>
                <a:spcPct val="0"/>
              </a:spcAft>
              <a:buClrTx/>
              <a:buSzTx/>
              <a:buFontTx/>
              <a:buNone/>
              <a:tabLst/>
            </a:pPr>
            <a:endParaRPr kumimoji="0" lang="en-US" altLang="zh-CN" sz="25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25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However, these two tests </a:t>
            </a:r>
            <a:r>
              <a:rPr kumimoji="0" lang="en-US" altLang="zh-CN" sz="2500" b="0" i="0" u="none" strike="noStrike" cap="none" normalizeH="0" baseline="0" dirty="0">
                <a:ln>
                  <a:noFill/>
                </a:ln>
                <a:solidFill>
                  <a:srgbClr val="C00000"/>
                </a:solidFill>
                <a:effectLst/>
                <a:latin typeface="Helvetica" panose="020B0604020202020204" pitchFamily="34" charset="0"/>
                <a:ea typeface="Helvetica" panose="020B0604020202020204" pitchFamily="34" charset="0"/>
                <a:cs typeface="Times New Roman" panose="02020603050405020304" pitchFamily="18" charset="0"/>
              </a:rPr>
              <a:t>do not cover all the possibilities/different combinations</a:t>
            </a:r>
            <a:r>
              <a:rPr kumimoji="0" lang="en-US" altLang="zh-CN" sz="25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for this decision to be evaluated to</a:t>
            </a:r>
            <a:r>
              <a:rPr kumimoji="0" lang="en-US" altLang="zh-CN" sz="25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t>
            </a:r>
            <a:r>
              <a:rPr kumimoji="0" lang="en-US" altLang="zh-CN" sz="25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false</a:t>
            </a:r>
            <a:r>
              <a:rPr kumimoji="0" lang="en-US" altLang="zh-CN" sz="25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e.g., T3 (a=20, b=30, c=5), etc.</a:t>
            </a:r>
            <a:endParaRPr kumimoji="0" lang="en-US" altLang="zh-CN" sz="2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8088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B3C9D-116C-4133-B0CC-EE546C782F8F}"/>
              </a:ext>
            </a:extLst>
          </p:cNvPr>
          <p:cNvSpPr>
            <a:spLocks noGrp="1"/>
          </p:cNvSpPr>
          <p:nvPr>
            <p:ph type="title"/>
          </p:nvPr>
        </p:nvSpPr>
        <p:spPr/>
        <p:txBody>
          <a:bodyPr/>
          <a:lstStyle/>
          <a:p>
            <a:r>
              <a:rPr lang="en-US" altLang="zh-CN" dirty="0"/>
              <a:t>(Basic) condition coverage</a:t>
            </a:r>
            <a:endParaRPr lang="zh-CN" altLang="en-US" dirty="0"/>
          </a:p>
        </p:txBody>
      </p:sp>
      <p:sp>
        <p:nvSpPr>
          <p:cNvPr id="3" name="内容占位符 2">
            <a:extLst>
              <a:ext uri="{FF2B5EF4-FFF2-40B4-BE49-F238E27FC236}">
                <a16:creationId xmlns:a16="http://schemas.microsoft.com/office/drawing/2014/main" id="{9CC57F02-54FE-4C68-B679-709C413BDB36}"/>
              </a:ext>
            </a:extLst>
          </p:cNvPr>
          <p:cNvSpPr>
            <a:spLocks noGrp="1"/>
          </p:cNvSpPr>
          <p:nvPr>
            <p:ph idx="1"/>
          </p:nvPr>
        </p:nvSpPr>
        <p:spPr>
          <a:xfrm>
            <a:off x="566058" y="1179625"/>
            <a:ext cx="10972800" cy="4887345"/>
          </a:xfrm>
        </p:spPr>
        <p:txBody>
          <a:bodyPr/>
          <a:lstStyle/>
          <a:p>
            <a:r>
              <a:rPr lang="en-US" altLang="zh-CN" sz="2600" dirty="0"/>
              <a:t>When using condition coverage as a criterion, we split each </a:t>
            </a:r>
            <a:r>
              <a:rPr lang="en-US" altLang="zh-CN" sz="2600" dirty="0">
                <a:solidFill>
                  <a:srgbClr val="C00000"/>
                </a:solidFill>
              </a:rPr>
              <a:t>compound condition</a:t>
            </a:r>
            <a:r>
              <a:rPr lang="en-US" altLang="zh-CN" sz="2600" dirty="0"/>
              <a:t> into </a:t>
            </a:r>
            <a:r>
              <a:rPr lang="en-US" altLang="zh-CN" sz="2600" dirty="0">
                <a:solidFill>
                  <a:srgbClr val="C00000"/>
                </a:solidFill>
              </a:rPr>
              <a:t>multiple decision blocks</a:t>
            </a:r>
            <a:r>
              <a:rPr lang="en-US" altLang="zh-CN" sz="2600" dirty="0"/>
              <a:t>. This means each of the conditions will be tested separately, and not only the "big decision block".</a:t>
            </a:r>
          </a:p>
          <a:p>
            <a:r>
              <a:rPr lang="en-US" altLang="zh-CN" sz="2600" dirty="0"/>
              <a:t> To this end, we can </a:t>
            </a:r>
            <a:r>
              <a:rPr lang="en-US" altLang="zh-CN" sz="2600" b="1" dirty="0">
                <a:solidFill>
                  <a:srgbClr val="C00000"/>
                </a:solidFill>
              </a:rPr>
              <a:t>re-design the CFG</a:t>
            </a:r>
            <a:r>
              <a:rPr lang="en-US" altLang="zh-CN" sz="2600" dirty="0"/>
              <a:t> and make sure </a:t>
            </a:r>
            <a:r>
              <a:rPr lang="en-US" altLang="zh-CN" sz="2600" dirty="0">
                <a:solidFill>
                  <a:srgbClr val="C00000"/>
                </a:solidFill>
              </a:rPr>
              <a:t>each decision block is now composed of a single condition</a:t>
            </a:r>
            <a:r>
              <a:rPr lang="en-US" altLang="zh-CN" sz="2600" dirty="0"/>
              <a:t>.</a:t>
            </a:r>
          </a:p>
          <a:p>
            <a:r>
              <a:rPr lang="en-US" altLang="zh-CN" sz="2600" dirty="0"/>
              <a:t>With </a:t>
            </a:r>
            <a:r>
              <a:rPr lang="en-US" altLang="zh-CN" sz="2600" dirty="0">
                <a:solidFill>
                  <a:srgbClr val="C00000"/>
                </a:solidFill>
              </a:rPr>
              <a:t>the new CFG </a:t>
            </a:r>
            <a:r>
              <a:rPr lang="en-US" altLang="zh-CN" sz="2600" dirty="0"/>
              <a:t>in hands (and with it new edges to explore), it </a:t>
            </a:r>
            <a:r>
              <a:rPr lang="en-US" altLang="zh-CN" sz="2600" dirty="0">
                <a:solidFill>
                  <a:srgbClr val="C00000"/>
                </a:solidFill>
              </a:rPr>
              <a:t>works the same as </a:t>
            </a:r>
            <a:r>
              <a:rPr lang="en-US" altLang="zh-CN" sz="2600" b="1" dirty="0">
                <a:solidFill>
                  <a:srgbClr val="C00000"/>
                </a:solidFill>
              </a:rPr>
              <a:t>branch coverage</a:t>
            </a:r>
            <a:r>
              <a:rPr lang="en-US" altLang="zh-CN" sz="2600" dirty="0"/>
              <a:t>. The formula is basically the same, but </a:t>
            </a:r>
            <a:r>
              <a:rPr lang="en-US" altLang="zh-CN" sz="2600" b="1" dirty="0">
                <a:solidFill>
                  <a:srgbClr val="C00000"/>
                </a:solidFill>
              </a:rPr>
              <a:t>now there are more decision outcomes</a:t>
            </a:r>
            <a:r>
              <a:rPr lang="en-US" altLang="zh-CN" sz="2600" dirty="0"/>
              <a:t> to count:</a:t>
            </a:r>
            <a:endParaRPr lang="zh-CN" altLang="en-US" sz="26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4893F75-D493-47DA-9B5E-D3978676BC81}"/>
                  </a:ext>
                </a:extLst>
              </p:cNvPr>
              <p:cNvSpPr txBox="1"/>
              <p:nvPr/>
            </p:nvSpPr>
            <p:spPr>
              <a:xfrm>
                <a:off x="1107395" y="5072528"/>
                <a:ext cx="9196162" cy="791242"/>
              </a:xfrm>
              <a:prstGeom prst="rect">
                <a:avLst/>
              </a:prstGeom>
              <a:noFill/>
            </p:spPr>
            <p:txBody>
              <a:bodyPr wrap="square">
                <a:spAutoFit/>
              </a:bodyPr>
              <a:lstStyle/>
              <a:p>
                <a14:m>
                  <m:oMath xmlns:m="http://schemas.openxmlformats.org/officeDocument/2006/math">
                    <m:r>
                      <a:rPr lang="en-US" altLang="zh-CN" sz="2800" b="1" i="0" dirty="0" smtClean="0">
                        <a:latin typeface="Cambria Math" panose="02040503050406030204" pitchFamily="18" charset="0"/>
                      </a:rPr>
                      <m:t>𝐜𝐨𝐧𝐝𝐢𝐭𝐢𝐨𝐧</m:t>
                    </m:r>
                    <m:r>
                      <a:rPr lang="en-US" altLang="zh-CN" sz="2800" i="0" dirty="0" smtClean="0">
                        <a:latin typeface="Cambria Math" panose="02040503050406030204" pitchFamily="18" charset="0"/>
                      </a:rPr>
                      <m:t> </m:t>
                    </m:r>
                    <m:r>
                      <m:rPr>
                        <m:sty m:val="p"/>
                      </m:rPr>
                      <a:rPr lang="en-US" altLang="zh-CN" sz="2800" i="0" dirty="0" smtClean="0">
                        <a:latin typeface="Cambria Math" panose="02040503050406030204" pitchFamily="18" charset="0"/>
                      </a:rPr>
                      <m:t>coverage</m:t>
                    </m:r>
                    <m:r>
                      <a:rPr lang="en-US" altLang="zh-CN" sz="2800" i="1" dirty="0" smtClean="0">
                        <a:latin typeface="Cambria Math" panose="02040503050406030204" pitchFamily="18" charset="0"/>
                      </a:rPr>
                      <m:t>= ​</m:t>
                    </m:r>
                    <m:f>
                      <m:fPr>
                        <m:ctrlPr>
                          <a:rPr lang="en-US" altLang="zh-CN" sz="2800" i="1" dirty="0" smtClean="0">
                            <a:latin typeface="Cambria Math" panose="02040503050406030204" pitchFamily="18" charset="0"/>
                          </a:rPr>
                        </m:ctrlPr>
                      </m:fPr>
                      <m:num>
                        <m:r>
                          <m:rPr>
                            <m:nor/>
                          </m:rPr>
                          <a:rPr lang="en-US" altLang="zh-CN" sz="2800" b="0" dirty="0">
                            <a:cs typeface="Times New Roman" panose="02020603050405020304" pitchFamily="18" charset="0"/>
                          </a:rPr>
                          <m:t>c</m:t>
                        </m:r>
                        <m:r>
                          <m:rPr>
                            <m:nor/>
                          </m:rPr>
                          <a:rPr lang="en-US" altLang="zh-CN" sz="2800" b="0" i="0" dirty="0" smtClean="0">
                            <a:cs typeface="Times New Roman" panose="02020603050405020304" pitchFamily="18" charset="0"/>
                          </a:rPr>
                          <m:t>onditions</m:t>
                        </m:r>
                        <m:r>
                          <m:rPr>
                            <m:nor/>
                          </m:rPr>
                          <a:rPr lang="en-US" altLang="zh-CN" sz="2800" b="0" dirty="0">
                            <a:cs typeface="Times New Roman" panose="02020603050405020304" pitchFamily="18" charset="0"/>
                          </a:rPr>
                          <m:t> </m:t>
                        </m:r>
                        <m:r>
                          <m:rPr>
                            <m:nor/>
                          </m:rPr>
                          <a:rPr lang="en-US" altLang="zh-CN" sz="2800" b="0" dirty="0">
                            <a:cs typeface="Times New Roman" panose="02020603050405020304" pitchFamily="18" charset="0"/>
                          </a:rPr>
                          <m:t>outcome</m:t>
                        </m:r>
                        <m:r>
                          <m:rPr>
                            <m:nor/>
                          </m:rPr>
                          <a:rPr lang="en-US" altLang="zh-CN" sz="2800" b="0" dirty="0">
                            <a:cs typeface="Times New Roman" panose="02020603050405020304" pitchFamily="18" charset="0"/>
                          </a:rPr>
                          <m:t> </m:t>
                        </m:r>
                        <m:r>
                          <m:rPr>
                            <m:nor/>
                          </m:rPr>
                          <a:rPr lang="en-US" altLang="zh-CN" sz="2800" b="0" dirty="0">
                            <a:cs typeface="Times New Roman" panose="02020603050405020304" pitchFamily="18" charset="0"/>
                          </a:rPr>
                          <m:t>covered</m:t>
                        </m:r>
                      </m:num>
                      <m:den>
                        <m:r>
                          <m:rPr>
                            <m:nor/>
                          </m:rPr>
                          <a:rPr lang="en-US" altLang="zh-CN" sz="2800" b="0" dirty="0">
                            <a:cs typeface="Times New Roman" panose="02020603050405020304" pitchFamily="18" charset="0"/>
                          </a:rPr>
                          <m:t>conditions</m:t>
                        </m:r>
                        <m:r>
                          <m:rPr>
                            <m:nor/>
                          </m:rPr>
                          <a:rPr lang="en-US" altLang="zh-CN" sz="2800" b="0" i="0" dirty="0" smtClean="0">
                            <a:cs typeface="Times New Roman" panose="02020603050405020304" pitchFamily="18" charset="0"/>
                          </a:rPr>
                          <m:t> </m:t>
                        </m:r>
                        <m:r>
                          <m:rPr>
                            <m:nor/>
                          </m:rPr>
                          <a:rPr lang="en-US" altLang="zh-CN" sz="2800" b="0" dirty="0">
                            <a:cs typeface="Times New Roman" panose="02020603050405020304" pitchFamily="18" charset="0"/>
                          </a:rPr>
                          <m:t>outcome</m:t>
                        </m:r>
                        <m:r>
                          <m:rPr>
                            <m:nor/>
                          </m:rPr>
                          <a:rPr lang="en-US" altLang="zh-CN" sz="2800" b="0" dirty="0">
                            <a:cs typeface="Times New Roman" panose="02020603050405020304" pitchFamily="18" charset="0"/>
                          </a:rPr>
                          <m:t> </m:t>
                        </m:r>
                        <m:r>
                          <m:rPr>
                            <m:nor/>
                          </m:rPr>
                          <a:rPr lang="en-US" altLang="zh-CN" sz="2800" b="0" i="0" dirty="0" smtClean="0">
                            <a:cs typeface="Times New Roman" panose="02020603050405020304" pitchFamily="18" charset="0"/>
                          </a:rPr>
                          <m:t>total</m:t>
                        </m:r>
                      </m:den>
                    </m:f>
                    <m:r>
                      <m:rPr>
                        <m:nor/>
                      </m:rPr>
                      <a:rPr lang="en-US" altLang="zh-CN" sz="2800" dirty="0">
                        <a:cs typeface="Times New Roman" panose="02020603050405020304" pitchFamily="18" charset="0"/>
                      </a:rPr>
                      <m:t>⋅100%</m:t>
                    </m:r>
                  </m:oMath>
                </a14:m>
                <a:r>
                  <a:rPr lang="en-US" altLang="zh-CN" sz="2800" dirty="0">
                    <a:cs typeface="Times New Roman" panose="02020603050405020304" pitchFamily="18" charset="0"/>
                  </a:rPr>
                  <a:t>​​</a:t>
                </a:r>
              </a:p>
            </p:txBody>
          </p:sp>
        </mc:Choice>
        <mc:Fallback xmlns="">
          <p:sp>
            <p:nvSpPr>
              <p:cNvPr id="4" name="文本框 3">
                <a:extLst>
                  <a:ext uri="{FF2B5EF4-FFF2-40B4-BE49-F238E27FC236}">
                    <a16:creationId xmlns:a16="http://schemas.microsoft.com/office/drawing/2014/main" id="{F4893F75-D493-47DA-9B5E-D3978676BC81}"/>
                  </a:ext>
                </a:extLst>
              </p:cNvPr>
              <p:cNvSpPr txBox="1">
                <a:spLocks noRot="1" noChangeAspect="1" noMove="1" noResize="1" noEditPoints="1" noAdjustHandles="1" noChangeArrowheads="1" noChangeShapeType="1" noTextEdit="1"/>
              </p:cNvSpPr>
              <p:nvPr/>
            </p:nvSpPr>
            <p:spPr>
              <a:xfrm>
                <a:off x="1107395" y="5072528"/>
                <a:ext cx="9196162" cy="791242"/>
              </a:xfrm>
              <a:prstGeom prst="rect">
                <a:avLst/>
              </a:prstGeom>
              <a:blipFill>
                <a:blip r:embed="rId2"/>
                <a:stretch>
                  <a:fillRect b="-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6598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01E4F-90F1-4BC8-8D21-A373D875432A}"/>
              </a:ext>
            </a:extLst>
          </p:cNvPr>
          <p:cNvSpPr>
            <a:spLocks noGrp="1"/>
          </p:cNvSpPr>
          <p:nvPr>
            <p:ph type="title"/>
          </p:nvPr>
        </p:nvSpPr>
        <p:spPr/>
        <p:txBody>
          <a:bodyPr/>
          <a:lstStyle/>
          <a:p>
            <a:r>
              <a:rPr lang="en-US" altLang="zh-CN" dirty="0"/>
              <a:t>(Basic) condition coverage</a:t>
            </a:r>
            <a:endParaRPr lang="zh-CN" altLang="en-US" dirty="0"/>
          </a:p>
        </p:txBody>
      </p:sp>
      <p:sp>
        <p:nvSpPr>
          <p:cNvPr id="15" name="文本框 14">
            <a:extLst>
              <a:ext uri="{FF2B5EF4-FFF2-40B4-BE49-F238E27FC236}">
                <a16:creationId xmlns:a16="http://schemas.microsoft.com/office/drawing/2014/main" id="{4CDF9EE0-F79C-4E5C-B9D5-2D8C46839022}"/>
              </a:ext>
            </a:extLst>
          </p:cNvPr>
          <p:cNvSpPr txBox="1"/>
          <p:nvPr/>
        </p:nvSpPr>
        <p:spPr>
          <a:xfrm>
            <a:off x="5600700" y="1324167"/>
            <a:ext cx="5791200" cy="1200329"/>
          </a:xfrm>
          <a:prstGeom prst="rect">
            <a:avLst/>
          </a:prstGeom>
          <a:noFill/>
        </p:spPr>
        <p:txBody>
          <a:bodyPr wrap="square">
            <a:spAutoFit/>
          </a:bodyPr>
          <a:lstStyle/>
          <a:p>
            <a:r>
              <a:rPr lang="en-US" altLang="zh-CN" sz="2400" dirty="0">
                <a:solidFill>
                  <a:srgbClr val="C00000"/>
                </a:solidFill>
              </a:rPr>
              <a:t>Condition coverage now works the same as </a:t>
            </a:r>
            <a:r>
              <a:rPr lang="en-US" altLang="zh-CN" sz="2400" b="1" dirty="0">
                <a:solidFill>
                  <a:srgbClr val="C00000"/>
                </a:solidFill>
              </a:rPr>
              <a:t>branch coverage</a:t>
            </a:r>
            <a:r>
              <a:rPr lang="en-US" altLang="zh-CN" sz="2400" dirty="0"/>
              <a:t>, but </a:t>
            </a:r>
            <a:r>
              <a:rPr lang="en-US" altLang="zh-CN" sz="2400" b="1" dirty="0">
                <a:solidFill>
                  <a:srgbClr val="C00000"/>
                </a:solidFill>
              </a:rPr>
              <a:t>has more decision outcomes</a:t>
            </a:r>
            <a:r>
              <a:rPr lang="en-US" altLang="zh-CN" sz="2400" dirty="0"/>
              <a:t> to count.</a:t>
            </a:r>
            <a:endParaRPr lang="zh-CN" altLang="en-US" dirty="0"/>
          </a:p>
        </p:txBody>
      </p:sp>
      <mc:AlternateContent xmlns:mc="http://schemas.openxmlformats.org/markup-compatibility/2006" xmlns:a14="http://schemas.microsoft.com/office/drawing/2010/main">
        <mc:Choice Requires="a14">
          <p:sp>
            <p:nvSpPr>
              <p:cNvPr id="16" name="矩形: 单圆角 15">
                <a:extLst>
                  <a:ext uri="{FF2B5EF4-FFF2-40B4-BE49-F238E27FC236}">
                    <a16:creationId xmlns:a16="http://schemas.microsoft.com/office/drawing/2014/main" id="{77CD38CE-DF75-485F-B96D-41CE3591B9AE}"/>
                  </a:ext>
                </a:extLst>
              </p:cNvPr>
              <p:cNvSpPr/>
              <p:nvPr/>
            </p:nvSpPr>
            <p:spPr>
              <a:xfrm>
                <a:off x="5736272" y="2524497"/>
                <a:ext cx="5791200" cy="3967352"/>
              </a:xfrm>
              <a:prstGeom prst="round1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20000"/>
                  </a:lnSpc>
                  <a:buFont typeface="+mj-lt"/>
                  <a:buAutoNum type="arabicPeriod"/>
                </a:pPr>
                <a:r>
                  <a:rPr lang="en-US" altLang="zh-CN" dirty="0">
                    <a:solidFill>
                      <a:schemeClr val="tx1"/>
                    </a:solidFill>
                  </a:rPr>
                  <a:t>Why condition coverage is very important when compared to branch coverage? Please give an example.</a:t>
                </a:r>
              </a:p>
              <a:p>
                <a:pPr marL="457200" indent="-457200">
                  <a:lnSpc>
                    <a:spcPct val="120000"/>
                  </a:lnSpc>
                  <a:buFont typeface="+mj-lt"/>
                  <a:buAutoNum type="arabicPeriod"/>
                </a:pPr>
                <a:r>
                  <a:rPr lang="en-US" altLang="zh-CN" dirty="0">
                    <a:solidFill>
                      <a:schemeClr val="tx1"/>
                    </a:solidFill>
                  </a:rPr>
                  <a:t>Does 100% condition coverage always lead to 100% branch coverage? If not, why? Please give an example to illustrate the condition under which 100% condition coverage </a:t>
                </a:r>
                <a14:m>
                  <m:oMath xmlns:m="http://schemas.openxmlformats.org/officeDocument/2006/math">
                    <m:r>
                      <a:rPr lang="en-US" altLang="zh-CN" b="1" i="1" smtClean="0">
                        <a:solidFill>
                          <a:schemeClr val="tx1"/>
                        </a:solidFill>
                        <a:latin typeface="Cambria Math" panose="02040503050406030204" pitchFamily="18" charset="0"/>
                      </a:rPr>
                      <m:t>≠</m:t>
                    </m:r>
                  </m:oMath>
                </a14:m>
                <a:r>
                  <a:rPr lang="en-US" altLang="zh-CN" dirty="0">
                    <a:solidFill>
                      <a:schemeClr val="tx1"/>
                    </a:solidFill>
                  </a:rPr>
                  <a:t> 100% branch coverage.</a:t>
                </a:r>
                <a:endParaRPr lang="zh-CN" altLang="en-US" dirty="0">
                  <a:solidFill>
                    <a:schemeClr val="tx1"/>
                  </a:solidFill>
                </a:endParaRPr>
              </a:p>
            </p:txBody>
          </p:sp>
        </mc:Choice>
        <mc:Fallback xmlns="">
          <p:sp>
            <p:nvSpPr>
              <p:cNvPr id="16" name="矩形: 单圆角 15">
                <a:extLst>
                  <a:ext uri="{FF2B5EF4-FFF2-40B4-BE49-F238E27FC236}">
                    <a16:creationId xmlns:a16="http://schemas.microsoft.com/office/drawing/2014/main" id="{77CD38CE-DF75-485F-B96D-41CE3591B9AE}"/>
                  </a:ext>
                </a:extLst>
              </p:cNvPr>
              <p:cNvSpPr>
                <a:spLocks noRot="1" noChangeAspect="1" noMove="1" noResize="1" noEditPoints="1" noAdjustHandles="1" noChangeArrowheads="1" noChangeShapeType="1" noTextEdit="1"/>
              </p:cNvSpPr>
              <p:nvPr/>
            </p:nvSpPr>
            <p:spPr>
              <a:xfrm>
                <a:off x="5736272" y="2524497"/>
                <a:ext cx="5791200" cy="3967352"/>
              </a:xfrm>
              <a:prstGeom prst="round1Rect">
                <a:avLst/>
              </a:prstGeom>
              <a:blipFill>
                <a:blip r:embed="rId2"/>
                <a:stretch>
                  <a:fillRect l="-1048"/>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D5815A17-8E37-4B59-8FD2-9838B972DFC7}"/>
              </a:ext>
            </a:extLst>
          </p:cNvPr>
          <p:cNvPicPr>
            <a:picLocks noChangeAspect="1"/>
          </p:cNvPicPr>
          <p:nvPr/>
        </p:nvPicPr>
        <p:blipFill>
          <a:blip r:embed="rId3"/>
          <a:stretch>
            <a:fillRect/>
          </a:stretch>
        </p:blipFill>
        <p:spPr>
          <a:xfrm>
            <a:off x="785585" y="1133474"/>
            <a:ext cx="4641403" cy="5483226"/>
          </a:xfrm>
          <a:prstGeom prst="rect">
            <a:avLst/>
          </a:prstGeom>
        </p:spPr>
      </p:pic>
      <p:sp>
        <p:nvSpPr>
          <p:cNvPr id="19" name="内容占位符 18">
            <a:extLst>
              <a:ext uri="{FF2B5EF4-FFF2-40B4-BE49-F238E27FC236}">
                <a16:creationId xmlns:a16="http://schemas.microsoft.com/office/drawing/2014/main" id="{9CCF236D-6039-4F31-9D6E-3138BD422C3E}"/>
              </a:ext>
            </a:extLst>
          </p:cNvPr>
          <p:cNvSpPr>
            <a:spLocks noGrp="1"/>
          </p:cNvSpPr>
          <p:nvPr>
            <p:ph idx="1"/>
          </p:nvPr>
        </p:nvSpPr>
        <p:spPr>
          <a:xfrm>
            <a:off x="609600" y="6491848"/>
            <a:ext cx="10972800" cy="325439"/>
          </a:xfrm>
        </p:spPr>
        <p:txBody>
          <a:bodyPr/>
          <a:lstStyle/>
          <a:p>
            <a:endParaRPr lang="zh-CN" altLang="en-US"/>
          </a:p>
        </p:txBody>
      </p:sp>
      <p:pic>
        <p:nvPicPr>
          <p:cNvPr id="27" name="图片 26">
            <a:extLst>
              <a:ext uri="{FF2B5EF4-FFF2-40B4-BE49-F238E27FC236}">
                <a16:creationId xmlns:a16="http://schemas.microsoft.com/office/drawing/2014/main" id="{7FA87B7D-3A9E-4C7D-B8DF-D2ADBFB30B24}"/>
              </a:ext>
            </a:extLst>
          </p:cNvPr>
          <p:cNvPicPr>
            <a:picLocks noChangeAspect="1"/>
          </p:cNvPicPr>
          <p:nvPr/>
        </p:nvPicPr>
        <p:blipFill>
          <a:blip r:embed="rId4"/>
          <a:stretch>
            <a:fillRect/>
          </a:stretch>
        </p:blipFill>
        <p:spPr>
          <a:xfrm>
            <a:off x="3803649" y="3028949"/>
            <a:ext cx="1865662" cy="3048765"/>
          </a:xfrm>
          <a:prstGeom prst="rect">
            <a:avLst/>
          </a:prstGeom>
        </p:spPr>
      </p:pic>
      <p:pic>
        <p:nvPicPr>
          <p:cNvPr id="29" name="图片 28">
            <a:extLst>
              <a:ext uri="{FF2B5EF4-FFF2-40B4-BE49-F238E27FC236}">
                <a16:creationId xmlns:a16="http://schemas.microsoft.com/office/drawing/2014/main" id="{4F287DF3-CD3D-483C-BB6C-4FD1B4D5C32A}"/>
              </a:ext>
            </a:extLst>
          </p:cNvPr>
          <p:cNvPicPr>
            <a:picLocks noChangeAspect="1"/>
          </p:cNvPicPr>
          <p:nvPr/>
        </p:nvPicPr>
        <p:blipFill>
          <a:blip r:embed="rId5"/>
          <a:stretch>
            <a:fillRect/>
          </a:stretch>
        </p:blipFill>
        <p:spPr>
          <a:xfrm>
            <a:off x="1970087" y="4444999"/>
            <a:ext cx="1604014" cy="1638142"/>
          </a:xfrm>
          <a:prstGeom prst="rect">
            <a:avLst/>
          </a:prstGeom>
        </p:spPr>
      </p:pic>
    </p:spTree>
    <p:extLst>
      <p:ext uri="{BB962C8B-B14F-4D97-AF65-F5344CB8AC3E}">
        <p14:creationId xmlns:p14="http://schemas.microsoft.com/office/powerpoint/2010/main" val="263418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1F09C-B32E-48C8-963C-2F5311506061}"/>
              </a:ext>
            </a:extLst>
          </p:cNvPr>
          <p:cNvSpPr>
            <a:spLocks noGrp="1"/>
          </p:cNvSpPr>
          <p:nvPr>
            <p:ph type="title"/>
          </p:nvPr>
        </p:nvSpPr>
        <p:spPr/>
        <p:txBody>
          <a:bodyPr/>
          <a:lstStyle/>
          <a:p>
            <a:r>
              <a:rPr lang="en-US" altLang="zh-CN" dirty="0"/>
              <a:t>Condition + Branch coverage</a:t>
            </a:r>
            <a:endParaRPr lang="zh-CN" altLang="en-US" dirty="0"/>
          </a:p>
        </p:txBody>
      </p:sp>
      <p:sp>
        <p:nvSpPr>
          <p:cNvPr id="7" name="文本框 6">
            <a:extLst>
              <a:ext uri="{FF2B5EF4-FFF2-40B4-BE49-F238E27FC236}">
                <a16:creationId xmlns:a16="http://schemas.microsoft.com/office/drawing/2014/main" id="{FCEE82B4-AA96-4F90-999E-6FE77F9338D7}"/>
              </a:ext>
            </a:extLst>
          </p:cNvPr>
          <p:cNvSpPr txBox="1"/>
          <p:nvPr/>
        </p:nvSpPr>
        <p:spPr>
          <a:xfrm>
            <a:off x="609600" y="1514369"/>
            <a:ext cx="6096000" cy="3108543"/>
          </a:xfrm>
          <a:prstGeom prst="rect">
            <a:avLst/>
          </a:prstGeom>
          <a:noFill/>
        </p:spPr>
        <p:txBody>
          <a:bodyPr wrap="square">
            <a:spAutoFit/>
          </a:bodyPr>
          <a:lstStyle/>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void</a:t>
            </a:r>
            <a:r>
              <a:rPr lang="en-US" altLang="zh-CN" sz="24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400" b="0" kern="0" spc="15" dirty="0">
                <a:solidFill>
                  <a:srgbClr val="8E908C"/>
                </a:solidFill>
                <a:effectLst/>
                <a:latin typeface="Consolas" panose="020B0609020204030204" pitchFamily="49" charset="0"/>
                <a:ea typeface="宋体" panose="02010600030101010101" pitchFamily="2" charset="-122"/>
                <a:cs typeface="宋体" panose="02010600030101010101" pitchFamily="2" charset="-122"/>
              </a:rPr>
              <a:t>hello</a:t>
            </a:r>
            <a:r>
              <a:rPr lang="en-US" altLang="zh-CN" sz="24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24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24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 a, </a:t>
            </a:r>
            <a:r>
              <a:rPr lang="en-US" altLang="zh-CN" sz="24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24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 b)</a:t>
            </a:r>
            <a:r>
              <a:rPr lang="en-US" altLang="zh-CN" sz="24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4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if</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 &gt; </a:t>
            </a:r>
            <a:r>
              <a:rPr lang="en-US" altLang="zh-CN" sz="24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10</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&amp; b &gt; </a:t>
            </a:r>
            <a:r>
              <a:rPr lang="en-US" altLang="zh-CN" sz="24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20</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4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System.out.println</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24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"Hello"</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a:t>
            </a:r>
            <a:r>
              <a:rPr lang="en-US" altLang="zh-CN" sz="24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else</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4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System.out.println</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24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"Hi"</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800" b="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CBB81F0B-52A4-4DC7-8781-50C346FB04BC}"/>
              </a:ext>
            </a:extLst>
          </p:cNvPr>
          <p:cNvPicPr>
            <a:picLocks noChangeAspect="1"/>
          </p:cNvPicPr>
          <p:nvPr/>
        </p:nvPicPr>
        <p:blipFill>
          <a:blip r:embed="rId2"/>
          <a:stretch>
            <a:fillRect/>
          </a:stretch>
        </p:blipFill>
        <p:spPr>
          <a:xfrm>
            <a:off x="7945404" y="1618406"/>
            <a:ext cx="2230333" cy="2567806"/>
          </a:xfrm>
          <a:prstGeom prst="rect">
            <a:avLst/>
          </a:prstGeom>
        </p:spPr>
      </p:pic>
      <p:pic>
        <p:nvPicPr>
          <p:cNvPr id="9" name="图片 8">
            <a:extLst>
              <a:ext uri="{FF2B5EF4-FFF2-40B4-BE49-F238E27FC236}">
                <a16:creationId xmlns:a16="http://schemas.microsoft.com/office/drawing/2014/main" id="{9BAE9539-C931-49D1-8CAD-E22798676EB6}"/>
              </a:ext>
            </a:extLst>
          </p:cNvPr>
          <p:cNvPicPr>
            <a:picLocks noChangeAspect="1"/>
          </p:cNvPicPr>
          <p:nvPr/>
        </p:nvPicPr>
        <p:blipFill>
          <a:blip r:embed="rId3"/>
          <a:stretch>
            <a:fillRect/>
          </a:stretch>
        </p:blipFill>
        <p:spPr>
          <a:xfrm>
            <a:off x="6705600" y="1052514"/>
            <a:ext cx="3848418" cy="3684243"/>
          </a:xfrm>
          <a:prstGeom prst="rect">
            <a:avLst/>
          </a:prstGeom>
        </p:spPr>
      </p:pic>
      <p:sp>
        <p:nvSpPr>
          <p:cNvPr id="18" name="内容占位符 17">
            <a:extLst>
              <a:ext uri="{FF2B5EF4-FFF2-40B4-BE49-F238E27FC236}">
                <a16:creationId xmlns:a16="http://schemas.microsoft.com/office/drawing/2014/main" id="{7704E2D9-0DCA-443A-A02D-365493BDC52D}"/>
              </a:ext>
            </a:extLst>
          </p:cNvPr>
          <p:cNvSpPr>
            <a:spLocks noGrp="1"/>
          </p:cNvSpPr>
          <p:nvPr>
            <p:ph idx="1"/>
          </p:nvPr>
        </p:nvSpPr>
        <p:spPr>
          <a:xfrm>
            <a:off x="609600" y="5084767"/>
            <a:ext cx="10972800" cy="1046158"/>
          </a:xfrm>
        </p:spPr>
        <p:txBody>
          <a:bodyPr/>
          <a:lstStyle/>
          <a:p>
            <a:endParaRPr lang="zh-CN" altLang="en-US" dirty="0"/>
          </a:p>
        </p:txBody>
      </p:sp>
    </p:spTree>
    <p:extLst>
      <p:ext uri="{BB962C8B-B14F-4D97-AF65-F5344CB8AC3E}">
        <p14:creationId xmlns:p14="http://schemas.microsoft.com/office/powerpoint/2010/main" val="318987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elin">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elin" id="{ECDC0BB5-FF72-44B2-95C7-8E90DB5CED82}" vid="{614870AD-B39F-4ADB-B13B-93E4B6D84DBD}"/>
    </a:ext>
  </a:extLst>
</a:theme>
</file>

<file path=docProps/app.xml><?xml version="1.0" encoding="utf-8"?>
<Properties xmlns="http://schemas.openxmlformats.org/officeDocument/2006/extended-properties" xmlns:vt="http://schemas.openxmlformats.org/officeDocument/2006/docPropsVTypes">
  <Template>Helin</Template>
  <TotalTime>9138</TotalTime>
  <Words>3257</Words>
  <Application>Microsoft Office PowerPoint</Application>
  <PresentationFormat>宽屏</PresentationFormat>
  <Paragraphs>479</Paragraphs>
  <Slides>30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Helvetica Neue</vt:lpstr>
      <vt:lpstr>KaTeX_Main</vt:lpstr>
      <vt:lpstr>KaTeX_Math</vt:lpstr>
      <vt:lpstr>华文楷体</vt:lpstr>
      <vt:lpstr>楷体</vt:lpstr>
      <vt:lpstr>Arial</vt:lpstr>
      <vt:lpstr>Calibri</vt:lpstr>
      <vt:lpstr>Cambria</vt:lpstr>
      <vt:lpstr>Cambria Math</vt:lpstr>
      <vt:lpstr>Consolas</vt:lpstr>
      <vt:lpstr>Courier New</vt:lpstr>
      <vt:lpstr>Helvetica</vt:lpstr>
      <vt:lpstr>Times New Roman</vt:lpstr>
      <vt:lpstr>Wingdings</vt:lpstr>
      <vt:lpstr>Helin</vt:lpstr>
      <vt:lpstr>Structural Testing</vt:lpstr>
      <vt:lpstr>Blocks and Control-Flow Graph</vt:lpstr>
      <vt:lpstr>Counting words: An Example for Control-Flow Graph</vt:lpstr>
      <vt:lpstr>Counting words: An Example for Control-Flow Graph</vt:lpstr>
      <vt:lpstr>Branch/Decision coverage</vt:lpstr>
      <vt:lpstr>PowerPoint 演示文稿</vt:lpstr>
      <vt:lpstr>(Basic) condition coverage</vt:lpstr>
      <vt:lpstr>(Basic) condition coverage</vt:lpstr>
      <vt:lpstr>Condition + Branch coverage</vt:lpstr>
      <vt:lpstr>Condition + Branch coverage</vt:lpstr>
      <vt:lpstr>PowerPoint 演示文稿</vt:lpstr>
      <vt:lpstr>Path Coverage</vt:lpstr>
      <vt:lpstr>Truth/Decision Table</vt:lpstr>
      <vt:lpstr>Problem of Path Coverage</vt:lpstr>
      <vt:lpstr>Lazy vs. Eager Operators</vt:lpstr>
      <vt:lpstr>Loop Boundary Adequacy (LBA)</vt:lpstr>
      <vt:lpstr>Idea behind the LBA criterion </vt:lpstr>
      <vt:lpstr>MC/DC (Modified Condition/Decision Coverage)</vt:lpstr>
      <vt:lpstr>An Example for MC/DC</vt:lpstr>
      <vt:lpstr>Independence Test Pairs</vt:lpstr>
      <vt:lpstr>independence pairs of A/B/C in A &amp;&amp; (B || C)</vt:lpstr>
      <vt:lpstr>Choose the final test cases from Candidate Subsets</vt:lpstr>
      <vt:lpstr>Choose the final test cases from Candidate Subsets</vt:lpstr>
      <vt:lpstr>Discuss some details about the MC/DC</vt:lpstr>
      <vt:lpstr>masked MC/DC</vt:lpstr>
      <vt:lpstr>MC/DC coverage is not always achievable</vt:lpstr>
      <vt:lpstr>Exercise 16.</vt:lpstr>
      <vt:lpstr>PowerPoint 演示文稿</vt:lpstr>
      <vt:lpstr>Criteria Subsumption</vt:lpstr>
      <vt:lpstr>Other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 and Testing Techniques</dc:title>
  <dc:creator>Li Xiaoxin</dc:creator>
  <cp:lastModifiedBy>Li Xiaoxin</cp:lastModifiedBy>
  <cp:revision>157</cp:revision>
  <dcterms:created xsi:type="dcterms:W3CDTF">2021-03-08T04:15:30Z</dcterms:created>
  <dcterms:modified xsi:type="dcterms:W3CDTF">2021-04-20T12:06:28Z</dcterms:modified>
</cp:coreProperties>
</file>