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57" r:id="rId4"/>
    <p:sldId id="259" r:id="rId5"/>
    <p:sldId id="278" r:id="rId6"/>
    <p:sldId id="262" r:id="rId7"/>
    <p:sldId id="261" r:id="rId8"/>
    <p:sldId id="279" r:id="rId9"/>
    <p:sldId id="283" r:id="rId10"/>
    <p:sldId id="280" r:id="rId11"/>
    <p:sldId id="285" r:id="rId12"/>
    <p:sldId id="281" r:id="rId13"/>
    <p:sldId id="275" r:id="rId14"/>
    <p:sldId id="276" r:id="rId15"/>
    <p:sldId id="286" r:id="rId16"/>
    <p:sldId id="287" r:id="rId17"/>
    <p:sldId id="288" r:id="rId18"/>
    <p:sldId id="289" r:id="rId19"/>
    <p:sldId id="290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389" autoAdjust="0"/>
  </p:normalViewPr>
  <p:slideViewPr>
    <p:cSldViewPr snapToGrid="0">
      <p:cViewPr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86C27-81C4-4ADB-9532-0BCD12548740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0CEB-2EA9-40AD-B738-92EDF3222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70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CE0-9208-46D0-8413-AEB6717F8442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FD2-470D-4541-8E06-F9AB634B28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2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90FD2-470D-4541-8E06-F9AB634B28C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6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90FD2-470D-4541-8E06-F9AB634B28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53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90FD2-470D-4541-8E06-F9AB634B28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0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B6-2E5D-4F70-AFED-48F170BD8DC7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0A80-D636-4CCE-A709-D8D000BE966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2C1A-E83E-4CA7-96B3-DD20C131E9A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D4F-20DC-4152-82A2-86AD2AD292C7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C781-40F1-4031-B43C-125F0A60A13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37A-03AF-41D5-B3E4-6B03D667EA1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0C53-6601-4F89-BF0F-B6D8B6D038F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6469-5341-4E4B-A5DF-0CDA3CD7DA2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831D-8B47-4B24-AA8F-CF651EE7B4B5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0F8F-E68A-46C1-89B4-7F1D6A2A3BD8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2D71-1E01-4FC5-A087-8FAAC19CC1F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592-B352-43A9-A071-B11E95FC4CFC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C8F8-A552-4A05-B952-977701B28773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66C9-576A-4479-8AD3-14CD3C026729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1F38-0FF9-49B1-AC24-1491AEFFE98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7653-0610-4FB4-A005-EAA604EFFD1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EB9B-F364-460F-8708-FEC856B6A09F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5B8250-8EFD-463F-B2F2-CD9CFF528FF6}" type="datetime1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1698171"/>
            <a:ext cx="8825658" cy="1398455"/>
          </a:xfrm>
        </p:spPr>
        <p:txBody>
          <a:bodyPr/>
          <a:lstStyle/>
          <a:p>
            <a:pPr algn="ctr"/>
            <a:r>
              <a:rPr lang="fr-FR" sz="6000" dirty="0"/>
              <a:t>Projet Musées Montélimar 2017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3171" y="6158311"/>
            <a:ext cx="8825658" cy="429102"/>
          </a:xfrm>
        </p:spPr>
        <p:txBody>
          <a:bodyPr/>
          <a:lstStyle/>
          <a:p>
            <a:pPr algn="ctr"/>
            <a:r>
              <a:rPr lang="fr-FR" dirty="0" err="1"/>
              <a:t>Mordohay</a:t>
            </a:r>
            <a:r>
              <a:rPr lang="fr-FR" dirty="0"/>
              <a:t>, </a:t>
            </a:r>
            <a:r>
              <a:rPr lang="fr-FR" dirty="0" err="1"/>
              <a:t>brisac</a:t>
            </a:r>
            <a:r>
              <a:rPr lang="fr-FR" dirty="0"/>
              <a:t>, </a:t>
            </a:r>
            <a:r>
              <a:rPr lang="fr-FR" dirty="0" err="1"/>
              <a:t>jourdan</a:t>
            </a:r>
            <a:r>
              <a:rPr lang="fr-FR" dirty="0"/>
              <a:t>, </a:t>
            </a:r>
            <a:r>
              <a:rPr lang="fr-FR" dirty="0" err="1"/>
              <a:t>boureau</a:t>
            </a:r>
            <a:r>
              <a:rPr lang="fr-FR" dirty="0"/>
              <a:t>, </a:t>
            </a:r>
            <a:r>
              <a:rPr lang="fr-FR" dirty="0" err="1"/>
              <a:t>lapchik</a:t>
            </a:r>
            <a:r>
              <a:rPr lang="fr-FR" dirty="0"/>
              <a:t>, </a:t>
            </a:r>
            <a:r>
              <a:rPr lang="fr-FR" dirty="0" err="1"/>
              <a:t>logut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53" y="3368872"/>
            <a:ext cx="1887894" cy="251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0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668778" y="5329250"/>
            <a:ext cx="305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Ajout d’une photo</a:t>
            </a:r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3" y="2029739"/>
            <a:ext cx="5623161" cy="255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03" y="2027464"/>
            <a:ext cx="5272506" cy="255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6991737" y="5329249"/>
            <a:ext cx="428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Modification d’un calque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D) Diagrammes de séquence</a:t>
            </a:r>
          </a:p>
        </p:txBody>
      </p:sp>
      <p:pic>
        <p:nvPicPr>
          <p:cNvPr id="10" name="Picture 2" descr="C:\Users\Utilisateur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236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997602" y="5435320"/>
            <a:ext cx="402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Visualisation d’un constat</a:t>
            </a:r>
          </a:p>
        </p:txBody>
      </p:sp>
      <p:pic>
        <p:nvPicPr>
          <p:cNvPr id="12" name="Imag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1" y="1945340"/>
            <a:ext cx="5321116" cy="275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651966" y="5435320"/>
            <a:ext cx="435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Création d’un calque</a:t>
            </a:r>
          </a:p>
        </p:txBody>
      </p:sp>
      <p:pic>
        <p:nvPicPr>
          <p:cNvPr id="16" name="Imag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00" y="1945340"/>
            <a:ext cx="5982398" cy="275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D) Diagrammes de séquence</a:t>
            </a:r>
          </a:p>
        </p:txBody>
      </p:sp>
      <p:pic>
        <p:nvPicPr>
          <p:cNvPr id="14" name="Picture 2" descr="C:\Users\Utilisateur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31682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3758158" y="5676291"/>
            <a:ext cx="467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Générer un constat </a:t>
            </a:r>
            <a:r>
              <a:rPr lang="fr-FR" sz="2400" dirty="0" err="1"/>
              <a:t>pdf</a:t>
            </a:r>
            <a:endParaRPr lang="fr-FR" sz="2400" dirty="0"/>
          </a:p>
        </p:txBody>
      </p:sp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93" y="1939317"/>
            <a:ext cx="7441203" cy="334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D) Diagrammes de séquence</a:t>
            </a:r>
          </a:p>
        </p:txBody>
      </p:sp>
      <p:pic>
        <p:nvPicPr>
          <p:cNvPr id="8" name="Picture 2" descr="C:\Users\Utilisateu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28665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457828" y="834076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A) Diagramme de Gantt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6" y="1415207"/>
            <a:ext cx="11395273" cy="5273460"/>
          </a:xfrm>
        </p:spPr>
      </p:pic>
    </p:spTree>
    <p:extLst>
      <p:ext uri="{BB962C8B-B14F-4D97-AF65-F5344CB8AC3E}">
        <p14:creationId xmlns:p14="http://schemas.microsoft.com/office/powerpoint/2010/main" val="2120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457832" y="826170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B) Évolution du prix de revient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516909"/>
            <a:ext cx="10832983" cy="50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339401" y="5255881"/>
            <a:ext cx="383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connexion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88522" y="5251294"/>
            <a:ext cx="525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écran d’accueil des constats</a:t>
            </a:r>
          </a:p>
        </p:txBody>
      </p:sp>
      <p:pic>
        <p:nvPicPr>
          <p:cNvPr id="8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" y="1922237"/>
            <a:ext cx="4855067" cy="3137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84" y="1922237"/>
            <a:ext cx="4785709" cy="3137120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3457828" y="913749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Analyse détaillée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028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534851" y="5198821"/>
            <a:ext cx="476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création d’un constat</a:t>
            </a:r>
          </a:p>
        </p:txBody>
      </p:sp>
      <p:pic>
        <p:nvPicPr>
          <p:cNvPr id="6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73" y="1836893"/>
            <a:ext cx="4638151" cy="3116448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457828" y="913749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Analyse détaillée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0407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257651" y="5219862"/>
            <a:ext cx="383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Ajout de photos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12983" y="5219862"/>
            <a:ext cx="36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Ajout d’un calque</a:t>
            </a:r>
          </a:p>
        </p:txBody>
      </p:sp>
      <p:pic>
        <p:nvPicPr>
          <p:cNvPr id="10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4" y="1907484"/>
            <a:ext cx="4964164" cy="3017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80" y="1907484"/>
            <a:ext cx="5216066" cy="3017433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457828" y="913749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Analyse détaillée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7236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269663" y="5398814"/>
            <a:ext cx="383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Modification calque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11009" y="5398813"/>
            <a:ext cx="441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Validation d’un constat</a:t>
            </a:r>
            <a:endParaRPr lang="fr-FR" sz="2400" dirty="0"/>
          </a:p>
        </p:txBody>
      </p:sp>
      <p:pic>
        <p:nvPicPr>
          <p:cNvPr id="8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1" y="1795712"/>
            <a:ext cx="5143434" cy="3302270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457828" y="913749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Analyse détaillée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18" y="1795712"/>
            <a:ext cx="4952118" cy="3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453454" y="5521093"/>
            <a:ext cx="528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IHM </a:t>
            </a:r>
            <a:r>
              <a:rPr lang="fr-FR" sz="2400" dirty="0" smtClean="0"/>
              <a:t>générer un </a:t>
            </a:r>
            <a:r>
              <a:rPr lang="fr-FR" sz="2400" dirty="0" err="1" smtClean="0"/>
              <a:t>pdf</a:t>
            </a:r>
            <a:endParaRPr lang="fr-FR" sz="2400" dirty="0"/>
          </a:p>
        </p:txBody>
      </p:sp>
      <p:pic>
        <p:nvPicPr>
          <p:cNvPr id="6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457828" y="913749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Analyse détaillée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II. Gestion du Projet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45" y="1844067"/>
            <a:ext cx="5519909" cy="35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428968"/>
            <a:ext cx="12192000" cy="140053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7153" y="2289884"/>
            <a:ext cx="7077693" cy="3467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Musée d'Art Contemporain Saint-Martin</a:t>
            </a:r>
          </a:p>
          <a:p>
            <a:pPr marL="0" indent="0" algn="ctr">
              <a:buNone/>
            </a:pPr>
            <a:r>
              <a:rPr lang="fr-FR" dirty="0"/>
              <a:t>1 Avenue Saint-Martin, 26200 Montélimar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7" name="Picture 3" descr="C:\Users\Utilisateur\Desktop\Captur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/>
          <a:stretch/>
        </p:blipFill>
        <p:spPr bwMode="auto">
          <a:xfrm>
            <a:off x="2629930" y="3560545"/>
            <a:ext cx="6932140" cy="284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405346" y="2629990"/>
            <a:ext cx="5381308" cy="422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3 raisons pour expliquer ce choix :</a:t>
            </a:r>
          </a:p>
          <a:p>
            <a:endParaRPr lang="fr-FR" sz="1400" dirty="0"/>
          </a:p>
          <a:p>
            <a:pPr lvl="1"/>
            <a:r>
              <a:rPr lang="fr-FR" sz="2000" dirty="0"/>
              <a:t>La programmation sous Android</a:t>
            </a:r>
          </a:p>
          <a:p>
            <a:pPr lvl="1"/>
            <a:r>
              <a:rPr lang="fr-FR" sz="2000" dirty="0"/>
              <a:t>La gestion de la relation client</a:t>
            </a:r>
          </a:p>
          <a:p>
            <a:pPr lvl="1"/>
            <a:r>
              <a:rPr lang="fr-FR" sz="2000" dirty="0"/>
              <a:t>Un projet qui a du sens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9" name="Picture 2" descr="C:\Users\Utilisateur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923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063575" y="1025247"/>
            <a:ext cx="5276336" cy="581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Les outils nécessaires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III. Besoins Fonctionnels</a:t>
            </a:r>
          </a:p>
        </p:txBody>
      </p:sp>
      <p:pic>
        <p:nvPicPr>
          <p:cNvPr id="9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9831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6660" y="678349"/>
            <a:ext cx="5078681" cy="782316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2730" y="220729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dirty="0"/>
              <a:t>Un projet très enrichissant :</a:t>
            </a:r>
          </a:p>
          <a:p>
            <a:endParaRPr lang="fr-FR" dirty="0"/>
          </a:p>
          <a:p>
            <a:pPr lvl="2"/>
            <a:r>
              <a:rPr lang="fr-FR" sz="1800" dirty="0"/>
              <a:t>La mise en application de nos cours pour modéliser informatiquement un processus client</a:t>
            </a:r>
          </a:p>
          <a:p>
            <a:pPr marL="914400" lvl="2" indent="0">
              <a:buNone/>
            </a:pPr>
            <a:endParaRPr lang="fr-FR" sz="1800" dirty="0"/>
          </a:p>
          <a:p>
            <a:pPr lvl="2"/>
            <a:r>
              <a:rPr lang="fr-FR" sz="1800" dirty="0"/>
              <a:t>La découverte des activités de conservation et de prêt d’œuvre dans un musée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/>
              <a:t>Le travail en équipe pour former un groupe soudé et uni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8079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428968"/>
            <a:ext cx="12192000" cy="140053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52551" y="2220687"/>
            <a:ext cx="7469580" cy="3467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I.   Besoins fonctionnels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3600" dirty="0"/>
              <a:t>II.  Gestion du projet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3600" dirty="0"/>
              <a:t>III. Conception de l’application </a:t>
            </a:r>
            <a:endParaRPr lang="fr-FR" sz="1800" dirty="0"/>
          </a:p>
          <a:p>
            <a:pPr algn="ctr"/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30295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96000" y="3494146"/>
            <a:ext cx="6125779" cy="419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sz="2000" dirty="0"/>
              <a:t>Remplir un formulaire de dégradation</a:t>
            </a:r>
          </a:p>
          <a:p>
            <a:pPr lvl="1"/>
            <a:r>
              <a:rPr lang="fr-FR" sz="2000" dirty="0" smtClean="0"/>
              <a:t>Faire </a:t>
            </a:r>
            <a:r>
              <a:rPr lang="fr-FR" sz="2000" dirty="0"/>
              <a:t>signer le constat par les deux </a:t>
            </a:r>
            <a:r>
              <a:rPr lang="fr-FR" sz="2000" dirty="0" smtClean="0"/>
              <a:t>parties</a:t>
            </a:r>
          </a:p>
          <a:p>
            <a:pPr lvl="1"/>
            <a:r>
              <a:rPr lang="fr-FR" sz="2000" dirty="0"/>
              <a:t>Sauvegarder le </a:t>
            </a:r>
            <a:r>
              <a:rPr lang="fr-FR" sz="2000" dirty="0" smtClean="0"/>
              <a:t>constat</a:t>
            </a:r>
          </a:p>
          <a:p>
            <a:pPr lvl="1"/>
            <a:r>
              <a:rPr lang="fr-FR" sz="2000" dirty="0"/>
              <a:t>Imprimer le constat</a:t>
            </a:r>
          </a:p>
          <a:p>
            <a:pPr marL="457200" lvl="1" indent="0">
              <a:buNone/>
            </a:pPr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" y="3501130"/>
            <a:ext cx="609599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sz="2000" dirty="0"/>
              <a:t>Remplir des modèles de </a:t>
            </a:r>
            <a:r>
              <a:rPr lang="fr-FR" sz="2000" dirty="0"/>
              <a:t>constat </a:t>
            </a:r>
            <a:r>
              <a:rPr lang="fr-FR" sz="2000" dirty="0" smtClean="0"/>
              <a:t>d’état</a:t>
            </a:r>
            <a:endParaRPr lang="fr-FR" sz="2000" dirty="0"/>
          </a:p>
          <a:p>
            <a:pPr lvl="1"/>
            <a:r>
              <a:rPr lang="fr-FR" sz="2000" dirty="0"/>
              <a:t>Avoir deux niveaux de </a:t>
            </a:r>
            <a:r>
              <a:rPr lang="fr-FR" sz="2000" dirty="0" smtClean="0"/>
              <a:t>droits</a:t>
            </a:r>
          </a:p>
          <a:p>
            <a:pPr lvl="1"/>
            <a:r>
              <a:rPr lang="fr-FR" sz="2000" dirty="0"/>
              <a:t>Ajouter des photos au </a:t>
            </a:r>
            <a:r>
              <a:rPr lang="fr-FR" sz="2000" dirty="0" smtClean="0"/>
              <a:t>constat</a:t>
            </a:r>
            <a:endParaRPr lang="fr-FR" sz="2000" dirty="0"/>
          </a:p>
          <a:p>
            <a:pPr lvl="1"/>
            <a:r>
              <a:rPr lang="fr-FR" sz="2000" dirty="0"/>
              <a:t>Ajouter des calques à une photo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3" y="270277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Besoins du client :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A) Définition des besoins</a:t>
            </a:r>
          </a:p>
        </p:txBody>
      </p:sp>
      <p:pic>
        <p:nvPicPr>
          <p:cNvPr id="13" name="Picture 2" descr="C:\Users\Utilisateu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20935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6" t="6446" r="4777" b="5791"/>
          <a:stretch/>
        </p:blipFill>
        <p:spPr>
          <a:xfrm>
            <a:off x="12621867" y="511804"/>
            <a:ext cx="9338005" cy="625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B) Charges d’utilisation et charges système</a:t>
            </a:r>
          </a:p>
        </p:txBody>
      </p:sp>
      <p:pic>
        <p:nvPicPr>
          <p:cNvPr id="10" name="Espace réservé du contenu 5"/>
          <p:cNvPicPr>
            <a:picLocks noChangeAspect="1"/>
          </p:cNvPicPr>
          <p:nvPr/>
        </p:nvPicPr>
        <p:blipFill rotWithShape="1">
          <a:blip r:embed="rId2"/>
          <a:srcRect l="55827" t="9293" r="4777" b="65674"/>
          <a:stretch/>
        </p:blipFill>
        <p:spPr>
          <a:xfrm>
            <a:off x="16331734" y="2438134"/>
            <a:ext cx="2353962" cy="1050324"/>
          </a:xfrm>
          <a:prstGeom prst="rect">
            <a:avLst/>
          </a:prstGeom>
        </p:spPr>
      </p:pic>
      <p:pic>
        <p:nvPicPr>
          <p:cNvPr id="11" name="Espace réservé du contenu 5"/>
          <p:cNvPicPr>
            <a:picLocks noChangeAspect="1"/>
          </p:cNvPicPr>
          <p:nvPr/>
        </p:nvPicPr>
        <p:blipFill rotWithShape="1">
          <a:blip r:embed="rId2"/>
          <a:srcRect l="78167" t="28338" r="4777" b="65674"/>
          <a:stretch/>
        </p:blipFill>
        <p:spPr>
          <a:xfrm>
            <a:off x="16088885" y="3440919"/>
            <a:ext cx="1887836" cy="465438"/>
          </a:xfrm>
          <a:prstGeom prst="rect">
            <a:avLst/>
          </a:prstGeom>
        </p:spPr>
      </p:pic>
      <p:pic>
        <p:nvPicPr>
          <p:cNvPr id="12" name="Espace réservé du contenu 5"/>
          <p:cNvPicPr>
            <a:picLocks noChangeAspect="1"/>
          </p:cNvPicPr>
          <p:nvPr/>
        </p:nvPicPr>
        <p:blipFill rotWithShape="1">
          <a:blip r:embed="rId2"/>
          <a:srcRect l="78167" t="28338" r="4777" b="65674"/>
          <a:stretch/>
        </p:blipFill>
        <p:spPr>
          <a:xfrm>
            <a:off x="15616926" y="2438134"/>
            <a:ext cx="943918" cy="232719"/>
          </a:xfrm>
          <a:prstGeom prst="rect">
            <a:avLst/>
          </a:prstGeom>
        </p:spPr>
      </p:pic>
      <p:pic>
        <p:nvPicPr>
          <p:cNvPr id="13" name="Espace réservé du contenu 5"/>
          <p:cNvPicPr>
            <a:picLocks noChangeAspect="1"/>
          </p:cNvPicPr>
          <p:nvPr/>
        </p:nvPicPr>
        <p:blipFill rotWithShape="1">
          <a:blip r:embed="rId2"/>
          <a:srcRect l="78167" t="28338" r="4777" b="65674"/>
          <a:stretch/>
        </p:blipFill>
        <p:spPr>
          <a:xfrm>
            <a:off x="12792458" y="2429543"/>
            <a:ext cx="802616" cy="1978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1721922" y="1885932"/>
            <a:ext cx="4403857" cy="534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lnSpc>
                <a:spcPct val="300000"/>
              </a:lnSpc>
              <a:spcBef>
                <a:spcPts val="0"/>
              </a:spcBef>
            </a:pPr>
            <a:r>
              <a:rPr lang="fr-FR" sz="2200" dirty="0"/>
              <a:t>Transporteur</a:t>
            </a:r>
          </a:p>
          <a:p>
            <a:pPr marL="457200" lvl="1" indent="0">
              <a:buNone/>
            </a:pPr>
            <a:r>
              <a:rPr lang="fr-FR" sz="1700" dirty="0"/>
              <a:t>	s’authentifier</a:t>
            </a:r>
          </a:p>
          <a:p>
            <a:pPr marL="457200" lvl="1" indent="0">
              <a:buNone/>
            </a:pPr>
            <a:r>
              <a:rPr lang="fr-FR" sz="1700" dirty="0"/>
              <a:t>	consulter un constat</a:t>
            </a:r>
          </a:p>
          <a:p>
            <a:pPr lvl="1">
              <a:lnSpc>
                <a:spcPct val="300000"/>
              </a:lnSpc>
              <a:spcBef>
                <a:spcPts val="0"/>
              </a:spcBef>
            </a:pPr>
            <a:r>
              <a:rPr lang="fr-FR" sz="2200" dirty="0"/>
              <a:t>Agent externe</a:t>
            </a:r>
          </a:p>
          <a:p>
            <a:pPr marL="457200" lvl="1" indent="0">
              <a:buNone/>
            </a:pPr>
            <a:r>
              <a:rPr lang="fr-FR" sz="1700" dirty="0"/>
              <a:t>	s’authentifier</a:t>
            </a:r>
          </a:p>
          <a:p>
            <a:pPr marL="457200" lvl="1" indent="0">
              <a:buNone/>
            </a:pPr>
            <a:r>
              <a:rPr lang="fr-FR" sz="1700" dirty="0"/>
              <a:t>	signer le constat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5484420" y="1885932"/>
            <a:ext cx="6125779" cy="4865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lnSpc>
                <a:spcPct val="320000"/>
              </a:lnSpc>
              <a:spcBef>
                <a:spcPts val="0"/>
              </a:spcBef>
            </a:pPr>
            <a:r>
              <a:rPr lang="fr-FR" sz="4000" dirty="0"/>
              <a:t>Propriétaire de la tablette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700" dirty="0"/>
              <a:t>s’authentifier</a:t>
            </a:r>
          </a:p>
          <a:p>
            <a:pPr marL="457200" lvl="1" indent="0">
              <a:buNone/>
            </a:pPr>
            <a:r>
              <a:rPr lang="fr-FR" sz="2700" dirty="0"/>
              <a:t>	</a:t>
            </a:r>
            <a:r>
              <a:rPr lang="fr-FR" sz="2700" dirty="0"/>
              <a:t>démarrer un constat </a:t>
            </a:r>
            <a:r>
              <a:rPr lang="fr-FR" sz="2700" dirty="0" smtClean="0"/>
              <a:t>d’état</a:t>
            </a:r>
            <a:endParaRPr lang="fr-FR" sz="2700" dirty="0" smtClean="0"/>
          </a:p>
          <a:p>
            <a:pPr marL="457200" lvl="1" indent="0">
              <a:buNone/>
            </a:pPr>
            <a:r>
              <a:rPr lang="fr-FR" sz="2700" dirty="0"/>
              <a:t>	</a:t>
            </a:r>
            <a:r>
              <a:rPr lang="fr-FR" sz="2700" dirty="0" smtClean="0"/>
              <a:t>consulter </a:t>
            </a:r>
            <a:r>
              <a:rPr lang="fr-FR" sz="2700" dirty="0"/>
              <a:t>un constat déjà établi</a:t>
            </a:r>
          </a:p>
          <a:p>
            <a:pPr marL="457200" lvl="1" indent="0">
              <a:buNone/>
            </a:pPr>
            <a:r>
              <a:rPr lang="fr-FR" sz="2700" dirty="0"/>
              <a:t>	</a:t>
            </a:r>
            <a:r>
              <a:rPr lang="fr-FR" sz="2700" dirty="0" smtClean="0"/>
              <a:t>remplir </a:t>
            </a:r>
            <a:r>
              <a:rPr lang="fr-FR" sz="2700" dirty="0"/>
              <a:t>les renseignements de l’œuvre</a:t>
            </a:r>
          </a:p>
          <a:p>
            <a:pPr marL="457200" lvl="1" indent="0">
              <a:buNone/>
            </a:pPr>
            <a:r>
              <a:rPr lang="fr-FR" sz="2700" dirty="0"/>
              <a:t>	prendre les photos d’une œuvre</a:t>
            </a:r>
          </a:p>
          <a:p>
            <a:pPr marL="457200" lvl="1" indent="0">
              <a:buNone/>
            </a:pPr>
            <a:r>
              <a:rPr lang="fr-FR" sz="2700" dirty="0"/>
              <a:t>	remplir les calques de la photo</a:t>
            </a:r>
          </a:p>
          <a:p>
            <a:pPr marL="457200" lvl="1" indent="0">
              <a:buNone/>
            </a:pPr>
            <a:r>
              <a:rPr lang="fr-FR" sz="2700" dirty="0"/>
              <a:t>	remplir le formulaire de dégradation</a:t>
            </a:r>
          </a:p>
          <a:p>
            <a:pPr marL="457200" lvl="1" indent="0">
              <a:buNone/>
            </a:pPr>
            <a:r>
              <a:rPr lang="fr-FR" sz="2700" dirty="0" smtClean="0"/>
              <a:t>	indiquer les réparations éventuelles</a:t>
            </a:r>
          </a:p>
          <a:p>
            <a:pPr marL="457200" lvl="1" indent="0">
              <a:buNone/>
            </a:pPr>
            <a:r>
              <a:rPr lang="fr-FR" sz="2700" dirty="0"/>
              <a:t>	signer le </a:t>
            </a:r>
            <a:r>
              <a:rPr lang="fr-FR" sz="2700" dirty="0" smtClean="0"/>
              <a:t>constat</a:t>
            </a:r>
            <a:endParaRPr lang="fr-FR" sz="2700" dirty="0" smtClean="0"/>
          </a:p>
          <a:p>
            <a:pPr marL="457200" lvl="1" indent="0">
              <a:buNone/>
            </a:pPr>
            <a:r>
              <a:rPr lang="fr-FR" sz="2700" dirty="0"/>
              <a:t>	</a:t>
            </a:r>
            <a:r>
              <a:rPr lang="fr-FR" sz="2700" dirty="0" smtClean="0"/>
              <a:t>sauvegarder </a:t>
            </a:r>
            <a:r>
              <a:rPr lang="fr-FR" sz="2700" dirty="0"/>
              <a:t>le constat</a:t>
            </a:r>
          </a:p>
          <a:p>
            <a:pPr marL="457200" lvl="1" indent="0">
              <a:buNone/>
            </a:pPr>
            <a:r>
              <a:rPr lang="fr-FR" sz="2700" dirty="0"/>
              <a:t>	imprimer le constat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3788135" y="1188831"/>
            <a:ext cx="4403857" cy="13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fr-FR" sz="2400" dirty="0"/>
              <a:t>Charges d’utilisation :</a:t>
            </a:r>
          </a:p>
        </p:txBody>
      </p:sp>
      <p:pic>
        <p:nvPicPr>
          <p:cNvPr id="21" name="Picture 2" descr="C:\Users\Utilisateu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5101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B) Charges d’utilisation et charges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3033106" y="3004457"/>
            <a:ext cx="6125779" cy="34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	charges d’utilisation</a:t>
            </a:r>
          </a:p>
          <a:p>
            <a:pPr marL="457200" lvl="1" indent="0">
              <a:buNone/>
            </a:pPr>
            <a:r>
              <a:rPr lang="fr-FR" sz="2000" dirty="0"/>
              <a:t>	administrer les comptes utilisateur</a:t>
            </a:r>
          </a:p>
          <a:p>
            <a:pPr marL="457200" lvl="1" indent="0">
              <a:buNone/>
            </a:pPr>
            <a:r>
              <a:rPr lang="fr-FR" sz="2000" dirty="0"/>
              <a:t>	gérer les constats</a:t>
            </a:r>
          </a:p>
          <a:p>
            <a:pPr marL="457200" lvl="1" indent="0">
              <a:buNone/>
            </a:pPr>
            <a:r>
              <a:rPr lang="fr-FR" sz="2000" dirty="0"/>
              <a:t>	bloquer les constats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3788135" y="1188831"/>
            <a:ext cx="4403857" cy="13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lnSpc>
                <a:spcPct val="300000"/>
              </a:lnSpc>
              <a:spcBef>
                <a:spcPts val="0"/>
              </a:spcBef>
              <a:buNone/>
            </a:pPr>
            <a:r>
              <a:rPr lang="fr-FR" sz="2400" dirty="0"/>
              <a:t>Charges du système :</a:t>
            </a:r>
          </a:p>
        </p:txBody>
      </p:sp>
      <p:pic>
        <p:nvPicPr>
          <p:cNvPr id="11" name="Picture 2" descr="C:\Users\Utilisateu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8645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88" b="7997"/>
          <a:stretch/>
        </p:blipFill>
        <p:spPr>
          <a:xfrm>
            <a:off x="1571476" y="1639016"/>
            <a:ext cx="9049048" cy="4880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C) 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842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57" y="1533521"/>
            <a:ext cx="6377085" cy="521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0" y="3712783"/>
            <a:ext cx="288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Authentification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D) Diagrammes de séquence</a:t>
            </a:r>
          </a:p>
        </p:txBody>
      </p:sp>
      <p:pic>
        <p:nvPicPr>
          <p:cNvPr id="10" name="Picture 2" descr="C:\Users\Utilisateur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780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1" y="2115410"/>
            <a:ext cx="5436000" cy="283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4" y="2115407"/>
            <a:ext cx="6122839" cy="2835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1011180" y="5441793"/>
            <a:ext cx="374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Création de constat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001" y="0"/>
            <a:ext cx="4191991" cy="51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0" y="30524"/>
            <a:ext cx="12192000" cy="8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dirty="0"/>
              <a:t>I. Besoins fonctionnels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0" y="938150"/>
            <a:ext cx="12192000" cy="595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D) Diagrammes de séquence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374139" y="5441794"/>
            <a:ext cx="313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Édition de constat</a:t>
            </a:r>
          </a:p>
        </p:txBody>
      </p:sp>
      <p:pic>
        <p:nvPicPr>
          <p:cNvPr id="15" name="Picture 2" descr="C:\Users\Utilisateur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" y="6181897"/>
            <a:ext cx="567589" cy="51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829733" y="6181897"/>
            <a:ext cx="342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IUT Valence</a:t>
            </a:r>
          </a:p>
          <a:p>
            <a:r>
              <a:rPr lang="fr-FR" sz="1200" dirty="0"/>
              <a:t>Projet 2</a:t>
            </a:r>
            <a:r>
              <a:rPr lang="fr-FR" sz="1200" baseline="30000" dirty="0"/>
              <a:t>ème</a:t>
            </a:r>
            <a:r>
              <a:rPr lang="fr-FR" sz="1200" dirty="0"/>
              <a:t> année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190739" y="6366563"/>
            <a:ext cx="95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36970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502</Words>
  <Application>Microsoft Office PowerPoint</Application>
  <PresentationFormat>Personnalisé</PresentationFormat>
  <Paragraphs>183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Ion</vt:lpstr>
      <vt:lpstr>Projet Musées Montélimar 2017</vt:lpstr>
      <vt:lpstr>Introduction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Musée 2017</dc:title>
  <dc:creator>William</dc:creator>
  <cp:lastModifiedBy>Utilisateur</cp:lastModifiedBy>
  <cp:revision>88</cp:revision>
  <dcterms:created xsi:type="dcterms:W3CDTF">2016-12-11T20:03:45Z</dcterms:created>
  <dcterms:modified xsi:type="dcterms:W3CDTF">2016-12-15T10:50:44Z</dcterms:modified>
</cp:coreProperties>
</file>