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9" r:id="rId4"/>
    <p:sldId id="259" r:id="rId5"/>
    <p:sldId id="260" r:id="rId6"/>
    <p:sldId id="283" r:id="rId7"/>
    <p:sldId id="261" r:id="rId8"/>
    <p:sldId id="264" r:id="rId9"/>
    <p:sldId id="262" r:id="rId10"/>
    <p:sldId id="263" r:id="rId11"/>
    <p:sldId id="282" r:id="rId12"/>
    <p:sldId id="265" r:id="rId13"/>
    <p:sldId id="275" r:id="rId14"/>
    <p:sldId id="268" r:id="rId15"/>
    <p:sldId id="270" r:id="rId16"/>
    <p:sldId id="280" r:id="rId17"/>
    <p:sldId id="271" r:id="rId18"/>
    <p:sldId id="281" r:id="rId19"/>
    <p:sldId id="284" r:id="rId20"/>
    <p:sldId id="277" r:id="rId21"/>
    <p:sldId id="278" r:id="rId22"/>
    <p:sldId id="279" r:id="rId23"/>
    <p:sldId id="272" r:id="rId24"/>
    <p:sldId id="273" r:id="rId25"/>
    <p:sldId id="27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42DF0-0A15-42FD-B30F-784A52374DF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24149-05EE-49CC-BB21-4FDD1B77E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21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F3C6C-48D8-8059-EE4F-AAC9EC8A6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E4E843-8968-0F01-D6E1-C2E263FD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45C71-C83A-A84F-4C3E-33D32081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21972-AE8E-D9BD-D68C-F39FC712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B7DF2-F0AC-213D-6F64-30EA6A3D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43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A8DBB-F9E8-94B4-7DEF-C1C957E7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44080B-73FC-B494-53F9-EF973DDE8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D6BB4-5013-49E1-189E-081E14D9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452E4-9107-057C-4DA4-7F8C45DC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CFA003-92DC-E80C-FE88-36E76824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47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79F2DB-DB2E-4F9D-06AB-ED8AAAD4E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AAA48-4F54-6242-BD13-D35883F0B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1EB99-2302-E833-BFDD-D600D93F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4A8AE-DC5E-70D0-1B62-866AB5D3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309D7-5328-B27A-3E86-8B2AF103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00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6AAFE-D7CE-CB37-F767-80AE034F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66FE1-7FCA-4F81-06E6-E4730E4B4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374FA-C38B-484E-573E-C011C96A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4D037-9701-1836-EA5D-B1C48582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B5830-376E-A123-6BA8-C8F9A51E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84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7E3CF-56B6-5C98-4E5C-75B5727F8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5F12B4-8AF7-2AD1-752D-3B78E09B9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4F001-E7CC-A422-9AA6-9E7C7CAFC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712CD6-CF20-DC59-BC56-3854EA31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0576F-70C7-C8AB-63D8-E68163DA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3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434FA-8920-76FB-9D21-B602718A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A3DE1-A16B-F4B7-32BF-231F99F40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065B18-1D71-DE0B-84E5-4073A3F4D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5F36F-784F-143E-43C4-7D2E772C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860970-A968-002D-6A40-FF0682E6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0BC45-D40F-B098-07B2-594D61083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7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2C67A-96F6-05CB-5345-F6AA0DF67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C6B345-1FFC-AE36-F1AF-4E15365E9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060A0D-7489-C1FD-9205-1824EA563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443D90-7685-5A8A-3C99-402766209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4B12FF-78B4-D4F6-3B17-28C46E489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ABF56F-A820-90A1-984A-369DC1A9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DC1678-0954-D9C6-2A30-3151FEED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1F5235-F813-FF85-B397-7551F705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10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7D261-D8BA-691C-8DB3-CF92B790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1DB34B-4D1A-8D74-490A-70B39DE7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EAB9B2-7ECC-B8A0-E0D5-92E7EFFC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76E1B7-787E-51E3-62BD-E8F734BB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28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4AA4DE-BB30-E09A-10BC-6996CBC9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B9E864-2615-EED3-4E0A-11CD5F17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C924C9-849F-483E-6E71-C4C5D4F1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95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E7074-AA73-DCBA-7F99-E16966A4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B6DC6-CB31-DD27-7D4F-00528B3DD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A3963-1CC1-6814-B4F2-93D78A921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99DE0-BD11-6492-0A27-50FF90C3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99F6FB-6E66-F180-539F-34B29F33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3013D1-75D8-E95B-3992-46359FAF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26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82EE6-6A88-0B9D-11EE-34448827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4A3483-EFBC-6C6A-A5F4-1F4812FEE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0381A6-22B9-9420-B544-0DDDB670E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032976-3D8A-0E6B-8367-EFC52BF9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464D3C-CBD2-E852-BCA8-DC47B773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AAB3BF-17D4-03F8-E558-3731BAE6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83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5E5E5E-A896-24C2-541A-70F52B7C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263158-D3A3-475E-570C-0D03D69A9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9BBFC-2D32-5768-25A2-803B64BBD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FA70A-BFF4-4A81-A92B-D978E363582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965E8B-530E-4548-9E09-0C596BC0B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C6FA94-2B19-5122-C79A-14223B10C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6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3D29E-5FED-6B47-6F85-8BD1B18C2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859" y="2695924"/>
            <a:ext cx="9498281" cy="991590"/>
          </a:xfrm>
        </p:spPr>
        <p:txBody>
          <a:bodyPr/>
          <a:lstStyle/>
          <a:p>
            <a:r>
              <a:rPr lang="en-US" altLang="ko-KR" dirty="0"/>
              <a:t>ROP &amp; FSB</a:t>
            </a:r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3644145-38E6-D0E7-A67C-5F94615F186D}"/>
              </a:ext>
            </a:extLst>
          </p:cNvPr>
          <p:cNvSpPr txBox="1">
            <a:spLocks/>
          </p:cNvSpPr>
          <p:nvPr/>
        </p:nvSpPr>
        <p:spPr>
          <a:xfrm>
            <a:off x="1515485" y="4352079"/>
            <a:ext cx="9161025" cy="538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CYDF 21 </a:t>
            </a:r>
            <a:r>
              <a:rPr lang="ko-KR" altLang="en-US" sz="3000" dirty="0" err="1"/>
              <a:t>오정민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55774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C8813-CE08-ADB9-DED7-14F8FC6F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2: 64bit ROP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EFC3797-F2F7-9DFE-44E2-28AE62B4A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566" y="1419585"/>
            <a:ext cx="3236112" cy="368616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1528A0-6EDE-386C-54E6-232CE66D2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21" y="5230503"/>
            <a:ext cx="4022303" cy="14171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3821F-DBBF-CF51-F7EC-5A87C9AF942E}"/>
              </a:ext>
            </a:extLst>
          </p:cNvPr>
          <p:cNvSpPr txBox="1"/>
          <p:nvPr/>
        </p:nvSpPr>
        <p:spPr>
          <a:xfrm>
            <a:off x="5215332" y="1466602"/>
            <a:ext cx="59911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보호기법 확인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딱 봐도 </a:t>
            </a:r>
            <a:r>
              <a:rPr lang="en-US" altLang="ko-KR" dirty="0"/>
              <a:t>gets</a:t>
            </a:r>
            <a:r>
              <a:rPr lang="ko-KR" altLang="en-US" dirty="0"/>
              <a:t>를 할 때</a:t>
            </a:r>
            <a:r>
              <a:rPr lang="en-US" altLang="ko-KR" dirty="0"/>
              <a:t>, buffer overflow </a:t>
            </a:r>
            <a:r>
              <a:rPr lang="ko-KR" altLang="en-US" dirty="0"/>
              <a:t>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이후는 이전 문제와 동일함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근데 </a:t>
            </a:r>
            <a:r>
              <a:rPr lang="en-US" altLang="ko-KR" dirty="0"/>
              <a:t>64bit ROP</a:t>
            </a:r>
            <a:r>
              <a:rPr lang="ko-KR" altLang="en-US" dirty="0"/>
              <a:t>이기 때문에 </a:t>
            </a:r>
            <a:r>
              <a:rPr lang="en-US" altLang="ko-KR" dirty="0"/>
              <a:t>function call</a:t>
            </a:r>
            <a:r>
              <a:rPr lang="ko-KR" altLang="en-US" dirty="0"/>
              <a:t>을 할 때 인자를 어떻게 넘겨줄 것인가</a:t>
            </a:r>
            <a:r>
              <a:rPr lang="en-US" altLang="ko-KR" dirty="0"/>
              <a:t>! </a:t>
            </a:r>
            <a:r>
              <a:rPr lang="ko-KR" altLang="en-US" dirty="0"/>
              <a:t>이게 중요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예제는 좀 쉽게 인자 하나만 </a:t>
            </a:r>
            <a:r>
              <a:rPr lang="ko-KR" altLang="en-US" dirty="0" err="1"/>
              <a:t>해드렸습니당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558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118B0-6BDC-C5C0-2DF6-CAD0F5BC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ROP….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6998D-6ED8-CD7F-3173-D4F9E7EAA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300" dirty="0"/>
              <a:t>결국 이름처럼 </a:t>
            </a:r>
            <a:r>
              <a:rPr lang="en-US" altLang="ko-KR" sz="2300" dirty="0"/>
              <a:t>return</a:t>
            </a:r>
            <a:r>
              <a:rPr lang="ko-KR" altLang="en-US" sz="2300" dirty="0"/>
              <a:t>을 기반으로 함수 흐름을 </a:t>
            </a:r>
            <a:r>
              <a:rPr lang="ko-KR" altLang="en-US" sz="2300" dirty="0" err="1"/>
              <a:t>주루룩</a:t>
            </a:r>
            <a:r>
              <a:rPr lang="ko-KR" altLang="en-US" sz="2300" dirty="0"/>
              <a:t> 만들어야 함</a:t>
            </a:r>
            <a:r>
              <a:rPr lang="en-US" altLang="ko-KR" sz="2300" dirty="0"/>
              <a:t>.</a:t>
            </a:r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ko-KR" altLang="en-US" sz="2300" dirty="0"/>
              <a:t>그 말은 사고의 틀을 좀 </a:t>
            </a:r>
            <a:r>
              <a:rPr lang="ko-KR" altLang="en-US" sz="2300" dirty="0" err="1"/>
              <a:t>넓히는게</a:t>
            </a:r>
            <a:r>
              <a:rPr lang="ko-KR" altLang="en-US" sz="2300" dirty="0"/>
              <a:t> 좋다</a:t>
            </a:r>
            <a:r>
              <a:rPr lang="en-US" altLang="ko-KR" sz="2300" dirty="0"/>
              <a:t>~</a:t>
            </a:r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ko-KR" altLang="en-US" sz="2300" dirty="0"/>
              <a:t>또</a:t>
            </a:r>
            <a:r>
              <a:rPr lang="en-US" altLang="ko-KR" sz="2300" dirty="0"/>
              <a:t>, </a:t>
            </a:r>
            <a:r>
              <a:rPr lang="en-US" altLang="ko-KR" sz="2300" dirty="0" err="1"/>
              <a:t>rop</a:t>
            </a:r>
            <a:r>
              <a:rPr lang="ko-KR" altLang="en-US" sz="2300" dirty="0"/>
              <a:t>를 이용할 때 뒤에 할 </a:t>
            </a:r>
            <a:r>
              <a:rPr lang="en-US" altLang="ko-KR" sz="2300" dirty="0"/>
              <a:t>example</a:t>
            </a:r>
            <a:r>
              <a:rPr lang="ko-KR" altLang="en-US" sz="2300" dirty="0"/>
              <a:t>같은 경우 그냥 </a:t>
            </a:r>
            <a:r>
              <a:rPr lang="en-US" altLang="ko-KR" sz="2300" dirty="0" err="1"/>
              <a:t>bof</a:t>
            </a:r>
            <a:r>
              <a:rPr lang="ko-KR" altLang="en-US" sz="2300" dirty="0"/>
              <a:t>가 있어서 바로 </a:t>
            </a:r>
            <a:r>
              <a:rPr lang="en-US" altLang="ko-KR" sz="2300" dirty="0" err="1"/>
              <a:t>rop</a:t>
            </a:r>
            <a:r>
              <a:rPr lang="ko-KR" altLang="en-US" sz="2300" dirty="0"/>
              <a:t>를 해줄 수 있지만</a:t>
            </a:r>
            <a:r>
              <a:rPr lang="en-US" altLang="ko-KR" sz="2300" dirty="0"/>
              <a:t>, </a:t>
            </a:r>
            <a:r>
              <a:rPr lang="ko-KR" altLang="en-US" sz="2300" dirty="0"/>
              <a:t>꼭 </a:t>
            </a:r>
            <a:r>
              <a:rPr lang="en-US" altLang="ko-KR" sz="2300" dirty="0" err="1"/>
              <a:t>bof</a:t>
            </a:r>
            <a:r>
              <a:rPr lang="ko-KR" altLang="en-US" sz="2300" dirty="0"/>
              <a:t>만을 이용할 필요는 없음</a:t>
            </a:r>
            <a:r>
              <a:rPr lang="en-US" altLang="ko-KR" sz="2300" dirty="0"/>
              <a:t>.</a:t>
            </a:r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en-US" altLang="ko-KR" sz="2300" dirty="0"/>
              <a:t>Ex) </a:t>
            </a:r>
            <a:r>
              <a:rPr lang="en-US" altLang="ko-KR" sz="2300" dirty="0" err="1"/>
              <a:t>oob</a:t>
            </a:r>
            <a:r>
              <a:rPr lang="ko-KR" altLang="en-US" sz="2300" dirty="0"/>
              <a:t>로 임의 주소 </a:t>
            </a:r>
            <a:r>
              <a:rPr lang="en-US" altLang="ko-KR" sz="2300" dirty="0"/>
              <a:t>read/write</a:t>
            </a:r>
            <a:r>
              <a:rPr lang="ko-KR" altLang="en-US" sz="2300" dirty="0"/>
              <a:t>될 때</a:t>
            </a:r>
            <a:r>
              <a:rPr lang="en-US" altLang="ko-KR" sz="2300" dirty="0"/>
              <a:t>, </a:t>
            </a:r>
            <a:r>
              <a:rPr lang="ko-KR" altLang="en-US" sz="2300" dirty="0"/>
              <a:t>그냥 코드 로직상 임의 주소 </a:t>
            </a:r>
            <a:r>
              <a:rPr lang="en-US" altLang="ko-KR" sz="2300" dirty="0"/>
              <a:t>read/write</a:t>
            </a:r>
            <a:r>
              <a:rPr lang="ko-KR" altLang="en-US" sz="2300" dirty="0"/>
              <a:t>될 때</a:t>
            </a:r>
            <a:r>
              <a:rPr lang="en-US" altLang="ko-KR" sz="2300" dirty="0"/>
              <a:t> </a:t>
            </a:r>
            <a:r>
              <a:rPr lang="ko-KR" altLang="en-US" sz="2300" dirty="0" err="1"/>
              <a:t>가능할때</a:t>
            </a:r>
            <a:r>
              <a:rPr lang="ko-KR" altLang="en-US" sz="2300" dirty="0"/>
              <a:t> 등등</a:t>
            </a:r>
            <a:r>
              <a:rPr lang="en-US" altLang="ko-KR" sz="2300" dirty="0"/>
              <a:t>…</a:t>
            </a:r>
          </a:p>
          <a:p>
            <a:pPr marL="0" indent="0">
              <a:buNone/>
            </a:pPr>
            <a:r>
              <a:rPr lang="ko-KR" altLang="en-US" sz="2300" b="1" dirty="0"/>
              <a:t>다양한 사고가 필요하다</a:t>
            </a:r>
            <a:r>
              <a:rPr lang="en-US" altLang="ko-KR" sz="2300" b="1" dirty="0"/>
              <a:t>! -&gt; </a:t>
            </a:r>
            <a:r>
              <a:rPr lang="ko-KR" altLang="en-US" sz="2300" b="1" dirty="0"/>
              <a:t>과제 풀면서 </a:t>
            </a:r>
            <a:r>
              <a:rPr lang="ko-KR" altLang="en-US" sz="2300" b="1" dirty="0" err="1"/>
              <a:t>늘려보자구요</a:t>
            </a:r>
            <a:r>
              <a:rPr lang="en-US" altLang="ko-KR" sz="2300" b="1" dirty="0"/>
              <a:t>~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0344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CCD32-892B-8ADA-00D0-EC621ACA3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[Ref.] gadget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486FB-DBCF-CE73-8AD9-00D9F511D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300" dirty="0"/>
              <a:t>64bit </a:t>
            </a:r>
            <a:r>
              <a:rPr lang="ko-KR" altLang="en-US" sz="2300" dirty="0"/>
              <a:t>의 경우 </a:t>
            </a:r>
            <a:r>
              <a:rPr lang="en-US" altLang="ko-KR" sz="2300" dirty="0"/>
              <a:t>calling convention</a:t>
            </a:r>
            <a:r>
              <a:rPr lang="ko-KR" altLang="en-US" sz="2300" dirty="0"/>
              <a:t>에 의해 레지스터를 이용해 인자 처리</a:t>
            </a:r>
            <a:r>
              <a:rPr lang="en-US" altLang="ko-KR" sz="2300" dirty="0"/>
              <a:t>.</a:t>
            </a:r>
          </a:p>
          <a:p>
            <a:pPr marL="0" indent="0">
              <a:buNone/>
            </a:pPr>
            <a:r>
              <a:rPr lang="en-US" altLang="ko-KR" sz="2300" dirty="0"/>
              <a:t>-&gt;</a:t>
            </a:r>
            <a:r>
              <a:rPr lang="ko-KR" altLang="en-US" sz="2300" dirty="0"/>
              <a:t> </a:t>
            </a:r>
            <a:r>
              <a:rPr lang="en-US" altLang="ko-KR" sz="2300" dirty="0" err="1"/>
              <a:t>rdi</a:t>
            </a:r>
            <a:r>
              <a:rPr lang="en-US" altLang="ko-KR" sz="2300" dirty="0"/>
              <a:t>, </a:t>
            </a:r>
            <a:r>
              <a:rPr lang="en-US" altLang="ko-KR" sz="2300" dirty="0" err="1"/>
              <a:t>rsi</a:t>
            </a:r>
            <a:r>
              <a:rPr lang="en-US" altLang="ko-KR" sz="2300" dirty="0"/>
              <a:t>, </a:t>
            </a:r>
            <a:r>
              <a:rPr lang="en-US" altLang="ko-KR" sz="2300" dirty="0" err="1"/>
              <a:t>rdx</a:t>
            </a:r>
            <a:r>
              <a:rPr lang="en-US" altLang="ko-KR" sz="2300" dirty="0"/>
              <a:t>, </a:t>
            </a:r>
            <a:r>
              <a:rPr lang="en-US" altLang="ko-KR" sz="2300" dirty="0" err="1"/>
              <a:t>rcx</a:t>
            </a:r>
            <a:r>
              <a:rPr lang="en-US" altLang="ko-KR" sz="2300" dirty="0"/>
              <a:t>, r8, r9 … </a:t>
            </a:r>
            <a:r>
              <a:rPr lang="ko-KR" altLang="en-US" sz="2300" dirty="0"/>
              <a:t>순서</a:t>
            </a:r>
            <a:endParaRPr lang="en-US" altLang="ko-KR" sz="2300" dirty="0"/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ko-KR" altLang="en-US" sz="2300" dirty="0"/>
              <a:t>그러면 각각 인자를 </a:t>
            </a:r>
            <a:r>
              <a:rPr lang="en-US" altLang="ko-KR" sz="2300" dirty="0"/>
              <a:t>pop [register] </a:t>
            </a:r>
            <a:r>
              <a:rPr lang="ko-KR" altLang="en-US" sz="2300" dirty="0"/>
              <a:t>를 이용해 레지스터에 넣어줘야 하는데</a:t>
            </a:r>
            <a:r>
              <a:rPr lang="en-US" altLang="ko-KR" sz="2300" dirty="0"/>
              <a:t>, </a:t>
            </a:r>
            <a:r>
              <a:rPr lang="ko-KR" altLang="en-US" sz="2300" dirty="0" err="1"/>
              <a:t>가젯이</a:t>
            </a:r>
            <a:r>
              <a:rPr lang="ko-KR" altLang="en-US" sz="2300" dirty="0"/>
              <a:t> 없는 경우도 있음</a:t>
            </a:r>
            <a:r>
              <a:rPr lang="en-US" altLang="ko-KR" sz="2300" dirty="0"/>
              <a:t>.</a:t>
            </a:r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ko-KR" altLang="en-US" sz="2300" dirty="0"/>
              <a:t>해당 경우는 </a:t>
            </a:r>
            <a:r>
              <a:rPr lang="en-US" altLang="ko-KR" sz="2300" dirty="0"/>
              <a:t>__</a:t>
            </a:r>
            <a:r>
              <a:rPr lang="en-US" altLang="ko-KR" sz="2300" dirty="0" err="1"/>
              <a:t>libc_csu_init</a:t>
            </a:r>
            <a:r>
              <a:rPr lang="en-US" altLang="ko-KR" sz="2300" dirty="0"/>
              <a:t>() </a:t>
            </a:r>
            <a:r>
              <a:rPr lang="ko-KR" altLang="en-US" sz="2300" dirty="0"/>
              <a:t>함수를 이용해서 처리하면 편합니다</a:t>
            </a:r>
            <a:r>
              <a:rPr lang="en-US" altLang="ko-KR" sz="2300" dirty="0"/>
              <a:t>.</a:t>
            </a:r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ko-KR" altLang="en-US" sz="2300" dirty="0"/>
              <a:t>과제는 필요한 경우 그냥 제가 </a:t>
            </a:r>
            <a:r>
              <a:rPr lang="ko-KR" altLang="en-US" sz="2300" dirty="0" err="1"/>
              <a:t>가젯을</a:t>
            </a:r>
            <a:r>
              <a:rPr lang="ko-KR" altLang="en-US" sz="2300" dirty="0"/>
              <a:t> 넣어뒀으니까 나중에 여유가 될 때 </a:t>
            </a:r>
            <a:r>
              <a:rPr lang="en-US" altLang="ko-KR" sz="2300" dirty="0"/>
              <a:t>return to </a:t>
            </a:r>
            <a:r>
              <a:rPr lang="en-US" altLang="ko-KR" sz="2300" dirty="0" err="1"/>
              <a:t>csu</a:t>
            </a:r>
            <a:r>
              <a:rPr lang="ko-KR" altLang="en-US" sz="2300" dirty="0"/>
              <a:t>를 따로 공부해보시면 </a:t>
            </a:r>
            <a:r>
              <a:rPr lang="ko-KR" altLang="en-US" sz="2300" dirty="0" err="1"/>
              <a:t>좋슴당</a:t>
            </a:r>
            <a:endParaRPr lang="en-US" altLang="ko-KR" sz="2300" dirty="0"/>
          </a:p>
        </p:txBody>
      </p:sp>
    </p:spTree>
    <p:extLst>
      <p:ext uri="{BB962C8B-B14F-4D97-AF65-F5344CB8AC3E}">
        <p14:creationId xmlns:p14="http://schemas.microsoft.com/office/powerpoint/2010/main" val="314044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64855-B9DF-02B9-1899-86EBFDAEB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ROP Q&amp;A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78125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2181F-BE2D-567C-77C8-62DDD087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Format String?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52BF3-A40A-5687-CCE6-5FBD597AB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919" y="1690688"/>
            <a:ext cx="670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sz="2500" dirty="0"/>
              <a:t>입출력을 하는 </a:t>
            </a:r>
            <a:r>
              <a:rPr lang="en-US" altLang="ko-KR" sz="2500" dirty="0" err="1"/>
              <a:t>scanf</a:t>
            </a:r>
            <a:r>
              <a:rPr lang="en-US" altLang="ko-KR" sz="2500" dirty="0"/>
              <a:t>, </a:t>
            </a:r>
            <a:r>
              <a:rPr lang="en-US" altLang="ko-KR" sz="2500" dirty="0" err="1"/>
              <a:t>printf</a:t>
            </a:r>
            <a:r>
              <a:rPr lang="en-US" altLang="ko-KR" sz="2500" dirty="0"/>
              <a:t>, </a:t>
            </a:r>
            <a:r>
              <a:rPr lang="en-US" altLang="ko-KR" sz="2500" dirty="0" err="1"/>
              <a:t>fprintf</a:t>
            </a:r>
            <a:r>
              <a:rPr lang="en-US" altLang="ko-KR" sz="2500" dirty="0"/>
              <a:t> </a:t>
            </a:r>
            <a:r>
              <a:rPr lang="ko-KR" altLang="en-US" sz="2500" dirty="0"/>
              <a:t>등에서 정말 자주 사용</a:t>
            </a:r>
            <a:r>
              <a:rPr lang="en-US" altLang="ko-KR" sz="2500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2500" dirty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500" dirty="0"/>
              <a:t>보통 왼쪽의 코드 </a:t>
            </a:r>
            <a:r>
              <a:rPr lang="ko-KR" altLang="en-US" sz="2500" dirty="0" err="1"/>
              <a:t>처럼</a:t>
            </a:r>
            <a:r>
              <a:rPr lang="ko-KR" altLang="en-US" sz="2500" dirty="0"/>
              <a:t> </a:t>
            </a:r>
            <a:r>
              <a:rPr lang="en-US" altLang="ko-KR" sz="2500" dirty="0" err="1"/>
              <a:t>printf</a:t>
            </a:r>
            <a:r>
              <a:rPr lang="ko-KR" altLang="en-US" sz="2500" dirty="0"/>
              <a:t>를 할 때</a:t>
            </a:r>
            <a:r>
              <a:rPr lang="en-US" altLang="ko-KR" sz="2500" dirty="0"/>
              <a:t> </a:t>
            </a:r>
            <a:r>
              <a:rPr lang="ko-KR" altLang="en-US" sz="2500" dirty="0"/>
              <a:t>출력 형식을 지정해주며 출력을 한다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이때 </a:t>
            </a:r>
            <a:r>
              <a:rPr lang="en-US" altLang="ko-KR" sz="2500" dirty="0"/>
              <a:t>%[format] </a:t>
            </a:r>
            <a:r>
              <a:rPr lang="ko-KR" altLang="en-US" sz="2500" dirty="0"/>
              <a:t>이게 서식 지정자</a:t>
            </a:r>
            <a:r>
              <a:rPr lang="en-US" altLang="ko-KR" sz="2500" dirty="0"/>
              <a:t> </a:t>
            </a:r>
            <a:r>
              <a:rPr lang="ko-KR" altLang="en-US" sz="2500" dirty="0"/>
              <a:t>이다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en-US" altLang="ko-KR" sz="2500" dirty="0"/>
              <a:t>(ex.</a:t>
            </a:r>
            <a:r>
              <a:rPr lang="ko-KR" altLang="en-US" sz="2500" dirty="0"/>
              <a:t> </a:t>
            </a:r>
            <a:r>
              <a:rPr lang="en-US" altLang="ko-KR" sz="2500" dirty="0"/>
              <a:t>%c,</a:t>
            </a:r>
            <a:r>
              <a:rPr lang="ko-KR" altLang="en-US" sz="2500" dirty="0"/>
              <a:t> </a:t>
            </a:r>
            <a:r>
              <a:rPr lang="en-US" altLang="ko-KR" sz="2500" dirty="0"/>
              <a:t>%s,</a:t>
            </a:r>
            <a:r>
              <a:rPr lang="ko-KR" altLang="en-US" sz="2500" dirty="0"/>
              <a:t> </a:t>
            </a:r>
            <a:r>
              <a:rPr lang="en-US" altLang="ko-KR" sz="2500" dirty="0"/>
              <a:t>%d ….)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70324D-7F53-4948-24B3-149B34123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66" y="1690688"/>
            <a:ext cx="4156288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9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82252-3199-349D-A5DE-E5A823E5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Format String?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4CF25-631C-B4EB-580F-4CA4A15E1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보통 아래의 서식 지정자 정도를 자주 사용함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FAA4627D-A626-3387-DFE6-726109780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70" y="2334012"/>
            <a:ext cx="8136131" cy="426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06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02017-D76B-6AF0-59AC-0EAAFE5C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Format String?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3A45E-76F5-F3BF-7809-1CBD65FF7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71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아래와 같이 다양한 서식 지정자가 존재함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6793A8E4-083D-4C28-4F25-D2AB813B4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0692"/>
            <a:ext cx="10515600" cy="423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5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BD0B0-678E-D98E-BA90-C037CA4A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Format String Bug?????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A149B-AA45-2F52-FA0B-7732CDC8C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500" dirty="0"/>
              <a:t>그래서 </a:t>
            </a:r>
            <a:r>
              <a:rPr lang="en-US" altLang="ko-KR" sz="2500" dirty="0"/>
              <a:t>FSB</a:t>
            </a:r>
            <a:r>
              <a:rPr lang="ko-KR" altLang="en-US" sz="2500" dirty="0"/>
              <a:t>가 </a:t>
            </a:r>
            <a:r>
              <a:rPr lang="ko-KR" altLang="en-US" sz="2500" dirty="0" err="1"/>
              <a:t>뭔데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-&gt; Format Sting</a:t>
            </a:r>
            <a:r>
              <a:rPr lang="ko-KR" altLang="en-US" sz="2500" dirty="0"/>
              <a:t>을 잘못 사용해서 생기는 여러 이슈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사실 범인은 </a:t>
            </a:r>
            <a:r>
              <a:rPr lang="en-US" altLang="ko-KR" sz="2500" dirty="0" err="1"/>
              <a:t>printf</a:t>
            </a:r>
            <a:r>
              <a:rPr lang="ko-KR" altLang="en-US" sz="2500" dirty="0"/>
              <a:t> 함수 루틴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 err="1"/>
              <a:t>Printf</a:t>
            </a:r>
            <a:r>
              <a:rPr lang="ko-KR" altLang="en-US" sz="2500" dirty="0"/>
              <a:t>의 원형은 오른쪽과 같음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가변 개수의 인자를 받을 수 있는데</a:t>
            </a: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내부에서 </a:t>
            </a:r>
            <a:r>
              <a:rPr lang="en-US" altLang="ko-KR" sz="2500" dirty="0"/>
              <a:t>format string </a:t>
            </a:r>
            <a:r>
              <a:rPr lang="ko-KR" altLang="en-US" sz="2500" dirty="0"/>
              <a:t>과 그에 상응하는 인자의 개수를 체크하지 않음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A94677-AC06-0C0E-97B3-2CF6E42BA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175" y="3429000"/>
            <a:ext cx="611382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58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3B0B1-88DC-D9E6-4A12-F9121BD7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use?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626C3-59B8-8DDD-CA75-33825B9C8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300" dirty="0"/>
              <a:t>결국 </a:t>
            </a:r>
            <a:r>
              <a:rPr lang="en-US" altLang="ko-KR" sz="2300" dirty="0" err="1"/>
              <a:t>pwnable</a:t>
            </a:r>
            <a:r>
              <a:rPr lang="ko-KR" altLang="en-US" sz="2300" dirty="0"/>
              <a:t>에 사용할 때 필요한 것 </a:t>
            </a:r>
            <a:r>
              <a:rPr lang="en-US" altLang="ko-KR" sz="2300" dirty="0"/>
              <a:t>-&gt; </a:t>
            </a:r>
            <a:r>
              <a:rPr lang="ko-KR" altLang="en-US" sz="2300" dirty="0"/>
              <a:t>임의 주소 입력</a:t>
            </a:r>
            <a:r>
              <a:rPr lang="en-US" altLang="ko-KR" sz="2300" dirty="0"/>
              <a:t>, </a:t>
            </a:r>
            <a:r>
              <a:rPr lang="ko-KR" altLang="en-US" sz="2300" dirty="0"/>
              <a:t>임의 주소 출력</a:t>
            </a:r>
            <a:endParaRPr lang="en-US" altLang="ko-KR" sz="2300" dirty="0"/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en-US" altLang="ko-KR" sz="2300" dirty="0"/>
              <a:t>%(offset$)p</a:t>
            </a:r>
            <a:r>
              <a:rPr lang="ko-KR" altLang="en-US" sz="2300" dirty="0"/>
              <a:t>를 이용해 </a:t>
            </a:r>
            <a:r>
              <a:rPr lang="en-US" altLang="ko-KR" sz="2300" dirty="0"/>
              <a:t>leak</a:t>
            </a:r>
          </a:p>
          <a:p>
            <a:pPr marL="0" indent="0">
              <a:buNone/>
            </a:pPr>
            <a:r>
              <a:rPr lang="en-US" altLang="ko-KR" sz="2300" dirty="0"/>
              <a:t>	    +</a:t>
            </a:r>
          </a:p>
          <a:p>
            <a:pPr marL="0" indent="0">
              <a:buNone/>
            </a:pPr>
            <a:r>
              <a:rPr lang="en-US" altLang="ko-KR" sz="2300" dirty="0"/>
              <a:t>%(offset$)n</a:t>
            </a:r>
            <a:r>
              <a:rPr lang="ko-KR" altLang="en-US" sz="2300" dirty="0"/>
              <a:t>을 이용해 </a:t>
            </a:r>
            <a:r>
              <a:rPr lang="en-US" altLang="ko-KR" sz="2300" dirty="0"/>
              <a:t>overwrite</a:t>
            </a:r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en-US" altLang="ko-KR" sz="2300" dirty="0"/>
              <a:t>-&gt; </a:t>
            </a:r>
            <a:r>
              <a:rPr lang="ko-KR" altLang="en-US" sz="2300" dirty="0"/>
              <a:t>잘 조합해서 사용하기</a:t>
            </a:r>
            <a:r>
              <a:rPr lang="en-US" altLang="ko-KR" sz="2300" dirty="0"/>
              <a:t>.</a:t>
            </a:r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ko-KR" altLang="en-US" sz="2300" dirty="0"/>
              <a:t>자세한 건 실습 </a:t>
            </a:r>
            <a:r>
              <a:rPr lang="en-US" altLang="ko-KR" sz="2300" dirty="0"/>
              <a:t>3</a:t>
            </a:r>
            <a:r>
              <a:rPr lang="ko-KR" altLang="en-US" sz="2300" dirty="0"/>
              <a:t>개 보면서 합시다</a:t>
            </a:r>
            <a:r>
              <a:rPr lang="en-US" altLang="ko-KR" sz="2300" dirty="0"/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68ADCD-F1FD-B53C-3F4B-904C1EAA1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104" y="2506662"/>
            <a:ext cx="5777586" cy="373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68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26EBE-34C9-76AF-2864-8C320233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98C0D-A876-9035-0B44-66E908E9D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여러가지 </a:t>
            </a:r>
            <a:r>
              <a:rPr lang="en-US" altLang="ko-KR" dirty="0"/>
              <a:t>format string </a:t>
            </a:r>
            <a:r>
              <a:rPr lang="ko-KR" altLang="en-US" dirty="0"/>
              <a:t>트릭을 직접 해보자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+ </a:t>
            </a:r>
            <a:r>
              <a:rPr lang="ko-KR" altLang="en-US" dirty="0"/>
              <a:t>어떤 코드가 </a:t>
            </a:r>
            <a:r>
              <a:rPr lang="en-US" altLang="ko-KR" dirty="0" err="1"/>
              <a:t>fsb</a:t>
            </a:r>
            <a:r>
              <a:rPr lang="ko-KR" altLang="en-US" dirty="0"/>
              <a:t>에 취약한데</a:t>
            </a:r>
            <a:r>
              <a:rPr lang="en-US" altLang="ko-KR"/>
              <a:t>?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65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4873-D646-0334-5881-ADE66AE5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F5FDB6-20BE-9731-8B70-9D4EAB85B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ROP </a:t>
            </a:r>
            <a:r>
              <a:rPr lang="ko-KR" altLang="en-US" dirty="0"/>
              <a:t>그게 </a:t>
            </a:r>
            <a:r>
              <a:rPr lang="ko-KR" altLang="en-US" dirty="0" err="1"/>
              <a:t>뭔데</a:t>
            </a:r>
            <a:r>
              <a:rPr lang="ko-KR" altLang="en-US" dirty="0"/>
              <a:t> </a:t>
            </a:r>
            <a:r>
              <a:rPr lang="ko-KR" altLang="en-US" dirty="0" err="1"/>
              <a:t>뭐하는건데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FSB</a:t>
            </a:r>
            <a:r>
              <a:rPr lang="ko-KR" altLang="en-US" dirty="0"/>
              <a:t> 넌 또 </a:t>
            </a:r>
            <a:r>
              <a:rPr lang="ko-KR" altLang="en-US" dirty="0" err="1"/>
              <a:t>뭔데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6213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9912D-CA99-3DE3-9958-F2C498D4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090052-7E76-E991-8566-923093635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473" y="1512322"/>
            <a:ext cx="8101441" cy="4859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/>
              <a:t>Random </a:t>
            </a:r>
            <a:r>
              <a:rPr lang="ko-KR" altLang="en-US" sz="2500" dirty="0"/>
              <a:t>하게 생성되는 </a:t>
            </a:r>
            <a:r>
              <a:rPr lang="en-US" altLang="ko-KR" sz="2500" dirty="0"/>
              <a:t>key</a:t>
            </a:r>
            <a:r>
              <a:rPr lang="ko-KR" altLang="en-US" sz="2500" dirty="0"/>
              <a:t>를 </a:t>
            </a:r>
            <a:r>
              <a:rPr lang="en-US" altLang="ko-KR" sz="2500" dirty="0"/>
              <a:t>input</a:t>
            </a:r>
            <a:r>
              <a:rPr lang="ko-KR" altLang="en-US" sz="2500" dirty="0"/>
              <a:t>으로 넣어야 함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 err="1"/>
              <a:t>Printf</a:t>
            </a:r>
            <a:r>
              <a:rPr lang="en-US" altLang="ko-KR" sz="2500" dirty="0"/>
              <a:t>(</a:t>
            </a:r>
            <a:r>
              <a:rPr lang="en-US" altLang="ko-KR" sz="2500" dirty="0" err="1"/>
              <a:t>fmt</a:t>
            </a:r>
            <a:r>
              <a:rPr lang="en-US" altLang="ko-KR" sz="2500" dirty="0"/>
              <a:t>) </a:t>
            </a:r>
            <a:r>
              <a:rPr lang="ko-KR" altLang="en-US" sz="2500" dirty="0"/>
              <a:t>에서 </a:t>
            </a:r>
            <a:r>
              <a:rPr lang="en-US" altLang="ko-KR" sz="2500" dirty="0" err="1"/>
              <a:t>fsb</a:t>
            </a:r>
            <a:r>
              <a:rPr lang="en-US" altLang="ko-KR" sz="2500" dirty="0"/>
              <a:t> </a:t>
            </a:r>
            <a:r>
              <a:rPr lang="ko-KR" altLang="en-US" sz="2500" dirty="0"/>
              <a:t>가능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-&gt; offset </a:t>
            </a:r>
            <a:r>
              <a:rPr lang="ko-KR" altLang="en-US" sz="2500" dirty="0"/>
              <a:t>계산 잘해서 </a:t>
            </a:r>
            <a:r>
              <a:rPr lang="en-US" altLang="ko-KR" sz="2500" dirty="0"/>
              <a:t>key</a:t>
            </a:r>
            <a:r>
              <a:rPr lang="ko-KR" altLang="en-US" sz="2500" dirty="0"/>
              <a:t>를 출력할 수 있음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ko-KR" altLang="en-US" sz="2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0CDD60-678D-7DF9-62A6-03BEBB821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8342"/>
            <a:ext cx="2461467" cy="495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53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10742-47FA-97B4-D839-52ED634B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2C6FC-50DC-0A7A-28B2-D63EE2904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3769" y="1423951"/>
            <a:ext cx="7155364" cy="52210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전역변수 </a:t>
            </a:r>
            <a:r>
              <a:rPr lang="en-US" altLang="ko-KR" dirty="0"/>
              <a:t>token</a:t>
            </a:r>
            <a:r>
              <a:rPr lang="ko-KR" altLang="en-US" dirty="0"/>
              <a:t>을 </a:t>
            </a:r>
            <a:r>
              <a:rPr lang="en-US" altLang="ko-KR" dirty="0"/>
              <a:t>1234</a:t>
            </a:r>
            <a:r>
              <a:rPr lang="ko-KR" altLang="en-US" dirty="0"/>
              <a:t>로 덮어야 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800" dirty="0" err="1"/>
              <a:t>Printf</a:t>
            </a:r>
            <a:r>
              <a:rPr lang="en-US" altLang="ko-KR" sz="2800" dirty="0"/>
              <a:t>(</a:t>
            </a:r>
            <a:r>
              <a:rPr lang="en-US" altLang="ko-KR" sz="2800" dirty="0" err="1"/>
              <a:t>fmt</a:t>
            </a:r>
            <a:r>
              <a:rPr lang="en-US" altLang="ko-KR" sz="2800" dirty="0"/>
              <a:t>) </a:t>
            </a:r>
            <a:r>
              <a:rPr lang="ko-KR" altLang="en-US" sz="2800" dirty="0"/>
              <a:t>에서 </a:t>
            </a:r>
            <a:r>
              <a:rPr lang="en-US" altLang="ko-KR" sz="2800" dirty="0" err="1"/>
              <a:t>fsb</a:t>
            </a:r>
            <a:r>
              <a:rPr lang="en-US" altLang="ko-KR" sz="2800" dirty="0"/>
              <a:t> </a:t>
            </a:r>
            <a:r>
              <a:rPr lang="ko-KR" altLang="en-US" sz="2800" dirty="0"/>
              <a:t>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token </a:t>
            </a:r>
            <a:r>
              <a:rPr lang="ko-KR" altLang="en-US" dirty="0"/>
              <a:t>주소는 고정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500" dirty="0"/>
              <a:t>-&gt; offset</a:t>
            </a:r>
            <a:r>
              <a:rPr lang="ko-KR" altLang="en-US" sz="2500" dirty="0"/>
              <a:t> 구하고 계산 잘 해서 </a:t>
            </a:r>
            <a:r>
              <a:rPr lang="en-US" altLang="ko-KR" sz="2500" dirty="0"/>
              <a:t>%n</a:t>
            </a:r>
            <a:r>
              <a:rPr lang="ko-KR" altLang="en-US" sz="2500" dirty="0"/>
              <a:t>으로 덮어주기</a:t>
            </a:r>
            <a:endParaRPr lang="en-US" altLang="ko-KR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73EF19-B1EB-4719-598C-B180F8974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3951"/>
            <a:ext cx="3180157" cy="52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31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15C1E-EF9B-0BA1-B0FF-9D4EE717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8E165-F249-F66B-751C-1D71D6D0F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1344" y="1690688"/>
            <a:ext cx="4792456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(</a:t>
            </a:r>
            <a:r>
              <a:rPr lang="en-US" altLang="ko-KR" dirty="0" err="1"/>
              <a:t>buf</a:t>
            </a:r>
            <a:r>
              <a:rPr lang="en-US" altLang="ko-KR" dirty="0"/>
              <a:t>) </a:t>
            </a:r>
            <a:r>
              <a:rPr lang="ko-KR" altLang="en-US" dirty="0"/>
              <a:t>에서 </a:t>
            </a:r>
            <a:r>
              <a:rPr lang="en-US" altLang="ko-KR" dirty="0" err="1"/>
              <a:t>fsb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Gift </a:t>
            </a:r>
            <a:r>
              <a:rPr lang="ko-KR" altLang="en-US" dirty="0"/>
              <a:t>실행해주면 쉘 나옴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exit got</a:t>
            </a:r>
            <a:r>
              <a:rPr lang="ko-KR" altLang="en-US" dirty="0"/>
              <a:t>를 덮어주자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FF0598-C2BB-5A4C-A042-924D202A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75" y="1690688"/>
            <a:ext cx="5962526" cy="417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12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64855-B9DF-02B9-1899-86EBFDAEB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FSB Q&amp;A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95985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8140-9F37-5091-0C63-98368C79C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087"/>
            <a:ext cx="10515600" cy="1325563"/>
          </a:xfrm>
        </p:spPr>
        <p:txBody>
          <a:bodyPr/>
          <a:lstStyle/>
          <a:p>
            <a:r>
              <a:rPr lang="en-US" altLang="ko-KR" dirty="0" err="1"/>
              <a:t>Assingment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5D11E-DB76-EF85-6B18-DC6B81558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732"/>
            <a:ext cx="10515600" cy="52470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dirty="0"/>
              <a:t>Homework </a:t>
            </a:r>
            <a:r>
              <a:rPr lang="ko-KR" altLang="en-US" sz="1800" dirty="0"/>
              <a:t>디렉토리에 있는 문제들 푸시면 됩니다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b="1" dirty="0"/>
              <a:t>이건 무조건 풀기 </a:t>
            </a:r>
            <a:r>
              <a:rPr lang="en-US" altLang="ko-KR" sz="1800" b="1" dirty="0"/>
              <a:t>: </a:t>
            </a:r>
            <a:r>
              <a:rPr lang="en-US" altLang="ko-KR" sz="1800" b="1" dirty="0" err="1"/>
              <a:t>ez_rop</a:t>
            </a:r>
            <a:r>
              <a:rPr lang="en-US" altLang="ko-KR" sz="1800" b="1" dirty="0"/>
              <a:t>, </a:t>
            </a:r>
            <a:r>
              <a:rPr lang="en-US" altLang="ko-KR" sz="1800" b="1" dirty="0" err="1"/>
              <a:t>oneshot</a:t>
            </a:r>
            <a:r>
              <a:rPr lang="en-US" altLang="ko-KR" sz="1800" b="1" dirty="0"/>
              <a:t>, oneshot1, onetime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Note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helpme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익스를</a:t>
            </a:r>
            <a:r>
              <a:rPr lang="ko-KR" altLang="en-US" sz="1800" dirty="0"/>
              <a:t> 못하더라도 </a:t>
            </a:r>
            <a:r>
              <a:rPr lang="ko-KR" altLang="en-US" sz="1800" b="1" dirty="0"/>
              <a:t>최대한 분석하고</a:t>
            </a:r>
            <a:r>
              <a:rPr lang="en-US" altLang="ko-KR" sz="1800" dirty="0"/>
              <a:t>, </a:t>
            </a:r>
            <a:r>
              <a:rPr lang="ko-KR" altLang="en-US" sz="1800" dirty="0"/>
              <a:t>생각한만큼 </a:t>
            </a:r>
            <a:r>
              <a:rPr lang="ko-KR" altLang="en-US" sz="1800" dirty="0" err="1"/>
              <a:t>써주시길</a:t>
            </a:r>
            <a:r>
              <a:rPr lang="ko-KR" altLang="en-US" sz="1800" dirty="0"/>
              <a:t> 바랍니다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1800" dirty="0"/>
              <a:t>Oneshot2</a:t>
            </a:r>
            <a:r>
              <a:rPr lang="ko-KR" altLang="en-US" sz="1800" dirty="0"/>
              <a:t>는 새로 </a:t>
            </a:r>
            <a:r>
              <a:rPr lang="ko-KR" altLang="en-US" sz="1800" dirty="0" err="1"/>
              <a:t>알아야할</a:t>
            </a:r>
            <a:r>
              <a:rPr lang="ko-KR" altLang="en-US" sz="1800" dirty="0"/>
              <a:t> 개념이 있습니다</a:t>
            </a:r>
            <a:r>
              <a:rPr lang="en-US" altLang="ko-KR" sz="1800" dirty="0"/>
              <a:t>.  Note, </a:t>
            </a:r>
            <a:r>
              <a:rPr lang="en-US" altLang="ko-KR" sz="1800" dirty="0" err="1"/>
              <a:t>helpme</a:t>
            </a:r>
            <a:r>
              <a:rPr lang="ko-KR" altLang="en-US" sz="1800" dirty="0"/>
              <a:t>와 마찬가지로 최대한 분석하시고 여러 방면으로 고민하신 뒤 과제로 최대한 써서 제출하시면 됩니다</a:t>
            </a:r>
            <a:r>
              <a:rPr lang="en-US" altLang="ko-KR" sz="1800" dirty="0"/>
              <a:t>. (hint : </a:t>
            </a:r>
            <a:r>
              <a:rPr lang="ko-KR" altLang="en-US" sz="1800" dirty="0"/>
              <a:t>보호기법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오늘 </a:t>
            </a:r>
            <a:r>
              <a:rPr lang="en-US" altLang="ko-KR" sz="1800" dirty="0" err="1"/>
              <a:t>rop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fsb</a:t>
            </a:r>
            <a:r>
              <a:rPr lang="ko-KR" altLang="en-US" sz="1800" dirty="0"/>
              <a:t>만 배웠다고 해당 내용에만 치중하지 말고 두 기법을 도구로 잘 사용해주시길</a:t>
            </a:r>
            <a:r>
              <a:rPr lang="en-US" altLang="ko-KR" sz="1800" dirty="0"/>
              <a:t>….</a:t>
            </a:r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ko-KR" altLang="en-US" sz="2300" b="1" dirty="0"/>
              <a:t>과제는 </a:t>
            </a:r>
            <a:r>
              <a:rPr lang="en-US" altLang="ko-KR" sz="2300" b="1" dirty="0"/>
              <a:t>2</a:t>
            </a:r>
            <a:r>
              <a:rPr lang="ko-KR" altLang="en-US" sz="2300" b="1" dirty="0"/>
              <a:t>주일 뒤인 </a:t>
            </a:r>
            <a:r>
              <a:rPr lang="en-US" altLang="ko-KR" sz="2300" b="1" dirty="0"/>
              <a:t>5/1(</a:t>
            </a:r>
            <a:r>
              <a:rPr lang="ko-KR" altLang="en-US" sz="2300" b="1" dirty="0"/>
              <a:t>월</a:t>
            </a:r>
            <a:r>
              <a:rPr lang="en-US" altLang="ko-KR" sz="2300" b="1" dirty="0"/>
              <a:t>) </a:t>
            </a:r>
            <a:r>
              <a:rPr lang="ko-KR" altLang="en-US" sz="2300" b="1" dirty="0"/>
              <a:t>밤 </a:t>
            </a:r>
            <a:r>
              <a:rPr lang="en-US" altLang="ko-KR" sz="2300" b="1" dirty="0"/>
              <a:t>12</a:t>
            </a:r>
            <a:r>
              <a:rPr lang="ko-KR" altLang="en-US" sz="2300" b="1" dirty="0"/>
              <a:t>시까지 받겠습니다</a:t>
            </a:r>
            <a:r>
              <a:rPr lang="en-US" altLang="ko-KR" sz="2300" b="1" dirty="0"/>
              <a:t>~</a:t>
            </a:r>
          </a:p>
          <a:p>
            <a:pPr marL="0" indent="0">
              <a:buNone/>
            </a:pPr>
            <a:r>
              <a:rPr lang="ko-KR" altLang="en-US" sz="2300" dirty="0"/>
              <a:t>추가로 다음주는 중간고사라 쉬어 갑니다</a:t>
            </a:r>
            <a:r>
              <a:rPr lang="en-US" altLang="ko-KR" sz="2300" dirty="0"/>
              <a:t>!</a:t>
            </a:r>
          </a:p>
          <a:p>
            <a:pPr marL="0" indent="0">
              <a:buNone/>
            </a:pPr>
            <a:endParaRPr lang="en-US" altLang="ko-KR" sz="2300" dirty="0"/>
          </a:p>
        </p:txBody>
      </p:sp>
    </p:spTree>
    <p:extLst>
      <p:ext uri="{BB962C8B-B14F-4D97-AF65-F5344CB8AC3E}">
        <p14:creationId xmlns:p14="http://schemas.microsoft.com/office/powerpoint/2010/main" val="171876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75E52-0D89-B7D3-E12C-3EADDEDA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 </a:t>
            </a:r>
            <a:r>
              <a:rPr lang="ko-KR" altLang="en-US" dirty="0"/>
              <a:t>요약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495731-7453-8BFF-C0CB-E0C04C65C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2800" b="1" dirty="0" err="1"/>
              <a:t>ez_rop</a:t>
            </a:r>
            <a:r>
              <a:rPr lang="en-US" altLang="ko-KR" sz="2800" b="1" dirty="0"/>
              <a:t>, </a:t>
            </a:r>
            <a:r>
              <a:rPr lang="en-US" altLang="ko-KR" sz="2800" b="1" dirty="0" err="1"/>
              <a:t>oneshot</a:t>
            </a:r>
            <a:r>
              <a:rPr lang="en-US" altLang="ko-KR" sz="2800" b="1" dirty="0"/>
              <a:t>, oneshot1, onetime -&gt; </a:t>
            </a:r>
            <a:r>
              <a:rPr lang="ko-KR" altLang="en-US" sz="2800" b="1" dirty="0"/>
              <a:t>무조건 풀기</a:t>
            </a:r>
            <a:endParaRPr lang="en-US" altLang="ko-KR" sz="2800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dirty="0"/>
              <a:t>나머지 </a:t>
            </a:r>
            <a:r>
              <a:rPr lang="en-US" altLang="ko-KR" b="1" dirty="0"/>
              <a:t>-&gt; </a:t>
            </a:r>
            <a:r>
              <a:rPr lang="ko-KR" altLang="en-US" b="1" dirty="0"/>
              <a:t>최대한 분석하고 오늘 </a:t>
            </a:r>
            <a:r>
              <a:rPr lang="ko-KR" altLang="en-US" b="1" dirty="0" err="1"/>
              <a:t>배운거</a:t>
            </a:r>
            <a:r>
              <a:rPr lang="ko-KR" altLang="en-US" b="1" dirty="0"/>
              <a:t> 이외의 내용들도 있으니 충분히 찾아보고 고민한 뒤 분석내용 적어서 제출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b="1" dirty="0"/>
              <a:t>과제 제출 기한 </a:t>
            </a:r>
            <a:r>
              <a:rPr lang="en-US" altLang="ko-KR" b="1" dirty="0"/>
              <a:t>: 5/1 </a:t>
            </a:r>
            <a:r>
              <a:rPr lang="ko-KR" altLang="en-US" b="1" dirty="0"/>
              <a:t>밤 </a:t>
            </a:r>
            <a:r>
              <a:rPr lang="en-US" altLang="ko-KR" b="1" dirty="0"/>
              <a:t>12</a:t>
            </a:r>
            <a:r>
              <a:rPr lang="ko-KR" altLang="en-US" b="1" dirty="0"/>
              <a:t>시</a:t>
            </a:r>
            <a:endParaRPr lang="en-US" altLang="ko-KR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dirty="0"/>
              <a:t>+</a:t>
            </a:r>
            <a:r>
              <a:rPr lang="ko-KR" altLang="en-US" dirty="0"/>
              <a:t>질문사항 있으면 언제든 연락주세요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+ </a:t>
            </a:r>
            <a:r>
              <a:rPr lang="ko-KR" altLang="en-US" dirty="0"/>
              <a:t>과제는 </a:t>
            </a:r>
            <a:r>
              <a:rPr lang="en-US" altLang="ko-KR" dirty="0" err="1"/>
              <a:t>github</a:t>
            </a:r>
            <a:r>
              <a:rPr lang="ko-KR" altLang="en-US" dirty="0"/>
              <a:t>에 </a:t>
            </a:r>
            <a:r>
              <a:rPr lang="ko-KR" altLang="en-US" dirty="0" err="1"/>
              <a:t>올려뒀습니다</a:t>
            </a:r>
            <a:r>
              <a:rPr lang="en-US" altLang="ko-KR" dirty="0"/>
              <a:t>. Zip</a:t>
            </a:r>
            <a:r>
              <a:rPr lang="ko-KR" altLang="en-US" dirty="0"/>
              <a:t>파일로 다운로드 받으셔도 되고 </a:t>
            </a:r>
            <a:r>
              <a:rPr lang="en-US" altLang="ko-KR" dirty="0"/>
              <a:t>clone </a:t>
            </a:r>
            <a:r>
              <a:rPr lang="ko-KR" altLang="en-US" dirty="0"/>
              <a:t>받으셔서 사용하셔도 됩니다 </a:t>
            </a:r>
            <a:r>
              <a:rPr lang="en-US" altLang="ko-KR" dirty="0"/>
              <a:t>:)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745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BB0F3-BD0E-D753-0E8F-9E9A8A76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Review (</a:t>
            </a:r>
            <a:r>
              <a:rPr lang="en-US" altLang="ko-KR" sz="4000" dirty="0" err="1"/>
              <a:t>plt</a:t>
            </a:r>
            <a:r>
              <a:rPr lang="en-US" altLang="ko-KR" sz="4000" dirty="0"/>
              <a:t> &amp; got)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B21DB-7123-62A7-652A-79E2C808F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cs typeface="Courier New" panose="02070309020205020404" pitchFamily="49" charset="0"/>
              </a:rPr>
              <a:t>라이브러리에서 함수를 호출하는 루틴은 아래와 같음</a:t>
            </a:r>
            <a:r>
              <a:rPr lang="en-US" altLang="ko-KR" sz="2400" dirty="0">
                <a:cs typeface="Courier New" panose="02070309020205020404" pitchFamily="49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US" altLang="ko-KR" sz="2400" dirty="0" err="1">
                <a:cs typeface="Courier New" panose="02070309020205020404" pitchFamily="49" charset="0"/>
              </a:rPr>
              <a:t>func@plt</a:t>
            </a:r>
            <a:r>
              <a:rPr lang="en-US" altLang="ko-KR" sz="2400" dirty="0">
                <a:cs typeface="Courier New" panose="02070309020205020404" pitchFamily="49" charset="0"/>
              </a:rPr>
              <a:t> </a:t>
            </a:r>
            <a:r>
              <a:rPr lang="ko-KR" altLang="en-US" sz="2400" dirty="0">
                <a:cs typeface="Courier New" panose="02070309020205020404" pitchFamily="49" charset="0"/>
              </a:rPr>
              <a:t>실행</a:t>
            </a:r>
            <a:endParaRPr lang="en-US" altLang="ko-KR" sz="2400" dirty="0">
              <a:cs typeface="Courier New" panose="02070309020205020404" pitchFamily="49" charset="0"/>
            </a:endParaRPr>
          </a:p>
          <a:p>
            <a:pPr marL="514350" indent="-514350">
              <a:buAutoNum type="arabicPeriod"/>
            </a:pPr>
            <a:r>
              <a:rPr lang="en-US" altLang="ko-KR" sz="2400" dirty="0">
                <a:cs typeface="Courier New" panose="02070309020205020404" pitchFamily="49" charset="0"/>
              </a:rPr>
              <a:t>Got</a:t>
            </a:r>
            <a:r>
              <a:rPr lang="ko-KR" altLang="en-US" sz="2400" dirty="0">
                <a:cs typeface="Courier New" panose="02070309020205020404" pitchFamily="49" charset="0"/>
              </a:rPr>
              <a:t> 참조</a:t>
            </a:r>
            <a:endParaRPr lang="en-US" altLang="ko-KR" sz="2400" dirty="0">
              <a:cs typeface="Courier New" panose="02070309020205020404" pitchFamily="49" charset="0"/>
            </a:endParaRPr>
          </a:p>
          <a:p>
            <a:pPr marL="914400" lvl="1" indent="-457200">
              <a:buAutoNum type="alphaLcPeriod"/>
            </a:pPr>
            <a:r>
              <a:rPr lang="ko-KR" altLang="en-US" dirty="0">
                <a:cs typeface="Courier New" panose="02070309020205020404" pitchFamily="49" charset="0"/>
              </a:rPr>
              <a:t>함수 주소가 존재</a:t>
            </a:r>
            <a:r>
              <a:rPr lang="en-US" altLang="ko-KR" dirty="0">
                <a:cs typeface="Courier New" panose="02070309020205020404" pitchFamily="49" charset="0"/>
              </a:rPr>
              <a:t>? -&gt; </a:t>
            </a:r>
            <a:r>
              <a:rPr lang="ko-KR" altLang="en-US" dirty="0">
                <a:cs typeface="Courier New" panose="02070309020205020404" pitchFamily="49" charset="0"/>
              </a:rPr>
              <a:t>그냥 점프</a:t>
            </a:r>
            <a:endParaRPr lang="en-US" altLang="ko-KR" dirty="0">
              <a:cs typeface="Courier New" panose="02070309020205020404" pitchFamily="49" charset="0"/>
            </a:endParaRPr>
          </a:p>
          <a:p>
            <a:pPr marL="914400" lvl="1" indent="-457200">
              <a:buAutoNum type="alphaLcPeriod"/>
            </a:pPr>
            <a:r>
              <a:rPr lang="ko-KR" altLang="en-US" dirty="0">
                <a:cs typeface="Courier New" panose="02070309020205020404" pitchFamily="49" charset="0"/>
              </a:rPr>
              <a:t>없음</a:t>
            </a:r>
            <a:r>
              <a:rPr lang="en-US" altLang="ko-KR" dirty="0">
                <a:cs typeface="Courier New" panose="02070309020205020404" pitchFamily="49" charset="0"/>
              </a:rPr>
              <a:t>? -&gt; </a:t>
            </a:r>
            <a:r>
              <a:rPr lang="ko-KR" altLang="en-US" dirty="0">
                <a:cs typeface="Courier New" panose="02070309020205020404" pitchFamily="49" charset="0"/>
              </a:rPr>
              <a:t>여타 다른 함수를 이용해 주소 구해주고 </a:t>
            </a:r>
            <a:r>
              <a:rPr lang="en-US" altLang="ko-KR" dirty="0">
                <a:cs typeface="Courier New" panose="02070309020205020404" pitchFamily="49" charset="0"/>
              </a:rPr>
              <a:t>got</a:t>
            </a:r>
            <a:r>
              <a:rPr lang="ko-KR" altLang="en-US" dirty="0">
                <a:cs typeface="Courier New" panose="02070309020205020404" pitchFamily="49" charset="0"/>
              </a:rPr>
              <a:t>에 적고 점프</a:t>
            </a:r>
            <a:endParaRPr lang="en-US" altLang="ko-KR" dirty="0">
              <a:cs typeface="Courier New" panose="02070309020205020404" pitchFamily="49" charset="0"/>
            </a:endParaRPr>
          </a:p>
          <a:p>
            <a:pPr marL="514350" indent="-514350">
              <a:buAutoNum type="arabicPeriod"/>
            </a:pPr>
            <a:endParaRPr lang="en-US" altLang="ko-KR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ko-KR" altLang="en-US" sz="2300" dirty="0">
                <a:cs typeface="Courier New" panose="02070309020205020404" pitchFamily="49" charset="0"/>
              </a:rPr>
              <a:t>이를 이용해 </a:t>
            </a:r>
            <a:r>
              <a:rPr lang="en-US" altLang="ko-KR" sz="2300" dirty="0">
                <a:cs typeface="Courier New" panose="02070309020205020404" pitchFamily="49" charset="0"/>
              </a:rPr>
              <a:t>got</a:t>
            </a:r>
            <a:r>
              <a:rPr lang="ko-KR" altLang="en-US" sz="2300" dirty="0">
                <a:cs typeface="Courier New" panose="02070309020205020404" pitchFamily="49" charset="0"/>
              </a:rPr>
              <a:t>에 우리가 원하는 주소를 넣는 </a:t>
            </a:r>
            <a:r>
              <a:rPr lang="en-US" altLang="ko-KR" sz="2300" b="1" dirty="0">
                <a:cs typeface="Courier New" panose="02070309020205020404" pitchFamily="49" charset="0"/>
              </a:rPr>
              <a:t>got overwriting</a:t>
            </a:r>
            <a:r>
              <a:rPr lang="ko-KR" altLang="en-US" sz="2300" dirty="0">
                <a:cs typeface="Courier New" panose="02070309020205020404" pitchFamily="49" charset="0"/>
              </a:rPr>
              <a:t>을 할 수 있다</a:t>
            </a:r>
            <a:r>
              <a:rPr lang="en-US" altLang="ko-KR" sz="2300" dirty="0">
                <a:cs typeface="Courier New" panose="02070309020205020404" pitchFamily="49" charset="0"/>
              </a:rPr>
              <a:t>!</a:t>
            </a:r>
          </a:p>
          <a:p>
            <a:pPr marL="0" indent="0">
              <a:buNone/>
            </a:pPr>
            <a:endParaRPr lang="en-US" altLang="ko-KR" sz="23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300" dirty="0">
                <a:cs typeface="Courier New" panose="02070309020205020404" pitchFamily="49" charset="0"/>
              </a:rPr>
              <a:t>ex) </a:t>
            </a:r>
            <a:r>
              <a:rPr lang="en-US" altLang="ko-KR" sz="2300" dirty="0" err="1">
                <a:cs typeface="Courier New" panose="02070309020205020404" pitchFamily="49" charset="0"/>
              </a:rPr>
              <a:t>printf</a:t>
            </a:r>
            <a:r>
              <a:rPr lang="en-US" altLang="ko-KR" sz="2300" dirty="0">
                <a:cs typeface="Courier New" panose="02070309020205020404" pitchFamily="49" charset="0"/>
              </a:rPr>
              <a:t>(“/bin/</a:t>
            </a:r>
            <a:r>
              <a:rPr lang="en-US" altLang="ko-KR" sz="2300" dirty="0" err="1">
                <a:cs typeface="Courier New" panose="02070309020205020404" pitchFamily="49" charset="0"/>
              </a:rPr>
              <a:t>sh</a:t>
            </a:r>
            <a:r>
              <a:rPr lang="en-US" altLang="ko-KR" sz="2300" dirty="0">
                <a:cs typeface="Courier New" panose="02070309020205020404" pitchFamily="49" charset="0"/>
              </a:rPr>
              <a:t>”); </a:t>
            </a:r>
            <a:r>
              <a:rPr lang="ko-KR" altLang="en-US" sz="2300" dirty="0">
                <a:cs typeface="Courier New" panose="02070309020205020404" pitchFamily="49" charset="0"/>
              </a:rPr>
              <a:t>에서 </a:t>
            </a:r>
            <a:r>
              <a:rPr lang="en-US" altLang="ko-KR" sz="2300" dirty="0" err="1">
                <a:cs typeface="Courier New" panose="02070309020205020404" pitchFamily="49" charset="0"/>
              </a:rPr>
              <a:t>printf</a:t>
            </a:r>
            <a:r>
              <a:rPr lang="en-US" altLang="ko-KR" sz="2300" dirty="0">
                <a:cs typeface="Courier New" panose="02070309020205020404" pitchFamily="49" charset="0"/>
              </a:rPr>
              <a:t> got</a:t>
            </a:r>
            <a:r>
              <a:rPr lang="ko-KR" altLang="en-US" sz="2300" dirty="0">
                <a:cs typeface="Courier New" panose="02070309020205020404" pitchFamily="49" charset="0"/>
              </a:rPr>
              <a:t>에 </a:t>
            </a:r>
            <a:r>
              <a:rPr lang="en-US" altLang="ko-KR" sz="2300" dirty="0">
                <a:cs typeface="Courier New" panose="02070309020205020404" pitchFamily="49" charset="0"/>
              </a:rPr>
              <a:t>system </a:t>
            </a:r>
            <a:r>
              <a:rPr lang="ko-KR" altLang="en-US" sz="2300" dirty="0">
                <a:cs typeface="Courier New" panose="02070309020205020404" pitchFamily="49" charset="0"/>
              </a:rPr>
              <a:t>넣으면 </a:t>
            </a:r>
            <a:r>
              <a:rPr lang="en-US" altLang="ko-KR" sz="2300" dirty="0">
                <a:cs typeface="Courier New" panose="02070309020205020404" pitchFamily="49" charset="0"/>
              </a:rPr>
              <a:t>system(“/bin/</a:t>
            </a:r>
            <a:r>
              <a:rPr lang="en-US" altLang="ko-KR" sz="2300" dirty="0" err="1">
                <a:cs typeface="Courier New" panose="02070309020205020404" pitchFamily="49" charset="0"/>
              </a:rPr>
              <a:t>sh</a:t>
            </a:r>
            <a:r>
              <a:rPr lang="en-US" altLang="ko-KR" sz="2300" dirty="0">
                <a:cs typeface="Courier New" panose="02070309020205020404" pitchFamily="49" charset="0"/>
              </a:rPr>
              <a:t>”)</a:t>
            </a:r>
            <a:r>
              <a:rPr lang="ko-KR" altLang="en-US" sz="2300" dirty="0">
                <a:cs typeface="Courier New" panose="02070309020205020404" pitchFamily="49" charset="0"/>
              </a:rPr>
              <a:t>가 실행</a:t>
            </a:r>
            <a:r>
              <a:rPr lang="en-US" altLang="ko-KR" sz="2300" dirty="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621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5FDB5-350F-D051-5250-3065CCC6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ROP ???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FB902-CAE6-3BCA-7EDF-676DC46AA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/>
              <a:t>ROP = Return Oriented Programming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이전에 했던 </a:t>
            </a:r>
            <a:r>
              <a:rPr lang="en-US" altLang="ko-KR" sz="2500" dirty="0"/>
              <a:t>RTL</a:t>
            </a:r>
            <a:r>
              <a:rPr lang="ko-KR" altLang="en-US" sz="2500" dirty="0"/>
              <a:t>과 마찬가지로 결국 </a:t>
            </a:r>
            <a:r>
              <a:rPr lang="en-US" altLang="ko-KR" sz="2500" dirty="0"/>
              <a:t>RETURN</a:t>
            </a:r>
            <a:r>
              <a:rPr lang="ko-KR" altLang="en-US" sz="2500" dirty="0"/>
              <a:t>을 조작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 	-&gt; </a:t>
            </a:r>
            <a:r>
              <a:rPr lang="ko-KR" altLang="en-US" sz="2500" dirty="0"/>
              <a:t>우리가 원하는 동작을 하도록 유도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왜 </a:t>
            </a:r>
            <a:r>
              <a:rPr lang="ko-KR" altLang="en-US" sz="2500" dirty="0" err="1"/>
              <a:t>그런거</a:t>
            </a:r>
            <a:r>
              <a:rPr lang="ko-KR" altLang="en-US" sz="2500" dirty="0"/>
              <a:t> 쓰는데</a:t>
            </a:r>
            <a:r>
              <a:rPr lang="en-US" altLang="ko-KR" sz="2500" dirty="0"/>
              <a:t>?</a:t>
            </a:r>
          </a:p>
          <a:p>
            <a:pPr marL="0" indent="0">
              <a:buNone/>
            </a:pPr>
            <a:r>
              <a:rPr lang="en-US" altLang="ko-KR" sz="2500" dirty="0"/>
              <a:t>	-&gt; </a:t>
            </a:r>
            <a:r>
              <a:rPr lang="ko-KR" altLang="en-US" sz="2500" dirty="0"/>
              <a:t>보호기법 우회 하기 위함</a:t>
            </a:r>
            <a:r>
              <a:rPr lang="en-US" altLang="ko-KR" sz="2500" dirty="0"/>
              <a:t>. ROP</a:t>
            </a:r>
            <a:r>
              <a:rPr lang="ko-KR" altLang="en-US" sz="2500" dirty="0"/>
              <a:t>의 경우 </a:t>
            </a:r>
            <a:r>
              <a:rPr lang="en-US" altLang="ko-KR" sz="2500" dirty="0"/>
              <a:t>ASLR, NX </a:t>
            </a:r>
            <a:r>
              <a:rPr lang="ko-KR" altLang="en-US" sz="2500" dirty="0"/>
              <a:t>우회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62347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8409A-6F4C-F524-5BAC-BBF161E8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for ROP (ASLR)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2AB14-8A28-17CA-8B09-E2BF997AA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ASLR</a:t>
            </a:r>
            <a:r>
              <a:rPr lang="ko-KR" altLang="en-US" sz="2000" dirty="0"/>
              <a:t>이 </a:t>
            </a:r>
            <a:r>
              <a:rPr lang="ko-KR" altLang="en-US" sz="2000" dirty="0" err="1"/>
              <a:t>뭔데</a:t>
            </a:r>
            <a:r>
              <a:rPr lang="en-US" altLang="ko-KR" sz="2000" dirty="0"/>
              <a:t>?</a:t>
            </a:r>
          </a:p>
          <a:p>
            <a:pPr marL="0" indent="0">
              <a:buNone/>
            </a:pPr>
            <a:r>
              <a:rPr lang="en-US" altLang="ko-KR" sz="2000" dirty="0"/>
              <a:t>-&gt; RTL</a:t>
            </a:r>
            <a:r>
              <a:rPr lang="ko-KR" altLang="en-US" sz="2000" dirty="0"/>
              <a:t>을 막기 위해 여러 주소를 랜덤화 시키는 것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/>
              <a:t>자세한건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담주에</a:t>
            </a:r>
            <a:r>
              <a:rPr lang="ko-KR" altLang="en-US" sz="2000" dirty="0"/>
              <a:t> </a:t>
            </a:r>
            <a:r>
              <a:rPr lang="en-US" altLang="ko-KR" sz="2000" dirty="0"/>
              <a:t>mitigation </a:t>
            </a:r>
            <a:r>
              <a:rPr lang="ko-KR" altLang="en-US" sz="2000" dirty="0"/>
              <a:t>배울 때 더 할 것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결과적으로 </a:t>
            </a:r>
            <a:r>
              <a:rPr lang="en-US" altLang="ko-KR" sz="2000" dirty="0"/>
              <a:t>heap, stack, binary</a:t>
            </a:r>
            <a:r>
              <a:rPr lang="ko-KR" altLang="en-US" sz="2000" dirty="0"/>
              <a:t> </a:t>
            </a:r>
            <a:r>
              <a:rPr lang="en-US" altLang="ko-KR" sz="2000" dirty="0"/>
              <a:t>section</a:t>
            </a:r>
            <a:r>
              <a:rPr lang="ko-KR" altLang="en-US" sz="2000" dirty="0"/>
              <a:t>의 주소가 랜덤화 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근데</a:t>
            </a:r>
            <a:r>
              <a:rPr lang="en-US" altLang="ko-KR" sz="2000" dirty="0"/>
              <a:t>, </a:t>
            </a:r>
            <a:r>
              <a:rPr lang="ko-KR" altLang="en-US" sz="2000" dirty="0"/>
              <a:t>약간 통으로 옮겨서 </a:t>
            </a:r>
            <a:r>
              <a:rPr lang="en-US" altLang="ko-KR" sz="2000" dirty="0"/>
              <a:t>base</a:t>
            </a:r>
            <a:r>
              <a:rPr lang="ko-KR" altLang="en-US" sz="2000" dirty="0"/>
              <a:t>만 바뀌고 내부의 구조가 랜덤화 되지는 않는다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300" b="1" dirty="0"/>
              <a:t>즉</a:t>
            </a:r>
            <a:r>
              <a:rPr lang="en-US" altLang="ko-KR" sz="2300" b="1" dirty="0"/>
              <a:t>, </a:t>
            </a:r>
            <a:r>
              <a:rPr lang="en-US" altLang="ko-KR" sz="2300" b="1" dirty="0" err="1"/>
              <a:t>libc</a:t>
            </a:r>
            <a:r>
              <a:rPr lang="ko-KR" altLang="en-US" sz="2300" b="1" dirty="0"/>
              <a:t>내부의 어떤 한 주소만 구하면 </a:t>
            </a:r>
            <a:r>
              <a:rPr lang="en-US" altLang="ko-KR" sz="2300" b="1" dirty="0"/>
              <a:t>offset</a:t>
            </a:r>
            <a:r>
              <a:rPr lang="ko-KR" altLang="en-US" sz="2300" b="1" dirty="0"/>
              <a:t>으로 나머지를 다 구할 수 있다</a:t>
            </a:r>
            <a:r>
              <a:rPr lang="en-US" altLang="ko-KR" sz="2300" b="1" dirty="0"/>
              <a:t>!</a:t>
            </a:r>
          </a:p>
          <a:p>
            <a:pPr marL="0" indent="0">
              <a:buNone/>
            </a:pPr>
            <a:r>
              <a:rPr lang="en-US" altLang="ko-KR" sz="2300" dirty="0"/>
              <a:t>(</a:t>
            </a:r>
            <a:r>
              <a:rPr lang="ko-KR" altLang="en-US" sz="2300" dirty="0"/>
              <a:t>이 내용이 지난주에 언급한 </a:t>
            </a:r>
            <a:r>
              <a:rPr lang="en-US" altLang="ko-KR" sz="2300" dirty="0" err="1"/>
              <a:t>libc</a:t>
            </a:r>
            <a:r>
              <a:rPr lang="en-US" altLang="ko-KR" sz="2300" dirty="0"/>
              <a:t> base</a:t>
            </a:r>
            <a:r>
              <a:rPr lang="ko-KR" altLang="en-US" sz="2300" dirty="0"/>
              <a:t>구하기 입니다</a:t>
            </a:r>
            <a:r>
              <a:rPr lang="en-US" altLang="ko-KR" sz="23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416558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C6BDE-0956-87F0-6BA1-F61F87F7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exploit??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3F963DE-5D6C-6CD4-D6DC-17A766B43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584" y="1420511"/>
            <a:ext cx="8739851" cy="4944014"/>
          </a:xfrm>
        </p:spPr>
      </p:pic>
    </p:spTree>
    <p:extLst>
      <p:ext uri="{BB962C8B-B14F-4D97-AF65-F5344CB8AC3E}">
        <p14:creationId xmlns:p14="http://schemas.microsoft.com/office/powerpoint/2010/main" val="80177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7FD89-1D48-DD15-4078-9149A96C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국룰</a:t>
            </a:r>
            <a:r>
              <a:rPr lang="ko-KR" altLang="en-US" dirty="0"/>
              <a:t> </a:t>
            </a:r>
            <a:r>
              <a:rPr lang="en-US" altLang="ko-KR" dirty="0"/>
              <a:t>ROP Scenario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E90ACD-8353-D05C-5263-71EC71094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500" dirty="0"/>
              <a:t>메모리 </a:t>
            </a:r>
            <a:r>
              <a:rPr lang="ko-KR" altLang="en-US" sz="2500" dirty="0" err="1"/>
              <a:t>어딘가에</a:t>
            </a:r>
            <a:r>
              <a:rPr lang="ko-KR" altLang="en-US" sz="2500" dirty="0"/>
              <a:t> </a:t>
            </a:r>
            <a:r>
              <a:rPr lang="en-US" altLang="ko-KR" sz="2500" dirty="0"/>
              <a:t>“/bin/</a:t>
            </a:r>
            <a:r>
              <a:rPr lang="en-US" altLang="ko-KR" sz="2500" dirty="0" err="1"/>
              <a:t>sh</a:t>
            </a:r>
            <a:r>
              <a:rPr lang="en-US" altLang="ko-KR" sz="2500" dirty="0"/>
              <a:t>” </a:t>
            </a:r>
            <a:r>
              <a:rPr lang="ko-KR" altLang="en-US" sz="2500" dirty="0"/>
              <a:t>문자열 넣어주기</a:t>
            </a:r>
            <a:r>
              <a:rPr lang="en-US" altLang="ko-KR" sz="2500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sz="2500" dirty="0" err="1"/>
              <a:t>Libc</a:t>
            </a:r>
            <a:r>
              <a:rPr lang="en-US" altLang="ko-KR" sz="2500" dirty="0"/>
              <a:t> leak (</a:t>
            </a:r>
            <a:r>
              <a:rPr lang="ko-KR" altLang="en-US" sz="2500" dirty="0"/>
              <a:t>임의의 함수의 </a:t>
            </a:r>
            <a:r>
              <a:rPr lang="en-US" altLang="ko-KR" sz="2500" dirty="0"/>
              <a:t>got</a:t>
            </a:r>
            <a:r>
              <a:rPr lang="ko-KR" altLang="en-US" sz="2500" dirty="0"/>
              <a:t>를 출력해줌</a:t>
            </a:r>
            <a:r>
              <a:rPr lang="en-US" altLang="ko-KR" sz="2500" dirty="0"/>
              <a:t>.)</a:t>
            </a:r>
          </a:p>
          <a:p>
            <a:pPr marL="514350" indent="-514350">
              <a:buAutoNum type="arabicPeriod"/>
            </a:pPr>
            <a:r>
              <a:rPr lang="en-US" altLang="ko-KR" sz="2500" dirty="0"/>
              <a:t>System(“/bin/</a:t>
            </a:r>
            <a:r>
              <a:rPr lang="en-US" altLang="ko-KR" sz="2500" dirty="0" err="1"/>
              <a:t>sh</a:t>
            </a:r>
            <a:r>
              <a:rPr lang="en-US" altLang="ko-KR" sz="2500" dirty="0"/>
              <a:t>”)</a:t>
            </a:r>
            <a:r>
              <a:rPr lang="ko-KR" altLang="en-US" sz="2500" dirty="0"/>
              <a:t>로 리턴</a:t>
            </a:r>
            <a:endParaRPr lang="en-US" altLang="ko-KR" sz="2500" dirty="0"/>
          </a:p>
          <a:p>
            <a:pPr marL="514350" indent="-514350">
              <a:buAutoNum type="arabicPeriod"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일단 가장 단순화하면 위와 같다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근데 </a:t>
            </a:r>
            <a:r>
              <a:rPr lang="en-US" altLang="ko-KR" sz="2500" dirty="0"/>
              <a:t>leak</a:t>
            </a:r>
            <a:r>
              <a:rPr lang="ko-KR" altLang="en-US" sz="2500" dirty="0"/>
              <a:t>을 하려면 한번 출력이 </a:t>
            </a:r>
            <a:r>
              <a:rPr lang="ko-KR" altLang="en-US" sz="2500" dirty="0" err="1"/>
              <a:t>되어야할텐데</a:t>
            </a:r>
            <a:r>
              <a:rPr lang="en-US" altLang="ko-KR" sz="2500" dirty="0"/>
              <a:t>….?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247544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7FD89-1D48-DD15-4078-9149A96C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국룰</a:t>
            </a:r>
            <a:r>
              <a:rPr lang="ko-KR" altLang="en-US" dirty="0"/>
              <a:t> </a:t>
            </a:r>
            <a:r>
              <a:rPr lang="en-US" altLang="ko-KR" dirty="0"/>
              <a:t>ROP Scenario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E90ACD-8353-D05C-5263-71EC71094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 err="1"/>
              <a:t>Libc</a:t>
            </a:r>
            <a:r>
              <a:rPr lang="ko-KR" altLang="en-US" sz="2500" dirty="0"/>
              <a:t> </a:t>
            </a:r>
            <a:r>
              <a:rPr lang="en-US" altLang="ko-KR" sz="2500" dirty="0"/>
              <a:t>leak</a:t>
            </a:r>
            <a:r>
              <a:rPr lang="ko-KR" altLang="en-US" sz="2500" dirty="0"/>
              <a:t>과 </a:t>
            </a:r>
            <a:r>
              <a:rPr lang="en-US" altLang="ko-KR" sz="2500" dirty="0"/>
              <a:t>system()</a:t>
            </a:r>
            <a:r>
              <a:rPr lang="ko-KR" altLang="en-US" sz="2500" dirty="0"/>
              <a:t>함수의 </a:t>
            </a:r>
            <a:r>
              <a:rPr lang="en-US" altLang="ko-KR" sz="2500" dirty="0"/>
              <a:t>call</a:t>
            </a:r>
            <a:r>
              <a:rPr lang="ko-KR" altLang="en-US" sz="2500" dirty="0"/>
              <a:t>이 </a:t>
            </a:r>
            <a:r>
              <a:rPr lang="en-US" altLang="ko-KR" sz="2500" dirty="0"/>
              <a:t>onetime</a:t>
            </a:r>
            <a:r>
              <a:rPr lang="ko-KR" altLang="en-US" sz="2500" dirty="0"/>
              <a:t>에 이루어지기는 힘듦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en-US" altLang="ko-KR" sz="2500" dirty="0"/>
              <a:t>Why?</a:t>
            </a:r>
          </a:p>
          <a:p>
            <a:pPr marL="0" indent="0">
              <a:buNone/>
            </a:pPr>
            <a:r>
              <a:rPr lang="ko-KR" altLang="en-US" sz="2500" dirty="0"/>
              <a:t>특정 함수의 주소를 출력해서 우리가 계산해주는 단계가 필요하기 때문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그래서 우리는 두 단계로 나눠서 합니다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en-US" altLang="ko-KR" sz="2500" dirty="0"/>
              <a:t>Stage 1 : </a:t>
            </a:r>
            <a:r>
              <a:rPr lang="en-US" altLang="ko-KR" sz="2500" dirty="0" err="1"/>
              <a:t>libc</a:t>
            </a:r>
            <a:r>
              <a:rPr lang="ko-KR" altLang="en-US" sz="2500" dirty="0"/>
              <a:t> </a:t>
            </a:r>
            <a:r>
              <a:rPr lang="en-US" altLang="ko-KR" sz="2500" dirty="0"/>
              <a:t>leak -&gt; main</a:t>
            </a:r>
            <a:r>
              <a:rPr lang="ko-KR" altLang="en-US" sz="2500" dirty="0"/>
              <a:t>으로 </a:t>
            </a:r>
            <a:r>
              <a:rPr lang="en-US" altLang="ko-KR" sz="2500" dirty="0"/>
              <a:t>return</a:t>
            </a:r>
          </a:p>
          <a:p>
            <a:pPr marL="0" indent="0">
              <a:buNone/>
            </a:pPr>
            <a:r>
              <a:rPr lang="en-US" altLang="ko-KR" sz="2500" dirty="0"/>
              <a:t>Stage 2 : system(“/bin/</a:t>
            </a:r>
            <a:r>
              <a:rPr lang="en-US" altLang="ko-KR" sz="2500" dirty="0" err="1"/>
              <a:t>sh</a:t>
            </a:r>
            <a:r>
              <a:rPr lang="en-US" altLang="ko-KR" sz="2500" dirty="0"/>
              <a:t>”);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“/bin/</a:t>
            </a:r>
            <a:r>
              <a:rPr lang="en-US" altLang="ko-KR" sz="2500" dirty="0" err="1"/>
              <a:t>sh</a:t>
            </a:r>
            <a:r>
              <a:rPr lang="en-US" altLang="ko-KR" sz="2500" dirty="0"/>
              <a:t>” </a:t>
            </a:r>
            <a:r>
              <a:rPr lang="ko-KR" altLang="en-US" sz="2500" dirty="0"/>
              <a:t>문자열은 언제 넣어줘도 상관 없겠죠</a:t>
            </a:r>
            <a:r>
              <a:rPr lang="en-US" altLang="ko-KR" sz="25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5670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17B3E-40A2-9F6D-5E3D-DBEC12F5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1: 32bit ROP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6CBC5CA-1F8C-76B9-5259-5C1568169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081" y="1386238"/>
            <a:ext cx="3366085" cy="4040785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4147EC-D55B-DC7D-F2CC-2F67DD49D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96" y="5534180"/>
            <a:ext cx="3541516" cy="11166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29D167-D6B3-099D-07C5-1F4194B86F96}"/>
              </a:ext>
            </a:extLst>
          </p:cNvPr>
          <p:cNvSpPr txBox="1"/>
          <p:nvPr/>
        </p:nvSpPr>
        <p:spPr>
          <a:xfrm>
            <a:off x="4744192" y="1478477"/>
            <a:ext cx="59911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보호기법 확인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딱 봐도 </a:t>
            </a:r>
            <a:r>
              <a:rPr lang="en-US" altLang="ko-KR" dirty="0"/>
              <a:t>read</a:t>
            </a:r>
            <a:r>
              <a:rPr lang="ko-KR" altLang="en-US" dirty="0"/>
              <a:t>를 할 때</a:t>
            </a:r>
            <a:r>
              <a:rPr lang="en-US" altLang="ko-KR" dirty="0"/>
              <a:t>, buffer overflow </a:t>
            </a:r>
            <a:r>
              <a:rPr lang="ko-KR" altLang="en-US" dirty="0"/>
              <a:t>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근데 바이너리 안에 </a:t>
            </a:r>
            <a:r>
              <a:rPr lang="en-US" altLang="ko-KR" dirty="0"/>
              <a:t>“/bin/</a:t>
            </a:r>
            <a:r>
              <a:rPr lang="en-US" altLang="ko-KR" dirty="0" err="1"/>
              <a:t>sh</a:t>
            </a:r>
            <a:r>
              <a:rPr lang="en-US" altLang="ko-KR" dirty="0"/>
              <a:t>”</a:t>
            </a:r>
            <a:r>
              <a:rPr lang="ko-KR" altLang="en-US" dirty="0"/>
              <a:t>문자열도 없고</a:t>
            </a:r>
            <a:r>
              <a:rPr lang="en-US" altLang="ko-KR" dirty="0"/>
              <a:t> system </a:t>
            </a:r>
            <a:r>
              <a:rPr lang="ko-KR" altLang="en-US" dirty="0"/>
              <a:t>함수도 없기에 그냥 </a:t>
            </a:r>
            <a:r>
              <a:rPr lang="en-US" altLang="ko-KR" dirty="0"/>
              <a:t>call</a:t>
            </a:r>
            <a:r>
              <a:rPr lang="ko-KR" altLang="en-US" dirty="0"/>
              <a:t>은 할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그러면 </a:t>
            </a:r>
            <a:r>
              <a:rPr lang="en-US" altLang="ko-KR" dirty="0" err="1"/>
              <a:t>libc</a:t>
            </a:r>
            <a:r>
              <a:rPr lang="ko-KR" altLang="en-US" dirty="0"/>
              <a:t>의 </a:t>
            </a:r>
            <a:r>
              <a:rPr lang="en-US" altLang="ko-KR" dirty="0"/>
              <a:t>system </a:t>
            </a:r>
            <a:r>
              <a:rPr lang="ko-KR" altLang="en-US" dirty="0"/>
              <a:t>쓰면 되겠네</a:t>
            </a:r>
            <a:r>
              <a:rPr lang="en-US" altLang="ko-KR" dirty="0"/>
              <a:t>~</a:t>
            </a:r>
          </a:p>
          <a:p>
            <a:endParaRPr lang="en-US" altLang="ko-KR" dirty="0"/>
          </a:p>
          <a:p>
            <a:r>
              <a:rPr lang="en-US" altLang="ko-KR" dirty="0" err="1"/>
              <a:t>Aslr</a:t>
            </a:r>
            <a:r>
              <a:rPr lang="ko-KR" altLang="en-US" dirty="0"/>
              <a:t> </a:t>
            </a:r>
            <a:r>
              <a:rPr lang="ko-KR" altLang="en-US" dirty="0" err="1"/>
              <a:t>켜져있는데</a:t>
            </a:r>
            <a:r>
              <a:rPr lang="ko-KR" altLang="en-US" dirty="0"/>
              <a:t> 해당 주소 어떻게 아는데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=&gt; ROP Scenario </a:t>
            </a:r>
            <a:r>
              <a:rPr lang="ko-KR" altLang="en-US" dirty="0"/>
              <a:t>참고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888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5058</TotalTime>
  <Words>1035</Words>
  <Application>Microsoft Office PowerPoint</Application>
  <PresentationFormat>와이드스크린</PresentationFormat>
  <Paragraphs>175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ROP &amp; FSB</vt:lpstr>
      <vt:lpstr>목차</vt:lpstr>
      <vt:lpstr>Review (plt &amp; got)</vt:lpstr>
      <vt:lpstr>ROP ???</vt:lpstr>
      <vt:lpstr>Background for ROP (ASLR)</vt:lpstr>
      <vt:lpstr>How to exploit??</vt:lpstr>
      <vt:lpstr>국룰 ROP Scenario</vt:lpstr>
      <vt:lpstr>국룰 ROP Scenario</vt:lpstr>
      <vt:lpstr>Example 1: 32bit ROP</vt:lpstr>
      <vt:lpstr>Example 2: 64bit ROP</vt:lpstr>
      <vt:lpstr>ROP….</vt:lpstr>
      <vt:lpstr>[Ref.] gadget </vt:lpstr>
      <vt:lpstr>ROP Q&amp;A</vt:lpstr>
      <vt:lpstr>What is Format String?</vt:lpstr>
      <vt:lpstr>What is Format String?</vt:lpstr>
      <vt:lpstr>What is Format String?</vt:lpstr>
      <vt:lpstr>What is Format String Bug?????</vt:lpstr>
      <vt:lpstr>How to use?</vt:lpstr>
      <vt:lpstr>Example 0</vt:lpstr>
      <vt:lpstr>Example 1</vt:lpstr>
      <vt:lpstr>Example 2</vt:lpstr>
      <vt:lpstr>Example 3</vt:lpstr>
      <vt:lpstr>FSB Q&amp;A</vt:lpstr>
      <vt:lpstr>Assingment</vt:lpstr>
      <vt:lpstr>Assignment 요약.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오정민[ 학부재학 / 사이버국방학과 ]</dc:creator>
  <cp:lastModifiedBy>오정민[ 학부재학 / 사이버국방학과 ]</cp:lastModifiedBy>
  <cp:revision>43</cp:revision>
  <dcterms:created xsi:type="dcterms:W3CDTF">2023-04-11T05:01:33Z</dcterms:created>
  <dcterms:modified xsi:type="dcterms:W3CDTF">2023-04-17T10:10:09Z</dcterms:modified>
</cp:coreProperties>
</file>