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59" r:id="rId5"/>
    <p:sldId id="260" r:id="rId6"/>
    <p:sldId id="283" r:id="rId7"/>
    <p:sldId id="261" r:id="rId8"/>
    <p:sldId id="264" r:id="rId9"/>
    <p:sldId id="262" r:id="rId10"/>
    <p:sldId id="263" r:id="rId11"/>
    <p:sldId id="282" r:id="rId12"/>
    <p:sldId id="265" r:id="rId13"/>
    <p:sldId id="275" r:id="rId14"/>
    <p:sldId id="268" r:id="rId15"/>
    <p:sldId id="270" r:id="rId16"/>
    <p:sldId id="280" r:id="rId17"/>
    <p:sldId id="271" r:id="rId18"/>
    <p:sldId id="281" r:id="rId19"/>
    <p:sldId id="277" r:id="rId20"/>
    <p:sldId id="278" r:id="rId21"/>
    <p:sldId id="279" r:id="rId22"/>
    <p:sldId id="272" r:id="rId23"/>
    <p:sldId id="273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2DF0-0A15-42FD-B30F-784A52374DF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149-05EE-49CC-BB21-4FDD1B77E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9" y="2695924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644145-38E6-D0E7-A67C-5F94615F186D}"/>
              </a:ext>
            </a:extLst>
          </p:cNvPr>
          <p:cNvSpPr txBox="1">
            <a:spLocks/>
          </p:cNvSpPr>
          <p:nvPr/>
        </p:nvSpPr>
        <p:spPr>
          <a:xfrm>
            <a:off x="1515485" y="4352079"/>
            <a:ext cx="9161025" cy="53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CYDF 21 </a:t>
            </a:r>
            <a:r>
              <a:rPr lang="ko-KR" altLang="en-US" sz="3000" dirty="0" err="1"/>
              <a:t>오정민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813-CE08-ADB9-DED7-14F8FC6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64bit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FC3797-F2F7-9DFE-44E2-28AE62B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66" y="1419585"/>
            <a:ext cx="3236112" cy="36861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28A0-6EDE-386C-54E6-232CE66D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5230503"/>
            <a:ext cx="4022303" cy="141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821F-DBBF-CF51-F7EC-5A87C9AF942E}"/>
              </a:ext>
            </a:extLst>
          </p:cNvPr>
          <p:cNvSpPr txBox="1"/>
          <p:nvPr/>
        </p:nvSpPr>
        <p:spPr>
          <a:xfrm>
            <a:off x="5215332" y="1466602"/>
            <a:ext cx="5991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gets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이후는 이전 문제와 동일함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64bit ROP</a:t>
            </a:r>
            <a:r>
              <a:rPr lang="ko-KR" altLang="en-US" dirty="0"/>
              <a:t>이기 때문에 </a:t>
            </a:r>
            <a:r>
              <a:rPr lang="en-US" altLang="ko-KR" dirty="0"/>
              <a:t>function call</a:t>
            </a:r>
            <a:r>
              <a:rPr lang="ko-KR" altLang="en-US" dirty="0"/>
              <a:t>을 할 때 인자를 어떻게 넘겨줄 것인가</a:t>
            </a:r>
            <a:r>
              <a:rPr lang="en-US" altLang="ko-KR" dirty="0"/>
              <a:t>! </a:t>
            </a:r>
            <a:r>
              <a:rPr lang="ko-KR" altLang="en-US" dirty="0"/>
              <a:t>이게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예제는 좀 쉽게 인자 하나만 </a:t>
            </a:r>
            <a:r>
              <a:rPr lang="ko-KR" altLang="en-US" dirty="0" err="1"/>
              <a:t>해드렸습니당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8B0-6BDC-C5C0-2DF6-CAD0F5B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998D-6ED8-CD7F-3173-D4F9E7E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300" dirty="0"/>
              <a:t>결국 이름처럼 </a:t>
            </a:r>
            <a:r>
              <a:rPr lang="en-US" altLang="ko-KR" sz="2300" dirty="0"/>
              <a:t>return</a:t>
            </a:r>
            <a:r>
              <a:rPr lang="ko-KR" altLang="en-US" sz="2300" dirty="0"/>
              <a:t>을 기반으로 함수 흐름을 </a:t>
            </a:r>
            <a:r>
              <a:rPr lang="ko-KR" altLang="en-US" sz="2300" dirty="0" err="1"/>
              <a:t>주루룩</a:t>
            </a:r>
            <a:r>
              <a:rPr lang="ko-KR" altLang="en-US" sz="2300" dirty="0"/>
              <a:t> 만들어야 함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 말은 사고의 틀을 좀 </a:t>
            </a:r>
            <a:r>
              <a:rPr lang="ko-KR" altLang="en-US" sz="2300" dirty="0" err="1"/>
              <a:t>넓히는게</a:t>
            </a:r>
            <a:r>
              <a:rPr lang="ko-KR" altLang="en-US" sz="2300" dirty="0"/>
              <a:t> 좋다</a:t>
            </a:r>
            <a:r>
              <a:rPr lang="en-US" altLang="ko-KR" sz="2300" dirty="0"/>
              <a:t>~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또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이용할 때 뒤에 할 </a:t>
            </a:r>
            <a:r>
              <a:rPr lang="en-US" altLang="ko-KR" sz="2300" dirty="0"/>
              <a:t>example</a:t>
            </a:r>
            <a:r>
              <a:rPr lang="ko-KR" altLang="en-US" sz="2300" dirty="0"/>
              <a:t>같은 경우 그냥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가 있어서 바로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해줄 수 있지만</a:t>
            </a:r>
            <a:r>
              <a:rPr lang="en-US" altLang="ko-KR" sz="2300" dirty="0"/>
              <a:t>, </a:t>
            </a:r>
            <a:r>
              <a:rPr lang="ko-KR" altLang="en-US" sz="2300" dirty="0"/>
              <a:t>꼭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만을 이용할 필요는 없음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Ex) </a:t>
            </a:r>
            <a:r>
              <a:rPr lang="en-US" altLang="ko-KR" sz="2300" dirty="0" err="1"/>
              <a:t>oob</a:t>
            </a:r>
            <a:r>
              <a:rPr lang="ko-KR" altLang="en-US" sz="2300" dirty="0"/>
              <a:t>로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, </a:t>
            </a:r>
            <a:r>
              <a:rPr lang="ko-KR" altLang="en-US" sz="2300" dirty="0"/>
              <a:t>그냥 코드 로직상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 </a:t>
            </a:r>
            <a:r>
              <a:rPr lang="ko-KR" altLang="en-US" sz="2300" dirty="0" err="1"/>
              <a:t>가능할때</a:t>
            </a:r>
            <a:r>
              <a:rPr lang="ko-KR" altLang="en-US" sz="2300" dirty="0"/>
              <a:t> 등등</a:t>
            </a:r>
            <a:r>
              <a:rPr lang="en-US" altLang="ko-KR" sz="2300" dirty="0"/>
              <a:t>…</a:t>
            </a:r>
          </a:p>
          <a:p>
            <a:pPr marL="0" indent="0">
              <a:buNone/>
            </a:pPr>
            <a:r>
              <a:rPr lang="ko-KR" altLang="en-US" sz="2300" b="1" dirty="0"/>
              <a:t>다양한 사고가 필요하다</a:t>
            </a:r>
            <a:r>
              <a:rPr lang="en-US" altLang="ko-KR" sz="2300" b="1" dirty="0"/>
              <a:t>! -&gt; </a:t>
            </a:r>
            <a:r>
              <a:rPr lang="ko-KR" altLang="en-US" sz="2300" b="1" dirty="0"/>
              <a:t>과제 풀면서 </a:t>
            </a:r>
            <a:r>
              <a:rPr lang="ko-KR" altLang="en-US" sz="2300" b="1" dirty="0" err="1"/>
              <a:t>늘려보자구요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34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CD32-892B-8ADA-00D0-EC621A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[Ref.] gadget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86FB-DBCF-CE73-8AD9-00D9F51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64bit </a:t>
            </a:r>
            <a:r>
              <a:rPr lang="ko-KR" altLang="en-US" sz="2300" dirty="0"/>
              <a:t>의 경우 </a:t>
            </a:r>
            <a:r>
              <a:rPr lang="en-US" altLang="ko-KR" sz="2300" dirty="0"/>
              <a:t>calling convention</a:t>
            </a:r>
            <a:r>
              <a:rPr lang="ko-KR" altLang="en-US" sz="2300" dirty="0"/>
              <a:t>에 의해 레지스터를 이용해 인자 처리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-&gt;</a:t>
            </a:r>
            <a:r>
              <a:rPr lang="ko-KR" altLang="en-US" sz="2300" dirty="0"/>
              <a:t> </a:t>
            </a:r>
            <a:r>
              <a:rPr lang="en-US" altLang="ko-KR" sz="2300" dirty="0" err="1"/>
              <a:t>rdi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rsi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rdx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rcx</a:t>
            </a:r>
            <a:r>
              <a:rPr lang="en-US" altLang="ko-KR" sz="2300" dirty="0"/>
              <a:t>, r8, r9 … </a:t>
            </a:r>
            <a:r>
              <a:rPr lang="ko-KR" altLang="en-US" sz="2300" dirty="0"/>
              <a:t>순서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그러면 각각 인자를 </a:t>
            </a:r>
            <a:r>
              <a:rPr lang="en-US" altLang="ko-KR" sz="2300" dirty="0"/>
              <a:t>pop [register] </a:t>
            </a:r>
            <a:r>
              <a:rPr lang="ko-KR" altLang="en-US" sz="2300" dirty="0"/>
              <a:t>를 이용해 레지스터에 넣어줘야 하는데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가젯이</a:t>
            </a:r>
            <a:r>
              <a:rPr lang="ko-KR" altLang="en-US" sz="2300" dirty="0"/>
              <a:t> 없는 경우도 있음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해당 경우는 </a:t>
            </a:r>
            <a:r>
              <a:rPr lang="en-US" altLang="ko-KR" sz="2300" dirty="0"/>
              <a:t>__</a:t>
            </a:r>
            <a:r>
              <a:rPr lang="en-US" altLang="ko-KR" sz="2300" dirty="0" err="1"/>
              <a:t>libc_csu_init</a:t>
            </a:r>
            <a:r>
              <a:rPr lang="en-US" altLang="ko-KR" sz="2300" dirty="0"/>
              <a:t>() </a:t>
            </a:r>
            <a:r>
              <a:rPr lang="ko-KR" altLang="en-US" sz="2300" dirty="0"/>
              <a:t>함수를 이용해서 처리하면 편합니다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과제는 필요한 경우 그냥 제가 </a:t>
            </a:r>
            <a:r>
              <a:rPr lang="ko-KR" altLang="en-US" sz="2300" dirty="0" err="1"/>
              <a:t>가젯을</a:t>
            </a:r>
            <a:r>
              <a:rPr lang="ko-KR" altLang="en-US" sz="2300" dirty="0"/>
              <a:t> 넣어뒀으니까 나중에 여유가 될 때 </a:t>
            </a:r>
            <a:r>
              <a:rPr lang="en-US" altLang="ko-KR" sz="2300" dirty="0"/>
              <a:t>return to </a:t>
            </a:r>
            <a:r>
              <a:rPr lang="en-US" altLang="ko-KR" sz="2300" dirty="0" err="1"/>
              <a:t>csu</a:t>
            </a:r>
            <a:r>
              <a:rPr lang="ko-KR" altLang="en-US" sz="2300" dirty="0"/>
              <a:t>를 따로 공부해보시면 </a:t>
            </a:r>
            <a:r>
              <a:rPr lang="ko-KR" altLang="en-US" sz="2300" dirty="0" err="1"/>
              <a:t>좋슴당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404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ROP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812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181F-BE2D-567C-77C8-62DDD087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F3-A40A-5687-CCE6-5FBD597A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1690688"/>
            <a:ext cx="670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입출력을 하는 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fprintf</a:t>
            </a:r>
            <a:r>
              <a:rPr lang="en-US" altLang="ko-KR" sz="2500" dirty="0"/>
              <a:t> </a:t>
            </a:r>
            <a:r>
              <a:rPr lang="ko-KR" altLang="en-US" sz="2500" dirty="0"/>
              <a:t>등에서 정말 자주 사용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보통 왼쪽의 코드 </a:t>
            </a:r>
            <a:r>
              <a:rPr lang="ko-KR" altLang="en-US" sz="2500" dirty="0" err="1"/>
              <a:t>처럼</a:t>
            </a:r>
            <a:r>
              <a:rPr lang="ko-KR" altLang="en-US" sz="2500" dirty="0"/>
              <a:t>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를 할 때</a:t>
            </a:r>
            <a:r>
              <a:rPr lang="en-US" altLang="ko-KR" sz="2500" dirty="0"/>
              <a:t> </a:t>
            </a:r>
            <a:r>
              <a:rPr lang="ko-KR" altLang="en-US" sz="2500" dirty="0"/>
              <a:t>출력 형식을 지정해주며 출력을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이때 </a:t>
            </a:r>
            <a:r>
              <a:rPr lang="en-US" altLang="ko-KR" sz="2500" dirty="0"/>
              <a:t>%[format] </a:t>
            </a:r>
            <a:r>
              <a:rPr lang="ko-KR" altLang="en-US" sz="2500" dirty="0"/>
              <a:t>이게 서식 지정자</a:t>
            </a:r>
            <a:r>
              <a:rPr lang="en-US" altLang="ko-KR" sz="2500" dirty="0"/>
              <a:t>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(ex.</a:t>
            </a:r>
            <a:r>
              <a:rPr lang="ko-KR" altLang="en-US" sz="2500" dirty="0"/>
              <a:t> </a:t>
            </a:r>
            <a:r>
              <a:rPr lang="en-US" altLang="ko-KR" sz="2500" dirty="0"/>
              <a:t>%c,</a:t>
            </a:r>
            <a:r>
              <a:rPr lang="ko-KR" altLang="en-US" sz="2500" dirty="0"/>
              <a:t> </a:t>
            </a:r>
            <a:r>
              <a:rPr lang="en-US" altLang="ko-KR" sz="2500" dirty="0"/>
              <a:t>%s,</a:t>
            </a:r>
            <a:r>
              <a:rPr lang="ko-KR" altLang="en-US" sz="2500" dirty="0"/>
              <a:t> </a:t>
            </a:r>
            <a:r>
              <a:rPr lang="en-US" altLang="ko-KR" sz="2500" dirty="0"/>
              <a:t>%d ….)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0324D-7F53-4948-24B3-149B341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6" y="1690688"/>
            <a:ext cx="41562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2252-3199-349D-A5DE-E5A823E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CF25-631C-B4EB-580F-4CA4A15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보통 아래의 서식 지정자 정도를 자주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AA4627D-A626-3387-DFE6-72610978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2334012"/>
            <a:ext cx="8136131" cy="42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017-D76B-6AF0-59AC-0EAAFE5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A45E-76F5-F3BF-7809-1CBD65FF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다양한 지정 서식자가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793A8E4-083D-4C28-4F25-D2AB813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92"/>
            <a:ext cx="10515600" cy="4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D0B0-678E-D98E-BA90-C037CA4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 Bug?????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A149B-AA45-2F52-FA0B-7732CDC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그래서 </a:t>
            </a:r>
            <a:r>
              <a:rPr lang="en-US" altLang="ko-KR" sz="2500" dirty="0"/>
              <a:t>FSB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뭔데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Format Sting</a:t>
            </a:r>
            <a:r>
              <a:rPr lang="ko-KR" altLang="en-US" sz="2500" dirty="0"/>
              <a:t>을 잘못 사용해서 생기는 여러 이슈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사실 범인은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 함수 루틴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ko-KR" altLang="en-US" sz="2500" dirty="0"/>
              <a:t>의 원형은 오른쪽과 같음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가변 개수의 인자를 받을 수 있는데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내부에서 </a:t>
            </a:r>
            <a:r>
              <a:rPr lang="en-US" altLang="ko-KR" sz="2500" dirty="0"/>
              <a:t>format string </a:t>
            </a:r>
            <a:r>
              <a:rPr lang="ko-KR" altLang="en-US" sz="2500" dirty="0"/>
              <a:t>과 그에 상응하는 인자의 개수를 체크하지 않음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4677-AC06-0C0E-97B3-2CF6E42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5" y="3429000"/>
            <a:ext cx="61138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B0B1-88DC-D9E6-4A12-F9121BD7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26C3-59B8-8DDD-CA75-33825B9C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/>
              <a:t>결국 </a:t>
            </a:r>
            <a:r>
              <a:rPr lang="en-US" altLang="ko-KR" sz="2300" dirty="0" err="1"/>
              <a:t>pwnable</a:t>
            </a:r>
            <a:r>
              <a:rPr lang="ko-KR" altLang="en-US" sz="2300" dirty="0"/>
              <a:t>에 사용할 때 필요한 것 </a:t>
            </a:r>
            <a:r>
              <a:rPr lang="en-US" altLang="ko-KR" sz="2300" dirty="0"/>
              <a:t>-&gt; </a:t>
            </a:r>
            <a:r>
              <a:rPr lang="ko-KR" altLang="en-US" sz="2300" dirty="0"/>
              <a:t>임의 주소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임의 주소 출력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%(offset$)p</a:t>
            </a:r>
            <a:r>
              <a:rPr lang="ko-KR" altLang="en-US" sz="2300" dirty="0"/>
              <a:t>를 이용해 </a:t>
            </a:r>
            <a:r>
              <a:rPr lang="en-US" altLang="ko-KR" sz="2300" dirty="0"/>
              <a:t>leak</a:t>
            </a:r>
          </a:p>
          <a:p>
            <a:pPr marL="0" indent="0">
              <a:buNone/>
            </a:pPr>
            <a:r>
              <a:rPr lang="en-US" altLang="ko-KR" sz="2300" dirty="0"/>
              <a:t>	    +</a:t>
            </a:r>
          </a:p>
          <a:p>
            <a:pPr marL="0" indent="0">
              <a:buNone/>
            </a:pPr>
            <a:r>
              <a:rPr lang="en-US" altLang="ko-KR" sz="2300" dirty="0"/>
              <a:t>%(offset$)n</a:t>
            </a:r>
            <a:r>
              <a:rPr lang="ko-KR" altLang="en-US" sz="2300" dirty="0"/>
              <a:t>을 이용해 </a:t>
            </a:r>
            <a:r>
              <a:rPr lang="en-US" altLang="ko-KR" sz="2300" dirty="0"/>
              <a:t>overwrite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-&gt; </a:t>
            </a:r>
            <a:r>
              <a:rPr lang="ko-KR" altLang="en-US" sz="2300" dirty="0"/>
              <a:t>잘 조합해서 사용하기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자세한 건 실습 </a:t>
            </a:r>
            <a:r>
              <a:rPr lang="en-US" altLang="ko-KR" sz="2300" dirty="0"/>
              <a:t>3</a:t>
            </a:r>
            <a:r>
              <a:rPr lang="ko-KR" altLang="en-US" sz="2300" dirty="0"/>
              <a:t>개 보면서 합시다</a:t>
            </a:r>
            <a:r>
              <a:rPr lang="en-US" altLang="ko-KR" sz="2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56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912D-CA99-3DE3-9958-F2C498D4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0052-7E76-E991-8566-92309363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473" y="1512322"/>
            <a:ext cx="8101441" cy="48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Random </a:t>
            </a:r>
            <a:r>
              <a:rPr lang="ko-KR" altLang="en-US" sz="2500" dirty="0"/>
              <a:t>하게 생성되는 </a:t>
            </a:r>
            <a:r>
              <a:rPr lang="en-US" altLang="ko-KR" sz="2500" dirty="0"/>
              <a:t>key</a:t>
            </a:r>
            <a:r>
              <a:rPr lang="ko-KR" altLang="en-US" sz="2500" dirty="0"/>
              <a:t>를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넣어야 함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fmt</a:t>
            </a:r>
            <a:r>
              <a:rPr lang="en-US" altLang="ko-KR" sz="2500" dirty="0"/>
              <a:t>) </a:t>
            </a:r>
            <a:r>
              <a:rPr lang="ko-KR" altLang="en-US" sz="2500" dirty="0"/>
              <a:t>에서 </a:t>
            </a:r>
            <a:r>
              <a:rPr lang="en-US" altLang="ko-KR" sz="2500" dirty="0" err="1"/>
              <a:t>fsb</a:t>
            </a:r>
            <a:r>
              <a:rPr lang="en-US" altLang="ko-KR" sz="2500" dirty="0"/>
              <a:t> </a:t>
            </a:r>
            <a:r>
              <a:rPr lang="ko-KR" altLang="en-US" sz="2500" dirty="0"/>
              <a:t>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offset </a:t>
            </a:r>
            <a:r>
              <a:rPr lang="ko-KR" altLang="en-US" sz="2500" dirty="0"/>
              <a:t>계산 잘해서 </a:t>
            </a:r>
            <a:r>
              <a:rPr lang="en-US" altLang="ko-KR" sz="2500" dirty="0"/>
              <a:t>key</a:t>
            </a:r>
            <a:r>
              <a:rPr lang="ko-KR" altLang="en-US" sz="2500" dirty="0"/>
              <a:t>를 출력할 수 있음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CDD60-678D-7DF9-62A6-03BEBB82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342"/>
            <a:ext cx="2461467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0742-47FA-97B4-D839-52ED63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C6FC-50DC-0A7A-28B2-D63EE29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9" y="1423951"/>
            <a:ext cx="7155364" cy="5221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1234</a:t>
            </a:r>
            <a:r>
              <a:rPr lang="ko-KR" altLang="en-US" dirty="0"/>
              <a:t>로 덮어야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fmt</a:t>
            </a:r>
            <a:r>
              <a:rPr lang="en-US" altLang="ko-KR" sz="2800" dirty="0"/>
              <a:t>) 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fsb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token </a:t>
            </a:r>
            <a:r>
              <a:rPr lang="ko-KR" altLang="en-US" dirty="0"/>
              <a:t>주소는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offset</a:t>
            </a:r>
            <a:r>
              <a:rPr lang="ko-KR" altLang="en-US" sz="2500" dirty="0"/>
              <a:t> 구하고 계산 잘 해서 </a:t>
            </a:r>
            <a:r>
              <a:rPr lang="en-US" altLang="ko-KR" sz="2500" dirty="0"/>
              <a:t>%n</a:t>
            </a:r>
            <a:r>
              <a:rPr lang="ko-KR" altLang="en-US" sz="2500" dirty="0"/>
              <a:t>으로 덮어주기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3EF19-B1EB-4719-598C-B180F897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51"/>
            <a:ext cx="3180157" cy="52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5C1E-EF9B-0BA1-B0FF-9D4EE71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E165-F249-F66B-751C-1D71D6D0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44" y="1690688"/>
            <a:ext cx="47924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 err="1"/>
              <a:t>fsb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Gift </a:t>
            </a:r>
            <a:r>
              <a:rPr lang="ko-KR" altLang="en-US" dirty="0"/>
              <a:t>실행해주면 쉘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exit got</a:t>
            </a:r>
            <a:r>
              <a:rPr lang="ko-KR" altLang="en-US" dirty="0"/>
              <a:t>를 덮어주자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0598-C2BB-5A4C-A042-924D202A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5" y="1690688"/>
            <a:ext cx="5962526" cy="4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FSB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8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140-9F37-5091-0C63-98368C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Assingment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D11E-DB76-EF85-6B18-DC6B815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32"/>
            <a:ext cx="10515600" cy="5247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Homework </a:t>
            </a:r>
            <a:r>
              <a:rPr lang="ko-KR" altLang="en-US" sz="1800" dirty="0"/>
              <a:t>디렉토리에 있는 문제들 푸시면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이건 무조건 풀기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ez_rop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oneshot</a:t>
            </a:r>
            <a:r>
              <a:rPr lang="en-US" altLang="ko-KR" sz="1800" b="1" dirty="0"/>
              <a:t>, oneshot1, onetime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익스를</a:t>
            </a:r>
            <a:r>
              <a:rPr lang="ko-KR" altLang="en-US" sz="1800" dirty="0"/>
              <a:t> 못하더라도 </a:t>
            </a:r>
            <a:r>
              <a:rPr lang="ko-KR" altLang="en-US" sz="1800" b="1" dirty="0"/>
              <a:t>최대한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생각한만큼 </a:t>
            </a:r>
            <a:r>
              <a:rPr lang="ko-KR" altLang="en-US" sz="1800" dirty="0" err="1"/>
              <a:t>써주시길</a:t>
            </a:r>
            <a:r>
              <a:rPr lang="ko-KR" altLang="en-US" sz="1800" dirty="0"/>
              <a:t>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/>
              <a:t>Oneshot2</a:t>
            </a:r>
            <a:r>
              <a:rPr lang="ko-KR" altLang="en-US" sz="1800" dirty="0"/>
              <a:t>는 새로 </a:t>
            </a:r>
            <a:r>
              <a:rPr lang="ko-KR" altLang="en-US" sz="1800" dirty="0" err="1"/>
              <a:t>알아야할</a:t>
            </a:r>
            <a:r>
              <a:rPr lang="ko-KR" altLang="en-US" sz="1800" dirty="0"/>
              <a:t> 개념이 있습니다</a:t>
            </a:r>
            <a:r>
              <a:rPr lang="en-US" altLang="ko-KR" sz="1800" dirty="0"/>
              <a:t>.  Note,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와 마찬가지로 최대한 분석하시고 여러 방면으로 고민하신 뒤 과제로 최대한 써서 제출하시면 됩니다</a:t>
            </a:r>
            <a:r>
              <a:rPr lang="en-US" altLang="ko-KR" sz="1800" dirty="0"/>
              <a:t>. (hint : </a:t>
            </a:r>
            <a:r>
              <a:rPr lang="ko-KR" altLang="en-US" sz="1800" dirty="0"/>
              <a:t>보호기법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 </a:t>
            </a:r>
            <a:r>
              <a:rPr lang="en-US" altLang="ko-KR" sz="1800" dirty="0" err="1"/>
              <a:t>rop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fsb</a:t>
            </a:r>
            <a:r>
              <a:rPr lang="ko-KR" altLang="en-US" sz="1800" dirty="0"/>
              <a:t>만 배웠다고 해당 내용에만 치중하지 말고 두 기법을 도구로 잘 사용해주시길</a:t>
            </a:r>
            <a:r>
              <a:rPr lang="en-US" altLang="ko-KR" sz="1800" dirty="0"/>
              <a:t>….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b="1" dirty="0"/>
              <a:t>과제는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주일 뒤인 </a:t>
            </a:r>
            <a:r>
              <a:rPr lang="en-US" altLang="ko-KR" sz="2300" b="1" dirty="0"/>
              <a:t>5/1(</a:t>
            </a:r>
            <a:r>
              <a:rPr lang="ko-KR" altLang="en-US" sz="2300" b="1" dirty="0"/>
              <a:t>월</a:t>
            </a:r>
            <a:r>
              <a:rPr lang="en-US" altLang="ko-KR" sz="2300" b="1" dirty="0"/>
              <a:t>) </a:t>
            </a:r>
            <a:r>
              <a:rPr lang="ko-KR" altLang="en-US" sz="2300" b="1" dirty="0"/>
              <a:t>밤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시까지 받겠습니다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r>
              <a:rPr lang="ko-KR" altLang="en-US" sz="2300" dirty="0"/>
              <a:t>추가로 다음주는 중간고사라 쉬어 갑니다</a:t>
            </a:r>
            <a:r>
              <a:rPr lang="en-US" altLang="ko-KR" sz="2300" dirty="0"/>
              <a:t>!</a:t>
            </a:r>
          </a:p>
          <a:p>
            <a:pPr marL="0" indent="0"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7187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5E52-0D89-B7D3-E12C-3EADDED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ko-KR" altLang="en-US" dirty="0"/>
              <a:t>요약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95731-7453-8BFF-C0CB-E0C04C6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b="1" dirty="0" err="1"/>
              <a:t>ez_rop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oneshot</a:t>
            </a:r>
            <a:r>
              <a:rPr lang="en-US" altLang="ko-KR" sz="2800" b="1" dirty="0"/>
              <a:t>, oneshot1, onetime -&gt; </a:t>
            </a:r>
            <a:r>
              <a:rPr lang="ko-KR" altLang="en-US" sz="2800" b="1" dirty="0"/>
              <a:t>무조건 풀기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나머지 </a:t>
            </a:r>
            <a:r>
              <a:rPr lang="en-US" altLang="ko-KR" b="1" dirty="0"/>
              <a:t>-&gt; </a:t>
            </a:r>
            <a:r>
              <a:rPr lang="ko-KR" altLang="en-US" b="1" dirty="0"/>
              <a:t>최대한 분석하고 오늘 </a:t>
            </a:r>
            <a:r>
              <a:rPr lang="ko-KR" altLang="en-US" b="1" dirty="0" err="1"/>
              <a:t>배운거</a:t>
            </a:r>
            <a:r>
              <a:rPr lang="ko-KR" altLang="en-US" b="1" dirty="0"/>
              <a:t> 이외의 내용들도 있으니 충분히 찾아보고 고민한 뒤 분석내용 적어서 제출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과제 제출 기한 </a:t>
            </a:r>
            <a:r>
              <a:rPr lang="en-US" altLang="ko-KR" b="1" dirty="0"/>
              <a:t>: 5/1 </a:t>
            </a:r>
            <a:r>
              <a:rPr lang="ko-KR" altLang="en-US" b="1" dirty="0"/>
              <a:t>밤 </a:t>
            </a:r>
            <a:r>
              <a:rPr lang="en-US" altLang="ko-KR" b="1" dirty="0"/>
              <a:t>12</a:t>
            </a:r>
            <a:r>
              <a:rPr lang="ko-KR" altLang="en-US" b="1" dirty="0"/>
              <a:t>시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질문사항 있으면 언제든 연락주세요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+ </a:t>
            </a:r>
            <a:r>
              <a:rPr lang="ko-KR" altLang="en-US" dirty="0"/>
              <a:t>과제는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올려뒀습니다</a:t>
            </a:r>
            <a:r>
              <a:rPr lang="en-US" altLang="ko-KR" dirty="0"/>
              <a:t>. Zip</a:t>
            </a:r>
            <a:r>
              <a:rPr lang="ko-KR" altLang="en-US" dirty="0"/>
              <a:t>파일로 다운로드 받으셔도 되고 </a:t>
            </a:r>
            <a:r>
              <a:rPr lang="en-US" altLang="ko-KR" dirty="0"/>
              <a:t>clone </a:t>
            </a:r>
            <a:r>
              <a:rPr lang="ko-KR" altLang="en-US" dirty="0"/>
              <a:t>받으셔서 사용하셔도 됩니다 </a:t>
            </a:r>
            <a:r>
              <a:rPr lang="en-US" altLang="ko-KR" dirty="0"/>
              <a:t>:)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Review (</a:t>
            </a:r>
            <a:r>
              <a:rPr lang="en-US" altLang="ko-KR" sz="4000" dirty="0" err="1"/>
              <a:t>plt</a:t>
            </a:r>
            <a:r>
              <a:rPr lang="en-US" altLang="ko-KR" sz="4000" dirty="0"/>
              <a:t> &amp; got)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cs typeface="Courier New" panose="02070309020205020404" pitchFamily="49" charset="0"/>
              </a:rPr>
              <a:t>라이브러리에서 함수를 호출하는 루틴은 아래와 같음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cs typeface="Courier New" panose="02070309020205020404" pitchFamily="49" charset="0"/>
              </a:rPr>
              <a:t>func@plt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cs typeface="Courier New" panose="02070309020205020404" pitchFamily="49" charset="0"/>
              </a:rPr>
              <a:t>실행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cs typeface="Courier New" panose="02070309020205020404" pitchFamily="49" charset="0"/>
              </a:rPr>
              <a:t>Got</a:t>
            </a:r>
            <a:r>
              <a:rPr lang="ko-KR" altLang="en-US" sz="2400" dirty="0">
                <a:cs typeface="Courier New" panose="02070309020205020404" pitchFamily="49" charset="0"/>
              </a:rPr>
              <a:t> 참조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함수 주소가 존재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그냥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없음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여타 다른 함수를 이용해 주소 구해주고 </a:t>
            </a:r>
            <a:r>
              <a:rPr lang="en-US" altLang="ko-KR" dirty="0">
                <a:cs typeface="Courier New" panose="02070309020205020404" pitchFamily="49" charset="0"/>
              </a:rPr>
              <a:t>got</a:t>
            </a:r>
            <a:r>
              <a:rPr lang="ko-KR" altLang="en-US" dirty="0">
                <a:cs typeface="Courier New" panose="02070309020205020404" pitchFamily="49" charset="0"/>
              </a:rPr>
              <a:t>에 적고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300" dirty="0">
                <a:cs typeface="Courier New" panose="02070309020205020404" pitchFamily="49" charset="0"/>
              </a:rPr>
              <a:t>이를 이용해 </a:t>
            </a:r>
            <a:r>
              <a:rPr lang="en-US" altLang="ko-KR" sz="2300" dirty="0">
                <a:cs typeface="Courier New" panose="02070309020205020404" pitchFamily="49" charset="0"/>
              </a:rPr>
              <a:t>got</a:t>
            </a:r>
            <a:r>
              <a:rPr lang="ko-KR" altLang="en-US" sz="2300" dirty="0">
                <a:cs typeface="Courier New" panose="02070309020205020404" pitchFamily="49" charset="0"/>
              </a:rPr>
              <a:t>에 우리가 원하는 주소를 넣는 </a:t>
            </a:r>
            <a:r>
              <a:rPr lang="en-US" altLang="ko-KR" sz="2300" b="1" dirty="0">
                <a:cs typeface="Courier New" panose="02070309020205020404" pitchFamily="49" charset="0"/>
              </a:rPr>
              <a:t>got overwriting</a:t>
            </a:r>
            <a:r>
              <a:rPr lang="ko-KR" altLang="en-US" sz="2300" dirty="0">
                <a:cs typeface="Courier New" panose="02070309020205020404" pitchFamily="49" charset="0"/>
              </a:rPr>
              <a:t>을 할 수 있다</a:t>
            </a:r>
            <a:r>
              <a:rPr lang="en-US" altLang="ko-KR" sz="230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ko-KR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300" dirty="0">
                <a:cs typeface="Courier New" panose="02070309020205020404" pitchFamily="49" charset="0"/>
              </a:rPr>
              <a:t>ex)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”); </a:t>
            </a:r>
            <a:r>
              <a:rPr lang="ko-KR" altLang="en-US" sz="2300" dirty="0">
                <a:cs typeface="Courier New" panose="02070309020205020404" pitchFamily="49" charset="0"/>
              </a:rPr>
              <a:t>에서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 got</a:t>
            </a:r>
            <a:r>
              <a:rPr lang="ko-KR" altLang="en-US" sz="2300" dirty="0">
                <a:cs typeface="Courier New" panose="02070309020205020404" pitchFamily="49" charset="0"/>
              </a:rPr>
              <a:t>에 </a:t>
            </a:r>
            <a:r>
              <a:rPr lang="en-US" altLang="ko-KR" sz="2300" dirty="0">
                <a:cs typeface="Courier New" panose="02070309020205020404" pitchFamily="49" charset="0"/>
              </a:rPr>
              <a:t>system </a:t>
            </a:r>
            <a:r>
              <a:rPr lang="ko-KR" altLang="en-US" sz="2300" dirty="0">
                <a:cs typeface="Courier New" panose="02070309020205020404" pitchFamily="49" charset="0"/>
              </a:rPr>
              <a:t>넣으면 </a:t>
            </a:r>
            <a:r>
              <a:rPr lang="en-US" altLang="ko-KR" sz="2300" dirty="0">
                <a:cs typeface="Courier New" panose="02070309020205020404" pitchFamily="49" charset="0"/>
              </a:rPr>
              <a:t>system(“/bin/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</a:t>
            </a:r>
            <a:r>
              <a:rPr lang="ko-KR" altLang="en-US" sz="2300" dirty="0">
                <a:cs typeface="Courier New" panose="02070309020205020404" pitchFamily="49" charset="0"/>
              </a:rPr>
              <a:t>가 실행</a:t>
            </a:r>
            <a:r>
              <a:rPr lang="en-US" altLang="ko-KR" sz="23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 (ASLR)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ASLR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RTL</a:t>
            </a:r>
            <a:r>
              <a:rPr lang="ko-KR" altLang="en-US" sz="2000" dirty="0"/>
              <a:t>을 막기 위해 여러 주소를 랜덤화 시키는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자세한건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담주에</a:t>
            </a:r>
            <a:r>
              <a:rPr lang="ko-KR" altLang="en-US" sz="2000" dirty="0"/>
              <a:t> </a:t>
            </a:r>
            <a:r>
              <a:rPr lang="en-US" altLang="ko-KR" sz="2000" dirty="0"/>
              <a:t>mitigation </a:t>
            </a:r>
            <a:r>
              <a:rPr lang="ko-KR" altLang="en-US" sz="2000" dirty="0"/>
              <a:t>배울 때 더 할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heap, stack, binary</a:t>
            </a:r>
            <a:r>
              <a:rPr lang="ko-KR" altLang="en-US" sz="2000" dirty="0"/>
              <a:t> </a:t>
            </a:r>
            <a:r>
              <a:rPr lang="en-US" altLang="ko-KR" sz="2000" dirty="0"/>
              <a:t>section</a:t>
            </a:r>
            <a:r>
              <a:rPr lang="ko-KR" altLang="en-US" sz="2000" dirty="0"/>
              <a:t>의 주소가 랜덤화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근데</a:t>
            </a:r>
            <a:r>
              <a:rPr lang="en-US" altLang="ko-KR" sz="2000" dirty="0"/>
              <a:t>, </a:t>
            </a:r>
            <a:r>
              <a:rPr lang="ko-KR" altLang="en-US" sz="2000" dirty="0"/>
              <a:t>약간 통으로 옮겨서 </a:t>
            </a:r>
            <a:r>
              <a:rPr lang="en-US" altLang="ko-KR" sz="2000" dirty="0"/>
              <a:t>base</a:t>
            </a:r>
            <a:r>
              <a:rPr lang="ko-KR" altLang="en-US" sz="2000" dirty="0"/>
              <a:t>만 바뀌고 내부의 구조가 랜덤화 되지는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300" b="1" dirty="0"/>
              <a:t>즉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libc</a:t>
            </a:r>
            <a:r>
              <a:rPr lang="ko-KR" altLang="en-US" sz="2300" b="1" dirty="0"/>
              <a:t>내부의 어떤 한 주소만 구하면 </a:t>
            </a:r>
            <a:r>
              <a:rPr lang="en-US" altLang="ko-KR" sz="2300" b="1" dirty="0"/>
              <a:t>offset</a:t>
            </a:r>
            <a:r>
              <a:rPr lang="ko-KR" altLang="en-US" sz="2300" b="1" dirty="0"/>
              <a:t>으로 나머지를 다 구할 수 있다</a:t>
            </a:r>
            <a:r>
              <a:rPr lang="en-US" altLang="ko-KR" sz="2300" b="1" dirty="0"/>
              <a:t>!</a:t>
            </a:r>
          </a:p>
          <a:p>
            <a:pPr marL="0" indent="0">
              <a:buNone/>
            </a:pPr>
            <a:r>
              <a:rPr lang="en-US" altLang="ko-KR" sz="2300" dirty="0"/>
              <a:t>(</a:t>
            </a:r>
            <a:r>
              <a:rPr lang="ko-KR" altLang="en-US" sz="2300" dirty="0"/>
              <a:t>이 내용이 지난주에 언급한 </a:t>
            </a:r>
            <a:r>
              <a:rPr lang="en-US" altLang="ko-KR" sz="2300" dirty="0" err="1"/>
              <a:t>libc</a:t>
            </a:r>
            <a:r>
              <a:rPr lang="en-US" altLang="ko-KR" sz="2300" dirty="0"/>
              <a:t> base</a:t>
            </a:r>
            <a:r>
              <a:rPr lang="ko-KR" altLang="en-US" sz="2300" dirty="0"/>
              <a:t>구하기 입니다</a:t>
            </a:r>
            <a:r>
              <a:rPr lang="en-US" altLang="ko-KR" sz="23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6BDE-0956-87F0-6BA1-F61F87F7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exploit??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963DE-5D6C-6CD4-D6DC-17A766B43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84" y="1420511"/>
            <a:ext cx="8739851" cy="4944014"/>
          </a:xfrm>
        </p:spPr>
      </p:pic>
    </p:spTree>
    <p:extLst>
      <p:ext uri="{BB962C8B-B14F-4D97-AF65-F5344CB8AC3E}">
        <p14:creationId xmlns:p14="http://schemas.microsoft.com/office/powerpoint/2010/main" val="8017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메모리 </a:t>
            </a:r>
            <a:r>
              <a:rPr lang="ko-KR" altLang="en-US" sz="2500" dirty="0" err="1"/>
              <a:t>어딘가에</a:t>
            </a:r>
            <a:r>
              <a:rPr lang="ko-KR" altLang="en-US" sz="2500" dirty="0"/>
              <a:t> </a:t>
            </a: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 넣어주기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500" dirty="0" err="1"/>
              <a:t>Libc</a:t>
            </a:r>
            <a:r>
              <a:rPr lang="en-US" altLang="ko-KR" sz="2500" dirty="0"/>
              <a:t> leak (</a:t>
            </a:r>
            <a:r>
              <a:rPr lang="ko-KR" altLang="en-US" sz="2500" dirty="0"/>
              <a:t>임의의 함수의 </a:t>
            </a:r>
            <a:r>
              <a:rPr lang="en-US" altLang="ko-KR" sz="2500" dirty="0"/>
              <a:t>got</a:t>
            </a:r>
            <a:r>
              <a:rPr lang="ko-KR" altLang="en-US" sz="2500" dirty="0"/>
              <a:t>를 출력해줌</a:t>
            </a:r>
            <a:r>
              <a:rPr lang="en-US" altLang="ko-KR" sz="2500" dirty="0"/>
              <a:t>.)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</a:t>
            </a:r>
            <a:r>
              <a:rPr lang="ko-KR" altLang="en-US" sz="2500" dirty="0"/>
              <a:t>로 리턴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일단 가장 단순화하면 위와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근데 </a:t>
            </a:r>
            <a:r>
              <a:rPr lang="en-US" altLang="ko-KR" sz="2500" dirty="0"/>
              <a:t>leak</a:t>
            </a:r>
            <a:r>
              <a:rPr lang="ko-KR" altLang="en-US" sz="2500" dirty="0"/>
              <a:t>을 하려면 한번 출력이 </a:t>
            </a:r>
            <a:r>
              <a:rPr lang="ko-KR" altLang="en-US" sz="2500" dirty="0" err="1"/>
              <a:t>되어야할텐데</a:t>
            </a:r>
            <a:r>
              <a:rPr lang="en-US" altLang="ko-KR" sz="2500" dirty="0"/>
              <a:t>….?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754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</a:t>
            </a:r>
            <a:r>
              <a:rPr lang="ko-KR" altLang="en-US" sz="2500" dirty="0"/>
              <a:t>과 </a:t>
            </a:r>
            <a:r>
              <a:rPr lang="en-US" altLang="ko-KR" sz="2500" dirty="0"/>
              <a:t>system()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call</a:t>
            </a:r>
            <a:r>
              <a:rPr lang="ko-KR" altLang="en-US" sz="2500" dirty="0"/>
              <a:t>이 </a:t>
            </a:r>
            <a:r>
              <a:rPr lang="en-US" altLang="ko-KR" sz="2500" dirty="0"/>
              <a:t>onetime</a:t>
            </a:r>
            <a:r>
              <a:rPr lang="ko-KR" altLang="en-US" sz="2500" dirty="0"/>
              <a:t>에 이루어지기는 힘듦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Why?</a:t>
            </a:r>
          </a:p>
          <a:p>
            <a:pPr marL="0" indent="0">
              <a:buNone/>
            </a:pPr>
            <a:r>
              <a:rPr lang="ko-KR" altLang="en-US" sz="2500" dirty="0"/>
              <a:t>특정 함수의 주소를 출력해서 우리가 계산해주는 단계가 필요하기 때문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그래서 우리는 두 단계로 나눠서 합니다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Stage 1 : </a:t>
            </a: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 -&gt; main</a:t>
            </a:r>
            <a:r>
              <a:rPr lang="ko-KR" altLang="en-US" sz="2500" dirty="0"/>
              <a:t>으로 </a:t>
            </a:r>
            <a:r>
              <a:rPr lang="en-US" altLang="ko-KR" sz="2500" dirty="0"/>
              <a:t>return</a:t>
            </a:r>
          </a:p>
          <a:p>
            <a:pPr marL="0" indent="0">
              <a:buNone/>
            </a:pPr>
            <a:r>
              <a:rPr lang="en-US" altLang="ko-KR" sz="2500" dirty="0"/>
              <a:t>Stage 2 : 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”);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문자열은 언제 넣어줘도 상관 없겠죠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70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7B3E-40A2-9F6D-5E3D-DBEC12F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32bit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CBC5CA-1F8C-76B9-5259-5C156816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81" y="1386238"/>
            <a:ext cx="3366085" cy="40407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147EC-D55B-DC7D-F2CC-2F67DD49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34180"/>
            <a:ext cx="3541516" cy="111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D167-D6B3-099D-07C5-1F4194B86F96}"/>
              </a:ext>
            </a:extLst>
          </p:cNvPr>
          <p:cNvSpPr txBox="1"/>
          <p:nvPr/>
        </p:nvSpPr>
        <p:spPr>
          <a:xfrm>
            <a:off x="4744192" y="1478477"/>
            <a:ext cx="599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read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바이너리 안에 </a:t>
            </a:r>
            <a:r>
              <a:rPr lang="en-US" altLang="ko-KR" dirty="0"/>
              <a:t>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문자열도 없고</a:t>
            </a:r>
            <a:r>
              <a:rPr lang="en-US" altLang="ko-KR" dirty="0"/>
              <a:t> system </a:t>
            </a:r>
            <a:r>
              <a:rPr lang="ko-KR" altLang="en-US" dirty="0"/>
              <a:t>함수도 없기에 그냥 </a:t>
            </a:r>
            <a:r>
              <a:rPr lang="en-US" altLang="ko-KR" dirty="0"/>
              <a:t>call</a:t>
            </a:r>
            <a:r>
              <a:rPr lang="ko-KR" altLang="en-US" dirty="0"/>
              <a:t>은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system </a:t>
            </a:r>
            <a:r>
              <a:rPr lang="ko-KR" altLang="en-US" dirty="0"/>
              <a:t>쓰면 되겠네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Aslr</a:t>
            </a:r>
            <a:r>
              <a:rPr lang="ko-KR" altLang="en-US" dirty="0"/>
              <a:t> </a:t>
            </a:r>
            <a:r>
              <a:rPr lang="ko-KR" altLang="en-US" dirty="0" err="1"/>
              <a:t>켜져있는데</a:t>
            </a:r>
            <a:r>
              <a:rPr lang="ko-KR" altLang="en-US" dirty="0"/>
              <a:t> 해당 주소 어떻게 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=&gt; ROP Scenario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1019</Words>
  <Application>Microsoft Office PowerPoint</Application>
  <PresentationFormat>와이드스크린</PresentationFormat>
  <Paragraphs>170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ROP &amp; FSB</vt:lpstr>
      <vt:lpstr>목차</vt:lpstr>
      <vt:lpstr>Review (plt &amp; got)</vt:lpstr>
      <vt:lpstr>ROP ???</vt:lpstr>
      <vt:lpstr>Background for ROP (ASLR)</vt:lpstr>
      <vt:lpstr>How to exploit??</vt:lpstr>
      <vt:lpstr>국룰 ROP Scenario</vt:lpstr>
      <vt:lpstr>국룰 ROP Scenario</vt:lpstr>
      <vt:lpstr>Example 1: 32bit ROP</vt:lpstr>
      <vt:lpstr>Example 2: 64bit ROP</vt:lpstr>
      <vt:lpstr>ROP….</vt:lpstr>
      <vt:lpstr>[Ref.] gadget </vt:lpstr>
      <vt:lpstr>ROP Q&amp;A</vt:lpstr>
      <vt:lpstr>What is Format String?</vt:lpstr>
      <vt:lpstr>What is Format String?</vt:lpstr>
      <vt:lpstr>What is Format String?</vt:lpstr>
      <vt:lpstr>What is Format String Bug?????</vt:lpstr>
      <vt:lpstr>How to use?</vt:lpstr>
      <vt:lpstr>Example 1</vt:lpstr>
      <vt:lpstr>Example 2</vt:lpstr>
      <vt:lpstr>Example 3</vt:lpstr>
      <vt:lpstr>FSB Q&amp;A</vt:lpstr>
      <vt:lpstr>Assingment</vt:lpstr>
      <vt:lpstr>Assignment 요약.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40</cp:revision>
  <dcterms:created xsi:type="dcterms:W3CDTF">2023-04-11T05:01:33Z</dcterms:created>
  <dcterms:modified xsi:type="dcterms:W3CDTF">2023-04-17T09:23:40Z</dcterms:modified>
</cp:coreProperties>
</file>