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8" r:id="rId6"/>
    <p:sldId id="259" r:id="rId7"/>
    <p:sldId id="257" r:id="rId8"/>
    <p:sldId id="260" r:id="rId9"/>
    <p:sldId id="263" r:id="rId10"/>
    <p:sldId id="262" r:id="rId11"/>
    <p:sldId id="264" r:id="rId12"/>
    <p:sldId id="266" r:id="rId13"/>
    <p:sldId id="268" r:id="rId14"/>
    <p:sldId id="270" r:id="rId15"/>
    <p:sldId id="271" r:id="rId16"/>
    <p:sldId id="273" r:id="rId17"/>
    <p:sldId id="272" r:id="rId18"/>
    <p:sldId id="274" r:id="rId19"/>
    <p:sldId id="275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055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2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66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4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8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5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1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9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healthy-lifestyle/nutrition-and-healthy-eating/in-depth/caffeine/art-20045678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re0196/Data-211-Proje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and yellow chairs">
            <a:extLst>
              <a:ext uri="{FF2B5EF4-FFF2-40B4-BE49-F238E27FC236}">
                <a16:creationId xmlns:a16="http://schemas.microsoft.com/office/drawing/2014/main" id="{A825BF6A-2EC6-7641-4EAD-A018FB11B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2" r="-1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5FB36-F5D0-B969-BA85-9E6B5E87F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2030150"/>
          </a:xfrm>
        </p:spPr>
        <p:txBody>
          <a:bodyPr>
            <a:normAutofit/>
          </a:bodyPr>
          <a:lstStyle/>
          <a:p>
            <a:r>
              <a:rPr lang="en-US" dirty="0"/>
              <a:t>Data 211 Project: Caffeine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16634-39B1-E891-8837-6C2FD88CF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537" y="3712101"/>
            <a:ext cx="3148928" cy="732541"/>
          </a:xfrm>
        </p:spPr>
        <p:txBody>
          <a:bodyPr>
            <a:normAutofit/>
          </a:bodyPr>
          <a:lstStyle/>
          <a:p>
            <a:r>
              <a:rPr lang="en-US" dirty="0"/>
              <a:t>Analysis of Subjects Daily Caffeine Consumption</a:t>
            </a:r>
          </a:p>
        </p:txBody>
      </p:sp>
    </p:spTree>
    <p:extLst>
      <p:ext uri="{BB962C8B-B14F-4D97-AF65-F5344CB8AC3E}">
        <p14:creationId xmlns:p14="http://schemas.microsoft.com/office/powerpoint/2010/main" val="255731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B7D7-9C9D-C0A0-5840-91C0E20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211 Project: Caffeine</a:t>
            </a:r>
          </a:p>
        </p:txBody>
      </p:sp>
      <p:pic>
        <p:nvPicPr>
          <p:cNvPr id="5" name="Content Placeholder 4" descr="A blue can next to a cup of coffee">
            <a:extLst>
              <a:ext uri="{FF2B5EF4-FFF2-40B4-BE49-F238E27FC236}">
                <a16:creationId xmlns:a16="http://schemas.microsoft.com/office/drawing/2014/main" id="{1F4D1B03-5705-D382-07AB-CA0EB54C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3" y="466540"/>
            <a:ext cx="4697692" cy="5872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26D4-55BC-9F8D-0AF4-AF773DC46D88}"/>
              </a:ext>
            </a:extLst>
          </p:cNvPr>
          <p:cNvSpPr txBox="1"/>
          <p:nvPr/>
        </p:nvSpPr>
        <p:spPr>
          <a:xfrm>
            <a:off x="1332551" y="2085083"/>
            <a:ext cx="5610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and Alternative Hypothesis:</a:t>
            </a:r>
          </a:p>
          <a:p>
            <a:r>
              <a:rPr lang="en-US" dirty="0"/>
              <a:t>1) Personal Consumption greater than average of largest caffeine consumer segment group (55-64) 226 mg.</a:t>
            </a:r>
          </a:p>
          <a:p>
            <a:r>
              <a:rPr lang="en-US" dirty="0"/>
              <a:t>H0: mu = 226 gm</a:t>
            </a:r>
          </a:p>
          <a:p>
            <a:r>
              <a:rPr lang="en-US" dirty="0"/>
              <a:t>HA: mu = 226 gm</a:t>
            </a:r>
          </a:p>
          <a:p>
            <a:endParaRPr lang="en-US" dirty="0"/>
          </a:p>
          <a:p>
            <a:r>
              <a:rPr lang="en-US" dirty="0"/>
              <a:t>One-sided T-test</a:t>
            </a:r>
          </a:p>
          <a:p>
            <a:r>
              <a:rPr lang="en-US" dirty="0"/>
              <a:t>t = 6.029</a:t>
            </a:r>
          </a:p>
          <a:p>
            <a:r>
              <a:rPr lang="en-US" dirty="0"/>
              <a:t>p-value = 2.12e -05</a:t>
            </a:r>
          </a:p>
          <a:p>
            <a:endParaRPr lang="en-US" dirty="0"/>
          </a:p>
          <a:p>
            <a:r>
              <a:rPr lang="en-US" dirty="0"/>
              <a:t>We reject the H0 and accept the alternative that my daily consumption is greater than the segment average of 226 mg.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1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B7D7-9C9D-C0A0-5840-91C0E20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211 Project: Caffeine</a:t>
            </a:r>
          </a:p>
        </p:txBody>
      </p:sp>
      <p:pic>
        <p:nvPicPr>
          <p:cNvPr id="5" name="Content Placeholder 4" descr="A blue can next to a cup of coffee">
            <a:extLst>
              <a:ext uri="{FF2B5EF4-FFF2-40B4-BE49-F238E27FC236}">
                <a16:creationId xmlns:a16="http://schemas.microsoft.com/office/drawing/2014/main" id="{1F4D1B03-5705-D382-07AB-CA0EB54C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3" y="466540"/>
            <a:ext cx="4697692" cy="5872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26D4-55BC-9F8D-0AF4-AF773DC46D88}"/>
              </a:ext>
            </a:extLst>
          </p:cNvPr>
          <p:cNvSpPr txBox="1"/>
          <p:nvPr/>
        </p:nvSpPr>
        <p:spPr>
          <a:xfrm>
            <a:off x="1332551" y="2085083"/>
            <a:ext cx="5610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and Alternative Hypothesis:</a:t>
            </a:r>
          </a:p>
          <a:p>
            <a:r>
              <a:rPr lang="en-US" dirty="0"/>
              <a:t>2) Personal Consumption greater than recommended maximum daily intake 400 mg.</a:t>
            </a:r>
          </a:p>
          <a:p>
            <a:r>
              <a:rPr lang="en-US" dirty="0"/>
              <a:t>H0: mu = 400 mg</a:t>
            </a:r>
          </a:p>
          <a:p>
            <a:r>
              <a:rPr lang="en-US" dirty="0"/>
              <a:t>Ha: mu &gt; 400 mg</a:t>
            </a:r>
          </a:p>
          <a:p>
            <a:endParaRPr lang="en-US" dirty="0"/>
          </a:p>
          <a:p>
            <a:r>
              <a:rPr lang="en-US" dirty="0"/>
              <a:t>One-sided T-test</a:t>
            </a:r>
          </a:p>
          <a:p>
            <a:r>
              <a:rPr lang="en-US" dirty="0"/>
              <a:t>t = .5915</a:t>
            </a:r>
          </a:p>
          <a:p>
            <a:r>
              <a:rPr lang="en-US" dirty="0"/>
              <a:t>p-value = 0.2822</a:t>
            </a:r>
          </a:p>
          <a:p>
            <a:endParaRPr lang="en-US" dirty="0"/>
          </a:p>
          <a:p>
            <a:r>
              <a:rPr lang="en-US" dirty="0"/>
              <a:t>We fail to reject the H0 that my daily consumption is greater than the FDA recommended daily maximum of 400 mg.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8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B7D7-9C9D-C0A0-5840-91C0E20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211 Project: Caffeine</a:t>
            </a:r>
          </a:p>
        </p:txBody>
      </p:sp>
      <p:pic>
        <p:nvPicPr>
          <p:cNvPr id="5" name="Content Placeholder 4" descr="A blue can next to a cup of coffee">
            <a:extLst>
              <a:ext uri="{FF2B5EF4-FFF2-40B4-BE49-F238E27FC236}">
                <a16:creationId xmlns:a16="http://schemas.microsoft.com/office/drawing/2014/main" id="{1F4D1B03-5705-D382-07AB-CA0EB54C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3" y="466540"/>
            <a:ext cx="4697692" cy="5872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26D4-55BC-9F8D-0AF4-AF773DC46D88}"/>
              </a:ext>
            </a:extLst>
          </p:cNvPr>
          <p:cNvSpPr txBox="1"/>
          <p:nvPr/>
        </p:nvSpPr>
        <p:spPr>
          <a:xfrm>
            <a:off x="1332551" y="2085083"/>
            <a:ext cx="5610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Analysis: Liquid</a:t>
            </a:r>
          </a:p>
          <a:p>
            <a:r>
              <a:rPr lang="en-US" dirty="0"/>
              <a:t>Residuals:</a:t>
            </a:r>
          </a:p>
          <a:p>
            <a:r>
              <a:rPr lang="en-US" dirty="0"/>
              <a:t>    Min      1Q  Median      3Q     Max </a:t>
            </a:r>
          </a:p>
          <a:p>
            <a:r>
              <a:rPr lang="en-US" dirty="0"/>
              <a:t>-21.974  -9.413  -2.968   2.957  38.001 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r>
              <a:rPr lang="en-US" dirty="0"/>
              <a:t>(Intercept) 43.33417   15.81923   2.739    0.018 *  </a:t>
            </a:r>
          </a:p>
          <a:p>
            <a:r>
              <a:rPr lang="en-US" dirty="0"/>
              <a:t>liquid       0.94523    0.03809  24.817 1.11e-11 ***</a:t>
            </a:r>
          </a:p>
          <a:p>
            <a:r>
              <a:rPr lang="en-US" dirty="0"/>
              <a:t>Multiple R-squared:  0.9809</a:t>
            </a:r>
          </a:p>
          <a:p>
            <a:endParaRPr lang="en-US" dirty="0"/>
          </a:p>
          <a:p>
            <a:r>
              <a:rPr lang="en-US" dirty="0" err="1"/>
              <a:t>Yhat</a:t>
            </a:r>
            <a:r>
              <a:rPr lang="en-US" dirty="0"/>
              <a:t> = 43.334 +0.945x</a:t>
            </a:r>
          </a:p>
          <a:p>
            <a:endParaRPr lang="en-US" dirty="0"/>
          </a:p>
          <a:p>
            <a:r>
              <a:rPr lang="en-US" dirty="0"/>
              <a:t>There is a correlation between my average daily intake and the liquid consumption of caffeine.</a:t>
            </a:r>
          </a:p>
        </p:txBody>
      </p:sp>
    </p:spTree>
    <p:extLst>
      <p:ext uri="{BB962C8B-B14F-4D97-AF65-F5344CB8AC3E}">
        <p14:creationId xmlns:p14="http://schemas.microsoft.com/office/powerpoint/2010/main" val="6765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B7D7-9C9D-C0A0-5840-91C0E20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211 Project: Caffeine</a:t>
            </a:r>
          </a:p>
        </p:txBody>
      </p:sp>
      <p:pic>
        <p:nvPicPr>
          <p:cNvPr id="5" name="Content Placeholder 4" descr="A blue can next to a cup of coffee">
            <a:extLst>
              <a:ext uri="{FF2B5EF4-FFF2-40B4-BE49-F238E27FC236}">
                <a16:creationId xmlns:a16="http://schemas.microsoft.com/office/drawing/2014/main" id="{1F4D1B03-5705-D382-07AB-CA0EB54C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3" y="466540"/>
            <a:ext cx="4697692" cy="5872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26D4-55BC-9F8D-0AF4-AF773DC46D88}"/>
              </a:ext>
            </a:extLst>
          </p:cNvPr>
          <p:cNvSpPr txBox="1"/>
          <p:nvPr/>
        </p:nvSpPr>
        <p:spPr>
          <a:xfrm>
            <a:off x="1332551" y="2085083"/>
            <a:ext cx="561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Analysis: Liquid</a:t>
            </a:r>
          </a:p>
        </p:txBody>
      </p:sp>
      <p:pic>
        <p:nvPicPr>
          <p:cNvPr id="4" name="Picture 3" descr="Chart, scatter chart">
            <a:extLst>
              <a:ext uri="{FF2B5EF4-FFF2-40B4-BE49-F238E27FC236}">
                <a16:creationId xmlns:a16="http://schemas.microsoft.com/office/drawing/2014/main" id="{913D6706-868B-B60E-2746-0903785D7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5" y="2454415"/>
            <a:ext cx="6893338" cy="42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B7D7-9C9D-C0A0-5840-91C0E20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211 Project: Caffeine</a:t>
            </a:r>
          </a:p>
        </p:txBody>
      </p:sp>
      <p:pic>
        <p:nvPicPr>
          <p:cNvPr id="5" name="Content Placeholder 4" descr="A blue can next to a cup of coffee">
            <a:extLst>
              <a:ext uri="{FF2B5EF4-FFF2-40B4-BE49-F238E27FC236}">
                <a16:creationId xmlns:a16="http://schemas.microsoft.com/office/drawing/2014/main" id="{1F4D1B03-5705-D382-07AB-CA0EB54C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3" y="466540"/>
            <a:ext cx="4697692" cy="5872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26D4-55BC-9F8D-0AF4-AF773DC46D88}"/>
              </a:ext>
            </a:extLst>
          </p:cNvPr>
          <p:cNvSpPr txBox="1"/>
          <p:nvPr/>
        </p:nvSpPr>
        <p:spPr>
          <a:xfrm>
            <a:off x="1332551" y="2085083"/>
            <a:ext cx="5610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Analysis: Food</a:t>
            </a:r>
          </a:p>
          <a:p>
            <a:r>
              <a:rPr lang="en-US" dirty="0"/>
              <a:t>Residuals:</a:t>
            </a:r>
          </a:p>
          <a:p>
            <a:r>
              <a:rPr lang="en-US" dirty="0"/>
              <a:t>    Min      1Q  Median      3Q     Max </a:t>
            </a:r>
          </a:p>
          <a:p>
            <a:r>
              <a:rPr lang="en-US" dirty="0"/>
              <a:t>-167.21  -63.87  -15.21   80.52  181.59 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r>
              <a:rPr lang="en-US" dirty="0"/>
              <a:t>(Intercept)  455.250     51.572   8.827 1.35e-06 ***</a:t>
            </a:r>
          </a:p>
          <a:p>
            <a:r>
              <a:rPr lang="en-US" dirty="0"/>
              <a:t>food          -1.684      1.866  -0.902    0.385</a:t>
            </a:r>
            <a:br>
              <a:rPr lang="en-US" dirty="0"/>
            </a:br>
            <a:r>
              <a:rPr lang="en-US" dirty="0"/>
              <a:t>Multiple R-squared:  0.06352</a:t>
            </a:r>
          </a:p>
          <a:p>
            <a:endParaRPr lang="en-US" dirty="0"/>
          </a:p>
          <a:p>
            <a:r>
              <a:rPr lang="en-US" dirty="0" err="1"/>
              <a:t>Yhat</a:t>
            </a:r>
            <a:r>
              <a:rPr lang="en-US" dirty="0"/>
              <a:t> = 455.250 -1.684x</a:t>
            </a:r>
          </a:p>
          <a:p>
            <a:endParaRPr lang="en-US" dirty="0"/>
          </a:p>
          <a:p>
            <a:r>
              <a:rPr lang="en-US" dirty="0"/>
              <a:t>There is no a correlation between my average daily intake and the food consumption of caffeine.</a:t>
            </a:r>
          </a:p>
        </p:txBody>
      </p:sp>
    </p:spTree>
    <p:extLst>
      <p:ext uri="{BB962C8B-B14F-4D97-AF65-F5344CB8AC3E}">
        <p14:creationId xmlns:p14="http://schemas.microsoft.com/office/powerpoint/2010/main" val="3866701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B7D7-9C9D-C0A0-5840-91C0E20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211 Project: Caffeine</a:t>
            </a:r>
          </a:p>
        </p:txBody>
      </p:sp>
      <p:pic>
        <p:nvPicPr>
          <p:cNvPr id="5" name="Content Placeholder 4" descr="A blue can next to a cup of coffee">
            <a:extLst>
              <a:ext uri="{FF2B5EF4-FFF2-40B4-BE49-F238E27FC236}">
                <a16:creationId xmlns:a16="http://schemas.microsoft.com/office/drawing/2014/main" id="{1F4D1B03-5705-D382-07AB-CA0EB54C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3" y="466540"/>
            <a:ext cx="4697692" cy="5872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26D4-55BC-9F8D-0AF4-AF773DC46D88}"/>
              </a:ext>
            </a:extLst>
          </p:cNvPr>
          <p:cNvSpPr txBox="1"/>
          <p:nvPr/>
        </p:nvSpPr>
        <p:spPr>
          <a:xfrm>
            <a:off x="1332551" y="2085083"/>
            <a:ext cx="561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Analysis: Food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3F3FB29-A2CD-F0C5-AB89-9EDB27886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0" y="2427781"/>
            <a:ext cx="6953008" cy="42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B7D7-9C9D-C0A0-5840-91C0E20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211 Project: Caffeine</a:t>
            </a:r>
          </a:p>
        </p:txBody>
      </p:sp>
      <p:pic>
        <p:nvPicPr>
          <p:cNvPr id="5" name="Content Placeholder 4" descr="A blue can next to a cup of coffee">
            <a:extLst>
              <a:ext uri="{FF2B5EF4-FFF2-40B4-BE49-F238E27FC236}">
                <a16:creationId xmlns:a16="http://schemas.microsoft.com/office/drawing/2014/main" id="{1F4D1B03-5705-D382-07AB-CA0EB54C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3" y="466540"/>
            <a:ext cx="4697692" cy="5872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26D4-55BC-9F8D-0AF4-AF773DC46D88}"/>
              </a:ext>
            </a:extLst>
          </p:cNvPr>
          <p:cNvSpPr txBox="1"/>
          <p:nvPr/>
        </p:nvSpPr>
        <p:spPr>
          <a:xfrm>
            <a:off x="1332551" y="2085083"/>
            <a:ext cx="56106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There is evidence to support the conclusion that I drink more than the average 55-64 year-olds who are the most veracious consumers of caffeine.</a:t>
            </a:r>
          </a:p>
          <a:p>
            <a:endParaRPr lang="en-US" dirty="0"/>
          </a:p>
          <a:p>
            <a:r>
              <a:rPr lang="en-US" dirty="0"/>
              <a:t>There is also evidence to assert that I do not drink more than the maximum recommended daily intake of 400 mg. (My wife still thinks I do).</a:t>
            </a:r>
          </a:p>
          <a:p>
            <a:endParaRPr lang="en-US" dirty="0"/>
          </a:p>
          <a:p>
            <a:r>
              <a:rPr lang="en-US" dirty="0"/>
              <a:t>There is a correlation between my total caffeine and liquid consumption but not for food consumption.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0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B7D7-9C9D-C0A0-5840-91C0E20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211 Project: Caffeine</a:t>
            </a:r>
          </a:p>
        </p:txBody>
      </p:sp>
      <p:pic>
        <p:nvPicPr>
          <p:cNvPr id="5" name="Content Placeholder 4" descr="A blue can next to a cup of coffee">
            <a:extLst>
              <a:ext uri="{FF2B5EF4-FFF2-40B4-BE49-F238E27FC236}">
                <a16:creationId xmlns:a16="http://schemas.microsoft.com/office/drawing/2014/main" id="{1F4D1B03-5705-D382-07AB-CA0EB54C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3" y="466540"/>
            <a:ext cx="4697692" cy="5872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26D4-55BC-9F8D-0AF4-AF773DC46D88}"/>
              </a:ext>
            </a:extLst>
          </p:cNvPr>
          <p:cNvSpPr txBox="1"/>
          <p:nvPr/>
        </p:nvSpPr>
        <p:spPr>
          <a:xfrm>
            <a:off x="1305918" y="2085083"/>
            <a:ext cx="5610688" cy="332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Mitchell DC, Knight CA, Hockenberry J, </a:t>
            </a:r>
            <a:r>
              <a:rPr lang="en-US" sz="1800" dirty="0" err="1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Teplansky</a:t>
            </a:r>
            <a:r>
              <a:rPr lang="en-US" sz="1800" dirty="0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R, Hartman TJ. Beverage caffeine intakes in the U.S. Food Chem </a:t>
            </a:r>
            <a:r>
              <a:rPr lang="en-US" sz="1800" dirty="0" err="1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Toxicol</a:t>
            </a:r>
            <a:r>
              <a:rPr lang="en-US" sz="1800" dirty="0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2014 Jan;63:136-42. </a:t>
            </a:r>
            <a:r>
              <a:rPr lang="en-US" sz="1800" dirty="0" err="1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10.1016/j.fct.2013.10.042. </a:t>
            </a:r>
            <a:r>
              <a:rPr lang="en-US" sz="1800" dirty="0" err="1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Epub</a:t>
            </a:r>
            <a:r>
              <a:rPr lang="en-US" sz="1800" dirty="0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2013 Nov 1. PMID: 24189158.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https://www.mayoclinic.org/healthy-lifestyle/nutrition-and-healthy-eating/in-depth/caffeine/art-20045678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more0196/Data-211-Project: Final Project for Data 211. Caffeine intake study using R.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0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366A-0ECD-B86C-6BB3-1C92113B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6020170" cy="3969342"/>
          </a:xfrm>
        </p:spPr>
        <p:txBody>
          <a:bodyPr/>
          <a:lstStyle/>
          <a:p>
            <a:r>
              <a:rPr lang="en-US" dirty="0"/>
              <a:t>Project Concept Overview:</a:t>
            </a:r>
          </a:p>
          <a:p>
            <a:r>
              <a:rPr lang="en-US" dirty="0"/>
              <a:t>I like caffeine. It keeps me awake and quasi-functional. An article by the Mayo Clinic(1) suggests too much caffeine is not good for you. </a:t>
            </a:r>
          </a:p>
          <a:p>
            <a:r>
              <a:rPr lang="en-US" dirty="0"/>
              <a:t>Do I consume too much caffeine?</a:t>
            </a:r>
          </a:p>
          <a:p>
            <a:r>
              <a:rPr lang="en-US" dirty="0"/>
              <a:t>FDA/Mayo suggests 400mg is the safe, maximum daily consumption.</a:t>
            </a:r>
          </a:p>
          <a:p>
            <a:r>
              <a:rPr lang="en-US" dirty="0"/>
              <a:t>Mayo reports that the maximum consumption age group (50-64) consumes (226 mg/day).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31D814-642F-E67D-3960-B79CFC72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</p:spPr>
        <p:txBody>
          <a:bodyPr/>
          <a:lstStyle/>
          <a:p>
            <a:r>
              <a:rPr lang="en-US" dirty="0"/>
              <a:t>Data 211 Project: Caffeine</a:t>
            </a:r>
          </a:p>
        </p:txBody>
      </p:sp>
      <p:pic>
        <p:nvPicPr>
          <p:cNvPr id="7" name="Content Placeholder 4" descr="A blue can next to a cup of coffee">
            <a:extLst>
              <a:ext uri="{FF2B5EF4-FFF2-40B4-BE49-F238E27FC236}">
                <a16:creationId xmlns:a16="http://schemas.microsoft.com/office/drawing/2014/main" id="{945D53F3-A444-9826-2AE9-BC9BF441B4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3" y="466540"/>
            <a:ext cx="4697692" cy="587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5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366A-0ECD-B86C-6BB3-1C92113B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6020170" cy="3969342"/>
          </a:xfrm>
        </p:spPr>
        <p:txBody>
          <a:bodyPr/>
          <a:lstStyle/>
          <a:p>
            <a:r>
              <a:rPr lang="en-US" dirty="0"/>
              <a:t>Project Concept Overview:</a:t>
            </a:r>
          </a:p>
          <a:p>
            <a:r>
              <a:rPr lang="en-US" dirty="0"/>
              <a:t>FDA/Mayo suggests 400mg is the safe, maximum daily consumption.</a:t>
            </a:r>
          </a:p>
          <a:p>
            <a:r>
              <a:rPr lang="en-US" dirty="0"/>
              <a:t>Mayo reports that the maximum consumption age group (50-64) consumes (226 mg/day).</a:t>
            </a:r>
          </a:p>
          <a:p>
            <a:endParaRPr lang="en-US" dirty="0"/>
          </a:p>
          <a:p>
            <a:r>
              <a:rPr lang="en-US" dirty="0"/>
              <a:t>I drink and eat items that have caffeine, is there a correlation between how I consume caffeine and my overall daily intake?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31D814-642F-E67D-3960-B79CFC72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</p:spPr>
        <p:txBody>
          <a:bodyPr/>
          <a:lstStyle/>
          <a:p>
            <a:r>
              <a:rPr lang="en-US" dirty="0"/>
              <a:t>Data 211 Project: Caffeine</a:t>
            </a:r>
          </a:p>
        </p:txBody>
      </p:sp>
      <p:pic>
        <p:nvPicPr>
          <p:cNvPr id="7" name="Content Placeholder 4" descr="A blue can next to a cup of coffee">
            <a:extLst>
              <a:ext uri="{FF2B5EF4-FFF2-40B4-BE49-F238E27FC236}">
                <a16:creationId xmlns:a16="http://schemas.microsoft.com/office/drawing/2014/main" id="{945D53F3-A444-9826-2AE9-BC9BF441B4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3" y="466540"/>
            <a:ext cx="4697692" cy="587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1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B7D7-9C9D-C0A0-5840-91C0E20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211 Project: Caffeine</a:t>
            </a:r>
          </a:p>
        </p:txBody>
      </p:sp>
      <p:pic>
        <p:nvPicPr>
          <p:cNvPr id="5" name="Content Placeholder 4" descr="A blue can next to a cup of coffee">
            <a:extLst>
              <a:ext uri="{FF2B5EF4-FFF2-40B4-BE49-F238E27FC236}">
                <a16:creationId xmlns:a16="http://schemas.microsoft.com/office/drawing/2014/main" id="{1F4D1B03-5705-D382-07AB-CA0EB54C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3" y="466540"/>
            <a:ext cx="4697692" cy="5872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26D4-55BC-9F8D-0AF4-AF773DC46D88}"/>
              </a:ext>
            </a:extLst>
          </p:cNvPr>
          <p:cNvSpPr txBox="1"/>
          <p:nvPr/>
        </p:nvSpPr>
        <p:spPr>
          <a:xfrm>
            <a:off x="1145219" y="2574523"/>
            <a:ext cx="5610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Question 1: Does the subject consume more than the </a:t>
            </a:r>
          </a:p>
          <a:p>
            <a:r>
              <a:rPr lang="en-US" dirty="0"/>
              <a:t>average adult in the highest intake group (age 50-64), 226 mg?</a:t>
            </a:r>
          </a:p>
          <a:p>
            <a:endParaRPr lang="en-US" dirty="0"/>
          </a:p>
          <a:p>
            <a:r>
              <a:rPr lang="en-US" dirty="0"/>
              <a:t>Study Question 2: Does the subject consume more than the maximum recommend intake by the FDA/Mayo, 400 mg?</a:t>
            </a:r>
          </a:p>
          <a:p>
            <a:endParaRPr lang="en-US" dirty="0"/>
          </a:p>
          <a:p>
            <a:r>
              <a:rPr lang="en-US" dirty="0"/>
              <a:t>Study Question 3: Is there a correlation between liquid caffeine consumption and total caffeine? Food caffeine consumption and total caffeine? </a:t>
            </a:r>
          </a:p>
        </p:txBody>
      </p:sp>
    </p:spTree>
    <p:extLst>
      <p:ext uri="{BB962C8B-B14F-4D97-AF65-F5344CB8AC3E}">
        <p14:creationId xmlns:p14="http://schemas.microsoft.com/office/powerpoint/2010/main" val="32888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B7D7-9C9D-C0A0-5840-91C0E20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211 Project: Caffeine</a:t>
            </a:r>
          </a:p>
        </p:txBody>
      </p:sp>
      <p:pic>
        <p:nvPicPr>
          <p:cNvPr id="5" name="Content Placeholder 4" descr="A blue can next to a cup of coffee">
            <a:extLst>
              <a:ext uri="{FF2B5EF4-FFF2-40B4-BE49-F238E27FC236}">
                <a16:creationId xmlns:a16="http://schemas.microsoft.com/office/drawing/2014/main" id="{1F4D1B03-5705-D382-07AB-CA0EB54C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3" y="466540"/>
            <a:ext cx="4697692" cy="5872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26D4-55BC-9F8D-0AF4-AF773DC46D88}"/>
              </a:ext>
            </a:extLst>
          </p:cNvPr>
          <p:cNvSpPr txBox="1"/>
          <p:nvPr/>
        </p:nvSpPr>
        <p:spPr>
          <a:xfrm>
            <a:off x="1145219" y="2574523"/>
            <a:ext cx="5610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Question 1: Does the subject consume more than the </a:t>
            </a:r>
          </a:p>
          <a:p>
            <a:r>
              <a:rPr lang="en-US" dirty="0"/>
              <a:t>average adult in the highest intake group (age 50-64), 226 mg?</a:t>
            </a:r>
          </a:p>
          <a:p>
            <a:endParaRPr lang="en-US" dirty="0"/>
          </a:p>
          <a:p>
            <a:r>
              <a:rPr lang="en-US" dirty="0"/>
              <a:t>Study Question 2: Does the subject consume more than the maximum recommend intake by the FDA/Mayo, 400 mg?</a:t>
            </a:r>
          </a:p>
          <a:p>
            <a:endParaRPr lang="en-US" dirty="0"/>
          </a:p>
          <a:p>
            <a:r>
              <a:rPr lang="en-US" dirty="0"/>
              <a:t>Study Question 3: Is there a correlation between liquid caffeine consumption and total caffeine? Food caffeine consumption and total caffeine? </a:t>
            </a:r>
          </a:p>
        </p:txBody>
      </p:sp>
    </p:spTree>
    <p:extLst>
      <p:ext uri="{BB962C8B-B14F-4D97-AF65-F5344CB8AC3E}">
        <p14:creationId xmlns:p14="http://schemas.microsoft.com/office/powerpoint/2010/main" val="121872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B7D7-9C9D-C0A0-5840-91C0E20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211 Project: Caffeine</a:t>
            </a:r>
          </a:p>
        </p:txBody>
      </p:sp>
      <p:pic>
        <p:nvPicPr>
          <p:cNvPr id="5" name="Content Placeholder 4" descr="A blue can next to a cup of coffee">
            <a:extLst>
              <a:ext uri="{FF2B5EF4-FFF2-40B4-BE49-F238E27FC236}">
                <a16:creationId xmlns:a16="http://schemas.microsoft.com/office/drawing/2014/main" id="{1F4D1B03-5705-D382-07AB-CA0EB54C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3" y="466540"/>
            <a:ext cx="4697692" cy="5872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26D4-55BC-9F8D-0AF4-AF773DC46D88}"/>
              </a:ext>
            </a:extLst>
          </p:cNvPr>
          <p:cNvSpPr txBox="1"/>
          <p:nvPr/>
        </p:nvSpPr>
        <p:spPr>
          <a:xfrm>
            <a:off x="1305918" y="2085083"/>
            <a:ext cx="5610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Collected</a:t>
            </a:r>
          </a:p>
          <a:p>
            <a:r>
              <a:rPr lang="en-US" dirty="0"/>
              <a:t>Common sources of caffeine include:</a:t>
            </a:r>
          </a:p>
          <a:p>
            <a:endParaRPr lang="en-US" dirty="0"/>
          </a:p>
          <a:p>
            <a:r>
              <a:rPr lang="en-US" dirty="0" err="1"/>
              <a:t>Redbull</a:t>
            </a:r>
            <a:r>
              <a:rPr lang="en-US" dirty="0"/>
              <a:t> 8.6 oz 		80 mg</a:t>
            </a:r>
          </a:p>
          <a:p>
            <a:r>
              <a:rPr lang="en-US" dirty="0"/>
              <a:t>Coffee 8oz 		144 mg</a:t>
            </a:r>
          </a:p>
          <a:p>
            <a:r>
              <a:rPr lang="en-US" dirty="0"/>
              <a:t>Celsius 			200 mg</a:t>
            </a:r>
          </a:p>
          <a:p>
            <a:r>
              <a:rPr lang="en-US" dirty="0"/>
              <a:t>Chocolate (milk/dark)/oz	6-20 mg</a:t>
            </a:r>
          </a:p>
          <a:p>
            <a:r>
              <a:rPr lang="en-US" dirty="0"/>
              <a:t>Black tea 8oz 		48 mg</a:t>
            </a:r>
          </a:p>
          <a:p>
            <a:r>
              <a:rPr lang="en-US" dirty="0"/>
              <a:t>Dr. Pepper 		36 mg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0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B7D7-9C9D-C0A0-5840-91C0E20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211 Project: Caffeine</a:t>
            </a:r>
          </a:p>
        </p:txBody>
      </p:sp>
      <p:pic>
        <p:nvPicPr>
          <p:cNvPr id="5" name="Content Placeholder 4" descr="A blue can next to a cup of coffee">
            <a:extLst>
              <a:ext uri="{FF2B5EF4-FFF2-40B4-BE49-F238E27FC236}">
                <a16:creationId xmlns:a16="http://schemas.microsoft.com/office/drawing/2014/main" id="{1F4D1B03-5705-D382-07AB-CA0EB54C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3" y="466540"/>
            <a:ext cx="4697692" cy="5872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26D4-55BC-9F8D-0AF4-AF773DC46D88}"/>
              </a:ext>
            </a:extLst>
          </p:cNvPr>
          <p:cNvSpPr txBox="1"/>
          <p:nvPr/>
        </p:nvSpPr>
        <p:spPr>
          <a:xfrm>
            <a:off x="1305918" y="2085083"/>
            <a:ext cx="561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Collected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95300E76-D516-68BD-5185-F9DD6F0263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397884"/>
              </p:ext>
            </p:extLst>
          </p:nvPr>
        </p:nvGraphicFramePr>
        <p:xfrm>
          <a:off x="1439230" y="2527108"/>
          <a:ext cx="5325555" cy="3918075"/>
        </p:xfrm>
        <a:graphic>
          <a:graphicData uri="http://schemas.openxmlformats.org/drawingml/2006/table">
            <a:tbl>
              <a:tblPr/>
              <a:tblGrid>
                <a:gridCol w="964629">
                  <a:extLst>
                    <a:ext uri="{9D8B030D-6E8A-4147-A177-3AD203B41FA5}">
                      <a16:colId xmlns:a16="http://schemas.microsoft.com/office/drawing/2014/main" val="1063958546"/>
                    </a:ext>
                  </a:extLst>
                </a:gridCol>
                <a:gridCol w="964629">
                  <a:extLst>
                    <a:ext uri="{9D8B030D-6E8A-4147-A177-3AD203B41FA5}">
                      <a16:colId xmlns:a16="http://schemas.microsoft.com/office/drawing/2014/main" val="1859743401"/>
                    </a:ext>
                  </a:extLst>
                </a:gridCol>
                <a:gridCol w="1467039">
                  <a:extLst>
                    <a:ext uri="{9D8B030D-6E8A-4147-A177-3AD203B41FA5}">
                      <a16:colId xmlns:a16="http://schemas.microsoft.com/office/drawing/2014/main" val="2661877776"/>
                    </a:ext>
                  </a:extLst>
                </a:gridCol>
                <a:gridCol w="964629">
                  <a:extLst>
                    <a:ext uri="{9D8B030D-6E8A-4147-A177-3AD203B41FA5}">
                      <a16:colId xmlns:a16="http://schemas.microsoft.com/office/drawing/2014/main" val="3686726876"/>
                    </a:ext>
                  </a:extLst>
                </a:gridCol>
                <a:gridCol w="964629">
                  <a:extLst>
                    <a:ext uri="{9D8B030D-6E8A-4147-A177-3AD203B41FA5}">
                      <a16:colId xmlns:a16="http://schemas.microsoft.com/office/drawing/2014/main" val="1811836971"/>
                    </a:ext>
                  </a:extLst>
                </a:gridCol>
              </a:tblGrid>
              <a:tr h="261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amount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liquid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22674"/>
                  </a:ext>
                </a:extLst>
              </a:tr>
              <a:tr h="2612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10-Nov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66143"/>
                  </a:ext>
                </a:extLst>
              </a:tr>
              <a:tr h="2612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11-Nov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023306"/>
                  </a:ext>
                </a:extLst>
              </a:tr>
              <a:tr h="2612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12-Nov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6765"/>
                  </a:ext>
                </a:extLst>
              </a:tr>
              <a:tr h="2612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13-Nov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492667"/>
                  </a:ext>
                </a:extLst>
              </a:tr>
              <a:tr h="2612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14-Nov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26125"/>
                  </a:ext>
                </a:extLst>
              </a:tr>
              <a:tr h="2612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15-Nov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617241"/>
                  </a:ext>
                </a:extLst>
              </a:tr>
              <a:tr h="2612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16-Nov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588001"/>
                  </a:ext>
                </a:extLst>
              </a:tr>
              <a:tr h="2612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17-Nov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603598"/>
                  </a:ext>
                </a:extLst>
              </a:tr>
              <a:tr h="2612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18-Nov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09824"/>
                  </a:ext>
                </a:extLst>
              </a:tr>
              <a:tr h="2612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19-Nov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20938"/>
                  </a:ext>
                </a:extLst>
              </a:tr>
              <a:tr h="2612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20-Nov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906462"/>
                  </a:ext>
                </a:extLst>
              </a:tr>
              <a:tr h="2612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21-Nov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671219"/>
                  </a:ext>
                </a:extLst>
              </a:tr>
              <a:tr h="2612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22-Nov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91521"/>
                  </a:ext>
                </a:extLst>
              </a:tr>
              <a:tr h="2612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23-Nov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601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79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B7D7-9C9D-C0A0-5840-91C0E20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211 Project: Caffeine</a:t>
            </a:r>
          </a:p>
        </p:txBody>
      </p:sp>
      <p:pic>
        <p:nvPicPr>
          <p:cNvPr id="5" name="Content Placeholder 4" descr="A blue can next to a cup of coffee">
            <a:extLst>
              <a:ext uri="{FF2B5EF4-FFF2-40B4-BE49-F238E27FC236}">
                <a16:creationId xmlns:a16="http://schemas.microsoft.com/office/drawing/2014/main" id="{1F4D1B03-5705-D382-07AB-CA0EB54C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3" y="466540"/>
            <a:ext cx="4697692" cy="5872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26D4-55BC-9F8D-0AF4-AF773DC46D88}"/>
              </a:ext>
            </a:extLst>
          </p:cNvPr>
          <p:cNvSpPr txBox="1"/>
          <p:nvPr/>
        </p:nvSpPr>
        <p:spPr>
          <a:xfrm>
            <a:off x="1305918" y="2085083"/>
            <a:ext cx="5610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Statistics:</a:t>
            </a:r>
          </a:p>
          <a:p>
            <a:endParaRPr lang="en-US" dirty="0"/>
          </a:p>
          <a:p>
            <a:r>
              <a:rPr lang="en-US" dirty="0"/>
              <a:t>Average Total Consumption: 418.93 mg</a:t>
            </a:r>
          </a:p>
          <a:p>
            <a:r>
              <a:rPr lang="en-US" dirty="0"/>
              <a:t>Average Liquid Consumption: 397.36 mg</a:t>
            </a:r>
          </a:p>
          <a:p>
            <a:r>
              <a:rPr lang="en-US" dirty="0"/>
              <a:t>Average Food Consumption: 21.57 mg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1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B7D7-9C9D-C0A0-5840-91C0E20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211 Project: Caffeine</a:t>
            </a:r>
          </a:p>
        </p:txBody>
      </p:sp>
      <p:pic>
        <p:nvPicPr>
          <p:cNvPr id="5" name="Content Placeholder 4" descr="A blue can next to a cup of coffee">
            <a:extLst>
              <a:ext uri="{FF2B5EF4-FFF2-40B4-BE49-F238E27FC236}">
                <a16:creationId xmlns:a16="http://schemas.microsoft.com/office/drawing/2014/main" id="{1F4D1B03-5705-D382-07AB-CA0EB54C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3" y="466540"/>
            <a:ext cx="4697692" cy="5872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26D4-55BC-9F8D-0AF4-AF773DC46D88}"/>
              </a:ext>
            </a:extLst>
          </p:cNvPr>
          <p:cNvSpPr txBox="1"/>
          <p:nvPr/>
        </p:nvSpPr>
        <p:spPr>
          <a:xfrm>
            <a:off x="1332551" y="2085083"/>
            <a:ext cx="5610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and Alternative Hypothesis:</a:t>
            </a:r>
          </a:p>
          <a:p>
            <a:r>
              <a:rPr lang="en-US" dirty="0"/>
              <a:t>1) Personal Consumption greater than average of largest caffeine consumer segment group (55-64) 226 mg.</a:t>
            </a:r>
          </a:p>
          <a:p>
            <a:r>
              <a:rPr lang="en-US" dirty="0"/>
              <a:t>H0: mu = 226 gm</a:t>
            </a:r>
          </a:p>
          <a:p>
            <a:r>
              <a:rPr lang="en-US" dirty="0"/>
              <a:t>HA: mu = 226 gm</a:t>
            </a:r>
          </a:p>
          <a:p>
            <a:endParaRPr lang="en-US" dirty="0"/>
          </a:p>
          <a:p>
            <a:r>
              <a:rPr lang="en-US" dirty="0"/>
              <a:t>2) Personal Consumption greater than recommended maximum daily intake 400 mg.</a:t>
            </a:r>
          </a:p>
          <a:p>
            <a:r>
              <a:rPr lang="en-US" dirty="0"/>
              <a:t>H0: mu = 400 mg</a:t>
            </a:r>
          </a:p>
          <a:p>
            <a:r>
              <a:rPr lang="en-US" dirty="0"/>
              <a:t>Ha: mu &gt; 400 mg</a:t>
            </a:r>
          </a:p>
          <a:p>
            <a:endParaRPr lang="en-US" dirty="0"/>
          </a:p>
          <a:p>
            <a:r>
              <a:rPr lang="en-US" dirty="0"/>
              <a:t>Is there a correlation between average intake and food?</a:t>
            </a:r>
          </a:p>
          <a:p>
            <a:r>
              <a:rPr lang="en-US" dirty="0"/>
              <a:t>Is there a correlation between average intake and liquid?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469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_2SEEDS">
      <a:dk1>
        <a:srgbClr val="000000"/>
      </a:dk1>
      <a:lt1>
        <a:srgbClr val="FFFFFF"/>
      </a:lt1>
      <a:dk2>
        <a:srgbClr val="302E1B"/>
      </a:dk2>
      <a:lt2>
        <a:srgbClr val="F0F1F3"/>
      </a:lt2>
      <a:accent1>
        <a:srgbClr val="B1823B"/>
      </a:accent1>
      <a:accent2>
        <a:srgbClr val="C3624D"/>
      </a:accent2>
      <a:accent3>
        <a:srgbClr val="A4A541"/>
      </a:accent3>
      <a:accent4>
        <a:srgbClr val="3BB1B1"/>
      </a:accent4>
      <a:accent5>
        <a:srgbClr val="4D92C3"/>
      </a:accent5>
      <a:accent6>
        <a:srgbClr val="4053B4"/>
      </a:accent6>
      <a:hlink>
        <a:srgbClr val="3F72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ED8ECD537F0A49A5F924F4C016F056" ma:contentTypeVersion="8" ma:contentTypeDescription="Create a new document." ma:contentTypeScope="" ma:versionID="9a0415839cc746c4040ec5ea5694968f">
  <xsd:schema xmlns:xsd="http://www.w3.org/2001/XMLSchema" xmlns:xs="http://www.w3.org/2001/XMLSchema" xmlns:p="http://schemas.microsoft.com/office/2006/metadata/properties" xmlns:ns3="5998562c-0ba7-4026-abc4-0232b1f4d75f" targetNamespace="http://schemas.microsoft.com/office/2006/metadata/properties" ma:root="true" ma:fieldsID="b0a00c0c3d9f5bb28535f262e1ead0df" ns3:_="">
    <xsd:import namespace="5998562c-0ba7-4026-abc4-0232b1f4d7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8562c-0ba7-4026-abc4-0232b1f4d7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9322E2-56B4-4747-9810-F16A414A48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98562c-0ba7-4026-abc4-0232b1f4d7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2C2FE-486C-4841-96F2-D1CDD90D6E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C29DF9-662B-4BDE-936A-5EEEA9F70521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5998562c-0ba7-4026-abc4-0232b1f4d75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1046</Words>
  <Application>Microsoft Office PowerPoint</Application>
  <PresentationFormat>Widescreen</PresentationFormat>
  <Paragraphs>201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Bembo</vt:lpstr>
      <vt:lpstr>Calibri</vt:lpstr>
      <vt:lpstr>Segoe UI</vt:lpstr>
      <vt:lpstr>AdornVTI</vt:lpstr>
      <vt:lpstr>Data 211 Project: Caffeine</vt:lpstr>
      <vt:lpstr>Data 211 Project: Caffeine</vt:lpstr>
      <vt:lpstr>Data 211 Project: Caffeine</vt:lpstr>
      <vt:lpstr>Data 211 Project: Caffeine</vt:lpstr>
      <vt:lpstr>Data 211 Project: Caffeine</vt:lpstr>
      <vt:lpstr>Data 211 Project: Caffeine</vt:lpstr>
      <vt:lpstr>Data 211 Project: Caffeine</vt:lpstr>
      <vt:lpstr>Data 211 Project: Caffeine</vt:lpstr>
      <vt:lpstr>Data 211 Project: Caffeine</vt:lpstr>
      <vt:lpstr>Data 211 Project: Caffeine</vt:lpstr>
      <vt:lpstr>Data 211 Project: Caffeine</vt:lpstr>
      <vt:lpstr>Data 211 Project: Caffeine</vt:lpstr>
      <vt:lpstr>Data 211 Project: Caffeine</vt:lpstr>
      <vt:lpstr>Data 211 Project: Caffeine</vt:lpstr>
      <vt:lpstr>Data 211 Project: Caffeine</vt:lpstr>
      <vt:lpstr>Data 211 Project: Caffeine</vt:lpstr>
      <vt:lpstr>Data 211 Project: Caffeine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211 Project: Caffeine</dc:title>
  <dc:creator>Moretto, Paul A</dc:creator>
  <cp:lastModifiedBy>Moretto, Paul A</cp:lastModifiedBy>
  <cp:revision>10</cp:revision>
  <dcterms:created xsi:type="dcterms:W3CDTF">2022-11-27T14:43:35Z</dcterms:created>
  <dcterms:modified xsi:type="dcterms:W3CDTF">2022-11-27T23:30:39Z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0x0101003EED8ECD537F0A49A5F924F4C016F056</vt:lpwstr>
  </property>
</Properties>
</file>