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55" r:id="rId4"/>
  </p:sldMasterIdLst>
  <p:notesMasterIdLst>
    <p:notesMasterId r:id="rId6"/>
  </p:notesMasterIdLst>
  <p:handoutMasterIdLst>
    <p:handoutMasterId r:id="rId7"/>
  </p:handoutMasterIdLst>
  <p:sldIdLst>
    <p:sldId id="286"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9" autoAdjust="0"/>
    <p:restoredTop sz="99255" autoAdjust="0"/>
  </p:normalViewPr>
  <p:slideViewPr>
    <p:cSldViewPr snapToGrid="0" snapToObjects="1" showGuides="1">
      <p:cViewPr>
        <p:scale>
          <a:sx n="33" d="100"/>
          <a:sy n="33" d="100"/>
        </p:scale>
        <p:origin x="1768" y="96"/>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interSettings" Target="printerSettings/printerSettings1.bin"/><Relationship Id="rId9" Type="http://schemas.openxmlformats.org/officeDocument/2006/relationships/commentAuthors" Target="commentAuthors.xml"/><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4038664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941729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2593" y="457202"/>
            <a:ext cx="32009976" cy="1447800"/>
          </a:xfrm>
          <a:prstGeom prst="rect">
            <a:avLst/>
          </a:prstGeom>
        </p:spPr>
        <p:txBody>
          <a:bodyPr lIns="91436" tIns="45717" rIns="91436" bIns="45717" anchor="ctr" anchorCtr="0"/>
          <a:lstStyle>
            <a:lvl1pPr>
              <a:defRPr b="1"/>
            </a:lvl1pPr>
          </a:lstStyle>
          <a:p>
            <a:r>
              <a:rPr lang="en-US" dirty="0" smtClean="0"/>
              <a:t>Click here to add the poster title</a:t>
            </a:r>
            <a:endParaRPr lang="en-US" dirty="0"/>
          </a:p>
        </p:txBody>
      </p:sp>
      <p:sp>
        <p:nvSpPr>
          <p:cNvPr id="4" name="Text Placeholder 3"/>
          <p:cNvSpPr>
            <a:spLocks noGrp="1"/>
          </p:cNvSpPr>
          <p:nvPr>
            <p:ph type="body" sz="quarter" idx="10" hasCustomPrompt="1"/>
          </p:nvPr>
        </p:nvSpPr>
        <p:spPr>
          <a:xfrm>
            <a:off x="904188" y="600440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5996467"/>
            <a:ext cx="1004887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004405"/>
            <a:ext cx="1004887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257801"/>
            <a:ext cx="10058400"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24750" y="5265739"/>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24750" y="600440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9059" y="14272738"/>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97777"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24750" y="25679401"/>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11" name="Text Placeholder 5"/>
          <p:cNvSpPr>
            <a:spLocks noGrp="1"/>
          </p:cNvSpPr>
          <p:nvPr>
            <p:ph type="body" sz="quarter" idx="9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03"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7" name="Text Placeholder 76"/>
          <p:cNvSpPr>
            <a:spLocks noGrp="1"/>
          </p:cNvSpPr>
          <p:nvPr>
            <p:ph type="body" sz="quarter" idx="150" hasCustomPrompt="1"/>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8" name="Text Placeholder 76"/>
          <p:cNvSpPr>
            <a:spLocks noGrp="1"/>
          </p:cNvSpPr>
          <p:nvPr>
            <p:ph type="body" sz="quarter" idx="151" hasCustomPrompt="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004405"/>
            <a:ext cx="13591277"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265739"/>
            <a:ext cx="13573126"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22338" y="17949530"/>
            <a:ext cx="13592864"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242973"/>
            <a:ext cx="13573125"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304135"/>
            <a:ext cx="13571534"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573407"/>
            <a:ext cx="13571534"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012343"/>
            <a:ext cx="13571534"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265739"/>
            <a:ext cx="13579475"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265739"/>
            <a:ext cx="13576029"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004405"/>
            <a:ext cx="13576029"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210866"/>
            <a:ext cx="13576029"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7949530"/>
            <a:ext cx="13581061"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679401"/>
            <a:ext cx="13576029"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418067"/>
            <a:ext cx="13581061"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58" name="Title 1"/>
          <p:cNvSpPr>
            <a:spLocks noGrp="1"/>
          </p:cNvSpPr>
          <p:nvPr>
            <p:ph type="title" hasCustomPrompt="1"/>
          </p:nvPr>
        </p:nvSpPr>
        <p:spPr>
          <a:xfrm>
            <a:off x="5932593" y="457202"/>
            <a:ext cx="32009976" cy="1447800"/>
          </a:xfrm>
          <a:prstGeom prst="rect">
            <a:avLst/>
          </a:prstGeom>
        </p:spPr>
        <p:txBody>
          <a:bodyPr lIns="91436" tIns="45717" rIns="91436" bIns="45717" anchor="ctr" anchorCtr="0"/>
          <a:lstStyle>
            <a:lvl1pPr>
              <a:defRPr b="1"/>
            </a:lvl1pPr>
          </a:lstStyle>
          <a:p>
            <a:r>
              <a:rPr lang="en-US" dirty="0" smtClean="0"/>
              <a:t>Click here to add the poster title</a:t>
            </a:r>
            <a:endParaRPr lang="en-US" dirty="0"/>
          </a:p>
        </p:txBody>
      </p:sp>
      <p:sp>
        <p:nvSpPr>
          <p:cNvPr id="59" name="Text Placeholder 76"/>
          <p:cNvSpPr>
            <a:spLocks noGrp="1"/>
          </p:cNvSpPr>
          <p:nvPr>
            <p:ph type="body" sz="quarter" idx="150" hasCustomPrompt="1"/>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2" name="Text Placeholder 76"/>
          <p:cNvSpPr>
            <a:spLocks noGrp="1"/>
          </p:cNvSpPr>
          <p:nvPr>
            <p:ph type="body" sz="quarter" idx="151" hasCustomPrompt="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1" name="Text Placeholder 5"/>
          <p:cNvSpPr>
            <a:spLocks noGrp="1"/>
          </p:cNvSpPr>
          <p:nvPr>
            <p:ph type="body" sz="quarter" idx="9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004405"/>
            <a:ext cx="10056813"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02598" y="14919070"/>
            <a:ext cx="1005840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5996467"/>
            <a:ext cx="2072004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265739"/>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13410"/>
            <a:ext cx="20720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24750" y="5265739"/>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24750" y="6004405"/>
            <a:ext cx="1004701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19059" y="14272738"/>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97777" y="15011402"/>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24750" y="25669876"/>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0" name="Title 1"/>
          <p:cNvSpPr>
            <a:spLocks noGrp="1"/>
          </p:cNvSpPr>
          <p:nvPr>
            <p:ph type="title" hasCustomPrompt="1"/>
          </p:nvPr>
        </p:nvSpPr>
        <p:spPr>
          <a:xfrm>
            <a:off x="5932593" y="457202"/>
            <a:ext cx="32009976" cy="1447800"/>
          </a:xfrm>
          <a:prstGeom prst="rect">
            <a:avLst/>
          </a:prstGeom>
        </p:spPr>
        <p:txBody>
          <a:bodyPr lIns="91436" tIns="45717" rIns="91436" bIns="45717" anchor="ctr" anchorCtr="0"/>
          <a:lstStyle>
            <a:lvl1pPr>
              <a:defRPr b="1"/>
            </a:lvl1pPr>
          </a:lstStyle>
          <a:p>
            <a:r>
              <a:rPr lang="en-US" dirty="0" smtClean="0"/>
              <a:t>Click here to add the poster title</a:t>
            </a:r>
            <a:endParaRPr lang="en-US" dirty="0"/>
          </a:p>
        </p:txBody>
      </p:sp>
      <p:sp>
        <p:nvSpPr>
          <p:cNvPr id="61" name="Text Placeholder 76"/>
          <p:cNvSpPr>
            <a:spLocks noGrp="1"/>
          </p:cNvSpPr>
          <p:nvPr>
            <p:ph type="body" sz="quarter" idx="150" hasCustomPrompt="1"/>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2" name="Text Placeholder 76"/>
          <p:cNvSpPr>
            <a:spLocks noGrp="1"/>
          </p:cNvSpPr>
          <p:nvPr>
            <p:ph type="body" sz="quarter" idx="151" hasCustomPrompt="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1" name="Text Placeholder 5"/>
          <p:cNvSpPr>
            <a:spLocks noGrp="1"/>
          </p:cNvSpPr>
          <p:nvPr>
            <p:ph type="body" sz="quarter" idx="9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ighlighted right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004405"/>
            <a:ext cx="10056813"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02598" y="14919070"/>
            <a:ext cx="1005840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6" y="5996467"/>
            <a:ext cx="20720046"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265739"/>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587164" y="14919070"/>
            <a:ext cx="20720046"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5" y="14212888"/>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1587164" y="23505310"/>
            <a:ext cx="20720046"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1587164" y="24243974"/>
            <a:ext cx="20720046"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19059" y="5265739"/>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14028" y="6004405"/>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24750" y="28291981"/>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24751" y="29030647"/>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0" name="Title 1"/>
          <p:cNvSpPr>
            <a:spLocks noGrp="1"/>
          </p:cNvSpPr>
          <p:nvPr>
            <p:ph type="title" hasCustomPrompt="1"/>
          </p:nvPr>
        </p:nvSpPr>
        <p:spPr>
          <a:xfrm>
            <a:off x="5932593" y="457202"/>
            <a:ext cx="32009976" cy="1447800"/>
          </a:xfrm>
          <a:prstGeom prst="rect">
            <a:avLst/>
          </a:prstGeom>
        </p:spPr>
        <p:txBody>
          <a:bodyPr lIns="91436" tIns="45717" rIns="91436" bIns="45717" anchor="ctr" anchorCtr="0"/>
          <a:lstStyle>
            <a:lvl1pPr>
              <a:defRPr b="1"/>
            </a:lvl1pPr>
          </a:lstStyle>
          <a:p>
            <a:r>
              <a:rPr lang="en-US" dirty="0" smtClean="0"/>
              <a:t>Click here to add the poster title</a:t>
            </a:r>
            <a:endParaRPr lang="en-US" dirty="0"/>
          </a:p>
        </p:txBody>
      </p:sp>
      <p:sp>
        <p:nvSpPr>
          <p:cNvPr id="61" name="Text Placeholder 76"/>
          <p:cNvSpPr>
            <a:spLocks noGrp="1"/>
          </p:cNvSpPr>
          <p:nvPr>
            <p:ph type="body" sz="quarter" idx="150" hasCustomPrompt="1"/>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2" name="Text Placeholder 76"/>
          <p:cNvSpPr>
            <a:spLocks noGrp="1"/>
          </p:cNvSpPr>
          <p:nvPr>
            <p:ph type="body" sz="quarter" idx="151" hasCustomPrompt="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1" name="Text Placeholder 5"/>
          <p:cNvSpPr>
            <a:spLocks noGrp="1"/>
          </p:cNvSpPr>
          <p:nvPr>
            <p:ph type="body" sz="quarter" idx="9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www.facebook.com/pages/PosterPresentationscom/217914411419?v=app_4949752878&amp;ref=ts" TargetMode="External"/><Relationship Id="rId6"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www.facebook.com/pages/PosterPresentationscom/217914411419?v=app_4949752878&amp;ref=ts" TargetMode="External"/><Relationship Id="rId6"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www.facebook.com/pages/PosterPresentationscom/217914411419?v=app_4949752878&amp;ref=ts" TargetMode="External"/><Relationship Id="rId6" Type="http://schemas.openxmlformats.org/officeDocument/2006/relationships/image" Target="../media/image3.jpeg"/><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www.facebook.com/pages/PosterPresentationscom/217914411419?v=app_4949752878&amp;ref=ts" TargetMode="External"/><Relationship Id="rId6" Type="http://schemas.openxmlformats.org/officeDocument/2006/relationships/image" Target="../media/image3.jpeg"/><Relationship Id="rId1" Type="http://schemas.openxmlformats.org/officeDocument/2006/relationships/slideLayout" Target="../slideLayouts/slideLayout4.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Rectangle 19"/>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9" name="Rectangle 28"/>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32918400" y="5257800"/>
            <a:ext cx="10058400" cy="26746200"/>
          </a:xfrm>
          <a:prstGeom prst="rect">
            <a:avLst/>
          </a:prstGeom>
          <a:solidFill>
            <a:srgbClr val="FFFFFF"/>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16" name="Rectangle 33"/>
          <p:cNvSpPr>
            <a:spLocks noChangeArrowheads="1"/>
          </p:cNvSpPr>
          <p:nvPr/>
        </p:nvSpPr>
        <p:spPr bwMode="auto">
          <a:xfrm>
            <a:off x="11582400" y="5257800"/>
            <a:ext cx="10058400" cy="26746200"/>
          </a:xfrm>
          <a:prstGeom prst="rect">
            <a:avLst/>
          </a:prstGeom>
          <a:solidFill>
            <a:srgbClr val="FFFFFF"/>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17" name="Rectangle 33"/>
          <p:cNvSpPr>
            <a:spLocks noChangeArrowheads="1"/>
          </p:cNvSpPr>
          <p:nvPr/>
        </p:nvSpPr>
        <p:spPr bwMode="auto">
          <a:xfrm>
            <a:off x="22250400" y="5257800"/>
            <a:ext cx="10058400" cy="26746200"/>
          </a:xfrm>
          <a:prstGeom prst="rect">
            <a:avLst/>
          </a:prstGeom>
          <a:solidFill>
            <a:srgbClr val="FFFFFF"/>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5" name="Rectangle 33"/>
          <p:cNvSpPr>
            <a:spLocks noChangeArrowheads="1"/>
          </p:cNvSpPr>
          <p:nvPr/>
        </p:nvSpPr>
        <p:spPr bwMode="auto">
          <a:xfrm>
            <a:off x="922338" y="5257800"/>
            <a:ext cx="10058400" cy="26746200"/>
          </a:xfrm>
          <a:prstGeom prst="rect">
            <a:avLst/>
          </a:prstGeom>
          <a:solidFill>
            <a:srgbClr val="FFFFFF"/>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34" name="Rectangle 33"/>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36"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42"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44" name="TextBox 43"/>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40" name="Group 39"/>
          <p:cNvGrpSpPr/>
          <p:nvPr/>
        </p:nvGrpSpPr>
        <p:grpSpPr>
          <a:xfrm>
            <a:off x="-10239857" y="31696514"/>
            <a:ext cx="9771398" cy="1090621"/>
            <a:chOff x="44242388" y="28054064"/>
            <a:chExt cx="9771398" cy="1090621"/>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43" name="Straight Connector 42"/>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8" name="Rectangle 33"/>
          <p:cNvSpPr>
            <a:spLocks noChangeArrowheads="1"/>
          </p:cNvSpPr>
          <p:nvPr/>
        </p:nvSpPr>
        <p:spPr bwMode="auto">
          <a:xfrm>
            <a:off x="914403" y="5257800"/>
            <a:ext cx="13585371"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8" name="Rectangle 33"/>
          <p:cNvSpPr>
            <a:spLocks noChangeArrowheads="1"/>
          </p:cNvSpPr>
          <p:nvPr/>
        </p:nvSpPr>
        <p:spPr bwMode="auto">
          <a:xfrm>
            <a:off x="15150536" y="5257800"/>
            <a:ext cx="13585371"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19" name="Rectangle 33"/>
          <p:cNvSpPr>
            <a:spLocks noChangeArrowheads="1"/>
          </p:cNvSpPr>
          <p:nvPr/>
        </p:nvSpPr>
        <p:spPr bwMode="auto">
          <a:xfrm>
            <a:off x="29386670" y="5257800"/>
            <a:ext cx="13585371"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7" name="Rectangle 26"/>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8" name="Rectangle 27"/>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29" name="Rectangle 28"/>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30"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31"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32" name="TextBox 31"/>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33" name="Group 32"/>
          <p:cNvGrpSpPr/>
          <p:nvPr/>
        </p:nvGrpSpPr>
        <p:grpSpPr>
          <a:xfrm>
            <a:off x="-10239857" y="31696514"/>
            <a:ext cx="9771398" cy="1090621"/>
            <a:chOff x="44242388" y="28054064"/>
            <a:chExt cx="9771398" cy="1090621"/>
          </a:xfrm>
        </p:grpSpPr>
        <p:sp>
          <p:nvSpPr>
            <p:cNvPr id="34" name="Rounded Rectangle 33"/>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6" name="TextBox 35"/>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37" name="Straight Connector 36"/>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8" name="Rectangle 33"/>
          <p:cNvSpPr>
            <a:spLocks noChangeArrowheads="1"/>
          </p:cNvSpPr>
          <p:nvPr/>
        </p:nvSpPr>
        <p:spPr bwMode="auto">
          <a:xfrm>
            <a:off x="914400" y="5257800"/>
            <a:ext cx="10058400"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32918400" y="5257800"/>
            <a:ext cx="10058400"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16" name="Rectangle 33"/>
          <p:cNvSpPr>
            <a:spLocks noChangeArrowheads="1"/>
          </p:cNvSpPr>
          <p:nvPr/>
        </p:nvSpPr>
        <p:spPr bwMode="auto">
          <a:xfrm>
            <a:off x="11582402" y="5257800"/>
            <a:ext cx="20724813"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7" name="Rectangle 26"/>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8" name="Rectangle 27"/>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29" name="Rectangle 28"/>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30"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31"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32" name="TextBox 31"/>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33" name="Group 32"/>
          <p:cNvGrpSpPr/>
          <p:nvPr/>
        </p:nvGrpSpPr>
        <p:grpSpPr>
          <a:xfrm>
            <a:off x="-10239857" y="31696514"/>
            <a:ext cx="9771398" cy="1090621"/>
            <a:chOff x="44242388" y="28054064"/>
            <a:chExt cx="9771398" cy="1090621"/>
          </a:xfrm>
        </p:grpSpPr>
        <p:sp>
          <p:nvSpPr>
            <p:cNvPr id="34" name="Rounded Rectangle 33"/>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6" name="TextBox 35"/>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37" name="Straight Connector 36"/>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baseline="-25000" dirty="0"/>
          </a:p>
        </p:txBody>
      </p:sp>
      <p:sp>
        <p:nvSpPr>
          <p:cNvPr id="8" name="Rectangle 33"/>
          <p:cNvSpPr>
            <a:spLocks noChangeArrowheads="1"/>
          </p:cNvSpPr>
          <p:nvPr/>
        </p:nvSpPr>
        <p:spPr bwMode="auto">
          <a:xfrm>
            <a:off x="914400" y="5257800"/>
            <a:ext cx="42057638"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922338" y="5257800"/>
            <a:ext cx="10058400" cy="26746200"/>
          </a:xfrm>
          <a:prstGeom prst="rect">
            <a:avLst/>
          </a:prstGeom>
          <a:solidFill>
            <a:schemeClr val="bg1">
              <a:lumMod val="95000"/>
            </a:schemeClr>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6" name="Rectangle 25"/>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7" name="Rectangle 26"/>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28" name="Rectangle 27"/>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29"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30"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31" name="TextBox 30"/>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32" name="Group 31"/>
          <p:cNvGrpSpPr/>
          <p:nvPr/>
        </p:nvGrpSpPr>
        <p:grpSpPr>
          <a:xfrm>
            <a:off x="-10239857" y="31696514"/>
            <a:ext cx="9771398" cy="1090621"/>
            <a:chOff x="44242388" y="28054064"/>
            <a:chExt cx="9771398" cy="1090621"/>
          </a:xfrm>
        </p:grpSpPr>
        <p:sp>
          <p:nvSpPr>
            <p:cNvPr id="33" name="Rounded Rectangle 32"/>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5" name="TextBox 34"/>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36" name="Straight Connector 35"/>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22"/>
          </p:nvPr>
        </p:nvSpPr>
        <p:spPr/>
        <p:txBody>
          <a:bodyPr/>
          <a:lstStyle/>
          <a:p>
            <a:r>
              <a:rPr lang="en-US" dirty="0" smtClean="0"/>
              <a:t>How our idea works</a:t>
            </a:r>
            <a:endParaRPr lang="en-US" dirty="0"/>
          </a:p>
        </p:txBody>
      </p:sp>
      <p:sp>
        <p:nvSpPr>
          <p:cNvPr id="16" name="Text Placeholder 15"/>
          <p:cNvSpPr>
            <a:spLocks noGrp="1"/>
          </p:cNvSpPr>
          <p:nvPr>
            <p:ph type="body" sz="quarter" idx="25"/>
          </p:nvPr>
        </p:nvSpPr>
        <p:spPr>
          <a:xfrm>
            <a:off x="944402" y="5227255"/>
            <a:ext cx="10047018" cy="754045"/>
          </a:xfrm>
        </p:spPr>
        <p:txBody>
          <a:bodyPr/>
          <a:lstStyle/>
          <a:p>
            <a:r>
              <a:rPr lang="en-US" dirty="0" smtClean="0"/>
              <a:t>ABSTRACT</a:t>
            </a:r>
            <a:endParaRPr lang="en-US" dirty="0"/>
          </a:p>
        </p:txBody>
      </p:sp>
      <p:sp>
        <p:nvSpPr>
          <p:cNvPr id="57" name="Text Placeholder 56"/>
          <p:cNvSpPr>
            <a:spLocks noGrp="1"/>
          </p:cNvSpPr>
          <p:nvPr>
            <p:ph type="body" sz="quarter" idx="27"/>
          </p:nvPr>
        </p:nvSpPr>
        <p:spPr>
          <a:xfrm>
            <a:off x="32942454" y="14743542"/>
            <a:ext cx="10047018" cy="1892818"/>
          </a:xfrm>
        </p:spPr>
        <p:txBody>
          <a:bodyPr/>
          <a:lstStyle/>
          <a:p>
            <a:r>
              <a:rPr lang="en-US" dirty="0" smtClean="0"/>
              <a:t>Implications for future value? Questions to the community related to the type of feedback you </a:t>
            </a:r>
            <a:r>
              <a:rPr lang="en-US" dirty="0"/>
              <a:t>w</a:t>
            </a:r>
            <a:r>
              <a:rPr lang="en-US" dirty="0" smtClean="0"/>
              <a:t>ant.</a:t>
            </a:r>
            <a:endParaRPr lang="en-US" dirty="0"/>
          </a:p>
        </p:txBody>
      </p:sp>
      <p:sp>
        <p:nvSpPr>
          <p:cNvPr id="284" name="Text Placeholder 283"/>
          <p:cNvSpPr>
            <a:spLocks noGrp="1"/>
          </p:cNvSpPr>
          <p:nvPr>
            <p:ph type="body" sz="quarter" idx="28"/>
          </p:nvPr>
        </p:nvSpPr>
        <p:spPr>
          <a:xfrm>
            <a:off x="32997777" y="17565220"/>
            <a:ext cx="10052050" cy="3613274"/>
          </a:xfrm>
        </p:spPr>
        <p:txBody>
          <a:bodyPr/>
          <a:lstStyle/>
          <a:p>
            <a:r>
              <a:rPr lang="en-US" sz="3200" dirty="0" smtClean="0"/>
              <a:t>Please feel free to visit the home page to learn more about this technology.</a:t>
            </a:r>
          </a:p>
          <a:p>
            <a:endParaRPr lang="en-US" sz="3200" dirty="0"/>
          </a:p>
          <a:p>
            <a:r>
              <a:rPr lang="en-US" sz="3200" dirty="0" smtClean="0"/>
              <a:t>We are interested in feedback concerning the barriers to adoption and how our approach relates to other pedagogical patterns.</a:t>
            </a:r>
            <a:endParaRPr lang="en-US" sz="3200" dirty="0"/>
          </a:p>
        </p:txBody>
      </p:sp>
      <p:sp>
        <p:nvSpPr>
          <p:cNvPr id="285" name="Text Placeholder 284"/>
          <p:cNvSpPr>
            <a:spLocks noGrp="1"/>
          </p:cNvSpPr>
          <p:nvPr>
            <p:ph type="body" sz="quarter" idx="29"/>
          </p:nvPr>
        </p:nvSpPr>
        <p:spPr>
          <a:xfrm>
            <a:off x="32924750" y="24783603"/>
            <a:ext cx="10047018" cy="754045"/>
          </a:xfrm>
        </p:spPr>
        <p:txBody>
          <a:bodyPr/>
          <a:lstStyle/>
          <a:p>
            <a:r>
              <a:rPr lang="en-US" dirty="0" smtClean="0"/>
              <a:t>CONTACT </a:t>
            </a:r>
            <a:endParaRPr lang="en-US" dirty="0"/>
          </a:p>
        </p:txBody>
      </p:sp>
      <p:sp>
        <p:nvSpPr>
          <p:cNvPr id="286" name="Text Placeholder 285"/>
          <p:cNvSpPr>
            <a:spLocks noGrp="1"/>
          </p:cNvSpPr>
          <p:nvPr>
            <p:ph type="body" sz="quarter" idx="30"/>
          </p:nvPr>
        </p:nvSpPr>
        <p:spPr>
          <a:xfrm>
            <a:off x="32980938" y="25654080"/>
            <a:ext cx="9082266" cy="4499670"/>
          </a:xfrm>
        </p:spPr>
        <p:txBody>
          <a:bodyPr/>
          <a:lstStyle/>
          <a:p>
            <a:r>
              <a:rPr lang="en-US" sz="3200" dirty="0" smtClean="0"/>
              <a:t>Website: http://</a:t>
            </a:r>
            <a:r>
              <a:rPr lang="en-US" sz="3200" dirty="0" err="1" smtClean="0"/>
              <a:t>morea-framework.github.io</a:t>
            </a:r>
            <a:endParaRPr lang="en-US" sz="3200" dirty="0" smtClean="0"/>
          </a:p>
          <a:p>
            <a:endParaRPr lang="en-US" sz="3200" dirty="0" smtClean="0"/>
          </a:p>
          <a:p>
            <a:r>
              <a:rPr lang="en-US" sz="3200" dirty="0" smtClean="0"/>
              <a:t>Email</a:t>
            </a:r>
            <a:r>
              <a:rPr lang="en-US" sz="3200" dirty="0" smtClean="0"/>
              <a:t>: </a:t>
            </a:r>
            <a:r>
              <a:rPr lang="en-US" sz="3200" dirty="0" err="1" smtClean="0"/>
              <a:t>johnson@hawaii.edu</a:t>
            </a:r>
            <a:endParaRPr lang="en-US" sz="3200" dirty="0" smtClean="0"/>
          </a:p>
          <a:p>
            <a:endParaRPr lang="en-US" sz="3200" dirty="0" smtClean="0"/>
          </a:p>
          <a:p>
            <a:r>
              <a:rPr lang="en-US" sz="3200" dirty="0" smtClean="0"/>
              <a:t>Name</a:t>
            </a:r>
            <a:r>
              <a:rPr lang="en-US" sz="3200" dirty="0" smtClean="0"/>
              <a:t>: Philip Johnson</a:t>
            </a:r>
            <a:endParaRPr lang="en-US" sz="3200" dirty="0" smtClean="0"/>
          </a:p>
          <a:p>
            <a:endParaRPr lang="en-US" sz="3200" dirty="0"/>
          </a:p>
          <a:p>
            <a:endParaRPr lang="en-US" sz="3200" dirty="0"/>
          </a:p>
        </p:txBody>
      </p:sp>
      <p:sp>
        <p:nvSpPr>
          <p:cNvPr id="2" name="Title 1"/>
          <p:cNvSpPr>
            <a:spLocks noGrp="1"/>
          </p:cNvSpPr>
          <p:nvPr>
            <p:ph type="title"/>
          </p:nvPr>
        </p:nvSpPr>
        <p:spPr>
          <a:xfrm>
            <a:off x="3194183" y="264782"/>
            <a:ext cx="36713901" cy="1447800"/>
          </a:xfrm>
        </p:spPr>
        <p:txBody>
          <a:bodyPr/>
          <a:lstStyle/>
          <a:p>
            <a:r>
              <a:rPr lang="en-US" sz="7200" b="0" u="sng" dirty="0" smtClean="0"/>
              <a:t>The </a:t>
            </a:r>
            <a:r>
              <a:rPr lang="en-US" sz="7200" b="0" u="sng" dirty="0" err="1" smtClean="0"/>
              <a:t>Morea</a:t>
            </a:r>
            <a:r>
              <a:rPr lang="en-US" sz="7200" b="0" u="sng" dirty="0" smtClean="0"/>
              <a:t> Framework: Modules, Outcomes, Readings, Experiences, Assessments</a:t>
            </a:r>
            <a:endParaRPr lang="en-US" sz="7200" dirty="0"/>
          </a:p>
        </p:txBody>
      </p:sp>
      <p:sp>
        <p:nvSpPr>
          <p:cNvPr id="327" name="Text Placeholder 326"/>
          <p:cNvSpPr>
            <a:spLocks noGrp="1"/>
          </p:cNvSpPr>
          <p:nvPr>
            <p:ph type="body" sz="quarter" idx="150"/>
          </p:nvPr>
        </p:nvSpPr>
        <p:spPr>
          <a:xfrm>
            <a:off x="4194775" y="3703050"/>
            <a:ext cx="32211253" cy="1445237"/>
          </a:xfrm>
        </p:spPr>
        <p:txBody>
          <a:bodyPr/>
          <a:lstStyle/>
          <a:p>
            <a:r>
              <a:rPr lang="en-US" sz="4000" dirty="0" smtClean="0">
                <a:latin typeface="Trebuchet MS"/>
                <a:cs typeface="Trebuchet MS"/>
              </a:rPr>
              <a:t>Philip Johnson, Information and Computer Sciences, University of Hawaii at </a:t>
            </a:r>
            <a:r>
              <a:rPr lang="en-US" sz="4000" dirty="0" err="1" smtClean="0">
                <a:latin typeface="Trebuchet MS"/>
                <a:cs typeface="Trebuchet MS"/>
              </a:rPr>
              <a:t>Manoa</a:t>
            </a:r>
            <a:endParaRPr lang="en-US" dirty="0">
              <a:latin typeface="Trebuchet MS"/>
              <a:cs typeface="Trebuchet MS"/>
            </a:endParaRPr>
          </a:p>
        </p:txBody>
      </p:sp>
      <p:sp>
        <p:nvSpPr>
          <p:cNvPr id="287" name="Text Placeholder 286"/>
          <p:cNvSpPr>
            <a:spLocks noGrp="1"/>
          </p:cNvSpPr>
          <p:nvPr>
            <p:ph type="body" sz="quarter" idx="95"/>
          </p:nvPr>
        </p:nvSpPr>
        <p:spPr/>
        <p:txBody>
          <a:bodyPr/>
          <a:lstStyle/>
          <a:p>
            <a:endParaRPr lang="en-US"/>
          </a:p>
        </p:txBody>
      </p:sp>
      <p:sp>
        <p:nvSpPr>
          <p:cNvPr id="288" name="Text Placeholder 287"/>
          <p:cNvSpPr>
            <a:spLocks noGrp="1"/>
          </p:cNvSpPr>
          <p:nvPr>
            <p:ph type="body" sz="quarter" idx="107"/>
          </p:nvPr>
        </p:nvSpPr>
        <p:spPr/>
        <p:txBody>
          <a:bodyPr/>
          <a:lstStyle/>
          <a:p>
            <a:endParaRPr lang="en-US"/>
          </a:p>
        </p:txBody>
      </p:sp>
      <p:sp>
        <p:nvSpPr>
          <p:cNvPr id="290" name="Text Placeholder 289"/>
          <p:cNvSpPr>
            <a:spLocks noGrp="1"/>
          </p:cNvSpPr>
          <p:nvPr>
            <p:ph type="body" sz="quarter" idx="116"/>
          </p:nvPr>
        </p:nvSpPr>
        <p:spPr/>
        <p:txBody>
          <a:bodyPr/>
          <a:lstStyle/>
          <a:p>
            <a:endParaRPr lang="en-US"/>
          </a:p>
        </p:txBody>
      </p:sp>
      <p:sp>
        <p:nvSpPr>
          <p:cNvPr id="291" name="Text Placeholder 290"/>
          <p:cNvSpPr>
            <a:spLocks noGrp="1"/>
          </p:cNvSpPr>
          <p:nvPr>
            <p:ph type="body" sz="quarter" idx="117"/>
          </p:nvPr>
        </p:nvSpPr>
        <p:spPr/>
        <p:txBody>
          <a:bodyPr/>
          <a:lstStyle/>
          <a:p>
            <a:endParaRPr lang="en-US"/>
          </a:p>
        </p:txBody>
      </p:sp>
      <p:sp>
        <p:nvSpPr>
          <p:cNvPr id="292" name="Text Placeholder 291"/>
          <p:cNvSpPr>
            <a:spLocks noGrp="1"/>
          </p:cNvSpPr>
          <p:nvPr>
            <p:ph type="body" sz="quarter" idx="118"/>
          </p:nvPr>
        </p:nvSpPr>
        <p:spPr/>
        <p:txBody>
          <a:bodyPr/>
          <a:lstStyle/>
          <a:p>
            <a:endParaRPr lang="en-US"/>
          </a:p>
        </p:txBody>
      </p:sp>
      <p:sp>
        <p:nvSpPr>
          <p:cNvPr id="293" name="Text Placeholder 292"/>
          <p:cNvSpPr>
            <a:spLocks noGrp="1"/>
          </p:cNvSpPr>
          <p:nvPr>
            <p:ph type="body" sz="quarter" idx="119"/>
          </p:nvPr>
        </p:nvSpPr>
        <p:spPr/>
        <p:txBody>
          <a:bodyPr/>
          <a:lstStyle/>
          <a:p>
            <a:endParaRPr lang="en-US"/>
          </a:p>
        </p:txBody>
      </p:sp>
      <p:sp>
        <p:nvSpPr>
          <p:cNvPr id="294" name="Text Placeholder 293"/>
          <p:cNvSpPr>
            <a:spLocks noGrp="1"/>
          </p:cNvSpPr>
          <p:nvPr>
            <p:ph type="body" sz="quarter" idx="120"/>
          </p:nvPr>
        </p:nvSpPr>
        <p:spPr/>
        <p:txBody>
          <a:bodyPr/>
          <a:lstStyle/>
          <a:p>
            <a:endParaRPr lang="en-US"/>
          </a:p>
        </p:txBody>
      </p:sp>
      <p:sp>
        <p:nvSpPr>
          <p:cNvPr id="295" name="Text Placeholder 294"/>
          <p:cNvSpPr>
            <a:spLocks noGrp="1"/>
          </p:cNvSpPr>
          <p:nvPr>
            <p:ph type="body" sz="quarter" idx="121"/>
          </p:nvPr>
        </p:nvSpPr>
        <p:spPr/>
        <p:txBody>
          <a:bodyPr/>
          <a:lstStyle/>
          <a:p>
            <a:endParaRPr lang="en-US"/>
          </a:p>
        </p:txBody>
      </p:sp>
      <p:sp>
        <p:nvSpPr>
          <p:cNvPr id="296" name="Text Placeholder 295"/>
          <p:cNvSpPr>
            <a:spLocks noGrp="1"/>
          </p:cNvSpPr>
          <p:nvPr>
            <p:ph type="body" sz="quarter" idx="122"/>
          </p:nvPr>
        </p:nvSpPr>
        <p:spPr/>
        <p:txBody>
          <a:bodyPr/>
          <a:lstStyle/>
          <a:p>
            <a:endParaRPr lang="en-US"/>
          </a:p>
        </p:txBody>
      </p:sp>
      <p:sp>
        <p:nvSpPr>
          <p:cNvPr id="297" name="Text Placeholder 296"/>
          <p:cNvSpPr>
            <a:spLocks noGrp="1"/>
          </p:cNvSpPr>
          <p:nvPr>
            <p:ph type="body" sz="quarter" idx="123"/>
          </p:nvPr>
        </p:nvSpPr>
        <p:spPr/>
        <p:txBody>
          <a:bodyPr/>
          <a:lstStyle/>
          <a:p>
            <a:endParaRPr lang="en-US"/>
          </a:p>
        </p:txBody>
      </p:sp>
      <p:sp>
        <p:nvSpPr>
          <p:cNvPr id="298" name="Text Placeholder 297"/>
          <p:cNvSpPr>
            <a:spLocks noGrp="1"/>
          </p:cNvSpPr>
          <p:nvPr>
            <p:ph type="body" sz="quarter" idx="124"/>
          </p:nvPr>
        </p:nvSpPr>
        <p:spPr/>
        <p:txBody>
          <a:bodyPr/>
          <a:lstStyle/>
          <a:p>
            <a:endParaRPr lang="en-US"/>
          </a:p>
        </p:txBody>
      </p:sp>
      <p:sp>
        <p:nvSpPr>
          <p:cNvPr id="299" name="Text Placeholder 298"/>
          <p:cNvSpPr>
            <a:spLocks noGrp="1"/>
          </p:cNvSpPr>
          <p:nvPr>
            <p:ph type="body" sz="quarter" idx="125"/>
          </p:nvPr>
        </p:nvSpPr>
        <p:spPr/>
        <p:txBody>
          <a:bodyPr/>
          <a:lstStyle/>
          <a:p>
            <a:endParaRPr lang="en-US" dirty="0"/>
          </a:p>
        </p:txBody>
      </p:sp>
      <p:pic>
        <p:nvPicPr>
          <p:cNvPr id="346" name="Picture Placeholder 345" descr="Screen shot 2011-04-20 at 9.27.07 AM.png"/>
          <p:cNvPicPr>
            <a:picLocks noGrp="1" noChangeAspect="1"/>
          </p:cNvPicPr>
          <p:nvPr>
            <p:ph type="pic" sz="quarter" idx="115"/>
          </p:nvPr>
        </p:nvPicPr>
        <p:blipFill>
          <a:blip r:embed="rId3"/>
          <a:srcRect l="-29840" r="-29840"/>
          <a:stretch>
            <a:fillRect/>
          </a:stretch>
        </p:blipFill>
        <p:spPr/>
      </p:pic>
      <p:pic>
        <p:nvPicPr>
          <p:cNvPr id="347" name="Picture Placeholder 346" descr="Screen shot 2011-04-20 at 9.27.07 AM.png"/>
          <p:cNvPicPr>
            <a:picLocks noGrp="1" noChangeAspect="1"/>
          </p:cNvPicPr>
          <p:nvPr>
            <p:ph type="pic" sz="quarter" idx="126"/>
          </p:nvPr>
        </p:nvPicPr>
        <p:blipFill>
          <a:blip r:embed="rId3"/>
          <a:srcRect l="-29840" r="-29840"/>
          <a:stretch>
            <a:fillRect/>
          </a:stretch>
        </p:blipFill>
        <p:spPr/>
      </p:pic>
      <p:graphicFrame>
        <p:nvGraphicFramePr>
          <p:cNvPr id="390" name="Picture Placeholder 389"/>
          <p:cNvGraphicFramePr>
            <a:graphicFrameLocks noGrp="1"/>
          </p:cNvGraphicFramePr>
          <p:nvPr>
            <p:ph type="pic" sz="quarter" idx="127"/>
          </p:nvPr>
        </p:nvGraphicFramePr>
        <p:xfrm>
          <a:off x="-9326563" y="25314275"/>
          <a:ext cx="7908926" cy="7010400"/>
        </p:xfrm>
        <a:graphic>
          <a:graphicData uri="http://schemas.openxmlformats.org/drawingml/2006/table">
            <a:tbl>
              <a:tblPr firstRow="1" bandRow="1">
                <a:tableStyleId>{5C22544A-7EE6-4342-B048-85BDC9FD1C3A}</a:tableStyleId>
              </a:tblPr>
              <a:tblGrid>
                <a:gridCol w="3954463"/>
                <a:gridCol w="3954463"/>
              </a:tblGrid>
              <a:tr h="37084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bl>
          </a:graphicData>
        </a:graphic>
      </p:graphicFrame>
      <p:sp>
        <p:nvSpPr>
          <p:cNvPr id="306" name="Picture Placeholder 305"/>
          <p:cNvSpPr>
            <a:spLocks noGrp="1"/>
          </p:cNvSpPr>
          <p:nvPr>
            <p:ph type="pic" sz="quarter" idx="129"/>
          </p:nvPr>
        </p:nvSpPr>
        <p:spPr/>
      </p:sp>
      <p:sp>
        <p:nvSpPr>
          <p:cNvPr id="307" name="Picture Placeholder 306"/>
          <p:cNvSpPr>
            <a:spLocks noGrp="1"/>
          </p:cNvSpPr>
          <p:nvPr>
            <p:ph type="pic" sz="quarter" idx="130"/>
          </p:nvPr>
        </p:nvSpPr>
        <p:spPr/>
      </p:sp>
      <p:sp>
        <p:nvSpPr>
          <p:cNvPr id="308" name="Picture Placeholder 307"/>
          <p:cNvSpPr>
            <a:spLocks noGrp="1"/>
          </p:cNvSpPr>
          <p:nvPr>
            <p:ph type="pic" sz="quarter" idx="131"/>
          </p:nvPr>
        </p:nvSpPr>
        <p:spPr/>
      </p:sp>
      <p:sp>
        <p:nvSpPr>
          <p:cNvPr id="309" name="Picture Placeholder 308"/>
          <p:cNvSpPr>
            <a:spLocks noGrp="1"/>
          </p:cNvSpPr>
          <p:nvPr>
            <p:ph type="pic" sz="quarter" idx="132"/>
          </p:nvPr>
        </p:nvSpPr>
        <p:spPr/>
      </p:sp>
      <p:sp>
        <p:nvSpPr>
          <p:cNvPr id="313" name="Text Placeholder 312"/>
          <p:cNvSpPr>
            <a:spLocks noGrp="1"/>
          </p:cNvSpPr>
          <p:nvPr>
            <p:ph type="body" sz="quarter" idx="136"/>
          </p:nvPr>
        </p:nvSpPr>
        <p:spPr/>
        <p:txBody>
          <a:bodyPr/>
          <a:lstStyle/>
          <a:p>
            <a:endParaRPr lang="en-US"/>
          </a:p>
        </p:txBody>
      </p:sp>
      <p:sp>
        <p:nvSpPr>
          <p:cNvPr id="314" name="Text Placeholder 313"/>
          <p:cNvSpPr>
            <a:spLocks noGrp="1"/>
          </p:cNvSpPr>
          <p:nvPr>
            <p:ph type="body" sz="quarter" idx="137"/>
          </p:nvPr>
        </p:nvSpPr>
        <p:spPr/>
        <p:txBody>
          <a:bodyPr/>
          <a:lstStyle/>
          <a:p>
            <a:endParaRPr lang="en-US"/>
          </a:p>
        </p:txBody>
      </p:sp>
      <p:sp>
        <p:nvSpPr>
          <p:cNvPr id="315" name="Text Placeholder 314"/>
          <p:cNvSpPr>
            <a:spLocks noGrp="1"/>
          </p:cNvSpPr>
          <p:nvPr>
            <p:ph type="body" sz="quarter" idx="138"/>
          </p:nvPr>
        </p:nvSpPr>
        <p:spPr/>
        <p:txBody>
          <a:bodyPr/>
          <a:lstStyle/>
          <a:p>
            <a:endParaRPr lang="en-US"/>
          </a:p>
        </p:txBody>
      </p:sp>
      <p:sp>
        <p:nvSpPr>
          <p:cNvPr id="316" name="Text Placeholder 315"/>
          <p:cNvSpPr>
            <a:spLocks noGrp="1"/>
          </p:cNvSpPr>
          <p:nvPr>
            <p:ph type="body" sz="quarter" idx="139"/>
          </p:nvPr>
        </p:nvSpPr>
        <p:spPr/>
        <p:txBody>
          <a:bodyPr/>
          <a:lstStyle/>
          <a:p>
            <a:endParaRPr lang="en-US"/>
          </a:p>
        </p:txBody>
      </p:sp>
      <p:sp>
        <p:nvSpPr>
          <p:cNvPr id="317" name="Text Placeholder 316"/>
          <p:cNvSpPr>
            <a:spLocks noGrp="1"/>
          </p:cNvSpPr>
          <p:nvPr>
            <p:ph type="body" sz="quarter" idx="140"/>
          </p:nvPr>
        </p:nvSpPr>
        <p:spPr/>
        <p:txBody>
          <a:bodyPr/>
          <a:lstStyle/>
          <a:p>
            <a:endParaRPr lang="en-US"/>
          </a:p>
        </p:txBody>
      </p:sp>
      <p:sp>
        <p:nvSpPr>
          <p:cNvPr id="318" name="Text Placeholder 317"/>
          <p:cNvSpPr>
            <a:spLocks noGrp="1"/>
          </p:cNvSpPr>
          <p:nvPr>
            <p:ph type="body" sz="quarter" idx="141"/>
          </p:nvPr>
        </p:nvSpPr>
        <p:spPr/>
        <p:txBody>
          <a:bodyPr/>
          <a:lstStyle/>
          <a:p>
            <a:endParaRPr lang="en-US"/>
          </a:p>
        </p:txBody>
      </p:sp>
      <p:sp>
        <p:nvSpPr>
          <p:cNvPr id="319" name="Text Placeholder 318"/>
          <p:cNvSpPr>
            <a:spLocks noGrp="1"/>
          </p:cNvSpPr>
          <p:nvPr>
            <p:ph type="body" sz="quarter" idx="142"/>
          </p:nvPr>
        </p:nvSpPr>
        <p:spPr/>
        <p:txBody>
          <a:bodyPr/>
          <a:lstStyle/>
          <a:p>
            <a:endParaRPr lang="en-US"/>
          </a:p>
        </p:txBody>
      </p:sp>
      <p:sp>
        <p:nvSpPr>
          <p:cNvPr id="320" name="Text Placeholder 319"/>
          <p:cNvSpPr>
            <a:spLocks noGrp="1"/>
          </p:cNvSpPr>
          <p:nvPr>
            <p:ph type="body" sz="quarter" idx="143"/>
          </p:nvPr>
        </p:nvSpPr>
        <p:spPr/>
        <p:txBody>
          <a:bodyPr/>
          <a:lstStyle/>
          <a:p>
            <a:endParaRPr lang="en-US"/>
          </a:p>
        </p:txBody>
      </p:sp>
      <p:sp>
        <p:nvSpPr>
          <p:cNvPr id="321" name="Text Placeholder 320"/>
          <p:cNvSpPr>
            <a:spLocks noGrp="1"/>
          </p:cNvSpPr>
          <p:nvPr>
            <p:ph type="body" sz="quarter" idx="144"/>
          </p:nvPr>
        </p:nvSpPr>
        <p:spPr/>
        <p:txBody>
          <a:bodyPr/>
          <a:lstStyle/>
          <a:p>
            <a:endParaRPr lang="en-US"/>
          </a:p>
        </p:txBody>
      </p:sp>
      <p:sp>
        <p:nvSpPr>
          <p:cNvPr id="322" name="Text Placeholder 321"/>
          <p:cNvSpPr>
            <a:spLocks noGrp="1"/>
          </p:cNvSpPr>
          <p:nvPr>
            <p:ph type="body" sz="quarter" idx="145"/>
          </p:nvPr>
        </p:nvSpPr>
        <p:spPr/>
        <p:txBody>
          <a:bodyPr/>
          <a:lstStyle/>
          <a:p>
            <a:endParaRPr lang="en-US"/>
          </a:p>
        </p:txBody>
      </p:sp>
      <p:sp>
        <p:nvSpPr>
          <p:cNvPr id="323" name="Text Placeholder 322"/>
          <p:cNvSpPr>
            <a:spLocks noGrp="1"/>
          </p:cNvSpPr>
          <p:nvPr>
            <p:ph type="body" sz="quarter" idx="146"/>
          </p:nvPr>
        </p:nvSpPr>
        <p:spPr/>
        <p:txBody>
          <a:bodyPr/>
          <a:lstStyle/>
          <a:p>
            <a:endParaRPr lang="en-US"/>
          </a:p>
        </p:txBody>
      </p:sp>
      <p:sp>
        <p:nvSpPr>
          <p:cNvPr id="324" name="Text Placeholder 323"/>
          <p:cNvSpPr>
            <a:spLocks noGrp="1"/>
          </p:cNvSpPr>
          <p:nvPr>
            <p:ph type="body" sz="quarter" idx="147"/>
          </p:nvPr>
        </p:nvSpPr>
        <p:spPr/>
        <p:txBody>
          <a:bodyPr/>
          <a:lstStyle/>
          <a:p>
            <a:endParaRPr lang="en-US"/>
          </a:p>
        </p:txBody>
      </p:sp>
      <p:sp>
        <p:nvSpPr>
          <p:cNvPr id="325" name="Text Placeholder 324"/>
          <p:cNvSpPr>
            <a:spLocks noGrp="1"/>
          </p:cNvSpPr>
          <p:nvPr>
            <p:ph type="body" sz="quarter" idx="148"/>
          </p:nvPr>
        </p:nvSpPr>
        <p:spPr/>
        <p:txBody>
          <a:bodyPr/>
          <a:lstStyle/>
          <a:p>
            <a:endParaRPr lang="en-US"/>
          </a:p>
        </p:txBody>
      </p:sp>
      <p:sp>
        <p:nvSpPr>
          <p:cNvPr id="326" name="Text Placeholder 325"/>
          <p:cNvSpPr>
            <a:spLocks noGrp="1"/>
          </p:cNvSpPr>
          <p:nvPr>
            <p:ph type="body" sz="quarter" idx="149"/>
          </p:nvPr>
        </p:nvSpPr>
        <p:spPr/>
        <p:txBody>
          <a:bodyPr/>
          <a:lstStyle/>
          <a:p>
            <a:endParaRPr lang="en-US"/>
          </a:p>
        </p:txBody>
      </p:sp>
      <p:sp>
        <p:nvSpPr>
          <p:cNvPr id="98" name="TextBox 97"/>
          <p:cNvSpPr txBox="1"/>
          <p:nvPr/>
        </p:nvSpPr>
        <p:spPr>
          <a:xfrm>
            <a:off x="25707428" y="8158645"/>
            <a:ext cx="184666" cy="1415772"/>
          </a:xfrm>
          <a:prstGeom prst="rect">
            <a:avLst/>
          </a:prstGeom>
          <a:noFill/>
        </p:spPr>
        <p:txBody>
          <a:bodyPr wrap="none" rtlCol="0">
            <a:spAutoFit/>
          </a:bodyPr>
          <a:lstStyle/>
          <a:p>
            <a:endParaRPr lang="en-US" dirty="0"/>
          </a:p>
        </p:txBody>
      </p:sp>
      <p:sp>
        <p:nvSpPr>
          <p:cNvPr id="332" name="Title 1"/>
          <p:cNvSpPr txBox="1">
            <a:spLocks/>
          </p:cNvSpPr>
          <p:nvPr/>
        </p:nvSpPr>
        <p:spPr>
          <a:xfrm>
            <a:off x="3423551" y="1879579"/>
            <a:ext cx="36713901" cy="1447800"/>
          </a:xfrm>
          <a:prstGeom prst="rect">
            <a:avLst/>
          </a:prstGeom>
        </p:spPr>
        <p:txBody>
          <a:bodyPr lIns="91436" tIns="45717" rIns="91436" bIns="45717" anchor="ctr" anchorCtr="0"/>
          <a:lstStyle/>
          <a:p>
            <a:pPr lvl="0" algn="ctr">
              <a:spcBef>
                <a:spcPct val="0"/>
              </a:spcBef>
            </a:pPr>
            <a:r>
              <a:rPr lang="en-US" sz="6000" b="1" dirty="0" smtClean="0">
                <a:solidFill>
                  <a:schemeClr val="bg1"/>
                </a:solidFill>
                <a:latin typeface="Trebuchet MS" pitchFamily="34" charset="0"/>
                <a:ea typeface="+mj-ea"/>
                <a:cs typeface="+mj-cs"/>
              </a:rPr>
              <a:t>http://</a:t>
            </a:r>
            <a:r>
              <a:rPr lang="en-US" sz="6000" b="1" dirty="0" err="1" smtClean="0">
                <a:solidFill>
                  <a:schemeClr val="bg1"/>
                </a:solidFill>
                <a:latin typeface="Trebuchet MS" pitchFamily="34" charset="0"/>
                <a:ea typeface="+mj-ea"/>
                <a:cs typeface="+mj-cs"/>
              </a:rPr>
              <a:t>morea-framework.github.io</a:t>
            </a:r>
            <a:endParaRPr kumimoji="0" lang="en-US" sz="6000" b="1" i="0" u="none" strike="noStrike" kern="1200" cap="none" spc="0" normalizeH="0" baseline="0" noProof="0" dirty="0">
              <a:ln>
                <a:noFill/>
              </a:ln>
              <a:solidFill>
                <a:schemeClr val="bg1"/>
              </a:solidFill>
              <a:effectLst/>
              <a:uLnTx/>
              <a:uFillTx/>
              <a:latin typeface="Trebuchet MS" pitchFamily="34" charset="0"/>
              <a:ea typeface="+mj-ea"/>
              <a:cs typeface="+mj-cs"/>
            </a:endParaRPr>
          </a:p>
        </p:txBody>
      </p:sp>
      <p:sp>
        <p:nvSpPr>
          <p:cNvPr id="338" name="Text Placeholder 6"/>
          <p:cNvSpPr>
            <a:spLocks noGrp="1"/>
          </p:cNvSpPr>
          <p:nvPr>
            <p:ph type="body" sz="quarter" idx="20"/>
          </p:nvPr>
        </p:nvSpPr>
        <p:spPr>
          <a:xfrm>
            <a:off x="885137" y="18288001"/>
            <a:ext cx="10050462" cy="754045"/>
          </a:xfrm>
        </p:spPr>
        <p:txBody>
          <a:bodyPr/>
          <a:lstStyle/>
          <a:p>
            <a:r>
              <a:rPr lang="en-US" dirty="0" smtClean="0"/>
              <a:t>The Context, or who my/our idea impacts.</a:t>
            </a:r>
            <a:endParaRPr lang="en-US" dirty="0"/>
          </a:p>
        </p:txBody>
      </p:sp>
      <p:sp>
        <p:nvSpPr>
          <p:cNvPr id="350" name="Picture Placeholder 349"/>
          <p:cNvSpPr>
            <a:spLocks noGrp="1"/>
          </p:cNvSpPr>
          <p:nvPr>
            <p:ph type="pic" sz="quarter" idx="133"/>
          </p:nvPr>
        </p:nvSpPr>
        <p:spPr/>
      </p:sp>
      <p:sp>
        <p:nvSpPr>
          <p:cNvPr id="392" name="Text Placeholder 56"/>
          <p:cNvSpPr>
            <a:spLocks noGrp="1"/>
          </p:cNvSpPr>
          <p:nvPr>
            <p:ph type="body" sz="quarter" idx="27"/>
          </p:nvPr>
        </p:nvSpPr>
        <p:spPr>
          <a:xfrm>
            <a:off x="32919059" y="5265755"/>
            <a:ext cx="10047018" cy="754045"/>
          </a:xfrm>
        </p:spPr>
        <p:txBody>
          <a:bodyPr/>
          <a:lstStyle/>
          <a:p>
            <a:r>
              <a:rPr lang="en-US" dirty="0" smtClean="0"/>
              <a:t>Challenges/Resources Needed</a:t>
            </a:r>
            <a:endParaRPr lang="en-US" dirty="0"/>
          </a:p>
        </p:txBody>
      </p:sp>
      <p:sp>
        <p:nvSpPr>
          <p:cNvPr id="9" name="TextBox 8"/>
          <p:cNvSpPr txBox="1"/>
          <p:nvPr/>
        </p:nvSpPr>
        <p:spPr>
          <a:xfrm>
            <a:off x="39715667" y="3925386"/>
            <a:ext cx="184666" cy="1415772"/>
          </a:xfrm>
          <a:prstGeom prst="rect">
            <a:avLst/>
          </a:prstGeom>
          <a:noFill/>
        </p:spPr>
        <p:txBody>
          <a:bodyPr wrap="none" rtlCol="0">
            <a:spAutoFit/>
          </a:bodyPr>
          <a:lstStyle/>
          <a:p>
            <a:endParaRPr lang="en-US" dirty="0"/>
          </a:p>
        </p:txBody>
      </p:sp>
      <p:sp>
        <p:nvSpPr>
          <p:cNvPr id="10" name="Text Placeholder 9"/>
          <p:cNvSpPr>
            <a:spLocks noGrp="1"/>
          </p:cNvSpPr>
          <p:nvPr>
            <p:ph type="body" sz="quarter" idx="11"/>
          </p:nvPr>
        </p:nvSpPr>
        <p:spPr/>
        <p:txBody>
          <a:bodyPr/>
          <a:lstStyle/>
          <a:p>
            <a:r>
              <a:rPr lang="en-US" dirty="0" smtClean="0"/>
              <a:t>My </a:t>
            </a:r>
            <a:r>
              <a:rPr lang="en-US" dirty="0" smtClean="0"/>
              <a:t>idea</a:t>
            </a:r>
            <a:endParaRPr lang="en-US" dirty="0"/>
          </a:p>
        </p:txBody>
      </p:sp>
      <p:sp>
        <p:nvSpPr>
          <p:cNvPr id="12" name="Text Placeholder 11"/>
          <p:cNvSpPr>
            <a:spLocks noGrp="1"/>
          </p:cNvSpPr>
          <p:nvPr>
            <p:ph type="body" sz="quarter" idx="10"/>
          </p:nvPr>
        </p:nvSpPr>
        <p:spPr>
          <a:xfrm>
            <a:off x="904188" y="6235309"/>
            <a:ext cx="10056813" cy="12871197"/>
          </a:xfrm>
        </p:spPr>
        <p:txBody>
          <a:bodyPr/>
          <a:lstStyle/>
          <a:p>
            <a:r>
              <a:rPr lang="en-US" sz="3600" dirty="0" smtClean="0"/>
              <a:t>It is possible to combine </a:t>
            </a:r>
            <a:r>
              <a:rPr lang="en-US" sz="3600" dirty="0" err="1" smtClean="0"/>
              <a:t>GitHub</a:t>
            </a:r>
            <a:r>
              <a:rPr lang="en-US" sz="3600" dirty="0" smtClean="0"/>
              <a:t>, </a:t>
            </a:r>
            <a:r>
              <a:rPr lang="en-US" sz="3600" dirty="0" err="1" smtClean="0"/>
              <a:t>git</a:t>
            </a:r>
            <a:r>
              <a:rPr lang="en-US" sz="3600" dirty="0" smtClean="0"/>
              <a:t>, markdown, the Jekyll static site generator, and a simple Ruby plugin to provide a course site generator with several benefits:</a:t>
            </a:r>
          </a:p>
          <a:p>
            <a:endParaRPr lang="en-US" sz="3600" dirty="0"/>
          </a:p>
          <a:p>
            <a:pPr marL="571500" indent="-571500">
              <a:buFont typeface="Arial"/>
              <a:buChar char="•"/>
            </a:pPr>
            <a:r>
              <a:rPr lang="en-US" sz="3600" dirty="0" smtClean="0"/>
              <a:t>Source files can be written in Markdown but rendered in HTML5 with a responsive format.</a:t>
            </a:r>
          </a:p>
          <a:p>
            <a:pPr marL="571500" indent="-571500">
              <a:buFont typeface="Arial"/>
              <a:buChar char="•"/>
            </a:pPr>
            <a:r>
              <a:rPr lang="en-US" sz="3600" dirty="0" smtClean="0"/>
              <a:t>All of the collaborative power of </a:t>
            </a:r>
            <a:r>
              <a:rPr lang="en-US" sz="3600" dirty="0" err="1" smtClean="0"/>
              <a:t>git</a:t>
            </a:r>
            <a:r>
              <a:rPr lang="en-US" sz="3600" dirty="0" smtClean="0"/>
              <a:t> and </a:t>
            </a:r>
            <a:r>
              <a:rPr lang="en-US" sz="3600" dirty="0" err="1" smtClean="0"/>
              <a:t>GitHub</a:t>
            </a:r>
            <a:r>
              <a:rPr lang="en-US" sz="3600" dirty="0" smtClean="0"/>
              <a:t> is available (clone, merge, fork, pull requests, branches, etc.)</a:t>
            </a:r>
          </a:p>
          <a:p>
            <a:pPr marL="571500" indent="-571500">
              <a:buFont typeface="Arial"/>
              <a:buChar char="•"/>
            </a:pPr>
            <a:r>
              <a:rPr lang="en-US" sz="3600" dirty="0" smtClean="0"/>
              <a:t>No cost to educators or students: all technology is open source and/or available without cost. </a:t>
            </a:r>
          </a:p>
          <a:p>
            <a:pPr marL="571500" indent="-571500">
              <a:buFont typeface="Arial"/>
              <a:buChar char="•"/>
            </a:pPr>
            <a:r>
              <a:rPr lang="en-US" sz="3600" dirty="0" smtClean="0"/>
              <a:t>By structuring the course by modules, outcomes, readings, experiences, and assessments, the intent of the course is more clear to both students and instructors. </a:t>
            </a:r>
          </a:p>
          <a:p>
            <a:pPr marL="571500" indent="-571500">
              <a:buFont typeface="Arial"/>
              <a:buChar char="•"/>
            </a:pPr>
            <a:endParaRPr lang="en-US" sz="3600" dirty="0" smtClean="0"/>
          </a:p>
          <a:p>
            <a:endParaRPr lang="en-US" sz="3600" dirty="0"/>
          </a:p>
        </p:txBody>
      </p:sp>
      <p:sp>
        <p:nvSpPr>
          <p:cNvPr id="17" name="Picture Placeholder 16"/>
          <p:cNvSpPr>
            <a:spLocks noGrp="1"/>
          </p:cNvSpPr>
          <p:nvPr>
            <p:ph type="pic" sz="quarter" idx="128"/>
          </p:nvPr>
        </p:nvSpPr>
        <p:spPr/>
      </p:sp>
      <p:sp>
        <p:nvSpPr>
          <p:cNvPr id="3" name="Picture Placeholder 2"/>
          <p:cNvSpPr>
            <a:spLocks noGrp="1"/>
          </p:cNvSpPr>
          <p:nvPr>
            <p:ph type="pic" sz="quarter" idx="135"/>
          </p:nvPr>
        </p:nvSpPr>
        <p:spPr/>
      </p:sp>
      <p:sp>
        <p:nvSpPr>
          <p:cNvPr id="4" name="Picture Placeholder 3"/>
          <p:cNvSpPr>
            <a:spLocks noGrp="1"/>
          </p:cNvSpPr>
          <p:nvPr>
            <p:ph type="pic" sz="quarter" idx="134"/>
          </p:nvPr>
        </p:nvSpPr>
        <p:spPr/>
      </p:sp>
      <p:sp>
        <p:nvSpPr>
          <p:cNvPr id="5" name="Text Placeholder 4"/>
          <p:cNvSpPr>
            <a:spLocks noGrp="1"/>
          </p:cNvSpPr>
          <p:nvPr>
            <p:ph type="body" sz="quarter" idx="125"/>
          </p:nvPr>
        </p:nvSpPr>
        <p:spPr/>
        <p:txBody>
          <a:bodyPr/>
          <a:lstStyle/>
          <a:p>
            <a:endParaRPr lang="en-US"/>
          </a:p>
        </p:txBody>
      </p:sp>
      <p:sp>
        <p:nvSpPr>
          <p:cNvPr id="13" name="Text Placeholder 12"/>
          <p:cNvSpPr>
            <a:spLocks noGrp="1"/>
          </p:cNvSpPr>
          <p:nvPr>
            <p:ph type="body" sz="quarter" idx="26"/>
          </p:nvPr>
        </p:nvSpPr>
        <p:spPr>
          <a:xfrm rot="10800000" flipV="1">
            <a:off x="32880575" y="6229770"/>
            <a:ext cx="10047018" cy="7552816"/>
          </a:xfrm>
        </p:spPr>
        <p:txBody>
          <a:bodyPr/>
          <a:lstStyle/>
          <a:p>
            <a:r>
              <a:rPr lang="en-US" sz="3600" dirty="0" smtClean="0"/>
              <a:t>The biggest challenge for educators wishing to use the </a:t>
            </a:r>
            <a:r>
              <a:rPr lang="en-US" sz="3600" dirty="0" err="1" smtClean="0"/>
              <a:t>Morea</a:t>
            </a:r>
            <a:r>
              <a:rPr lang="en-US" sz="3600" dirty="0" smtClean="0"/>
              <a:t> Framework is that it requires a certain level of technological sophistication from the educator to implement a site.</a:t>
            </a:r>
          </a:p>
          <a:p>
            <a:endParaRPr lang="en-US" sz="3600" dirty="0"/>
          </a:p>
          <a:p>
            <a:r>
              <a:rPr lang="en-US" sz="3600" dirty="0" smtClean="0"/>
              <a:t>While </a:t>
            </a:r>
            <a:r>
              <a:rPr lang="en-US" sz="3600" dirty="0" err="1" smtClean="0"/>
              <a:t>Morea</a:t>
            </a:r>
            <a:r>
              <a:rPr lang="en-US" sz="3600" dirty="0" smtClean="0"/>
              <a:t> is not rocket science, educators will need to use the command line, markdown, and </a:t>
            </a:r>
            <a:r>
              <a:rPr lang="en-US" sz="3600" dirty="0" err="1" smtClean="0"/>
              <a:t>git</a:t>
            </a:r>
            <a:r>
              <a:rPr lang="en-US" sz="3600" dirty="0" smtClean="0"/>
              <a:t>.  No programming is required, fortunately!</a:t>
            </a:r>
          </a:p>
          <a:p>
            <a:endParaRPr lang="en-US" sz="3600" dirty="0"/>
          </a:p>
          <a:p>
            <a:endParaRPr lang="en-US" sz="3600" dirty="0"/>
          </a:p>
        </p:txBody>
      </p:sp>
      <p:sp>
        <p:nvSpPr>
          <p:cNvPr id="14" name="Picture Placeholder 13"/>
          <p:cNvSpPr>
            <a:spLocks noGrp="1"/>
          </p:cNvSpPr>
          <p:nvPr>
            <p:ph type="pic" sz="quarter" idx="15"/>
          </p:nvPr>
        </p:nvSpPr>
        <p:spPr/>
      </p:sp>
      <p:sp>
        <p:nvSpPr>
          <p:cNvPr id="18" name="Text Placeholder 17"/>
          <p:cNvSpPr>
            <a:spLocks noGrp="1"/>
          </p:cNvSpPr>
          <p:nvPr>
            <p:ph type="body" sz="quarter" idx="24"/>
          </p:nvPr>
        </p:nvSpPr>
        <p:spPr/>
        <p:txBody>
          <a:bodyPr/>
          <a:lstStyle/>
          <a:p>
            <a:endParaRPr lang="en-US"/>
          </a:p>
        </p:txBody>
      </p:sp>
      <p:sp>
        <p:nvSpPr>
          <p:cNvPr id="20" name="Text Placeholder 19"/>
          <p:cNvSpPr>
            <a:spLocks noGrp="1"/>
          </p:cNvSpPr>
          <p:nvPr>
            <p:ph type="body" sz="quarter" idx="24"/>
          </p:nvPr>
        </p:nvSpPr>
        <p:spPr/>
        <p:txBody>
          <a:bodyPr/>
          <a:lstStyle/>
          <a:p>
            <a:endParaRPr lang="en-US"/>
          </a:p>
        </p:txBody>
      </p:sp>
      <p:sp>
        <p:nvSpPr>
          <p:cNvPr id="21" name="Text Placeholder 20"/>
          <p:cNvSpPr>
            <a:spLocks noGrp="1"/>
          </p:cNvSpPr>
          <p:nvPr>
            <p:ph type="body" sz="quarter" idx="24"/>
          </p:nvPr>
        </p:nvSpPr>
        <p:spPr/>
        <p:txBody>
          <a:bodyPr/>
          <a:lstStyle/>
          <a:p>
            <a:r>
              <a:rPr lang="en-US" dirty="0" smtClean="0"/>
              <a:t>How I (we) will evaluate whether it works., or any results (so far)</a:t>
            </a:r>
            <a:endParaRPr lang="en-US" dirty="0"/>
          </a:p>
        </p:txBody>
      </p:sp>
      <p:sp>
        <p:nvSpPr>
          <p:cNvPr id="24" name="Text Placeholder 23"/>
          <p:cNvSpPr>
            <a:spLocks noGrp="1"/>
          </p:cNvSpPr>
          <p:nvPr>
            <p:ph type="body" sz="quarter" idx="23"/>
          </p:nvPr>
        </p:nvSpPr>
        <p:spPr>
          <a:xfrm>
            <a:off x="11587162" y="22392190"/>
            <a:ext cx="20720050" cy="7220417"/>
          </a:xfrm>
        </p:spPr>
        <p:txBody>
          <a:bodyPr/>
          <a:lstStyle/>
          <a:p>
            <a:r>
              <a:rPr lang="en-US" sz="3600" dirty="0" smtClean="0"/>
              <a:t>The </a:t>
            </a:r>
            <a:r>
              <a:rPr lang="en-US" sz="3600" dirty="0" err="1" smtClean="0"/>
              <a:t>Morea</a:t>
            </a:r>
            <a:r>
              <a:rPr lang="en-US" sz="3600" dirty="0" smtClean="0"/>
              <a:t> Framework is in use by a few instructors in the Department of Information and Computer Sciences and one instructor in the </a:t>
            </a:r>
            <a:r>
              <a:rPr lang="en-US" sz="3600" dirty="0" err="1" smtClean="0"/>
              <a:t>Shidler</a:t>
            </a:r>
            <a:r>
              <a:rPr lang="en-US" sz="3600" dirty="0" smtClean="0"/>
              <a:t> School of Business at UH </a:t>
            </a:r>
            <a:r>
              <a:rPr lang="en-US" sz="3600" dirty="0" err="1" smtClean="0"/>
              <a:t>Manoa</a:t>
            </a:r>
            <a:r>
              <a:rPr lang="en-US" sz="3600" dirty="0" smtClean="0"/>
              <a:t>.  </a:t>
            </a:r>
          </a:p>
          <a:p>
            <a:endParaRPr lang="en-US" sz="3600" dirty="0"/>
          </a:p>
          <a:p>
            <a:r>
              <a:rPr lang="en-US" sz="3600" dirty="0" smtClean="0"/>
              <a:t>There is interest from instructors at other universities, and we hope to learn of their experiences during Spring 2015.</a:t>
            </a:r>
          </a:p>
          <a:p>
            <a:endParaRPr lang="en-US" sz="3600" dirty="0"/>
          </a:p>
          <a:p>
            <a:r>
              <a:rPr lang="en-US" sz="3600" dirty="0" smtClean="0"/>
              <a:t>You can go to the "Gallery" page at the website to follow links to course websites have been implemented using </a:t>
            </a:r>
            <a:r>
              <a:rPr lang="en-US" sz="3600" dirty="0" err="1" smtClean="0"/>
              <a:t>Morea</a:t>
            </a:r>
            <a:r>
              <a:rPr lang="en-US" sz="3600" dirty="0" smtClean="0"/>
              <a:t>.</a:t>
            </a:r>
          </a:p>
          <a:p>
            <a:endParaRPr lang="en-US" sz="3600" dirty="0"/>
          </a:p>
          <a:p>
            <a:r>
              <a:rPr lang="en-US" sz="3600" dirty="0" smtClean="0"/>
              <a:t>If there is interest, we could design a more formal evaluation procedure in which we distribute surveys to instructors and students using </a:t>
            </a:r>
            <a:r>
              <a:rPr lang="en-US" sz="3600" dirty="0" err="1" smtClean="0"/>
              <a:t>Morea</a:t>
            </a:r>
            <a:r>
              <a:rPr lang="en-US" sz="3600" dirty="0" smtClean="0"/>
              <a:t> to determine its strengths and weaknesses.</a:t>
            </a:r>
            <a:endParaRPr lang="en-US" sz="3600" dirty="0"/>
          </a:p>
        </p:txBody>
      </p:sp>
      <p:sp>
        <p:nvSpPr>
          <p:cNvPr id="25" name="Picture Placeholder 24"/>
          <p:cNvSpPr>
            <a:spLocks noGrp="1"/>
          </p:cNvSpPr>
          <p:nvPr>
            <p:ph type="pic" sz="quarter" idx="128"/>
          </p:nvPr>
        </p:nvSpPr>
        <p:spPr/>
      </p:sp>
      <p:sp>
        <p:nvSpPr>
          <p:cNvPr id="26" name="TextBox 25"/>
          <p:cNvSpPr txBox="1"/>
          <p:nvPr/>
        </p:nvSpPr>
        <p:spPr>
          <a:xfrm>
            <a:off x="13046135" y="7543046"/>
            <a:ext cx="14623986" cy="646331"/>
          </a:xfrm>
          <a:prstGeom prst="rect">
            <a:avLst/>
          </a:prstGeom>
          <a:noFill/>
        </p:spPr>
        <p:txBody>
          <a:bodyPr wrap="square" rtlCol="0">
            <a:spAutoFit/>
          </a:bodyPr>
          <a:lstStyle/>
          <a:p>
            <a:r>
              <a:rPr lang="en-US" sz="3600" dirty="0" smtClean="0"/>
              <a:t>Enter text here</a:t>
            </a:r>
            <a:endParaRPr lang="en-US" sz="3600" dirty="0"/>
          </a:p>
        </p:txBody>
      </p:sp>
      <p:sp>
        <p:nvSpPr>
          <p:cNvPr id="85" name="Text Placeholder 11"/>
          <p:cNvSpPr>
            <a:spLocks noGrp="1"/>
          </p:cNvSpPr>
          <p:nvPr>
            <p:ph type="body" sz="quarter" idx="10"/>
          </p:nvPr>
        </p:nvSpPr>
        <p:spPr>
          <a:xfrm>
            <a:off x="878786" y="19906696"/>
            <a:ext cx="10056813" cy="10987603"/>
          </a:xfrm>
        </p:spPr>
        <p:txBody>
          <a:bodyPr/>
          <a:lstStyle/>
          <a:p>
            <a:r>
              <a:rPr lang="en-US" sz="3600" dirty="0" smtClean="0"/>
              <a:t>The </a:t>
            </a:r>
            <a:r>
              <a:rPr lang="en-US" sz="3600" dirty="0" err="1" smtClean="0"/>
              <a:t>Morea</a:t>
            </a:r>
            <a:r>
              <a:rPr lang="en-US" sz="3600" dirty="0" smtClean="0"/>
              <a:t> Framework impacts both on instructors designing courses as well as the students taking the course.</a:t>
            </a:r>
          </a:p>
          <a:p>
            <a:endParaRPr lang="en-US" sz="3600" dirty="0"/>
          </a:p>
          <a:p>
            <a:r>
              <a:rPr lang="en-US" sz="3600" dirty="0" smtClean="0"/>
              <a:t>For instructors, the ability to explicitly specify modules, outcomes, readings, experiences, and assessments can reveal opportunities for improvement in the course design.  For example, the assessment may not match the objectives for a given module.</a:t>
            </a:r>
          </a:p>
          <a:p>
            <a:endParaRPr lang="en-US" sz="3600" dirty="0"/>
          </a:p>
          <a:p>
            <a:r>
              <a:rPr lang="en-US" sz="3600" dirty="0" smtClean="0"/>
              <a:t>For students, the course structure presented by </a:t>
            </a:r>
            <a:r>
              <a:rPr lang="en-US" sz="3600" dirty="0" err="1" smtClean="0"/>
              <a:t>Morea</a:t>
            </a:r>
            <a:r>
              <a:rPr lang="en-US" sz="3600" dirty="0" smtClean="0"/>
              <a:t> helps them to better understand the intent of the course. By better understanding the intent, we hope that students can better succeed in acquiring the learning objectives. </a:t>
            </a:r>
            <a:endParaRPr lang="en-US" sz="3600" dirty="0" smtClean="0"/>
          </a:p>
          <a:p>
            <a:endParaRPr lang="en-US" sz="3600" dirty="0"/>
          </a:p>
        </p:txBody>
      </p:sp>
      <p:pic>
        <p:nvPicPr>
          <p:cNvPr id="6" name="Picture 5" descr="morea-home-pag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4444" y="5408428"/>
            <a:ext cx="22882240" cy="16420363"/>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Highligh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PosterPresentations.com-36x48-Template-V2b.potx</Template>
  <TotalTime>7171</TotalTime>
  <Words>537</Words>
  <Application>Microsoft Macintosh PowerPoint</Application>
  <PresentationFormat>Custom</PresentationFormat>
  <Paragraphs>42</Paragraphs>
  <Slides>1</Slides>
  <Notes>1</Notes>
  <HiddenSlides>0</HiddenSlides>
  <MMClips>0</MMClips>
  <ScaleCrop>false</ScaleCrop>
  <HeadingPairs>
    <vt:vector size="4" baseType="variant">
      <vt:variant>
        <vt:lpstr>Theme</vt:lpstr>
      </vt:variant>
      <vt:variant>
        <vt:i4>4</vt:i4>
      </vt:variant>
      <vt:variant>
        <vt:lpstr>Slide Titles</vt:lpstr>
      </vt:variant>
      <vt:variant>
        <vt:i4>1</vt:i4>
      </vt:variant>
    </vt:vector>
  </HeadingPairs>
  <TitlesOfParts>
    <vt:vector size="5" baseType="lpstr">
      <vt:lpstr>PosterPresentations.com-36x48-Template-V2b</vt:lpstr>
      <vt:lpstr>1_Classic 3 Columns</vt:lpstr>
      <vt:lpstr>Classic - Wide Center</vt:lpstr>
      <vt:lpstr>Right Highlight</vt:lpstr>
      <vt:lpstr>The Morea Framework: Modules, Outcomes, Readings, Experiences, Assessments</vt:lpstr>
    </vt:vector>
  </TitlesOfParts>
  <Company>University of Hawaii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Tammie  Picklesimer</dc:creator>
  <cp:keywords/>
  <dc:description>This template is the property of PosterPresentations.com. Call us if you need help with this poster template._x000d_
1-866-649-3004           _x000d_
 (c)PosterPresentations.com</dc:description>
  <cp:lastModifiedBy>Philip Johnson</cp:lastModifiedBy>
  <cp:revision>32</cp:revision>
  <dcterms:created xsi:type="dcterms:W3CDTF">2011-04-21T00:21:17Z</dcterms:created>
  <dcterms:modified xsi:type="dcterms:W3CDTF">2015-01-22T00:12:32Z</dcterms:modified>
</cp:coreProperties>
</file>