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59" r:id="rId5"/>
    <p:sldId id="268" r:id="rId6"/>
    <p:sldId id="269" r:id="rId7"/>
    <p:sldId id="266" r:id="rId8"/>
    <p:sldId id="270" r:id="rId9"/>
    <p:sldId id="258" r:id="rId10"/>
    <p:sldId id="272" r:id="rId11"/>
    <p:sldId id="273" r:id="rId12"/>
    <p:sldId id="285" r:id="rId13"/>
    <p:sldId id="280" r:id="rId14"/>
    <p:sldId id="274" r:id="rId15"/>
    <p:sldId id="277" r:id="rId16"/>
    <p:sldId id="278" r:id="rId17"/>
    <p:sldId id="279" r:id="rId18"/>
    <p:sldId id="283" r:id="rId19"/>
    <p:sldId id="282" r:id="rId20"/>
    <p:sldId id="284" r:id="rId21"/>
    <p:sldId id="262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933CC-08F8-95B0-CDEF-04FE85D45311}" v="4" dt="2019-11-07T05:48:26.443"/>
    <p1510:client id="{18146B8E-E9D1-4F5D-9ACC-AAE3CBA0AD5F}" v="42" dt="2019-11-06T08:13:05.977"/>
    <p1510:client id="{3A821A42-8815-C3B4-8244-A87F6D7EEB62}" v="102" dt="2019-11-06T12:15:17.149"/>
    <p1510:client id="{4AC08214-6BB9-3694-BA08-3CC9113F4B40}" v="273" dt="2019-11-08T06:59:52.244"/>
    <p1510:client id="{57896CB6-1C58-A827-C751-37D3559FAB60}" v="2751" dt="2019-11-07T08:45:52.742"/>
    <p1510:client id="{65C782B1-6B3D-D9A5-1FF6-39D6E3246886}" v="27" dt="2019-11-11T06:36:24.936"/>
    <p1510:client id="{71E2BBC2-324A-A09B-936F-1E71476A7872}" v="1558" dt="2019-11-06T09:23:36.965"/>
    <p1510:client id="{881BEAAC-A504-2109-71B2-4DA6F504D663}" v="2327" dt="2019-11-06T11:28:13.175"/>
    <p1510:client id="{E2160C3B-F0BA-7417-F446-1C38167FFED4}" v="315" dt="2019-11-07T04:19:44.17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저의 경험담이므로 여러분의 상황과 비슷할 수도, 혹은 그렇지 않을 수도 있지만</a:t>
            </a: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여러분에게 하나의 방향을 제시해줄 수 있을 것이라고 믿고 있습니다</a:t>
            </a:r>
          </a:p>
        </p:txBody>
      </p:sp>
    </p:spTree>
    <p:extLst>
      <p:ext uri="{BB962C8B-B14F-4D97-AF65-F5344CB8AC3E}">
        <p14:creationId xmlns:p14="http://schemas.microsoft.com/office/powerpoint/2010/main" val="101583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52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기성 기업에 들어가 안정적인 생활을 꿈꾸는 분들이 많을 거라고 생각합니다.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이부분은 일장일단이 있어 단호하게 말씀드릴 수는 없지만 스타트업에 다녀보면서 느낀 점은 사람이 많지 않아 의사소통이 활발하고, 빠르게 배울 수 있으며 단기간에 중요한 역할을 맡아 수행할 수 있다는 것입니다.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36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제 얘기를 통해 여러분의 고민이 조금이나마 덜어졌으면 좋겠네요. 감사합니다.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88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제가 대학을 다니면서 어떤 고민들을 했고, 어떤 준비를 했는지 말씀드리려 합니다. 그리고 전산쪽으로 취직하게 되면 어떤 일을 하게 되는지 역시 제 경험을 풀어보려 합니다.</a:t>
            </a:r>
          </a:p>
        </p:txBody>
      </p:sp>
    </p:spTree>
    <p:extLst>
      <p:ext uri="{BB962C8B-B14F-4D97-AF65-F5344CB8AC3E}">
        <p14:creationId xmlns:p14="http://schemas.microsoft.com/office/powerpoint/2010/main" val="104342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ko-KR"/>
              <a:t>누구는 고등학교 때부터 개인 블로그를 만들어 관리하고</a:t>
            </a:r>
          </a:p>
          <a:p>
            <a:pPr algn="l">
              <a:lnSpc>
                <a:spcPct val="150000"/>
              </a:lnSpc>
            </a:pPr>
            <a:r>
              <a:rPr lang="ko-KR"/>
              <a:t>누구는 정보 올림피아드에서 밥 먹듯이 상을 타고</a:t>
            </a:r>
            <a:endParaRPr lang="en-US"/>
          </a:p>
          <a:p>
            <a:pPr algn="l">
              <a:lnSpc>
                <a:spcPct val="150000"/>
              </a:lnSpc>
            </a:pPr>
            <a:r>
              <a:rPr lang="ko-KR"/>
              <a:t>누구는 게임을 만들어서 런칭하고</a:t>
            </a:r>
          </a:p>
        </p:txBody>
      </p:sp>
    </p:spTree>
    <p:extLst>
      <p:ext uri="{BB962C8B-B14F-4D97-AF65-F5344CB8AC3E}">
        <p14:creationId xmlns:p14="http://schemas.microsoft.com/office/powerpoint/2010/main" val="51282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결국 이런 내용이 있어서 업무에 빠르게 적응!</a:t>
            </a:r>
          </a:p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학교에서 배운 것들을 기초로 깔고 가는 것들이 많습니다.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아주 간단한 예시를 들자면 빠른 데이터 접근을 위한 효율적인 정렬 등이 있겠네요.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61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결국 이런 내용이 있어서 업무에 빠르게 적응!</a:t>
            </a:r>
          </a:p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학교에서 배운 것들을 기초로 깔고 가는 것들이 많습니다.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ko-KR" altLang="en-US">
                <a:solidFill>
                  <a:srgbClr val="000000"/>
                </a:solidFill>
                <a:latin typeface="Calibri"/>
                <a:cs typeface="Calibri"/>
              </a:rPr>
              <a:t>아주 간단한 예시를 들자면 빠른 데이터 접근을 위한 효율적인 정렬 등이 있겠네요.</a:t>
            </a:r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6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35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6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76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4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planetariumhq.com" TargetMode="External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apple.com/kr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bg>
      <p:bgPr>
        <a:solidFill>
          <a:srgbClr val="3E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2605434" y="4526484"/>
            <a:ext cx="14716126" cy="1999207"/>
          </a:xfrm>
          <a:prstGeom prst="rect">
            <a:avLst/>
          </a:prstGeom>
        </p:spPr>
        <p:txBody>
          <a:bodyPr anchor="b"/>
          <a:lstStyle>
            <a:lvl1pPr>
              <a:defRPr sz="10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605434" y="7128271"/>
            <a:ext cx="16651171" cy="5444785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14" name="page1image3766736.png" descr="page1image37667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860" y="2508305"/>
            <a:ext cx="622672" cy="622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ge1image3766528.png" descr="page1image37665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686" y="10110386"/>
            <a:ext cx="1342636" cy="1342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ge1image3766320.png" descr="page1image37663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178" y="11027674"/>
            <a:ext cx="311337" cy="311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ge1image3766112.png" descr="page1image37661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651" y="10450910"/>
            <a:ext cx="364397" cy="36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ge1image3761120.png" descr="page1image37611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7640" y="3582068"/>
            <a:ext cx="272420" cy="272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ge1image3760912.png" descr="page1image376091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896" y="2044848"/>
            <a:ext cx="2529603" cy="2529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ge1image3760080.png" descr="page1image376008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438" y="1130300"/>
            <a:ext cx="1284261" cy="1284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ge1image3766944.png" descr="page1image376694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41862" y="11190332"/>
            <a:ext cx="272420" cy="272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lanetarium_logo_white.png" descr="planetarium_logo_whi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690" y="3259137"/>
            <a:ext cx="5857477" cy="128426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마지막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lanetarium_guide26-11_1-33.jpg" descr="Planetarium_guide26-11_1-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243741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hank you"/>
          <p:cNvSpPr txBox="1"/>
          <p:nvPr/>
        </p:nvSpPr>
        <p:spPr>
          <a:xfrm>
            <a:off x="16494571" y="4806761"/>
            <a:ext cx="2387898" cy="6381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Thank you</a:t>
            </a:r>
          </a:p>
        </p:txBody>
      </p:sp>
      <p:sp>
        <p:nvSpPr>
          <p:cNvPr id="133" name="+82 70 4243 4776"/>
          <p:cNvSpPr txBox="1"/>
          <p:nvPr/>
        </p:nvSpPr>
        <p:spPr>
          <a:xfrm>
            <a:off x="3380607" y="10905029"/>
            <a:ext cx="4464189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+82 70 4243 4776</a:t>
            </a:r>
          </a:p>
        </p:txBody>
      </p:sp>
      <p:sp>
        <p:nvSpPr>
          <p:cNvPr id="134" name="contact@planetariumhq.com"/>
          <p:cNvSpPr txBox="1"/>
          <p:nvPr/>
        </p:nvSpPr>
        <p:spPr>
          <a:xfrm>
            <a:off x="3380607" y="11482338"/>
            <a:ext cx="6900524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  <a:hlinkClick r:id="rId3"/>
              </a:defRPr>
            </a:lvl1pPr>
          </a:lstStyle>
          <a:p>
            <a:r>
              <a:rPr u="none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contact@planetariumhq.com</a:t>
            </a:r>
          </a:p>
        </p:txBody>
      </p:sp>
      <p:sp>
        <p:nvSpPr>
          <p:cNvPr id="135" name="Tel"/>
          <p:cNvSpPr txBox="1"/>
          <p:nvPr/>
        </p:nvSpPr>
        <p:spPr>
          <a:xfrm>
            <a:off x="868450" y="10905029"/>
            <a:ext cx="2605831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Tel</a:t>
            </a:r>
          </a:p>
        </p:txBody>
      </p:sp>
      <p:sp>
        <p:nvSpPr>
          <p:cNvPr id="136" name="Email"/>
          <p:cNvSpPr txBox="1"/>
          <p:nvPr/>
        </p:nvSpPr>
        <p:spPr>
          <a:xfrm>
            <a:off x="868450" y="11482338"/>
            <a:ext cx="2605831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Email</a:t>
            </a:r>
          </a:p>
        </p:txBody>
      </p:sp>
      <p:sp>
        <p:nvSpPr>
          <p:cNvPr id="137" name="https://planetariumhq.com"/>
          <p:cNvSpPr txBox="1"/>
          <p:nvPr/>
        </p:nvSpPr>
        <p:spPr>
          <a:xfrm>
            <a:off x="3380607" y="12059647"/>
            <a:ext cx="6900524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  <a:hlinkClick r:id="rId4"/>
              </a:defRPr>
            </a:lvl1pPr>
          </a:lstStyle>
          <a:p>
            <a:r>
              <a:rPr u="none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https://planetariumhq.com</a:t>
            </a:r>
          </a:p>
        </p:txBody>
      </p:sp>
      <p:sp>
        <p:nvSpPr>
          <p:cNvPr id="138" name="Homepage"/>
          <p:cNvSpPr txBox="1"/>
          <p:nvPr/>
        </p:nvSpPr>
        <p:spPr>
          <a:xfrm>
            <a:off x="868450" y="12059647"/>
            <a:ext cx="2605831" cy="574676"/>
          </a:xfrm>
          <a:prstGeom prst="rect">
            <a:avLst/>
          </a:prstGeom>
          <a:solidFill>
            <a:srgbClr val="3E2A8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800" b="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Homepage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목차1"/>
          <p:cNvSpPr txBox="1">
            <a:spLocks noGrp="1"/>
          </p:cNvSpPr>
          <p:nvPr>
            <p:ph type="body" sz="quarter" idx="13"/>
          </p:nvPr>
        </p:nvSpPr>
        <p:spPr>
          <a:xfrm>
            <a:off x="2728409" y="5660582"/>
            <a:ext cx="4418137" cy="681531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목차1</a:t>
            </a:r>
          </a:p>
        </p:txBody>
      </p:sp>
      <p:sp>
        <p:nvSpPr>
          <p:cNvPr id="31" name="목차2"/>
          <p:cNvSpPr txBox="1">
            <a:spLocks noGrp="1"/>
          </p:cNvSpPr>
          <p:nvPr>
            <p:ph type="body" sz="quarter" idx="14"/>
          </p:nvPr>
        </p:nvSpPr>
        <p:spPr>
          <a:xfrm>
            <a:off x="2737379" y="6523776"/>
            <a:ext cx="4400197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목차2</a:t>
            </a:r>
          </a:p>
        </p:txBody>
      </p:sp>
      <p:sp>
        <p:nvSpPr>
          <p:cNvPr id="32" name="00"/>
          <p:cNvSpPr txBox="1">
            <a:spLocks noGrp="1"/>
          </p:cNvSpPr>
          <p:nvPr>
            <p:ph type="body" sz="quarter" idx="15"/>
          </p:nvPr>
        </p:nvSpPr>
        <p:spPr>
          <a:xfrm>
            <a:off x="7322783" y="6523776"/>
            <a:ext cx="1770683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33" name="목차3"/>
          <p:cNvSpPr txBox="1">
            <a:spLocks noGrp="1"/>
          </p:cNvSpPr>
          <p:nvPr>
            <p:ph type="body" sz="quarter" idx="16"/>
          </p:nvPr>
        </p:nvSpPr>
        <p:spPr>
          <a:xfrm>
            <a:off x="2737379" y="7441300"/>
            <a:ext cx="4400197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목차3</a:t>
            </a:r>
          </a:p>
        </p:txBody>
      </p:sp>
      <p:sp>
        <p:nvSpPr>
          <p:cNvPr id="34" name="00"/>
          <p:cNvSpPr txBox="1">
            <a:spLocks noGrp="1"/>
          </p:cNvSpPr>
          <p:nvPr>
            <p:ph type="body" sz="quarter" idx="17"/>
          </p:nvPr>
        </p:nvSpPr>
        <p:spPr>
          <a:xfrm>
            <a:off x="7322783" y="7441300"/>
            <a:ext cx="1770683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35" name="목차4"/>
          <p:cNvSpPr txBox="1">
            <a:spLocks noGrp="1"/>
          </p:cNvSpPr>
          <p:nvPr>
            <p:ph type="body" sz="quarter" idx="18"/>
          </p:nvPr>
        </p:nvSpPr>
        <p:spPr>
          <a:xfrm>
            <a:off x="2737379" y="8358823"/>
            <a:ext cx="4400197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목차4</a:t>
            </a:r>
          </a:p>
        </p:txBody>
      </p:sp>
      <p:sp>
        <p:nvSpPr>
          <p:cNvPr id="36" name="00"/>
          <p:cNvSpPr txBox="1">
            <a:spLocks noGrp="1"/>
          </p:cNvSpPr>
          <p:nvPr>
            <p:ph type="body" sz="quarter" idx="19"/>
          </p:nvPr>
        </p:nvSpPr>
        <p:spPr>
          <a:xfrm>
            <a:off x="7322783" y="8358823"/>
            <a:ext cx="1770683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37" name="목차5"/>
          <p:cNvSpPr txBox="1">
            <a:spLocks noGrp="1"/>
          </p:cNvSpPr>
          <p:nvPr>
            <p:ph type="body" sz="quarter" idx="20"/>
          </p:nvPr>
        </p:nvSpPr>
        <p:spPr>
          <a:xfrm>
            <a:off x="2737379" y="9276347"/>
            <a:ext cx="4400197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목차5</a:t>
            </a:r>
          </a:p>
        </p:txBody>
      </p:sp>
      <p:sp>
        <p:nvSpPr>
          <p:cNvPr id="38" name="00"/>
          <p:cNvSpPr txBox="1">
            <a:spLocks noGrp="1"/>
          </p:cNvSpPr>
          <p:nvPr>
            <p:ph type="body" sz="quarter" idx="21"/>
          </p:nvPr>
        </p:nvSpPr>
        <p:spPr>
          <a:xfrm>
            <a:off x="7322783" y="9276347"/>
            <a:ext cx="1770683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39" name="00"/>
          <p:cNvSpPr txBox="1">
            <a:spLocks noGrp="1"/>
          </p:cNvSpPr>
          <p:nvPr>
            <p:ph type="body" sz="quarter" idx="22"/>
          </p:nvPr>
        </p:nvSpPr>
        <p:spPr>
          <a:xfrm>
            <a:off x="7322783" y="5606253"/>
            <a:ext cx="1770683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pic>
        <p:nvPicPr>
          <p:cNvPr id="40" name="page2image3758208.png" descr="page2image37582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06" y="11718004"/>
            <a:ext cx="381778" cy="381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ge2image5769456.png" descr="page2image57694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32" y="11710979"/>
            <a:ext cx="701404" cy="701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ge2image3727632.png" descr="page2image37276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887" y="9654852"/>
            <a:ext cx="2308417" cy="2308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ge2image5768624.png" descr="page2image57686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9048" y="8126113"/>
            <a:ext cx="870096" cy="870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ge2image3781296.png" descr="page2image378129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8402" y="2900771"/>
            <a:ext cx="790190" cy="790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ge2image3708496.png" descr="page2image370849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0365" y="2151039"/>
            <a:ext cx="346264" cy="34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ge2image3708912.png" descr="page2image370891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4547" y="3175"/>
            <a:ext cx="6499080" cy="359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ge2image3787536.png" descr="page2image378753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514" y="-3368"/>
            <a:ext cx="3364961" cy="168692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ontents"/>
          <p:cNvSpPr txBox="1"/>
          <p:nvPr/>
        </p:nvSpPr>
        <p:spPr>
          <a:xfrm>
            <a:off x="2605434" y="3190484"/>
            <a:ext cx="606933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584200">
              <a:defRPr sz="10000" b="0">
                <a:solidFill>
                  <a:srgbClr val="3E2A8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Contents</a:t>
            </a:r>
          </a:p>
        </p:txBody>
      </p:sp>
      <p:sp>
        <p:nvSpPr>
          <p:cNvPr id="49" name="목차7"/>
          <p:cNvSpPr txBox="1">
            <a:spLocks noGrp="1"/>
          </p:cNvSpPr>
          <p:nvPr>
            <p:ph type="body" sz="quarter" idx="23"/>
          </p:nvPr>
        </p:nvSpPr>
        <p:spPr>
          <a:xfrm>
            <a:off x="10609791" y="6523776"/>
            <a:ext cx="4400198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목차7</a:t>
            </a:r>
          </a:p>
        </p:txBody>
      </p:sp>
      <p:sp>
        <p:nvSpPr>
          <p:cNvPr id="50" name="00"/>
          <p:cNvSpPr txBox="1">
            <a:spLocks noGrp="1"/>
          </p:cNvSpPr>
          <p:nvPr>
            <p:ph type="body" sz="quarter" idx="24"/>
          </p:nvPr>
        </p:nvSpPr>
        <p:spPr>
          <a:xfrm>
            <a:off x="15195196" y="6523776"/>
            <a:ext cx="1770684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51" name="목차8"/>
          <p:cNvSpPr txBox="1">
            <a:spLocks noGrp="1"/>
          </p:cNvSpPr>
          <p:nvPr>
            <p:ph type="body" sz="quarter" idx="25"/>
          </p:nvPr>
        </p:nvSpPr>
        <p:spPr>
          <a:xfrm>
            <a:off x="10609791" y="7441300"/>
            <a:ext cx="4400198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목차8</a:t>
            </a:r>
          </a:p>
        </p:txBody>
      </p:sp>
      <p:sp>
        <p:nvSpPr>
          <p:cNvPr id="52" name="00"/>
          <p:cNvSpPr txBox="1">
            <a:spLocks noGrp="1"/>
          </p:cNvSpPr>
          <p:nvPr>
            <p:ph type="body" sz="quarter" idx="26"/>
          </p:nvPr>
        </p:nvSpPr>
        <p:spPr>
          <a:xfrm>
            <a:off x="15195196" y="7441300"/>
            <a:ext cx="1770684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53" name="목차6"/>
          <p:cNvSpPr txBox="1">
            <a:spLocks noGrp="1"/>
          </p:cNvSpPr>
          <p:nvPr>
            <p:ph type="body" sz="quarter" idx="27"/>
          </p:nvPr>
        </p:nvSpPr>
        <p:spPr>
          <a:xfrm>
            <a:off x="10609791" y="5606253"/>
            <a:ext cx="4400198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목차6</a:t>
            </a:r>
          </a:p>
        </p:txBody>
      </p:sp>
      <p:sp>
        <p:nvSpPr>
          <p:cNvPr id="54" name="00"/>
          <p:cNvSpPr txBox="1">
            <a:spLocks noGrp="1"/>
          </p:cNvSpPr>
          <p:nvPr>
            <p:ph type="body" sz="quarter" idx="28"/>
          </p:nvPr>
        </p:nvSpPr>
        <p:spPr>
          <a:xfrm>
            <a:off x="15195196" y="5606253"/>
            <a:ext cx="1770684" cy="790189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55" name="목차9"/>
          <p:cNvSpPr txBox="1">
            <a:spLocks noGrp="1"/>
          </p:cNvSpPr>
          <p:nvPr>
            <p:ph type="body" sz="quarter" idx="29"/>
          </p:nvPr>
        </p:nvSpPr>
        <p:spPr>
          <a:xfrm>
            <a:off x="10609791" y="8358824"/>
            <a:ext cx="4400198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목차9</a:t>
            </a:r>
          </a:p>
        </p:txBody>
      </p:sp>
      <p:sp>
        <p:nvSpPr>
          <p:cNvPr id="56" name="00"/>
          <p:cNvSpPr txBox="1">
            <a:spLocks noGrp="1"/>
          </p:cNvSpPr>
          <p:nvPr>
            <p:ph type="body" sz="quarter" idx="30"/>
          </p:nvPr>
        </p:nvSpPr>
        <p:spPr>
          <a:xfrm>
            <a:off x="15195196" y="8358824"/>
            <a:ext cx="1770684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57" name="목차10"/>
          <p:cNvSpPr txBox="1">
            <a:spLocks noGrp="1"/>
          </p:cNvSpPr>
          <p:nvPr>
            <p:ph type="body" sz="quarter" idx="31"/>
          </p:nvPr>
        </p:nvSpPr>
        <p:spPr>
          <a:xfrm>
            <a:off x="10609791" y="9276347"/>
            <a:ext cx="4400198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목차10</a:t>
            </a:r>
          </a:p>
        </p:txBody>
      </p:sp>
      <p:sp>
        <p:nvSpPr>
          <p:cNvPr id="58" name="00"/>
          <p:cNvSpPr txBox="1">
            <a:spLocks noGrp="1"/>
          </p:cNvSpPr>
          <p:nvPr>
            <p:ph type="body" sz="quarter" idx="32"/>
          </p:nvPr>
        </p:nvSpPr>
        <p:spPr>
          <a:xfrm>
            <a:off x="15195196" y="9276347"/>
            <a:ext cx="1770684" cy="790190"/>
          </a:xfrm>
          <a:prstGeom prst="rect">
            <a:avLst/>
          </a:prstGeom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solidFill>
                  <a:srgbClr val="3E2A8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00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solidFill>
          <a:srgbClr val="3E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xfrm>
            <a:off x="2580034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73F4BC"/>
                </a:solidFill>
              </a:defRPr>
            </a:lvl1pPr>
          </a:lstStyle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6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이미지"/>
          <p:cNvSpPr>
            <a:spLocks noGrp="1"/>
          </p:cNvSpPr>
          <p:nvPr>
            <p:ph type="pic" sz="quarter" idx="13"/>
          </p:nvPr>
        </p:nvSpPr>
        <p:spPr>
          <a:xfrm>
            <a:off x="1428749" y="3289895"/>
            <a:ext cx="9931408" cy="60131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93825" y="9825831"/>
            <a:ext cx="14716125" cy="2796667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제목 텍스트"/>
          <p:cNvSpPr txBox="1"/>
          <p:nvPr/>
        </p:nvSpPr>
        <p:spPr>
          <a:xfrm>
            <a:off x="1294159" y="1071562"/>
            <a:ext cx="15609095" cy="1614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just">
              <a:defRPr sz="8000" b="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7" name="이미지"/>
          <p:cNvSpPr>
            <a:spLocks noGrp="1"/>
          </p:cNvSpPr>
          <p:nvPr>
            <p:ph type="pic" sz="quarter" idx="14"/>
          </p:nvPr>
        </p:nvSpPr>
        <p:spPr>
          <a:xfrm>
            <a:off x="11588749" y="3289895"/>
            <a:ext cx="4764875" cy="28849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이미지"/>
          <p:cNvSpPr>
            <a:spLocks noGrp="1"/>
          </p:cNvSpPr>
          <p:nvPr>
            <p:ph type="pic" sz="quarter" idx="15"/>
          </p:nvPr>
        </p:nvSpPr>
        <p:spPr>
          <a:xfrm>
            <a:off x="11588749" y="6442670"/>
            <a:ext cx="4764875" cy="28849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528670" y="12849916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이미지"/>
          <p:cNvSpPr>
            <a:spLocks noGrp="1"/>
          </p:cNvSpPr>
          <p:nvPr>
            <p:ph type="pic" sz="quarter" idx="13"/>
          </p:nvPr>
        </p:nvSpPr>
        <p:spPr>
          <a:xfrm>
            <a:off x="1422796" y="3321843"/>
            <a:ext cx="6035427" cy="9297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030765" y="3321843"/>
            <a:ext cx="7500939" cy="578643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제목 텍스트"/>
          <p:cNvSpPr txBox="1"/>
          <p:nvPr/>
        </p:nvSpPr>
        <p:spPr>
          <a:xfrm>
            <a:off x="1294159" y="1071562"/>
            <a:ext cx="15609095" cy="1614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just">
              <a:defRPr sz="8000" b="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8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텍스트"/>
          <p:cNvSpPr txBox="1"/>
          <p:nvPr/>
        </p:nvSpPr>
        <p:spPr>
          <a:xfrm>
            <a:off x="1294159" y="1071562"/>
            <a:ext cx="15609095" cy="1614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just">
              <a:defRPr sz="8000" b="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5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이미지"/>
          <p:cNvSpPr>
            <a:spLocks noGrp="1"/>
          </p:cNvSpPr>
          <p:nvPr>
            <p:ph type="pic" sz="quarter" idx="13"/>
          </p:nvPr>
        </p:nvSpPr>
        <p:spPr>
          <a:xfrm>
            <a:off x="15485956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제목 텍스트"/>
          <p:cNvSpPr txBox="1"/>
          <p:nvPr/>
        </p:nvSpPr>
        <p:spPr>
          <a:xfrm>
            <a:off x="1294159" y="1071562"/>
            <a:ext cx="15609095" cy="1614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just">
              <a:defRPr sz="8000" b="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/>
          <p:nvPr/>
        </p:nvSpPr>
        <p:spPr>
          <a:xfrm>
            <a:off x="1294159" y="3643312"/>
            <a:ext cx="13612641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normAutofit/>
          </a:bodyPr>
          <a:lstStyle>
            <a:lvl1pPr marL="611187" indent="-611187" algn="l">
              <a:spcBef>
                <a:spcPts val="5900"/>
              </a:spcBef>
              <a:buClr>
                <a:srgbClr val="0F7A8F"/>
              </a:buClr>
              <a:buSzPct val="145000"/>
              <a:buChar char="‣"/>
              <a:defRPr sz="3600" b="0">
                <a:solidFill>
                  <a:srgbClr val="1A1A1A"/>
                </a:solidFill>
              </a:defRPr>
            </a:lvl1pPr>
            <a:lvl2pPr marL="944562" indent="-500062" algn="l">
              <a:spcBef>
                <a:spcPts val="5900"/>
              </a:spcBef>
              <a:buClr>
                <a:srgbClr val="0F7A8F"/>
              </a:buClr>
              <a:buSzPct val="145000"/>
              <a:buChar char="‣"/>
              <a:defRPr sz="3600" b="0">
                <a:solidFill>
                  <a:srgbClr val="1A1A1A"/>
                </a:solidFill>
              </a:defRPr>
            </a:lvl2pPr>
            <a:lvl3pPr marL="1389062" indent="-500062" algn="l">
              <a:spcBef>
                <a:spcPts val="5900"/>
              </a:spcBef>
              <a:buClr>
                <a:srgbClr val="0F7A8F"/>
              </a:buClr>
              <a:buSzPct val="145000"/>
              <a:buChar char="‣"/>
              <a:defRPr sz="3600" b="0">
                <a:solidFill>
                  <a:srgbClr val="1A1A1A"/>
                </a:solidFill>
              </a:defRPr>
            </a:lvl3pPr>
            <a:lvl4pPr marL="1833562" indent="-500062" algn="l">
              <a:spcBef>
                <a:spcPts val="5900"/>
              </a:spcBef>
              <a:buClr>
                <a:srgbClr val="0F7A8F"/>
              </a:buClr>
              <a:buSzPct val="145000"/>
              <a:buChar char="‣"/>
              <a:defRPr sz="3600" b="0">
                <a:solidFill>
                  <a:srgbClr val="1A1A1A"/>
                </a:solidFill>
              </a:defRPr>
            </a:lvl4pPr>
            <a:lvl5pPr marL="2278062" indent="-500062" algn="l">
              <a:spcBef>
                <a:spcPts val="5900"/>
              </a:spcBef>
              <a:buClr>
                <a:srgbClr val="0F7A8F"/>
              </a:buClr>
              <a:buSzPct val="145000"/>
              <a:buChar char="‣"/>
              <a:defRPr sz="3600" b="0">
                <a:solidFill>
                  <a:srgbClr val="1A1A1A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529799" y="12852400"/>
            <a:ext cx="430506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강조시트 (제한적 사용)">
    <p:bg>
      <p:bgPr>
        <a:solidFill>
          <a:srgbClr val="3E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445895" y="3321843"/>
            <a:ext cx="21302403" cy="775244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8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8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8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8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0" indent="0" algn="just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8000">
                <a:solidFill>
                  <a:srgbClr val="73F4BC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5609095" cy="1614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21605876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4" name="선"/>
          <p:cNvSpPr/>
          <p:nvPr/>
        </p:nvSpPr>
        <p:spPr>
          <a:xfrm>
            <a:off x="1389062" y="2754312"/>
            <a:ext cx="21605877" cy="1"/>
          </a:xfrm>
          <a:prstGeom prst="line">
            <a:avLst/>
          </a:prstGeom>
          <a:ln w="25400">
            <a:solidFill>
              <a:srgbClr val="1A1A1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529800" y="12852400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just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1A1A1A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80000"/>
        <a:buFontTx/>
        <a:buChar char="‣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445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‣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890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‣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335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‣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780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‣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225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670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115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56062" marR="0" indent="-500062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0F7A8F"/>
        </a:buClr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1A1A1A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플라네타리움 PPT 탬플릿 가이드"/>
          <p:cNvSpPr txBox="1">
            <a:spLocks noGrp="1"/>
          </p:cNvSpPr>
          <p:nvPr>
            <p:ph type="ctrTitle"/>
          </p:nvPr>
        </p:nvSpPr>
        <p:spPr>
          <a:xfrm>
            <a:off x="2440334" y="4526484"/>
            <a:ext cx="16651171" cy="19992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6885">
              <a:defRPr sz="97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ko-KR" altLang="af-ZA">
                <a:ea typeface="Apple SD Gothic Neo"/>
              </a:rPr>
              <a:t>대학생에서</a:t>
            </a:r>
            <a:r>
              <a:rPr lang="af-ZA" altLang="ko-KR"/>
              <a:t> </a:t>
            </a:r>
            <a:r>
              <a:rPr lang="af-ZA" altLang="ko-KR" b="1" err="1"/>
              <a:t>블록체인</a:t>
            </a:r>
            <a:r>
              <a:rPr lang="af-ZA" altLang="ko-KR"/>
              <a:t> </a:t>
            </a:r>
            <a:r>
              <a:rPr lang="af-ZA" altLang="ko-KR" b="1" err="1"/>
              <a:t>개발자</a:t>
            </a:r>
            <a:r>
              <a:rPr lang="af-ZA" altLang="ko-KR" err="1"/>
              <a:t>까지</a:t>
            </a:r>
            <a:endParaRPr lang="ko-KR" altLang="en-US"/>
          </a:p>
        </p:txBody>
      </p:sp>
      <p:sp>
        <p:nvSpPr>
          <p:cNvPr id="149" name="BI에 맞게 PPT를 만들 수 있는 방법…"/>
          <p:cNvSpPr txBox="1">
            <a:spLocks noGrp="1"/>
          </p:cNvSpPr>
          <p:nvPr>
            <p:ph type="subTitle" sz="half" idx="1"/>
          </p:nvPr>
        </p:nvSpPr>
        <p:spPr>
          <a:xfrm>
            <a:off x="2440334" y="7128271"/>
            <a:ext cx="16651171" cy="5444785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err="1">
                <a:latin typeface="Apple SD Gothic Neo"/>
                <a:ea typeface="Apple SD Gothic Neo"/>
              </a:rPr>
              <a:t>플라네타리움</a:t>
            </a:r>
            <a:r>
              <a:rPr lang="ko-KR" altLang="en-US">
                <a:latin typeface="Apple SD Gothic Neo"/>
                <a:ea typeface="Apple SD Gothic Neo"/>
              </a:rPr>
              <a:t> 엔진 개발팀 </a:t>
            </a:r>
            <a:r>
              <a:rPr lang="ko-KR" altLang="en-US" err="1">
                <a:latin typeface="Apple SD Gothic Neo"/>
                <a:ea typeface="Apple SD Gothic Neo"/>
              </a:rPr>
              <a:t>고찬혁</a:t>
            </a:r>
            <a:endParaRPr lang="ko-KR" altLang="en-US">
              <a:latin typeface="Apple SD Gothic Neo"/>
              <a:ea typeface="Apple SD Gothic Neo"/>
            </a:endParaRPr>
          </a:p>
          <a:p>
            <a: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&lt;lime@planetariumhq.com&gt;</a:t>
            </a:r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  <a:ea typeface="Apple SD Gothic Neo"/>
              </a:rPr>
              <a:t>첫 날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회사의 비전을 듣고 난 후 </a:t>
            </a:r>
            <a:r>
              <a:rPr lang="ko-KR" altLang="en-US" b="1" err="1">
                <a:solidFill>
                  <a:schemeClr val="accent5"/>
                </a:solidFill>
              </a:rPr>
              <a:t>설레임</a:t>
            </a:r>
            <a:endParaRPr lang="ko-KR" altLang="en-US" b="1">
              <a:solidFill>
                <a:schemeClr val="accent5"/>
              </a:solidFill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실수하지 말아야 한다는 </a:t>
            </a:r>
            <a:r>
              <a:rPr lang="ko-KR" altLang="en-US" b="1">
                <a:solidFill>
                  <a:schemeClr val="accent4"/>
                </a:solidFill>
              </a:rPr>
              <a:t>긴장감</a:t>
            </a:r>
            <a:endParaRPr lang="ko-KR" b="1">
              <a:solidFill>
                <a:schemeClr val="accent4"/>
              </a:solidFill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Montserrat Regular"/>
                <a:ea typeface="Apple SD Gothic Neo"/>
              </a:rPr>
              <a:t>무언가를 보여줘야 한다는 </a:t>
            </a:r>
            <a:r>
              <a:rPr lang="ko-KR" altLang="en-US" b="1">
                <a:solidFill>
                  <a:schemeClr val="accent4"/>
                </a:solidFill>
                <a:latin typeface="Montserrat Regular"/>
                <a:ea typeface="Apple SD Gothic Neo"/>
              </a:rPr>
              <a:t>부담감</a:t>
            </a: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Montserrat Regular"/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104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백지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채워넣기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latin typeface="Montserrat Regular"/>
                <a:ea typeface="Apple SD Gothic Neo"/>
              </a:rPr>
              <a:t>개발 경험이 많지 않아 어려움을 겪었지만 주변에서 많은 도움을 받음</a:t>
            </a:r>
            <a:endParaRPr lang="ko-KR" dirty="0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latin typeface="Montserrat Regular"/>
                <a:ea typeface="Apple SD Gothic Neo"/>
              </a:rPr>
              <a:t>인원이 많지 않은 </a:t>
            </a:r>
            <a:r>
              <a:rPr lang="ko-KR" altLang="en-US" dirty="0" err="1">
                <a:solidFill>
                  <a:schemeClr val="accent5"/>
                </a:solidFill>
                <a:latin typeface="Montserrat Regular"/>
                <a:ea typeface="Apple SD Gothic Neo"/>
              </a:rPr>
              <a:t>스타트업의</a:t>
            </a:r>
            <a:r>
              <a:rPr lang="ko-KR" altLang="en-US" dirty="0">
                <a:solidFill>
                  <a:schemeClr val="accent5"/>
                </a:solidFill>
                <a:latin typeface="Montserrat Regular"/>
                <a:ea typeface="Apple SD Gothic Neo"/>
              </a:rPr>
              <a:t> </a:t>
            </a:r>
            <a:r>
              <a:rPr lang="ko-KR" altLang="en-US" b="1" dirty="0">
                <a:solidFill>
                  <a:schemeClr val="accent5"/>
                </a:solidFill>
                <a:ea typeface="Apple SD Gothic Neo"/>
              </a:rPr>
              <a:t>강점</a:t>
            </a:r>
            <a:endParaRPr lang="ko-KR" altLang="en-US" b="1" dirty="0">
              <a:solidFill>
                <a:schemeClr val="accent5"/>
              </a:solidFill>
              <a:latin typeface="Montserrat Regular"/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Montserrat Regular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latin typeface="Montserrat Regular"/>
                <a:ea typeface="Apple SD Gothic Neo"/>
              </a:rPr>
              <a:t>업무에 대한 즉각적인 피드백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 err="1">
                <a:solidFill>
                  <a:schemeClr val="tx1"/>
                </a:solidFill>
                <a:latin typeface="Montserrat Regular"/>
                <a:ea typeface="Apple SD Gothic Neo"/>
              </a:rPr>
              <a:t>PR단위로</a:t>
            </a: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 작업을 진행하는 </a:t>
            </a:r>
            <a:r>
              <a:rPr lang="ko-KR" altLang="en-US" dirty="0">
                <a:solidFill>
                  <a:schemeClr val="accent5"/>
                </a:solidFill>
                <a:latin typeface="Montserrat Regular"/>
                <a:ea typeface="Apple SD Gothic Neo"/>
              </a:rPr>
              <a:t>오픈소스 프로젝트의 </a:t>
            </a:r>
            <a:r>
              <a:rPr lang="ko-KR" altLang="en-US" b="1" dirty="0">
                <a:solidFill>
                  <a:schemeClr val="accent5"/>
                </a:solidFill>
                <a:latin typeface="Montserrat Regular"/>
                <a:ea typeface="Apple SD Gothic Neo"/>
              </a:rPr>
              <a:t>강점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b="1" dirty="0">
              <a:solidFill>
                <a:schemeClr val="accent5"/>
              </a:solidFill>
              <a:latin typeface="Montserrat Regular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학교에서 배운 것들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버려지지 않는다!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하지만 </a:t>
            </a:r>
            <a:r>
              <a:rPr lang="ko-KR" altLang="en-US" b="1" dirty="0" err="1">
                <a:solidFill>
                  <a:schemeClr val="tx1"/>
                </a:solidFill>
                <a:latin typeface="Montserrat Regular"/>
                <a:ea typeface="Apple SD Gothic Neo"/>
              </a:rPr>
              <a:t>포커싱이</a:t>
            </a:r>
            <a:r>
              <a:rPr lang="ko-KR" altLang="en-US" b="1" dirty="0">
                <a:solidFill>
                  <a:schemeClr val="tx1"/>
                </a:solidFill>
                <a:latin typeface="Montserrat Regular"/>
                <a:ea typeface="Apple SD Gothic Neo"/>
              </a:rPr>
              <a:t> 조금 다름</a:t>
            </a:r>
            <a:endParaRPr lang="ko-KR" altLang="en-US" dirty="0">
              <a:solidFill>
                <a:schemeClr val="tx1"/>
              </a:solidFill>
              <a:latin typeface="Montserrat Regular"/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53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dirty="0" err="1">
                <a:latin typeface="Montserrat"/>
                <a:ea typeface="Apple SD Gothic Neo"/>
              </a:rPr>
              <a:t>인턴</a:t>
            </a:r>
            <a:r>
              <a:rPr lang="en-US" altLang="ko-KR" dirty="0">
                <a:latin typeface="Montserrat"/>
                <a:ea typeface="Apple SD Gothic Neo"/>
              </a:rPr>
              <a:t> </a:t>
            </a:r>
            <a:r>
              <a:rPr lang="en-US" altLang="ko-KR" dirty="0" err="1">
                <a:latin typeface="Montserrat"/>
                <a:ea typeface="Apple SD Gothic Neo"/>
              </a:rPr>
              <a:t>기간에</a:t>
            </a:r>
            <a:r>
              <a:rPr lang="en-US" altLang="ko-KR" dirty="0">
                <a:latin typeface="Montserrat"/>
                <a:ea typeface="Apple SD Gothic Neo"/>
              </a:rPr>
              <a:t> 한 일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커피 타고 서류 복사만 하나요?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 err="1">
                <a:solidFill>
                  <a:schemeClr val="tx1"/>
                </a:solidFill>
                <a:latin typeface="Montserrat Regular"/>
                <a:ea typeface="Apple SD Gothic Neo"/>
              </a:rPr>
              <a:t>스타트업의</a:t>
            </a: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 경우 할 일이 많아 즉시 실무에 투입되는 경우가 많다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solidFill>
                <a:schemeClr val="tx1"/>
              </a:solidFill>
              <a:latin typeface="Montserrat Regular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 err="1">
                <a:solidFill>
                  <a:schemeClr val="tx1"/>
                </a:solidFill>
                <a:latin typeface="Montserrat Regular"/>
                <a:ea typeface="Apple SD Gothic Neo"/>
              </a:rPr>
              <a:t>Kademlia</a:t>
            </a: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Montserrat Regular"/>
                <a:ea typeface="Apple SD Gothic Neo"/>
              </a:rPr>
              <a:t>Protocol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dirty="0" err="1">
                <a:solidFill>
                  <a:schemeClr val="tx1"/>
                </a:solidFill>
                <a:latin typeface="Montserrat Regular"/>
                <a:ea typeface="Apple SD Gothic Neo"/>
              </a:rPr>
              <a:t>DHT를</a:t>
            </a:r>
            <a:r>
              <a:rPr lang="ko-KR" altLang="en-US" dirty="0">
                <a:solidFill>
                  <a:schemeClr val="tx1"/>
                </a:solidFill>
                <a:latin typeface="Montserrat Regular"/>
                <a:ea typeface="Apple SD Gothic Neo"/>
              </a:rPr>
              <a:t> 활용한 네트워크 구축 방법 중 하나</a:t>
            </a: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6F2238-3225-4B79-AB9D-924B4E6A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78" y="8626515"/>
            <a:ext cx="20876870" cy="29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295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FFDF-46B2-40A0-B158-FD0C9923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59" y="1071562"/>
            <a:ext cx="15609095" cy="1614135"/>
          </a:xfrm>
        </p:spPr>
        <p:txBody>
          <a:bodyPr/>
          <a:lstStyle/>
          <a:p>
            <a:r>
              <a:rPr lang="ko-KR" altLang="en-US"/>
              <a:t>주기적인 스프린트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6B782-BD97-4B8A-BE3C-80E51E86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9062" y="3643312"/>
            <a:ext cx="8989470" cy="8840392"/>
          </a:xfrm>
        </p:spPr>
        <p:txBody>
          <a:bodyPr lIns="71437" tIns="71437" rIns="71437" bIns="71437" anchor="t">
            <a:normAutofit/>
          </a:bodyPr>
          <a:lstStyle/>
          <a:p>
            <a:pPr marL="610870" indent="-610870"/>
            <a:endParaRPr lang="ko-KR" altLang="en-US" dirty="0"/>
          </a:p>
          <a:p>
            <a:pPr marL="610870" indent="-610870"/>
            <a:endParaRPr lang="ko-KR" altLang="en-US" dirty="0"/>
          </a:p>
          <a:p>
            <a:pPr marL="610870" indent="-610870"/>
            <a:r>
              <a:rPr lang="ko-KR" altLang="en-US"/>
              <a:t>첫 스프린트는 </a:t>
            </a:r>
            <a:r>
              <a:rPr lang="ko-KR" altLang="en-US">
                <a:solidFill>
                  <a:schemeClr val="accent2"/>
                </a:solidFill>
              </a:rPr>
              <a:t>참가자</a:t>
            </a:r>
            <a:r>
              <a:rPr lang="ko-KR" altLang="en-US"/>
              <a:t>의 입장으로,          그 뒤로는 </a:t>
            </a:r>
            <a:r>
              <a:rPr lang="ko-KR" altLang="en-US">
                <a:solidFill>
                  <a:schemeClr val="accent2"/>
                </a:solidFill>
              </a:rPr>
              <a:t>개최자</a:t>
            </a:r>
            <a:r>
              <a:rPr lang="ko-KR" altLang="en-US" dirty="0"/>
              <a:t>의 입장으로</a:t>
            </a:r>
            <a:endParaRPr lang="ko-KR"/>
          </a:p>
          <a:p>
            <a:pPr marL="610870" indent="-610870"/>
            <a:r>
              <a:rPr lang="ko-KR" altLang="en-US"/>
              <a:t>다른 사람들을 가르치면서 더 배워나간다!</a:t>
            </a:r>
            <a:endParaRPr lang="ko-KR" altLang="en-US" dirty="0"/>
          </a:p>
        </p:txBody>
      </p:sp>
      <p:pic>
        <p:nvPicPr>
          <p:cNvPr id="4" name="그림 4" descr="실내, 테이블, 장난감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AEA94D7C-5DA5-4994-9370-710D5CDC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194" y="3078140"/>
            <a:ext cx="12523807" cy="8368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147F4-32B4-4E7B-AB2F-D2C0FE5CE56B}"/>
              </a:ext>
            </a:extLst>
          </p:cNvPr>
          <p:cNvSpPr txBox="1"/>
          <p:nvPr/>
        </p:nvSpPr>
        <p:spPr>
          <a:xfrm>
            <a:off x="12310438" y="11406237"/>
            <a:ext cx="8954945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0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@PYCON KOREA 2019</a:t>
            </a:r>
            <a:endParaRPr lang="ko-KR" altLang="en-US" sz="2000" b="0" dirty="0">
              <a:solidFill>
                <a:schemeClr val="tx1">
                  <a:lumMod val="50000"/>
                  <a:lumOff val="50000"/>
                </a:schemeClr>
              </a:solidFill>
              <a:ea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630334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챕터 제목을 씁니다"/>
          <p:cNvSpPr txBox="1">
            <a:spLocks noGrp="1"/>
          </p:cNvSpPr>
          <p:nvPr>
            <p:ph type="title"/>
          </p:nvPr>
        </p:nvSpPr>
        <p:spPr>
          <a:xfrm>
            <a:off x="2580034" y="4536281"/>
            <a:ext cx="19223933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ko-KR" altLang="en-US">
                <a:ea typeface="Apple SD Gothic Neo"/>
              </a:rPr>
              <a:t>현재 느끼는 것들</a:t>
            </a:r>
            <a:endParaRPr lang="ko-KR" altLang="en-US" dirty="0">
              <a:ea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145516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현재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실제로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하고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있는</a:t>
            </a:r>
            <a:r>
              <a:rPr lang="en-US" altLang="ko-KR">
                <a:latin typeface="Montserrat"/>
                <a:ea typeface="Apple SD Gothic Neo"/>
              </a:rPr>
              <a:t> 일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6770991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err="1">
                <a:latin typeface="Montserrat Regular"/>
                <a:ea typeface="Apple SD Gothic Neo"/>
              </a:rPr>
              <a:t>C#으로</a:t>
            </a:r>
            <a:r>
              <a:rPr lang="ko-KR" altLang="en-US">
                <a:latin typeface="Montserrat Regular"/>
                <a:ea typeface="Apple SD Gothic Neo"/>
              </a:rPr>
              <a:t> 블록체인 라이브러리 만들기</a:t>
            </a: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네트워크, 블록체인 전반적으로 작업</a:t>
            </a: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기능 구현도 하지만, 대부분의 시간은 버그의 원인을 조사하고, 고치는데 사용</a:t>
            </a:r>
            <a:endParaRPr lang="ko-KR" altLang="en-US" dirty="0"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CF6BE7-1472-494D-AAE1-EE69904D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96" y="3707631"/>
            <a:ext cx="14472212" cy="803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60CAA-A8F0-4EE5-9139-3DB954F9E99D}"/>
              </a:ext>
            </a:extLst>
          </p:cNvPr>
          <p:cNvSpPr txBox="1"/>
          <p:nvPr/>
        </p:nvSpPr>
        <p:spPr>
          <a:xfrm>
            <a:off x="11431697" y="11444443"/>
            <a:ext cx="8954945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0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현재 </a:t>
            </a:r>
            <a:r>
              <a:rPr lang="ko-KR" altLang="en-US" sz="2000" b="0" err="1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Github</a:t>
            </a:r>
            <a:r>
              <a:rPr lang="ko-KR" altLang="en-US" sz="2000" b="0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 </a:t>
            </a:r>
            <a:r>
              <a:rPr lang="ko-KR" altLang="en-US" sz="2000" b="0" err="1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Planetarium</a:t>
            </a:r>
            <a:r>
              <a:rPr lang="ko-KR" altLang="en-US" sz="2000" b="0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 그룹에서 공개 설정된 저장소들</a:t>
            </a:r>
          </a:p>
        </p:txBody>
      </p:sp>
    </p:spTree>
    <p:extLst>
      <p:ext uri="{BB962C8B-B14F-4D97-AF65-F5344CB8AC3E}">
        <p14:creationId xmlns:p14="http://schemas.microsoft.com/office/powerpoint/2010/main" val="20022161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현재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실제로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하고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있는</a:t>
            </a:r>
            <a:r>
              <a:rPr lang="en-US" altLang="ko-KR">
                <a:latin typeface="Montserrat"/>
                <a:ea typeface="Apple SD Gothic Neo"/>
              </a:rPr>
              <a:t> 일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6770991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err="1">
                <a:latin typeface="Montserrat Regular"/>
                <a:ea typeface="Apple SD Gothic Neo"/>
              </a:rPr>
              <a:t>C#으로</a:t>
            </a:r>
            <a:r>
              <a:rPr lang="ko-KR" altLang="en-US">
                <a:latin typeface="Montserrat Regular"/>
                <a:ea typeface="Apple SD Gothic Neo"/>
              </a:rPr>
              <a:t> 블록체인 라이브러리 만들기</a:t>
            </a: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네트워크, 블록체인 전반적으로 작업</a:t>
            </a: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기능 구현도 하지만, 대부분의 시간은 </a:t>
            </a:r>
            <a:r>
              <a:rPr lang="ko-KR" altLang="en-US" b="1">
                <a:ea typeface="Apple SD Gothic Neo"/>
              </a:rPr>
              <a:t>버그의 원인을 조사</a:t>
            </a:r>
            <a:r>
              <a:rPr lang="ko-KR" altLang="en-US">
                <a:ea typeface="Apple SD Gothic Neo"/>
              </a:rPr>
              <a:t>하고, </a:t>
            </a:r>
            <a:r>
              <a:rPr lang="ko-KR" altLang="en-US" b="1">
                <a:ea typeface="Apple SD Gothic Neo"/>
              </a:rPr>
              <a:t>고치는데</a:t>
            </a:r>
            <a:r>
              <a:rPr lang="ko-KR" altLang="en-US">
                <a:ea typeface="Apple SD Gothic Neo"/>
              </a:rPr>
              <a:t> 사용</a:t>
            </a:r>
            <a:endParaRPr lang="ko-KR" altLang="en-US" dirty="0"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60CAA-A8F0-4EE5-9139-3DB954F9E99D}"/>
              </a:ext>
            </a:extLst>
          </p:cNvPr>
          <p:cNvSpPr txBox="1"/>
          <p:nvPr/>
        </p:nvSpPr>
        <p:spPr>
          <a:xfrm>
            <a:off x="11431697" y="11444443"/>
            <a:ext cx="8954945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0">
                <a:solidFill>
                  <a:schemeClr val="tx1">
                    <a:lumMod val="50000"/>
                    <a:lumOff val="50000"/>
                  </a:schemeClr>
                </a:solidFill>
                <a:ea typeface="Apple SD Gothic Neo"/>
              </a:rPr>
              <a:t>상황에 따라서 이렇게 작은 규모의 PR을 올리기도 한다...</a:t>
            </a:r>
            <a:endParaRPr lang="ko-KR" altLang="en-US" sz="2000" b="0" dirty="0">
              <a:solidFill>
                <a:schemeClr val="tx1">
                  <a:lumMod val="50000"/>
                  <a:lumOff val="50000"/>
                </a:schemeClr>
              </a:solidFill>
              <a:ea typeface="Apple SD Gothic Neo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D1FA113-B539-42CE-BA91-2D93FD40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6" y="3631257"/>
            <a:ext cx="14848936" cy="79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00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</a:rPr>
              <a:t>실무는 버그와의 싸움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21586585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네트워크 부분은 디버깅(버그 조사)이 </a:t>
            </a:r>
            <a:r>
              <a:rPr lang="ko-KR" altLang="en-US" dirty="0">
                <a:solidFill>
                  <a:schemeClr val="accent4"/>
                </a:solidFill>
                <a:ea typeface="Apple SD Gothic Neo"/>
              </a:rPr>
              <a:t>어렵다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b="1">
                <a:ea typeface="Apple SD Gothic Neo"/>
              </a:rPr>
              <a:t>세부 로그</a:t>
            </a:r>
            <a:r>
              <a:rPr lang="ko-KR" altLang="en-US">
                <a:ea typeface="Apple SD Gothic Neo"/>
              </a:rPr>
              <a:t>를 찍어서 해결</a:t>
            </a:r>
            <a:endParaRPr lang="ko-KR" altLang="en-US" dirty="0"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쓰고 있던 소프트웨어 자체의 결함이 있는 경우</a:t>
            </a:r>
            <a:endParaRPr lang="ko-KR" altLang="en-US" dirty="0"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Ex) C# 개발 프레임워크인 dotnet에 있는 버그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dotnet에 버그 수정 PR을 올려도 언제 릴리스 될 지 미지수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우선 </a:t>
            </a:r>
            <a:r>
              <a:rPr lang="ko-KR" altLang="en-US">
                <a:solidFill>
                  <a:schemeClr val="accent5"/>
                </a:solidFill>
                <a:ea typeface="Apple SD Gothic Neo"/>
              </a:rPr>
              <a:t>우회 루트</a:t>
            </a:r>
            <a:r>
              <a:rPr lang="ko-KR" altLang="en-US">
                <a:ea typeface="Apple SD Gothic Neo"/>
              </a:rPr>
              <a:t>를 찾아 프로젝트에 적용</a:t>
            </a:r>
            <a:endParaRPr lang="ko-KR" altLang="en-US" dirty="0"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1373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</a:rPr>
              <a:t>자주 사용하는 프로그램들</a:t>
            </a:r>
            <a:endParaRPr lang="en-US" altLang="ko-KR" dirty="0">
              <a:latin typeface="Montserrat"/>
            </a:endParaRP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21586585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Jetbrains Rider</a:t>
            </a:r>
            <a:endParaRPr lang="ko-KR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C# IDE</a:t>
            </a: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b="1"/>
              <a:t>Docker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손쉬운 배포</a:t>
            </a:r>
            <a:endParaRPr lang="ko-KR" altLang="en-US" dirty="0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다양한 환경에서 테스트</a:t>
            </a: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b="1"/>
              <a:t>Kubernetes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서버 관리 및 쉬운 스케일링</a:t>
            </a:r>
            <a:endParaRPr lang="ko-KR" altLang="en-US" dirty="0"/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1893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</a:rPr>
              <a:t>오픈소스 프로젝트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11169370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전 세계 사람들이 사용하고, 기여한다</a:t>
            </a:r>
            <a:endParaRPr lang="ko-KR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/>
              <a:t>개발팀이 미처 생각하지 못했던 이슈를 제보하기도</a:t>
            </a:r>
            <a:endParaRPr lang="ko-KR" altLang="en-US" dirty="0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사용하는 사람이 많아질수록, 기여자도 많아진다</a:t>
            </a:r>
            <a:endParaRPr lang="ko-KR" altLang="en-US" dirty="0"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오픈소스 프로젝트의 강점</a:t>
            </a:r>
            <a:endParaRPr lang="ko-KR" altLang="en-US" dirty="0"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A2AEAAD-A450-4157-9439-8F645EAF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737" y="3085497"/>
            <a:ext cx="10170288" cy="91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337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목차는"/>
          <p:cNvSpPr txBox="1">
            <a:spLocks noGrp="1"/>
          </p:cNvSpPr>
          <p:nvPr>
            <p:ph type="body" idx="13"/>
          </p:nvPr>
        </p:nvSpPr>
        <p:spPr>
          <a:xfrm>
            <a:off x="2746551" y="5660582"/>
            <a:ext cx="12237709" cy="68153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err="1">
                <a:ea typeface="Apple SD Gothic Neo"/>
              </a:rPr>
              <a:t>플라네타리움에</a:t>
            </a:r>
            <a:r>
              <a:rPr lang="ko-KR" altLang="en-US">
                <a:ea typeface="Apple SD Gothic Neo"/>
              </a:rPr>
              <a:t> 입사하기까지</a:t>
            </a:r>
          </a:p>
        </p:txBody>
      </p:sp>
      <p:sp>
        <p:nvSpPr>
          <p:cNvPr id="152" name="좌측에서부터"/>
          <p:cNvSpPr txBox="1">
            <a:spLocks noGrp="1"/>
          </p:cNvSpPr>
          <p:nvPr>
            <p:ph type="body" idx="14"/>
          </p:nvPr>
        </p:nvSpPr>
        <p:spPr>
          <a:xfrm>
            <a:off x="2755521" y="6523776"/>
            <a:ext cx="12237912" cy="79019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회사 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적응기</a:t>
            </a:r>
            <a:endParaRPr lang="ko-KR" altLang="en-US" err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4" name="세로로"/>
          <p:cNvSpPr txBox="1">
            <a:spLocks noGrp="1"/>
          </p:cNvSpPr>
          <p:nvPr>
            <p:ph type="body" idx="16"/>
          </p:nvPr>
        </p:nvSpPr>
        <p:spPr>
          <a:xfrm>
            <a:off x="2737379" y="7441300"/>
            <a:ext cx="12256054" cy="790189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현재 느끼는 것들</a:t>
            </a:r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6" name="기재해"/>
          <p:cNvSpPr txBox="1">
            <a:spLocks noGrp="1"/>
          </p:cNvSpPr>
          <p:nvPr>
            <p:ph type="body" idx="18"/>
          </p:nvPr>
        </p:nvSpPr>
        <p:spPr>
          <a:xfrm>
            <a:off x="2755521" y="8358823"/>
            <a:ext cx="12237912" cy="790190"/>
          </a:xfrm>
          <a:prstGeom prst="rect">
            <a:avLst/>
          </a:prstGeom>
        </p:spPr>
        <p:txBody>
          <a:bodyPr/>
          <a:lstStyle/>
          <a:p>
            <a:endParaRPr 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8" name="주세요"/>
          <p:cNvSpPr txBox="1">
            <a:spLocks noGrp="1"/>
          </p:cNvSpPr>
          <p:nvPr>
            <p:ph type="body" idx="20"/>
          </p:nvPr>
        </p:nvSpPr>
        <p:spPr>
          <a:xfrm>
            <a:off x="2737379" y="9276347"/>
            <a:ext cx="12256054" cy="790190"/>
          </a:xfrm>
          <a:prstGeom prst="rect">
            <a:avLst/>
          </a:prstGeom>
        </p:spPr>
        <p:txBody>
          <a:bodyPr/>
          <a:lstStyle/>
          <a:p>
            <a:endParaRPr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2" name="17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9</a:t>
            </a:r>
          </a:p>
        </p:txBody>
      </p:sp>
      <p:sp>
        <p:nvSpPr>
          <p:cNvPr id="164" name="22"/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13</a:t>
            </a:r>
          </a:p>
        </p:txBody>
      </p:sp>
      <p:sp>
        <p:nvSpPr>
          <p:cNvPr id="166" name="15"/>
          <p:cNvSpPr txBox="1"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3</a:t>
            </a:r>
          </a:p>
        </p:txBody>
      </p:sp>
      <p:sp>
        <p:nvSpPr>
          <p:cNvPr id="168" name="30"/>
          <p:cNvSpPr txBox="1">
            <a:spLocks noGrp="1"/>
          </p:cNvSpPr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70" name="102"/>
          <p:cNvSpPr txBox="1">
            <a:spLocks noGrp="1"/>
          </p:cNvSpPr>
          <p:nvPr>
            <p:ph type="body" idx="32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</a:rPr>
              <a:t>스타트업?</a:t>
            </a:r>
            <a:endParaRPr lang="en-US" altLang="ko-KR" dirty="0">
              <a:latin typeface="Montserrat"/>
            </a:endParaRP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xfrm>
            <a:off x="1389062" y="3643312"/>
            <a:ext cx="21619655" cy="8840392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활발한 의사소통</a:t>
            </a: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빠른 학습 속도</a:t>
            </a: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자신의 아이디어 실험 가능</a:t>
            </a: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94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D651D-92E6-4FD4-90B7-92F68D0C84D9}"/>
              </a:ext>
            </a:extLst>
          </p:cNvPr>
          <p:cNvSpPr/>
          <p:nvPr/>
        </p:nvSpPr>
        <p:spPr>
          <a:xfrm>
            <a:off x="16223831" y="4586008"/>
            <a:ext cx="2071867" cy="85652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F28AE-C199-46A8-9BFD-66203A5CD1A0}"/>
              </a:ext>
            </a:extLst>
          </p:cNvPr>
          <p:cNvSpPr txBox="1"/>
          <p:nvPr/>
        </p:nvSpPr>
        <p:spPr>
          <a:xfrm>
            <a:off x="8945630" y="6269276"/>
            <a:ext cx="407428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>
                <a:solidFill>
                  <a:srgbClr val="73F4BB"/>
                </a:solidFill>
              </a:rPr>
              <a:t>감사합니다</a:t>
            </a:r>
            <a:endParaRPr lang="ko-KR" altLang="en-US" sz="6000" b="1" i="0" u="none" strike="noStrike" cap="none" spc="0" normalizeH="0" baseline="0">
              <a:ln>
                <a:noFill/>
              </a:ln>
              <a:solidFill>
                <a:srgbClr val="73F4BB"/>
              </a:solidFill>
              <a:effectLst/>
              <a:uFillTx/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챕터 제목을 씁니다"/>
          <p:cNvSpPr txBox="1">
            <a:spLocks noGrp="1"/>
          </p:cNvSpPr>
          <p:nvPr>
            <p:ph type="title"/>
          </p:nvPr>
        </p:nvSpPr>
        <p:spPr>
          <a:xfrm>
            <a:off x="2580034" y="4536281"/>
            <a:ext cx="19223933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플라네타리움에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 입사하기까지</a:t>
            </a:r>
            <a:endParaRPr 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385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  <a:ea typeface="Apple SD Gothic Neo"/>
              </a:rPr>
              <a:t>평탄한 삶</a:t>
            </a:r>
            <a:endParaRPr lang="en-US" altLang="ko-KR" dirty="0">
              <a:latin typeface="Montserrat"/>
              <a:ea typeface="Apple SD Gothic Neo"/>
            </a:endParaRP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latin typeface="Apple SD Gothic Neo" panose="02000300000000000000" pitchFamily="2" charset="-127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초, 중, 고 단조로웠던 학창 생활</a:t>
            </a:r>
            <a:endParaRPr lang="ko-KR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/>
                <a:ea typeface="Apple SD Gothic Neo"/>
              </a:rPr>
              <a:t>학교 </a:t>
            </a:r>
            <a:r>
              <a:rPr lang="ko-KR" altLang="en-US" sz="3200">
                <a:latin typeface="Apple SD Gothic Neo"/>
                <a:ea typeface="Apple SD Gothic Neo"/>
              </a:rPr>
              <a:t>-&gt;</a:t>
            </a:r>
            <a:r>
              <a:rPr lang="ko-KR" altLang="en-US" dirty="0">
                <a:latin typeface="Apple SD Gothic Neo"/>
                <a:ea typeface="Apple SD Gothic Neo"/>
              </a:rPr>
              <a:t> </a:t>
            </a:r>
            <a:r>
              <a:rPr lang="ko-KR" altLang="en-US" sz="3200">
                <a:latin typeface="Apple SD Gothic Neo"/>
                <a:ea typeface="Apple SD Gothic Neo"/>
              </a:rPr>
              <a:t>학원</a:t>
            </a:r>
            <a:r>
              <a:rPr lang="ko-KR" altLang="en-US" dirty="0">
                <a:latin typeface="Apple SD Gothic Neo"/>
                <a:ea typeface="Apple SD Gothic Neo"/>
              </a:rPr>
              <a:t> </a:t>
            </a:r>
            <a:r>
              <a:rPr lang="ko-KR" altLang="en-US" sz="2800">
                <a:latin typeface="Apple SD Gothic Neo"/>
                <a:ea typeface="Apple SD Gothic Neo"/>
              </a:rPr>
              <a:t>-&gt;</a:t>
            </a:r>
            <a:r>
              <a:rPr lang="ko-KR" altLang="en-US" dirty="0">
                <a:latin typeface="Apple SD Gothic Neo"/>
                <a:ea typeface="Apple SD Gothic Neo"/>
              </a:rPr>
              <a:t> </a:t>
            </a:r>
            <a:r>
              <a:rPr lang="ko-KR" altLang="en-US" sz="2800">
                <a:latin typeface="Apple SD Gothic Neo"/>
                <a:ea typeface="Apple SD Gothic Neo"/>
              </a:rPr>
              <a:t>집</a:t>
            </a:r>
            <a:r>
              <a:rPr lang="ko-KR" altLang="en-US" dirty="0">
                <a:latin typeface="Apple SD Gothic Neo"/>
                <a:ea typeface="Apple SD Gothic Neo"/>
              </a:rPr>
              <a:t> </a:t>
            </a:r>
            <a:r>
              <a:rPr lang="ko-KR" altLang="en-US" sz="2400">
                <a:latin typeface="Apple SD Gothic Neo"/>
                <a:ea typeface="Apple SD Gothic Neo"/>
              </a:rPr>
              <a:t>-&gt;</a:t>
            </a:r>
            <a:r>
              <a:rPr lang="ko-KR" altLang="en-US" dirty="0">
                <a:latin typeface="Apple SD Gothic Neo"/>
                <a:ea typeface="Apple SD Gothic Neo"/>
              </a:rPr>
              <a:t> </a:t>
            </a:r>
            <a:r>
              <a:rPr lang="ko-KR" altLang="en-US" sz="2400">
                <a:latin typeface="Apple SD Gothic Neo"/>
                <a:ea typeface="Apple SD Gothic Neo"/>
              </a:rPr>
              <a:t>학교</a:t>
            </a:r>
            <a:r>
              <a:rPr lang="ko-KR" altLang="en-US">
                <a:latin typeface="Apple SD Gothic Neo"/>
                <a:ea typeface="Apple SD Gothic Neo"/>
              </a:rPr>
              <a:t>...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682625" indent="-57150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/>
                <a:ea typeface="Apple SD Gothic Neo"/>
              </a:rPr>
              <a:t>대학교에 들어와서는</a:t>
            </a: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알바를 해본 것도 아니고,</a:t>
            </a: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b="1">
                <a:latin typeface="Apple SD Gothic Neo" panose="02000300000000000000" pitchFamily="2" charset="-127"/>
                <a:ea typeface="Apple SD Gothic Neo"/>
              </a:rPr>
              <a:t>시험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과 </a:t>
            </a:r>
            <a:r>
              <a:rPr lang="ko-KR" altLang="en-US" b="1">
                <a:latin typeface="Apple SD Gothic Neo" panose="02000300000000000000" pitchFamily="2" charset="-127"/>
                <a:ea typeface="Apple SD Gothic Neo"/>
              </a:rPr>
              <a:t>과제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 외의 공부를 해본 적이 많이 </a:t>
            </a:r>
            <a:r>
              <a:rPr lang="ko-KR" altLang="en-US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/>
              </a:rPr>
              <a:t>없다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!</a:t>
            </a: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수많은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걱정들</a:t>
            </a:r>
            <a:r>
              <a:rPr lang="en-US" altLang="ko-KR">
                <a:latin typeface="Montserrat"/>
                <a:ea typeface="Apple SD Gothic Neo"/>
              </a:rPr>
              <a:t>...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latin typeface="Apple SD Gothic Neo" panose="02000300000000000000" pitchFamily="2" charset="-127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곧 </a:t>
            </a:r>
            <a:r>
              <a:rPr lang="ko-KR" altLang="en-US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/>
              </a:rPr>
              <a:t>졸업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은 다가오는데 이룬 것이 별로 없는 것 같다!</a:t>
            </a:r>
            <a:endParaRPr lang="ko-KR"/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아르바이트 경험이 있는가? 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X</a:t>
            </a: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자격증이 있는가? 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X</a:t>
            </a: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화려한 수상 경력이 있는가? 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X</a:t>
            </a: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944245" lvl="1" indent="-499745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성적이 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빼어난가</a:t>
            </a: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? </a:t>
            </a:r>
            <a:r>
              <a:rPr lang="ko-KR" altLang="en-US" err="1">
                <a:latin typeface="Apple SD Gothic Neo" panose="02000300000000000000" pitchFamily="2" charset="-127"/>
                <a:ea typeface="Apple SD Gothic Neo"/>
              </a:rPr>
              <a:t>X</a:t>
            </a: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대학원? 취직?</a:t>
            </a: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424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일단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부딪혀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보자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dirty="0">
              <a:solidFill>
                <a:schemeClr val="accent2"/>
              </a:solidFill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dirty="0">
              <a:solidFill>
                <a:schemeClr val="accent2"/>
              </a:solidFill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solidFill>
                <a:schemeClr val="accent2"/>
              </a:solidFill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solidFill>
                <a:schemeClr val="accent2"/>
              </a:solidFill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>
                <a:solidFill>
                  <a:schemeClr val="accent2"/>
                </a:solidFill>
                <a:ea typeface="Apple SD Gothic Neo"/>
              </a:rPr>
              <a:t>개별 연구</a:t>
            </a:r>
            <a:r>
              <a:rPr lang="ko-KR">
                <a:ea typeface="Apple SD Gothic Neo"/>
              </a:rPr>
              <a:t>를 통해 </a:t>
            </a:r>
            <a:r>
              <a:rPr lang="ko-KR" b="1">
                <a:solidFill>
                  <a:schemeClr val="accent3"/>
                </a:solidFill>
                <a:ea typeface="Apple SD Gothic Neo"/>
              </a:rPr>
              <a:t>대학원 생활</a:t>
            </a:r>
            <a:r>
              <a:rPr lang="ko-KR">
                <a:ea typeface="Apple SD Gothic Neo"/>
              </a:rPr>
              <a:t>을 </a:t>
            </a:r>
            <a:r>
              <a:rPr lang="ko-KR" altLang="en-US">
                <a:ea typeface="Apple SD Gothic Neo"/>
              </a:rPr>
              <a:t>체험해봤으니</a:t>
            </a:r>
            <a:r>
              <a:rPr lang="ko-KR">
                <a:ea typeface="Apple SD Gothic Neo"/>
              </a:rPr>
              <a:t>, </a:t>
            </a:r>
            <a:r>
              <a:rPr lang="ko-KR">
                <a:solidFill>
                  <a:schemeClr val="accent2"/>
                </a:solidFill>
                <a:ea typeface="Apple SD Gothic Neo"/>
              </a:rPr>
              <a:t>인턴</a:t>
            </a:r>
            <a:r>
              <a:rPr lang="ko-KR">
                <a:ea typeface="Apple SD Gothic Neo"/>
              </a:rPr>
              <a:t>을 통해 </a:t>
            </a:r>
            <a:r>
              <a:rPr lang="ko-KR" b="1">
                <a:solidFill>
                  <a:schemeClr val="accent3"/>
                </a:solidFill>
                <a:ea typeface="Apple SD Gothic Neo"/>
              </a:rPr>
              <a:t>직장 생활</a:t>
            </a:r>
            <a:r>
              <a:rPr lang="ko-KR">
                <a:ea typeface="Apple SD Gothic Neo"/>
              </a:rPr>
              <a:t>을 </a:t>
            </a:r>
            <a:r>
              <a:rPr lang="ko-KR" altLang="en-US">
                <a:ea typeface="Apple SD Gothic Neo"/>
              </a:rPr>
              <a:t>체험해보자</a:t>
            </a:r>
            <a:r>
              <a:rPr lang="ko-KR">
                <a:ea typeface="Apple SD Gothic Neo"/>
              </a:rPr>
              <a:t>!</a:t>
            </a:r>
            <a:endParaRPr lang="ko-KR"/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92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 err="1">
                <a:latin typeface="Montserrat"/>
                <a:ea typeface="Apple SD Gothic Neo"/>
              </a:rPr>
              <a:t>전산학을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전공하면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b="1" err="1">
                <a:latin typeface="Montserrat"/>
                <a:ea typeface="Apple SD Gothic Neo"/>
              </a:rPr>
              <a:t>어떤</a:t>
            </a:r>
            <a:r>
              <a:rPr lang="en-US" altLang="ko-KR" b="1">
                <a:latin typeface="Montserrat"/>
                <a:ea typeface="Apple SD Gothic Neo"/>
              </a:rPr>
              <a:t> </a:t>
            </a:r>
            <a:r>
              <a:rPr lang="en-US" altLang="ko-KR" b="1" err="1">
                <a:latin typeface="Montserrat"/>
                <a:ea typeface="Apple SD Gothic Neo"/>
              </a:rPr>
              <a:t>일</a:t>
            </a:r>
            <a:r>
              <a:rPr lang="en-US" altLang="ko-KR" err="1">
                <a:latin typeface="Montserrat"/>
                <a:ea typeface="Apple SD Gothic Neo"/>
              </a:rPr>
              <a:t>을</a:t>
            </a:r>
            <a:r>
              <a:rPr lang="en-US" altLang="ko-KR">
                <a:latin typeface="Montserrat"/>
                <a:ea typeface="Apple SD Gothic Neo"/>
              </a:rPr>
              <a:t> </a:t>
            </a:r>
            <a:r>
              <a:rPr lang="en-US" altLang="ko-KR" err="1">
                <a:latin typeface="Montserrat"/>
                <a:ea typeface="Apple SD Gothic Neo"/>
              </a:rPr>
              <a:t>하게</a:t>
            </a:r>
            <a:r>
              <a:rPr lang="en-US" altLang="ko-KR">
                <a:latin typeface="Montserrat"/>
                <a:ea typeface="Apple SD Gothic Neo"/>
              </a:rPr>
              <a:t> 될 까?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b="1" dirty="0">
              <a:latin typeface="Apple SD Gothic Neo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b="1" dirty="0">
              <a:latin typeface="Apple SD Gothic Neo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b="1" dirty="0">
              <a:latin typeface="Apple SD Gothic Neo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buChar char="‣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b="1">
                <a:latin typeface="Apple SD Gothic Neo"/>
                <a:ea typeface="Apple SD Gothic Neo"/>
              </a:rPr>
              <a:t>학교</a:t>
            </a:r>
            <a:r>
              <a:rPr lang="ko-KR" altLang="en-US">
                <a:latin typeface="Apple SD Gothic Neo"/>
                <a:ea typeface="Apple SD Gothic Neo"/>
              </a:rPr>
              <a:t>에서는...</a:t>
            </a:r>
            <a:endParaRPr lang="ko-KR">
              <a:latin typeface="Montserrat Regular"/>
            </a:endParaRPr>
          </a:p>
          <a:p>
            <a:pPr marL="499745" indent="-499745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Apple SD Gothic Neo" panose="02000300000000000000" pitchFamily="2" charset="-127"/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buFont typeface="Arial"/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latin typeface="Apple SD Gothic Neo" panose="02000300000000000000" pitchFamily="2" charset="-127"/>
                <a:ea typeface="Apple SD Gothic Neo"/>
              </a:rPr>
              <a:t>그렇다면 기업에서는??</a:t>
            </a: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4F1FEAB-CB75-40CC-BA82-761D656F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74" y="2875190"/>
            <a:ext cx="12890338" cy="98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39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챕터 제목을 씁니다"/>
          <p:cNvSpPr txBox="1">
            <a:spLocks noGrp="1"/>
          </p:cNvSpPr>
          <p:nvPr>
            <p:ph type="title"/>
          </p:nvPr>
        </p:nvSpPr>
        <p:spPr>
          <a:xfrm>
            <a:off x="1294159" y="1071562"/>
            <a:ext cx="17786237" cy="1614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altLang="ko-KR">
                <a:latin typeface="Montserrat"/>
                <a:ea typeface="Apple SD Gothic Neo"/>
              </a:rPr>
              <a:t>CUOP </a:t>
            </a:r>
            <a:r>
              <a:rPr lang="en-US" altLang="ko-KR" err="1">
                <a:latin typeface="Montserrat"/>
                <a:ea typeface="Apple SD Gothic Neo"/>
              </a:rPr>
              <a:t>프로그램</a:t>
            </a:r>
          </a:p>
        </p:txBody>
      </p:sp>
      <p:sp>
        <p:nvSpPr>
          <p:cNvPr id="175" name="제목 글씨는 80pt, 본문 글씨는 36pt를 유지해주세요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 dirty="0">
              <a:ea typeface="Apple SD Gothic Neo"/>
            </a:endParaRPr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>
                <a:ea typeface="Apple SD Gothic Neo"/>
              </a:rPr>
              <a:t>학교에서 진행하는 산학협력 프로젝트</a:t>
            </a:r>
            <a:endParaRPr lang="ko-KR">
              <a:ea typeface="Apple SD Gothic Neo"/>
            </a:endParaRPr>
          </a:p>
          <a:p>
            <a:pPr marL="610870" indent="-610870" defTabSz="457200"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>
                <a:ea typeface="Apple SD Gothic Neo"/>
              </a:rPr>
              <a:t>적어도 월급은 제대로 받겠구나...</a:t>
            </a:r>
            <a:endParaRPr lang="ko-KR"/>
          </a:p>
          <a:p>
            <a:pPr marL="610870" indent="-610870" defTabSz="457200"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>
                <a:ea typeface="Apple SD Gothic Neo"/>
              </a:rPr>
              <a:t>블록체인으로 게임을?</a:t>
            </a:r>
          </a:p>
          <a:p>
            <a:pPr marL="610870" indent="-610870" defTabSz="457200"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>
                <a:ea typeface="Apple SD Gothic Neo"/>
              </a:rPr>
              <a:t>흥미 본위로 지원</a:t>
            </a:r>
            <a:endParaRPr lang="ko-KR"/>
          </a:p>
          <a:p>
            <a:pPr marL="610870" indent="-610870" defTabSz="457200">
              <a:lnSpc>
                <a:spcPct val="150000"/>
              </a:lnSpc>
              <a:spcBef>
                <a:spcPts val="0"/>
              </a:spcBef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lang="ko-KR" altLang="en-US">
              <a:latin typeface="Montserrat Regular"/>
              <a:ea typeface="Apple SD Gothic Neo"/>
            </a:endParaRP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607473" y="12852400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C09C0E7-1C67-47E8-94CE-91DAA6E2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746" y="4887770"/>
            <a:ext cx="12211016" cy="5040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81002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챕터 제목을 씁니다"/>
          <p:cNvSpPr txBox="1">
            <a:spLocks noGrp="1"/>
          </p:cNvSpPr>
          <p:nvPr>
            <p:ph type="title"/>
          </p:nvPr>
        </p:nvSpPr>
        <p:spPr>
          <a:xfrm>
            <a:off x="2580034" y="4536281"/>
            <a:ext cx="19223933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ko-KR" altLang="en-US">
                <a:ea typeface="Apple SD Gothic Neo"/>
              </a:rPr>
              <a:t>회사 </a:t>
            </a:r>
            <a:r>
              <a:rPr lang="ko-KR" altLang="en-US" err="1">
                <a:ea typeface="Apple SD Gothic Neo"/>
              </a:rPr>
              <a:t>적응기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planetarium">
      <a:dk1>
        <a:srgbClr val="191A19"/>
      </a:dk1>
      <a:lt1>
        <a:srgbClr val="FFFFFF"/>
      </a:lt1>
      <a:dk2>
        <a:srgbClr val="3D298C"/>
      </a:dk2>
      <a:lt2>
        <a:srgbClr val="73F4BB"/>
      </a:lt2>
      <a:accent1>
        <a:srgbClr val="1FD1C2"/>
      </a:accent1>
      <a:accent2>
        <a:srgbClr val="17A99D"/>
      </a:accent2>
      <a:accent3>
        <a:srgbClr val="0E7A8F"/>
      </a:accent3>
      <a:accent4>
        <a:srgbClr val="FC6766"/>
      </a:accent4>
      <a:accent5>
        <a:srgbClr val="1AB3D3"/>
      </a:accent5>
      <a:accent6>
        <a:srgbClr val="F4A462"/>
      </a:accent6>
      <a:hlink>
        <a:srgbClr val="425D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21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White</vt:lpstr>
      <vt:lpstr>대학생에서 블록체인 개발자까지</vt:lpstr>
      <vt:lpstr>PowerPoint 프레젠테이션</vt:lpstr>
      <vt:lpstr>플라네타리움에 입사하기까지</vt:lpstr>
      <vt:lpstr>평탄한 삶</vt:lpstr>
      <vt:lpstr>수많은 걱정들...</vt:lpstr>
      <vt:lpstr>일단 부딪혀 보자</vt:lpstr>
      <vt:lpstr>전산학을 전공하면 어떤 일을 하게 될 까?</vt:lpstr>
      <vt:lpstr>CUOP 프로그램</vt:lpstr>
      <vt:lpstr>회사 적응기</vt:lpstr>
      <vt:lpstr>첫 날</vt:lpstr>
      <vt:lpstr>백지 채워넣기</vt:lpstr>
      <vt:lpstr>인턴 기간에 한 일</vt:lpstr>
      <vt:lpstr>주기적인 스프린트</vt:lpstr>
      <vt:lpstr>현재 느끼는 것들</vt:lpstr>
      <vt:lpstr>현재 실제로 하고 있는 일</vt:lpstr>
      <vt:lpstr>현재 실제로 하고 있는 일</vt:lpstr>
      <vt:lpstr>실무는 버그와의 싸움</vt:lpstr>
      <vt:lpstr>자주 사용하는 프로그램들</vt:lpstr>
      <vt:lpstr>오픈소스 프로젝트</vt:lpstr>
      <vt:lpstr>스타트업?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탬플릿 가이드</dc:title>
  <cp:revision>314</cp:revision>
  <dcterms:modified xsi:type="dcterms:W3CDTF">2020-08-11T10:07:03Z</dcterms:modified>
</cp:coreProperties>
</file>