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3" r:id="rId4"/>
    <p:sldId id="257" r:id="rId5"/>
    <p:sldId id="258" r:id="rId6"/>
    <p:sldId id="261" r:id="rId7"/>
    <p:sldId id="259" r:id="rId8"/>
    <p:sldId id="260" r:id="rId9"/>
    <p:sldId id="265" r:id="rId10"/>
    <p:sldId id="264"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3/28/2017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3/28/2017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San Francisco Crime</a:t>
            </a:r>
            <a:br>
              <a:rPr lang="en-US" dirty="0"/>
            </a:br>
            <a:r>
              <a:rPr lang="en-US" dirty="0"/>
              <a:t>Vehicle THEFT analysis</a:t>
            </a:r>
          </a:p>
        </p:txBody>
      </p:sp>
      <p:sp>
        <p:nvSpPr>
          <p:cNvPr id="3" name="Subtitle 2"/>
          <p:cNvSpPr>
            <a:spLocks noGrp="1"/>
          </p:cNvSpPr>
          <p:nvPr>
            <p:ph type="subTitle" idx="1"/>
          </p:nvPr>
        </p:nvSpPr>
        <p:spPr/>
        <p:txBody>
          <a:bodyPr>
            <a:normAutofit fontScale="77500" lnSpcReduction="20000"/>
          </a:bodyPr>
          <a:lstStyle/>
          <a:p>
            <a:r>
              <a:rPr lang="en-US" sz="3600" dirty="0"/>
              <a:t>BY ALVIN HSIEH</a:t>
            </a:r>
          </a:p>
          <a:p>
            <a:endParaRPr lang="en-US" dirty="0"/>
          </a:p>
          <a:p>
            <a:r>
              <a:rPr lang="en-US" dirty="0"/>
              <a:t>data SOURCE:</a:t>
            </a:r>
          </a:p>
          <a:p>
            <a:r>
              <a:rPr lang="en-US" dirty="0"/>
              <a:t>https://data.sfgov.org/Public-Safety/Map-Crime-Incidents-from-1-Jan-2003/gxxq-x39z</a:t>
            </a:r>
          </a:p>
        </p:txBody>
      </p:sp>
    </p:spTree>
    <p:extLst>
      <p:ext uri="{BB962C8B-B14F-4D97-AF65-F5344CB8AC3E}">
        <p14:creationId xmlns:p14="http://schemas.microsoft.com/office/powerpoint/2010/main" val="1503228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152" y="0"/>
            <a:ext cx="9905998" cy="1478570"/>
          </a:xfrm>
        </p:spPr>
        <p:txBody>
          <a:bodyPr/>
          <a:lstStyle/>
          <a:p>
            <a:r>
              <a:rPr lang="en-US" dirty="0"/>
              <a:t>Sample data graph</a:t>
            </a:r>
          </a:p>
        </p:txBody>
      </p:sp>
      <p:pic>
        <p:nvPicPr>
          <p:cNvPr id="5" name="Content Placeholder 4"/>
          <p:cNvPicPr>
            <a:picLocks noGrp="1" noChangeAspect="1"/>
          </p:cNvPicPr>
          <p:nvPr>
            <p:ph idx="1"/>
          </p:nvPr>
        </p:nvPicPr>
        <p:blipFill>
          <a:blip r:embed="rId2"/>
          <a:stretch>
            <a:fillRect/>
          </a:stretch>
        </p:blipFill>
        <p:spPr>
          <a:xfrm>
            <a:off x="2385392" y="978945"/>
            <a:ext cx="6935240" cy="5686898"/>
          </a:xfrm>
        </p:spPr>
      </p:pic>
    </p:spTree>
    <p:extLst>
      <p:ext uri="{BB962C8B-B14F-4D97-AF65-F5344CB8AC3E}">
        <p14:creationId xmlns:p14="http://schemas.microsoft.com/office/powerpoint/2010/main" val="1706634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 predicting resolution</a:t>
            </a:r>
          </a:p>
        </p:txBody>
      </p:sp>
      <p:sp>
        <p:nvSpPr>
          <p:cNvPr id="3" name="Content Placeholder 2"/>
          <p:cNvSpPr>
            <a:spLocks noGrp="1"/>
          </p:cNvSpPr>
          <p:nvPr>
            <p:ph idx="1"/>
          </p:nvPr>
        </p:nvSpPr>
        <p:spPr/>
        <p:txBody>
          <a:bodyPr/>
          <a:lstStyle/>
          <a:p>
            <a:r>
              <a:rPr lang="en-US" dirty="0"/>
              <a:t>Prediction on information that is either resolved or not resolved</a:t>
            </a:r>
          </a:p>
          <a:p>
            <a:r>
              <a:rPr lang="en-US" dirty="0"/>
              <a:t>Removed </a:t>
            </a:r>
            <a:r>
              <a:rPr lang="en-US" dirty="0" err="1"/>
              <a:t>columns:'Category</a:t>
            </a:r>
            <a:r>
              <a:rPr lang="en-US" dirty="0"/>
              <a:t>', 'Address', 'Location', 'Resolution’</a:t>
            </a:r>
          </a:p>
          <a:p>
            <a:r>
              <a:rPr lang="en-US" dirty="0"/>
              <a:t> Accuracy Model Score: 0.917586069387</a:t>
            </a:r>
            <a:endParaRPr lang="en-US" dirty="0"/>
          </a:p>
        </p:txBody>
      </p:sp>
    </p:spTree>
    <p:extLst>
      <p:ext uri="{BB962C8B-B14F-4D97-AF65-F5344CB8AC3E}">
        <p14:creationId xmlns:p14="http://schemas.microsoft.com/office/powerpoint/2010/main" val="15459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5396" y="0"/>
            <a:ext cx="9905998" cy="1478570"/>
          </a:xfrm>
        </p:spPr>
        <p:txBody>
          <a:bodyPr/>
          <a:lstStyle/>
          <a:p>
            <a:r>
              <a:rPr lang="en-US" dirty="0"/>
              <a:t>Cluster -- K-mean analysis</a:t>
            </a:r>
          </a:p>
        </p:txBody>
      </p:sp>
      <p:pic>
        <p:nvPicPr>
          <p:cNvPr id="9" name="Content Placeholder 8"/>
          <p:cNvPicPr>
            <a:picLocks noGrp="1" noChangeAspect="1"/>
          </p:cNvPicPr>
          <p:nvPr>
            <p:ph idx="1"/>
          </p:nvPr>
        </p:nvPicPr>
        <p:blipFill>
          <a:blip r:embed="rId2"/>
          <a:stretch>
            <a:fillRect/>
          </a:stretch>
        </p:blipFill>
        <p:spPr>
          <a:xfrm>
            <a:off x="1736035" y="1150566"/>
            <a:ext cx="8097078" cy="5331527"/>
          </a:xfrm>
        </p:spPr>
      </p:pic>
    </p:spTree>
    <p:extLst>
      <p:ext uri="{BB962C8B-B14F-4D97-AF65-F5344CB8AC3E}">
        <p14:creationId xmlns:p14="http://schemas.microsoft.com/office/powerpoint/2010/main" val="3562911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Silhouette calculation to optimize clusters</a:t>
            </a:r>
          </a:p>
        </p:txBody>
      </p:sp>
      <p:pic>
        <p:nvPicPr>
          <p:cNvPr id="5" name="Content Placeholder 4"/>
          <p:cNvPicPr>
            <a:picLocks noGrp="1" noChangeAspect="1"/>
          </p:cNvPicPr>
          <p:nvPr>
            <p:ph idx="1"/>
          </p:nvPr>
        </p:nvPicPr>
        <p:blipFill>
          <a:blip r:embed="rId2"/>
          <a:stretch>
            <a:fillRect/>
          </a:stretch>
        </p:blipFill>
        <p:spPr>
          <a:xfrm>
            <a:off x="3579808" y="2278408"/>
            <a:ext cx="5029210" cy="3483871"/>
          </a:xfrm>
        </p:spPr>
      </p:pic>
    </p:spTree>
    <p:extLst>
      <p:ext uri="{BB962C8B-B14F-4D97-AF65-F5344CB8AC3E}">
        <p14:creationId xmlns:p14="http://schemas.microsoft.com/office/powerpoint/2010/main" val="1655459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478570"/>
          </a:xfrm>
        </p:spPr>
        <p:txBody>
          <a:bodyPr/>
          <a:lstStyle/>
          <a:p>
            <a:r>
              <a:rPr lang="en-US" dirty="0"/>
              <a:t>Graph of k-means on graph</a:t>
            </a:r>
          </a:p>
        </p:txBody>
      </p:sp>
      <p:pic>
        <p:nvPicPr>
          <p:cNvPr id="5" name="Content Placeholder 4"/>
          <p:cNvPicPr>
            <a:picLocks noGrp="1" noChangeAspect="1"/>
          </p:cNvPicPr>
          <p:nvPr>
            <p:ph idx="1"/>
          </p:nvPr>
        </p:nvPicPr>
        <p:blipFill>
          <a:blip r:embed="rId2"/>
          <a:stretch>
            <a:fillRect/>
          </a:stretch>
        </p:blipFill>
        <p:spPr>
          <a:xfrm>
            <a:off x="2411896" y="782968"/>
            <a:ext cx="6118947" cy="5379294"/>
          </a:xfrm>
        </p:spPr>
      </p:pic>
      <p:sp>
        <p:nvSpPr>
          <p:cNvPr id="6" name="TextBox 5"/>
          <p:cNvSpPr txBox="1"/>
          <p:nvPr/>
        </p:nvSpPr>
        <p:spPr>
          <a:xfrm flipH="1">
            <a:off x="1662484" y="6162261"/>
            <a:ext cx="4009446" cy="369332"/>
          </a:xfrm>
          <a:prstGeom prst="rect">
            <a:avLst/>
          </a:prstGeom>
          <a:noFill/>
        </p:spPr>
        <p:txBody>
          <a:bodyPr wrap="square" rtlCol="0">
            <a:spAutoFit/>
          </a:bodyPr>
          <a:lstStyle/>
          <a:p>
            <a:r>
              <a:rPr lang="en-US" dirty="0"/>
              <a:t>Note: Dates are 01-01-16 to 01-06-16 </a:t>
            </a:r>
          </a:p>
        </p:txBody>
      </p:sp>
    </p:spTree>
    <p:extLst>
      <p:ext uri="{BB962C8B-B14F-4D97-AF65-F5344CB8AC3E}">
        <p14:creationId xmlns:p14="http://schemas.microsoft.com/office/powerpoint/2010/main" val="3299383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 with k-mean</a:t>
            </a:r>
          </a:p>
        </p:txBody>
      </p:sp>
      <p:sp>
        <p:nvSpPr>
          <p:cNvPr id="3" name="Content Placeholder 2"/>
          <p:cNvSpPr>
            <a:spLocks noGrp="1"/>
          </p:cNvSpPr>
          <p:nvPr>
            <p:ph idx="1"/>
          </p:nvPr>
        </p:nvSpPr>
        <p:spPr/>
        <p:txBody>
          <a:bodyPr/>
          <a:lstStyle/>
          <a:p>
            <a:r>
              <a:rPr lang="en-US" dirty="0"/>
              <a:t>Add Cluster by K-mean to the data</a:t>
            </a:r>
          </a:p>
          <a:p>
            <a:r>
              <a:rPr lang="en-US" dirty="0"/>
              <a:t>Predict using Logistic Regression</a:t>
            </a:r>
          </a:p>
          <a:p>
            <a:r>
              <a:rPr lang="en-US" dirty="0"/>
              <a:t>Accuracy Model with K-mean Score: </a:t>
            </a:r>
            <a:r>
              <a:rPr lang="en-US" dirty="0"/>
              <a:t>0.998271965971</a:t>
            </a:r>
          </a:p>
          <a:p>
            <a:r>
              <a:rPr lang="en-US" dirty="0"/>
              <a:t>Baseline Accuracy Model Score: 0.917586069387</a:t>
            </a:r>
            <a:endParaRPr lang="en-US" dirty="0"/>
          </a:p>
        </p:txBody>
      </p:sp>
    </p:spTree>
    <p:extLst>
      <p:ext uri="{BB962C8B-B14F-4D97-AF65-F5344CB8AC3E}">
        <p14:creationId xmlns:p14="http://schemas.microsoft.com/office/powerpoint/2010/main" val="1095572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Clustering the events helps in understanding if a vehicle theft crime will be resolved better</a:t>
            </a:r>
          </a:p>
          <a:p>
            <a:r>
              <a:rPr lang="en-US" dirty="0"/>
              <a:t>There are about 13 groups performing vehicle thefts around San Francisco</a:t>
            </a:r>
          </a:p>
          <a:p>
            <a:r>
              <a:rPr lang="en-US" dirty="0"/>
              <a:t>Potentially, we are able to analyze further to capture Vehicle thieves</a:t>
            </a:r>
          </a:p>
        </p:txBody>
      </p:sp>
    </p:spTree>
    <p:extLst>
      <p:ext uri="{BB962C8B-B14F-4D97-AF65-F5344CB8AC3E}">
        <p14:creationId xmlns:p14="http://schemas.microsoft.com/office/powerpoint/2010/main" val="819670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a:t>
            </a:r>
          </a:p>
        </p:txBody>
      </p:sp>
      <p:sp>
        <p:nvSpPr>
          <p:cNvPr id="3" name="Content Placeholder 2"/>
          <p:cNvSpPr>
            <a:spLocks noGrp="1"/>
          </p:cNvSpPr>
          <p:nvPr>
            <p:ph idx="1"/>
          </p:nvPr>
        </p:nvSpPr>
        <p:spPr>
          <a:xfrm>
            <a:off x="1141412" y="1815548"/>
            <a:ext cx="9905999" cy="4452730"/>
          </a:xfrm>
        </p:spPr>
        <p:txBody>
          <a:bodyPr>
            <a:normAutofit fontScale="92500" lnSpcReduction="10000"/>
          </a:bodyPr>
          <a:lstStyle/>
          <a:p>
            <a:r>
              <a:rPr lang="en-US" dirty="0"/>
              <a:t>I started to work on calculating the Magnitude and Degrees.  If I continue, I can predict the distance and direction that they will possible head towards.  You would create a Regression formula using all your features to predict the model for Magnitude then another for Degree.  Once you use the 2, you can use the formulas to calculate each.  When you use both with a new longitude and latitude, you can calculate the position of the next crime (potentially).</a:t>
            </a:r>
          </a:p>
          <a:p>
            <a:r>
              <a:rPr lang="en-US" dirty="0"/>
              <a:t>I can also try to use Machine Learning to predict the next point of crime.</a:t>
            </a:r>
          </a:p>
          <a:p>
            <a:r>
              <a:rPr lang="en-US" dirty="0"/>
              <a:t>Calculate using more data</a:t>
            </a:r>
          </a:p>
          <a:p>
            <a:r>
              <a:rPr lang="en-US" dirty="0"/>
              <a:t>Calculate using other categories to see their patterns as well.</a:t>
            </a:r>
          </a:p>
          <a:p>
            <a:r>
              <a:rPr lang="en-US" dirty="0"/>
              <a:t>Calculate for other cities, states, or even countries</a:t>
            </a:r>
          </a:p>
        </p:txBody>
      </p:sp>
    </p:spTree>
    <p:extLst>
      <p:ext uri="{BB962C8B-B14F-4D97-AF65-F5344CB8AC3E}">
        <p14:creationId xmlns:p14="http://schemas.microsoft.com/office/powerpoint/2010/main" val="2848862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Acknowledgement</a:t>
            </a:r>
            <a:endParaRPr lang="en-US" dirty="0"/>
          </a:p>
        </p:txBody>
      </p:sp>
      <p:sp>
        <p:nvSpPr>
          <p:cNvPr id="3" name="Content Placeholder 2"/>
          <p:cNvSpPr>
            <a:spLocks noGrp="1"/>
          </p:cNvSpPr>
          <p:nvPr>
            <p:ph idx="1"/>
          </p:nvPr>
        </p:nvSpPr>
        <p:spPr/>
        <p:txBody>
          <a:bodyPr/>
          <a:lstStyle/>
          <a:p>
            <a:r>
              <a:rPr lang="en-US" dirty="0"/>
              <a:t>Zack Peterson</a:t>
            </a:r>
          </a:p>
          <a:p>
            <a:r>
              <a:rPr lang="en-US" dirty="0"/>
              <a:t>George </a:t>
            </a:r>
            <a:r>
              <a:rPr lang="en-US" dirty="0" err="1"/>
              <a:t>Mcintre</a:t>
            </a:r>
            <a:endParaRPr lang="en-US" dirty="0"/>
          </a:p>
          <a:p>
            <a:r>
              <a:rPr lang="en-US" dirty="0"/>
              <a:t>Mario Carrillo</a:t>
            </a:r>
          </a:p>
          <a:p>
            <a:r>
              <a:rPr lang="en-US" dirty="0"/>
              <a:t>General Assembly Class DS-SF-31</a:t>
            </a:r>
          </a:p>
          <a:p>
            <a:r>
              <a:rPr lang="en-US" dirty="0"/>
              <a:t>General </a:t>
            </a:r>
            <a:r>
              <a:rPr lang="en-US" dirty="0" err="1"/>
              <a:t>Assemby</a:t>
            </a:r>
            <a:endParaRPr lang="en-US" dirty="0"/>
          </a:p>
        </p:txBody>
      </p:sp>
    </p:spTree>
    <p:extLst>
      <p:ext uri="{BB962C8B-B14F-4D97-AF65-F5344CB8AC3E}">
        <p14:creationId xmlns:p14="http://schemas.microsoft.com/office/powerpoint/2010/main" val="2543889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p:txBody>
          <a:bodyPr>
            <a:normAutofit lnSpcReduction="10000"/>
          </a:bodyPr>
          <a:lstStyle/>
          <a:p>
            <a:r>
              <a:rPr lang="en-US" dirty="0"/>
              <a:t>Many Vehicle Thefts go unresolved for years (vehicle stolen, not items from vehicles)</a:t>
            </a:r>
          </a:p>
          <a:p>
            <a:r>
              <a:rPr lang="en-US" dirty="0"/>
              <a:t>Data came from Government Open Data program for San Francisco</a:t>
            </a:r>
          </a:p>
          <a:p>
            <a:pPr marL="0" indent="0">
              <a:buNone/>
            </a:pPr>
            <a:r>
              <a:rPr lang="en-US" dirty="0"/>
              <a:t>https://data.sfgov.org/Public-Safety/Map-Crime-Incidents-from-1-Jan-2003/gxxq-x39z</a:t>
            </a:r>
          </a:p>
          <a:p>
            <a:r>
              <a:rPr lang="en-US" dirty="0"/>
              <a:t>Vehicle Theft are difficult to resolve since there are large windows of time from Vehicle stolen and report time</a:t>
            </a:r>
          </a:p>
        </p:txBody>
      </p:sp>
    </p:spTree>
    <p:extLst>
      <p:ext uri="{BB962C8B-B14F-4D97-AF65-F5344CB8AC3E}">
        <p14:creationId xmlns:p14="http://schemas.microsoft.com/office/powerpoint/2010/main" val="3175745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ways to find resolution</a:t>
            </a:r>
          </a:p>
        </p:txBody>
      </p:sp>
      <p:sp>
        <p:nvSpPr>
          <p:cNvPr id="3" name="Content Placeholder 2"/>
          <p:cNvSpPr>
            <a:spLocks noGrp="1"/>
          </p:cNvSpPr>
          <p:nvPr>
            <p:ph idx="1"/>
          </p:nvPr>
        </p:nvSpPr>
        <p:spPr/>
        <p:txBody>
          <a:bodyPr/>
          <a:lstStyle/>
          <a:p>
            <a:r>
              <a:rPr lang="en-US" dirty="0"/>
              <a:t>Use what is available to make a prediction as a baseline</a:t>
            </a:r>
          </a:p>
          <a:p>
            <a:r>
              <a:rPr lang="en-US" dirty="0"/>
              <a:t>See if there is a way to see groups (1 or more) that are creating these crimes to improve resolution</a:t>
            </a:r>
          </a:p>
          <a:p>
            <a:r>
              <a:rPr lang="en-US" dirty="0"/>
              <a:t>See if we can predict the directional patterns in the crime</a:t>
            </a:r>
          </a:p>
          <a:p>
            <a:r>
              <a:rPr lang="en-US" dirty="0"/>
              <a:t>Note: The dates are from 01-01-16 to 03-08-17</a:t>
            </a:r>
          </a:p>
        </p:txBody>
      </p:sp>
    </p:spTree>
    <p:extLst>
      <p:ext uri="{BB962C8B-B14F-4D97-AF65-F5344CB8AC3E}">
        <p14:creationId xmlns:p14="http://schemas.microsoft.com/office/powerpoint/2010/main" val="3129404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52869" y="846562"/>
            <a:ext cx="7646504" cy="5909310"/>
          </a:xfrm>
          <a:prstGeom prst="rect">
            <a:avLst/>
          </a:prstGeom>
        </p:spPr>
        <p:txBody>
          <a:bodyPr wrap="square">
            <a:spAutoFit/>
          </a:bodyPr>
          <a:lstStyle/>
          <a:p>
            <a:r>
              <a:rPr lang="en-US" sz="1400" dirty="0"/>
              <a:t> </a:t>
            </a:r>
            <a:r>
              <a:rPr lang="en-US" sz="1400" dirty="0" err="1"/>
              <a:t>IncidntNum</a:t>
            </a:r>
            <a:r>
              <a:rPr lang="en-US" sz="1400" dirty="0"/>
              <a:t>       Category           Descript  </a:t>
            </a:r>
            <a:r>
              <a:rPr lang="en-US" sz="1400" dirty="0" err="1"/>
              <a:t>DayOfWeek</a:t>
            </a:r>
            <a:r>
              <a:rPr lang="en-US" sz="1400" dirty="0"/>
              <a:t>  \</a:t>
            </a:r>
          </a:p>
          <a:p>
            <a:r>
              <a:rPr lang="en-US" sz="1400" dirty="0"/>
              <a:t>0   150098373  VEHICLE THEFT  STOLEN AUTOMOBILE     Sunday   </a:t>
            </a:r>
          </a:p>
          <a:p>
            <a:r>
              <a:rPr lang="en-US" sz="1400" dirty="0"/>
              <a:t>1   150098464  VEHICLE THEFT  STOLEN AUTOMOBILE     Sunday   </a:t>
            </a:r>
          </a:p>
          <a:p>
            <a:r>
              <a:rPr lang="en-US" sz="1400" dirty="0"/>
              <a:t>2   150098715  VEHICLE THEFT  STOLEN AUTOMOBILE     Sunday   </a:t>
            </a:r>
          </a:p>
          <a:p>
            <a:r>
              <a:rPr lang="en-US" sz="1400" dirty="0"/>
              <a:t>3   150098743  VEHICLE THEFT  STOLEN AUTOMOBILE  Wednesday   </a:t>
            </a:r>
          </a:p>
          <a:p>
            <a:r>
              <a:rPr lang="en-US" sz="1400" dirty="0"/>
              <a:t>4   150099086  VEHICLE THEFT       STOLEN TRUCK     Sunday   </a:t>
            </a:r>
          </a:p>
          <a:p>
            <a:endParaRPr lang="en-US" sz="1400" dirty="0"/>
          </a:p>
          <a:p>
            <a:r>
              <a:rPr lang="en-US" sz="1400" dirty="0"/>
              <a:t>                     Date   Time </a:t>
            </a:r>
            <a:r>
              <a:rPr lang="en-US" sz="1400" dirty="0" err="1"/>
              <a:t>PdDistrict</a:t>
            </a:r>
            <a:r>
              <a:rPr lang="en-US" sz="1400" dirty="0"/>
              <a:t> Resolution  \</a:t>
            </a:r>
          </a:p>
          <a:p>
            <a:r>
              <a:rPr lang="en-US" sz="1400" dirty="0"/>
              <a:t>0  02/01/2015 12:00:00 AM  12:45   NORTHERN       NONE   </a:t>
            </a:r>
          </a:p>
          <a:p>
            <a:r>
              <a:rPr lang="en-US" sz="1400" dirty="0"/>
              <a:t>1  02/01/2015 12:00:00 AM  11:45   NORTHERN       NONE   </a:t>
            </a:r>
          </a:p>
          <a:p>
            <a:r>
              <a:rPr lang="en-US" sz="1400" dirty="0"/>
              <a:t>2  02/01/2015 12:00:00 AM  08:00   RICHMOND  UNFOUNDED   </a:t>
            </a:r>
          </a:p>
          <a:p>
            <a:r>
              <a:rPr lang="en-US" sz="1400" dirty="0"/>
              <a:t>3  01/28/2015 12:00:00 AM  16:00    TARAVAL       NONE   </a:t>
            </a:r>
          </a:p>
          <a:p>
            <a:r>
              <a:rPr lang="en-US" sz="1400" dirty="0"/>
              <a:t>4  02/01/2015 12:00:00 AM  01:00  INGLESIDE       NONE   </a:t>
            </a:r>
          </a:p>
          <a:p>
            <a:endParaRPr lang="en-US" sz="1400" dirty="0"/>
          </a:p>
          <a:p>
            <a:r>
              <a:rPr lang="en-US" sz="1400" dirty="0"/>
              <a:t>                       Address           X          Y  \</a:t>
            </a:r>
          </a:p>
          <a:p>
            <a:r>
              <a:rPr lang="en-US" sz="1400" dirty="0"/>
              <a:t>0        FRANKLIN ST / TURK ST -122.422277  37.781753   </a:t>
            </a:r>
          </a:p>
          <a:p>
            <a:r>
              <a:rPr lang="en-US" sz="1400" dirty="0"/>
              <a:t>1        GROVE ST / VANNESS AV -122.419885  37.778251   </a:t>
            </a:r>
          </a:p>
          <a:p>
            <a:r>
              <a:rPr lang="en-US" sz="1400" dirty="0"/>
              <a:t>2  GOLDEN GATE AV / STANYAN ST -122.455126  37.777024   </a:t>
            </a:r>
          </a:p>
          <a:p>
            <a:r>
              <a:rPr lang="en-US" sz="1400" dirty="0"/>
              <a:t>3         LINCOLN WY / 38TH AV -122.497614  37.764543   </a:t>
            </a:r>
          </a:p>
          <a:p>
            <a:r>
              <a:rPr lang="en-US" sz="1400" dirty="0"/>
              <a:t>4      CRESCENT AV / PORTER ST -122.418099  37.734953   </a:t>
            </a:r>
          </a:p>
          <a:p>
            <a:endParaRPr lang="en-US" sz="1400" dirty="0"/>
          </a:p>
          <a:p>
            <a:r>
              <a:rPr lang="en-US" sz="1400" dirty="0"/>
              <a:t>                                Location  </a:t>
            </a:r>
          </a:p>
          <a:p>
            <a:r>
              <a:rPr lang="en-US" sz="1400" dirty="0"/>
              <a:t>0   (37.7817528767881, -122.42227702764)  </a:t>
            </a:r>
          </a:p>
          <a:p>
            <a:r>
              <a:rPr lang="en-US" sz="1400" dirty="0"/>
              <a:t>1  (37.7782510832412, -122.419884939457)  </a:t>
            </a:r>
          </a:p>
          <a:p>
            <a:r>
              <a:rPr lang="en-US" sz="1400" dirty="0"/>
              <a:t>2   (37.777023633257, -122.455125552189)  </a:t>
            </a:r>
          </a:p>
          <a:p>
            <a:r>
              <a:rPr lang="en-US" sz="1400" dirty="0"/>
              <a:t>3   (37.7645433165084, -122.49761402653)  </a:t>
            </a:r>
          </a:p>
          <a:p>
            <a:r>
              <a:rPr lang="en-US" sz="1400" dirty="0"/>
              <a:t>4  (37.7349529289018, -122.418098776629)</a:t>
            </a:r>
          </a:p>
        </p:txBody>
      </p:sp>
      <p:sp>
        <p:nvSpPr>
          <p:cNvPr id="7" name="TextBox 6"/>
          <p:cNvSpPr txBox="1"/>
          <p:nvPr/>
        </p:nvSpPr>
        <p:spPr>
          <a:xfrm>
            <a:off x="4773521" y="200231"/>
            <a:ext cx="2605200" cy="646331"/>
          </a:xfrm>
          <a:prstGeom prst="rect">
            <a:avLst/>
          </a:prstGeom>
          <a:noFill/>
        </p:spPr>
        <p:txBody>
          <a:bodyPr wrap="none" rtlCol="0">
            <a:spAutoFit/>
          </a:bodyPr>
          <a:lstStyle/>
          <a:p>
            <a:r>
              <a:rPr lang="en-US" sz="3600" dirty="0"/>
              <a:t>Sample Data</a:t>
            </a:r>
          </a:p>
        </p:txBody>
      </p:sp>
    </p:spTree>
    <p:extLst>
      <p:ext uri="{BB962C8B-B14F-4D97-AF65-F5344CB8AC3E}">
        <p14:creationId xmlns:p14="http://schemas.microsoft.com/office/powerpoint/2010/main" val="495676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01008" y="1458391"/>
            <a:ext cx="6096000" cy="4524315"/>
          </a:xfrm>
          <a:prstGeom prst="rect">
            <a:avLst/>
          </a:prstGeom>
        </p:spPr>
        <p:txBody>
          <a:bodyPr>
            <a:spAutoFit/>
          </a:bodyPr>
          <a:lstStyle/>
          <a:p>
            <a:r>
              <a:rPr lang="en-US" dirty="0" err="1"/>
              <a:t>RangeIndex</a:t>
            </a:r>
            <a:r>
              <a:rPr lang="en-US" dirty="0"/>
              <a:t>: 120514 entries, 0 to 120513</a:t>
            </a:r>
          </a:p>
          <a:p>
            <a:r>
              <a:rPr lang="en-US" dirty="0"/>
              <a:t>Data columns (total 12 columns):</a:t>
            </a:r>
          </a:p>
          <a:p>
            <a:r>
              <a:rPr lang="en-US" dirty="0" err="1"/>
              <a:t>IncidntNum</a:t>
            </a:r>
            <a:r>
              <a:rPr lang="en-US" dirty="0"/>
              <a:t>    120514 non-null int64</a:t>
            </a:r>
          </a:p>
          <a:p>
            <a:r>
              <a:rPr lang="en-US" dirty="0"/>
              <a:t>Category      120514 non-null object</a:t>
            </a:r>
          </a:p>
          <a:p>
            <a:r>
              <a:rPr lang="en-US" dirty="0"/>
              <a:t>Descript      120514 non-null object</a:t>
            </a:r>
          </a:p>
          <a:p>
            <a:r>
              <a:rPr lang="en-US" dirty="0" err="1"/>
              <a:t>DayOfWeek</a:t>
            </a:r>
            <a:r>
              <a:rPr lang="en-US" dirty="0"/>
              <a:t>     120514 non-null object</a:t>
            </a:r>
          </a:p>
          <a:p>
            <a:r>
              <a:rPr lang="en-US" dirty="0"/>
              <a:t>Date          120514 non-null object</a:t>
            </a:r>
          </a:p>
          <a:p>
            <a:r>
              <a:rPr lang="en-US" dirty="0"/>
              <a:t>Time          120514 non-null object</a:t>
            </a:r>
          </a:p>
          <a:p>
            <a:r>
              <a:rPr lang="en-US" dirty="0" err="1"/>
              <a:t>PdDistrict</a:t>
            </a:r>
            <a:r>
              <a:rPr lang="en-US" dirty="0"/>
              <a:t>    120514 non-null object</a:t>
            </a:r>
          </a:p>
          <a:p>
            <a:r>
              <a:rPr lang="en-US" dirty="0"/>
              <a:t>Resolution    120514 non-null object</a:t>
            </a:r>
          </a:p>
          <a:p>
            <a:r>
              <a:rPr lang="en-US" dirty="0"/>
              <a:t>Address       120514 non-null object</a:t>
            </a:r>
          </a:p>
          <a:p>
            <a:r>
              <a:rPr lang="en-US" dirty="0"/>
              <a:t>X             120514 non-null float64</a:t>
            </a:r>
          </a:p>
          <a:p>
            <a:r>
              <a:rPr lang="en-US" dirty="0"/>
              <a:t>Y             120514 non-null float64</a:t>
            </a:r>
          </a:p>
          <a:p>
            <a:r>
              <a:rPr lang="en-US" dirty="0"/>
              <a:t>Location      120514 non-null object</a:t>
            </a:r>
          </a:p>
          <a:p>
            <a:r>
              <a:rPr lang="en-US" dirty="0" err="1"/>
              <a:t>dtypes</a:t>
            </a:r>
            <a:r>
              <a:rPr lang="en-US" dirty="0"/>
              <a:t>: float64(2), int64(1), object(9)</a:t>
            </a:r>
          </a:p>
          <a:p>
            <a:r>
              <a:rPr lang="en-US" dirty="0"/>
              <a:t>memory usage: 11.0+ MB</a:t>
            </a:r>
          </a:p>
        </p:txBody>
      </p:sp>
      <p:sp>
        <p:nvSpPr>
          <p:cNvPr id="5" name="TextBox 4"/>
          <p:cNvSpPr txBox="1"/>
          <p:nvPr/>
        </p:nvSpPr>
        <p:spPr>
          <a:xfrm>
            <a:off x="4774272" y="318052"/>
            <a:ext cx="2749471" cy="646331"/>
          </a:xfrm>
          <a:prstGeom prst="rect">
            <a:avLst/>
          </a:prstGeom>
          <a:noFill/>
        </p:spPr>
        <p:txBody>
          <a:bodyPr wrap="none" rtlCol="0">
            <a:spAutoFit/>
          </a:bodyPr>
          <a:lstStyle/>
          <a:p>
            <a:r>
              <a:rPr lang="en-US" sz="3600" dirty="0"/>
              <a:t>Data Cleanup</a:t>
            </a:r>
          </a:p>
        </p:txBody>
      </p:sp>
    </p:spTree>
    <p:extLst>
      <p:ext uri="{BB962C8B-B14F-4D97-AF65-F5344CB8AC3E}">
        <p14:creationId xmlns:p14="http://schemas.microsoft.com/office/powerpoint/2010/main" val="1617587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17708"/>
            <a:ext cx="9905998" cy="1478570"/>
          </a:xfrm>
        </p:spPr>
        <p:txBody>
          <a:bodyPr/>
          <a:lstStyle/>
          <a:p>
            <a:r>
              <a:rPr lang="en-US" dirty="0"/>
              <a:t>Data Conversion</a:t>
            </a:r>
          </a:p>
        </p:txBody>
      </p:sp>
      <p:sp>
        <p:nvSpPr>
          <p:cNvPr id="3" name="Content Placeholder 2"/>
          <p:cNvSpPr>
            <a:spLocks noGrp="1"/>
          </p:cNvSpPr>
          <p:nvPr>
            <p:ph idx="1"/>
          </p:nvPr>
        </p:nvSpPr>
        <p:spPr>
          <a:xfrm>
            <a:off x="1141412" y="1404730"/>
            <a:ext cx="9905999" cy="5274366"/>
          </a:xfrm>
        </p:spPr>
        <p:txBody>
          <a:bodyPr>
            <a:normAutofit/>
          </a:bodyPr>
          <a:lstStyle/>
          <a:p>
            <a:r>
              <a:rPr lang="en-US" dirty="0"/>
              <a:t>Converting text to numbers for analysis</a:t>
            </a:r>
          </a:p>
          <a:p>
            <a:r>
              <a:rPr lang="en-US" dirty="0"/>
              <a:t>Problems of conversion process</a:t>
            </a:r>
          </a:p>
          <a:p>
            <a:pPr lvl="1"/>
            <a:r>
              <a:rPr lang="en-US" dirty="0"/>
              <a:t>Timing out due to too much data</a:t>
            </a:r>
          </a:p>
          <a:p>
            <a:pPr lvl="1"/>
            <a:r>
              <a:rPr lang="en-US" dirty="0"/>
              <a:t>Reducing amount of data</a:t>
            </a:r>
          </a:p>
          <a:p>
            <a:pPr lvl="1"/>
            <a:r>
              <a:rPr lang="en-US" dirty="0"/>
              <a:t>Sorting the data in order</a:t>
            </a:r>
          </a:p>
          <a:p>
            <a:pPr lvl="1"/>
            <a:r>
              <a:rPr lang="en-US" dirty="0"/>
              <a:t>Indexing resulting multiplying results</a:t>
            </a:r>
          </a:p>
          <a:p>
            <a:pPr lvl="1"/>
            <a:r>
              <a:rPr lang="en-US" dirty="0"/>
              <a:t>Splitting data then merge data back</a:t>
            </a:r>
          </a:p>
          <a:p>
            <a:r>
              <a:rPr lang="en-US" dirty="0"/>
              <a:t>Creating new variables</a:t>
            </a:r>
          </a:p>
          <a:p>
            <a:pPr lvl="1"/>
            <a:r>
              <a:rPr lang="en-US" dirty="0"/>
              <a:t>K-means Cluster classifications</a:t>
            </a:r>
          </a:p>
          <a:p>
            <a:pPr lvl="1"/>
            <a:r>
              <a:rPr lang="en-US" dirty="0"/>
              <a:t>Separating data to convert or calculate reducing calculation time</a:t>
            </a:r>
          </a:p>
          <a:p>
            <a:pPr lvl="1"/>
            <a:r>
              <a:rPr lang="en-US" dirty="0"/>
              <a:t>Calculating Magnitude and Degrees</a:t>
            </a:r>
          </a:p>
          <a:p>
            <a:endParaRPr lang="en-US" dirty="0"/>
          </a:p>
        </p:txBody>
      </p:sp>
    </p:spTree>
    <p:extLst>
      <p:ext uri="{BB962C8B-B14F-4D97-AF65-F5344CB8AC3E}">
        <p14:creationId xmlns:p14="http://schemas.microsoft.com/office/powerpoint/2010/main" val="2602726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1" y="1361591"/>
            <a:ext cx="9905999" cy="5184983"/>
          </a:xfrm>
        </p:spPr>
        <p:txBody>
          <a:bodyPr>
            <a:normAutofit fontScale="92500" lnSpcReduction="20000"/>
          </a:bodyPr>
          <a:lstStyle/>
          <a:p>
            <a:pPr marL="0" indent="0">
              <a:buNone/>
            </a:pPr>
            <a:r>
              <a:rPr lang="en-US" dirty="0"/>
              <a:t># Evaluates the Resolution column to match 'NONE' to TRUE/FALSE</a:t>
            </a:r>
          </a:p>
          <a:p>
            <a:pPr marL="0" indent="0">
              <a:buNone/>
            </a:pPr>
            <a:r>
              <a:rPr lang="en-US" dirty="0"/>
              <a:t>res = </a:t>
            </a:r>
            <a:r>
              <a:rPr lang="en-US" dirty="0" err="1"/>
              <a:t>sfcrime.Resolution</a:t>
            </a:r>
            <a:r>
              <a:rPr lang="en-US" dirty="0"/>
              <a:t> == 'NONE'</a:t>
            </a:r>
          </a:p>
          <a:p>
            <a:pPr marL="0" indent="0">
              <a:buNone/>
            </a:pPr>
            <a:endParaRPr lang="en-US" dirty="0"/>
          </a:p>
          <a:p>
            <a:pPr marL="0" indent="0">
              <a:buNone/>
            </a:pPr>
            <a:r>
              <a:rPr lang="en-US" dirty="0"/>
              <a:t># initially set all lines to resolved, then changed all items that not resolved to 0</a:t>
            </a:r>
          </a:p>
          <a:p>
            <a:pPr marL="0" indent="0">
              <a:buNone/>
            </a:pPr>
            <a:r>
              <a:rPr lang="en-US" dirty="0" err="1"/>
              <a:t>sfcrime</a:t>
            </a:r>
            <a:r>
              <a:rPr lang="en-US" dirty="0"/>
              <a:t>['Resolve'] = 1</a:t>
            </a:r>
          </a:p>
          <a:p>
            <a:pPr marL="0" indent="0">
              <a:buNone/>
            </a:pPr>
            <a:r>
              <a:rPr lang="en-US" dirty="0" err="1"/>
              <a:t>sfcrime.loc</a:t>
            </a:r>
            <a:r>
              <a:rPr lang="en-US" dirty="0"/>
              <a:t>[res, 'Resolve'] = 0</a:t>
            </a:r>
          </a:p>
          <a:p>
            <a:pPr marL="0" indent="0">
              <a:buNone/>
            </a:pPr>
            <a:r>
              <a:rPr lang="en-US" dirty="0"/>
              <a:t>==============================================</a:t>
            </a:r>
          </a:p>
          <a:p>
            <a:pPr marL="0" indent="0">
              <a:buNone/>
            </a:pPr>
            <a:r>
              <a:rPr lang="en-US" dirty="0"/>
              <a:t>% of data classified</a:t>
            </a:r>
          </a:p>
          <a:p>
            <a:pPr marL="0" indent="0">
              <a:buNone/>
            </a:pPr>
            <a:r>
              <a:rPr lang="en-US" dirty="0"/>
              <a:t>0    0.917238</a:t>
            </a:r>
          </a:p>
          <a:p>
            <a:pPr marL="0" indent="0">
              <a:buNone/>
            </a:pPr>
            <a:r>
              <a:rPr lang="en-US" dirty="0"/>
              <a:t>1    0.082762</a:t>
            </a:r>
          </a:p>
          <a:p>
            <a:pPr marL="0" indent="0">
              <a:buNone/>
            </a:pPr>
            <a:r>
              <a:rPr lang="en-US" dirty="0"/>
              <a:t>Name: Resolve, </a:t>
            </a:r>
            <a:r>
              <a:rPr lang="en-US" dirty="0" err="1"/>
              <a:t>dtype</a:t>
            </a:r>
            <a:r>
              <a:rPr lang="en-US" dirty="0"/>
              <a:t>: float64</a:t>
            </a:r>
          </a:p>
        </p:txBody>
      </p:sp>
      <p:sp>
        <p:nvSpPr>
          <p:cNvPr id="7" name="TextBox 6"/>
          <p:cNvSpPr txBox="1"/>
          <p:nvPr/>
        </p:nvSpPr>
        <p:spPr>
          <a:xfrm>
            <a:off x="3388029" y="410818"/>
            <a:ext cx="5412764" cy="646331"/>
          </a:xfrm>
          <a:prstGeom prst="rect">
            <a:avLst/>
          </a:prstGeom>
          <a:noFill/>
        </p:spPr>
        <p:txBody>
          <a:bodyPr wrap="none" rtlCol="0">
            <a:spAutoFit/>
          </a:bodyPr>
          <a:lstStyle/>
          <a:p>
            <a:r>
              <a:rPr lang="en-US" sz="3600" dirty="0"/>
              <a:t>Convert Resolution to Predict</a:t>
            </a:r>
          </a:p>
        </p:txBody>
      </p:sp>
    </p:spTree>
    <p:extLst>
      <p:ext uri="{BB962C8B-B14F-4D97-AF65-F5344CB8AC3E}">
        <p14:creationId xmlns:p14="http://schemas.microsoft.com/office/powerpoint/2010/main" val="3937282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879755"/>
            <a:ext cx="9884397" cy="5865601"/>
          </a:xfrm>
        </p:spPr>
        <p:txBody>
          <a:bodyPr>
            <a:noAutofit/>
          </a:bodyPr>
          <a:lstStyle/>
          <a:p>
            <a:pPr marL="0" indent="0">
              <a:buNone/>
            </a:pPr>
            <a:r>
              <a:rPr lang="en-US" sz="1400" dirty="0"/>
              <a:t>Removed Columns: 'Category', 'Address', 'Location', 'Resolution‘</a:t>
            </a:r>
            <a:br>
              <a:rPr lang="en-US" sz="1400" dirty="0"/>
            </a:br>
            <a:r>
              <a:rPr lang="en-US" sz="1400" dirty="0"/>
              <a:t>Feature columns: ['</a:t>
            </a:r>
            <a:r>
              <a:rPr lang="en-US" sz="1400" dirty="0" err="1"/>
              <a:t>IncidntNum</a:t>
            </a:r>
            <a:r>
              <a:rPr lang="en-US" sz="1400" dirty="0"/>
              <a:t>', 'Descript', '</a:t>
            </a:r>
            <a:r>
              <a:rPr lang="en-US" sz="1400" dirty="0" err="1"/>
              <a:t>DayOfWeek</a:t>
            </a:r>
            <a:r>
              <a:rPr lang="en-US" sz="1400" dirty="0"/>
              <a:t>', 'Date', 'Time', '</a:t>
            </a:r>
            <a:r>
              <a:rPr lang="en-US" sz="1400" dirty="0" err="1"/>
              <a:t>PdDistrict</a:t>
            </a:r>
            <a:r>
              <a:rPr lang="en-US" sz="1400" dirty="0"/>
              <a:t>', 'X', 'Y', 'Resolve']</a:t>
            </a:r>
            <a:br>
              <a:rPr lang="en-US" sz="1400" dirty="0"/>
            </a:br>
            <a:r>
              <a:rPr lang="en-US" sz="1400" dirty="0"/>
              <a:t>Target column: Resolve</a:t>
            </a:r>
          </a:p>
          <a:p>
            <a:pPr marL="0" indent="0">
              <a:buNone/>
            </a:pPr>
            <a:r>
              <a:rPr lang="en-US" sz="1400" dirty="0"/>
              <a:t>Feature values:</a:t>
            </a:r>
          </a:p>
          <a:p>
            <a:pPr marL="0" indent="0">
              <a:buNone/>
            </a:pPr>
            <a:r>
              <a:rPr lang="en-US" sz="1400" dirty="0"/>
              <a:t>   </a:t>
            </a:r>
            <a:r>
              <a:rPr lang="en-US" sz="1400" dirty="0" err="1"/>
              <a:t>IncidntNum</a:t>
            </a:r>
            <a:r>
              <a:rPr lang="en-US" sz="1400" dirty="0"/>
              <a:t>           Descript  </a:t>
            </a:r>
            <a:r>
              <a:rPr lang="en-US" sz="1400" dirty="0" err="1"/>
              <a:t>DayOfWeek</a:t>
            </a:r>
            <a:r>
              <a:rPr lang="en-US" sz="1400" dirty="0"/>
              <a:t>                    Date   Time  \</a:t>
            </a:r>
          </a:p>
          <a:p>
            <a:pPr marL="0" indent="0">
              <a:buNone/>
            </a:pPr>
            <a:r>
              <a:rPr lang="en-US" sz="1400" dirty="0"/>
              <a:t>0   150098373  STOLEN AUTOMOBILE     Sunday  02/01/2015 12:00:00 AM  12:45   </a:t>
            </a:r>
          </a:p>
          <a:p>
            <a:pPr marL="0" indent="0">
              <a:buNone/>
            </a:pPr>
            <a:r>
              <a:rPr lang="en-US" sz="1400" dirty="0"/>
              <a:t>1   150098464  STOLEN AUTOMOBILE     Sunday  02/01/2015 12:00:00 AM  11:45   </a:t>
            </a:r>
          </a:p>
          <a:p>
            <a:pPr marL="0" indent="0">
              <a:buNone/>
            </a:pPr>
            <a:r>
              <a:rPr lang="en-US" sz="1400" dirty="0"/>
              <a:t>2   150098715  STOLEN AUTOMOBILE     Sunday  02/01/2015 12:00:00 AM  08:00   </a:t>
            </a:r>
          </a:p>
          <a:p>
            <a:pPr marL="0" indent="0">
              <a:buNone/>
            </a:pPr>
            <a:r>
              <a:rPr lang="en-US" sz="1400" dirty="0"/>
              <a:t>3   150098743  STOLEN AUTOMOBILE  Wednesday  01/28/2015 12:00:00 AM  16:00   </a:t>
            </a:r>
          </a:p>
          <a:p>
            <a:pPr marL="0" indent="0">
              <a:buNone/>
            </a:pPr>
            <a:r>
              <a:rPr lang="en-US" sz="1400" dirty="0"/>
              <a:t>4   150099086       STOLEN TRUCK     Sunday  02/01/2015 12:00:00 AM  01:00   </a:t>
            </a:r>
          </a:p>
          <a:p>
            <a:pPr marL="0" indent="0">
              <a:buNone/>
            </a:pPr>
            <a:r>
              <a:rPr lang="en-US" sz="1400" dirty="0"/>
              <a:t>  </a:t>
            </a:r>
            <a:r>
              <a:rPr lang="en-US" sz="1400" dirty="0" err="1"/>
              <a:t>PdDistrict</a:t>
            </a:r>
            <a:r>
              <a:rPr lang="en-US" sz="1400" dirty="0"/>
              <a:t>           X          Y  Resolve  </a:t>
            </a:r>
          </a:p>
          <a:p>
            <a:pPr marL="0" indent="0">
              <a:buNone/>
            </a:pPr>
            <a:r>
              <a:rPr lang="en-US" sz="1400" dirty="0"/>
              <a:t>0   NORTHERN -122.422277  37.781753        0  </a:t>
            </a:r>
          </a:p>
          <a:p>
            <a:pPr marL="0" indent="0">
              <a:buNone/>
            </a:pPr>
            <a:r>
              <a:rPr lang="en-US" sz="1400" dirty="0"/>
              <a:t>1   NORTHERN -122.419885  37.778251        0  </a:t>
            </a:r>
          </a:p>
          <a:p>
            <a:pPr marL="0" indent="0">
              <a:buNone/>
            </a:pPr>
            <a:r>
              <a:rPr lang="en-US" sz="1400" dirty="0"/>
              <a:t>2   RICHMOND -122.455126  37.777024        1  </a:t>
            </a:r>
          </a:p>
          <a:p>
            <a:pPr marL="0" indent="0">
              <a:buNone/>
            </a:pPr>
            <a:r>
              <a:rPr lang="en-US" sz="1400" dirty="0"/>
              <a:t>3    TARAVAL -122.497614  37.764543        0  </a:t>
            </a:r>
          </a:p>
          <a:p>
            <a:pPr marL="0" indent="0">
              <a:buNone/>
            </a:pPr>
            <a:r>
              <a:rPr lang="en-US" sz="1400" dirty="0"/>
              <a:t>4  INGLESIDE -122.418099  37.734953        0 </a:t>
            </a:r>
          </a:p>
        </p:txBody>
      </p:sp>
      <p:sp>
        <p:nvSpPr>
          <p:cNvPr id="5" name="TextBox 4"/>
          <p:cNvSpPr txBox="1"/>
          <p:nvPr/>
        </p:nvSpPr>
        <p:spPr>
          <a:xfrm>
            <a:off x="3500018" y="233424"/>
            <a:ext cx="5167184" cy="646331"/>
          </a:xfrm>
          <a:prstGeom prst="rect">
            <a:avLst/>
          </a:prstGeom>
          <a:noFill/>
        </p:spPr>
        <p:txBody>
          <a:bodyPr wrap="none" rtlCol="0">
            <a:spAutoFit/>
          </a:bodyPr>
          <a:lstStyle/>
          <a:p>
            <a:r>
              <a:rPr lang="en-US" sz="3600" dirty="0"/>
              <a:t>Prepping Data for Analysis</a:t>
            </a:r>
          </a:p>
        </p:txBody>
      </p:sp>
    </p:spTree>
    <p:extLst>
      <p:ext uri="{BB962C8B-B14F-4D97-AF65-F5344CB8AC3E}">
        <p14:creationId xmlns:p14="http://schemas.microsoft.com/office/powerpoint/2010/main" val="4287643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656" y="0"/>
            <a:ext cx="9905998" cy="1478570"/>
          </a:xfrm>
        </p:spPr>
        <p:txBody>
          <a:bodyPr/>
          <a:lstStyle/>
          <a:p>
            <a:r>
              <a:rPr lang="en-US" dirty="0"/>
              <a:t>Correlation Heatmap</a:t>
            </a:r>
          </a:p>
        </p:txBody>
      </p:sp>
      <p:pic>
        <p:nvPicPr>
          <p:cNvPr id="5" name="Content Placeholder 4"/>
          <p:cNvPicPr>
            <a:picLocks noGrp="1" noChangeAspect="1"/>
          </p:cNvPicPr>
          <p:nvPr>
            <p:ph idx="1"/>
          </p:nvPr>
        </p:nvPicPr>
        <p:blipFill>
          <a:blip r:embed="rId2"/>
          <a:stretch>
            <a:fillRect/>
          </a:stretch>
        </p:blipFill>
        <p:spPr>
          <a:xfrm>
            <a:off x="2626480" y="1139687"/>
            <a:ext cx="7299398" cy="6063283"/>
          </a:xfrm>
        </p:spPr>
      </p:pic>
    </p:spTree>
    <p:extLst>
      <p:ext uri="{BB962C8B-B14F-4D97-AF65-F5344CB8AC3E}">
        <p14:creationId xmlns:p14="http://schemas.microsoft.com/office/powerpoint/2010/main" val="38850531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190</TotalTime>
  <Words>805</Words>
  <Application>Microsoft Office PowerPoint</Application>
  <PresentationFormat>Widescreen</PresentationFormat>
  <Paragraphs>130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Trebuchet MS</vt:lpstr>
      <vt:lpstr>Tw Cen MT</vt:lpstr>
      <vt:lpstr>Circuit</vt:lpstr>
      <vt:lpstr>San Francisco Crime Vehicle THEFT analysis</vt:lpstr>
      <vt:lpstr>Background</vt:lpstr>
      <vt:lpstr>Potential ways to find resolution</vt:lpstr>
      <vt:lpstr>PowerPoint Presentation</vt:lpstr>
      <vt:lpstr>PowerPoint Presentation</vt:lpstr>
      <vt:lpstr>Data Conversion</vt:lpstr>
      <vt:lpstr>PowerPoint Presentation</vt:lpstr>
      <vt:lpstr>PowerPoint Presentation</vt:lpstr>
      <vt:lpstr>Correlation Heatmap</vt:lpstr>
      <vt:lpstr>Sample data graph</vt:lpstr>
      <vt:lpstr>Logistic regression predicting resolution</vt:lpstr>
      <vt:lpstr>Cluster -- K-mean analysis</vt:lpstr>
      <vt:lpstr>Silhouette calculation to optimize clusters</vt:lpstr>
      <vt:lpstr>Graph of k-means on graph</vt:lpstr>
      <vt:lpstr>Logistic regression with k-mean</vt:lpstr>
      <vt:lpstr>conclusion</vt:lpstr>
      <vt:lpstr>future</vt:lpstr>
      <vt:lpstr>Acknowledgement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Vehical</dc:title>
  <dc:creator>morebeus</dc:creator>
  <cp:lastModifiedBy>morebeus</cp:lastModifiedBy>
  <cp:revision>18</cp:revision>
  <dcterms:created xsi:type="dcterms:W3CDTF">2017-03-28T08:27:02Z</dcterms:created>
  <dcterms:modified xsi:type="dcterms:W3CDTF">2017-03-29T01:55:21Z</dcterms:modified>
</cp:coreProperties>
</file>