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8" r:id="rId21"/>
    <p:sldId id="301" r:id="rId22"/>
    <p:sldId id="302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6090" y="1495451"/>
            <a:ext cx="3108959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Data Analysis Using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Bhagyashree More</a:t>
            </a:r>
          </a:p>
          <a:p>
            <a:pPr algn="ctr"/>
            <a:r>
              <a:rPr lang="en-US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Enrollment ID-EN12024077896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3" name="Picture 9" descr="Top 5 Customer Churn Prediction Models in Machine Learning">
            <a:extLst>
              <a:ext uri="{FF2B5EF4-FFF2-40B4-BE49-F238E27FC236}">
                <a16:creationId xmlns:a16="http://schemas.microsoft.com/office/drawing/2014/main" id="{A96DF953-4363-A719-C2EB-1E9D488F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" y="0"/>
            <a:ext cx="7645851" cy="639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2103-606C-09B7-C0A0-EFA4E3BE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700"/>
            <a:ext cx="10948946" cy="702304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6: Display region-wise count of customers. identify the region that has maximum number of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52BAF-EDE4-C8EE-FD89-C51BD9BF5A5B}"/>
              </a:ext>
            </a:extLst>
          </p:cNvPr>
          <p:cNvSpPr txBox="1"/>
          <p:nvPr/>
        </p:nvSpPr>
        <p:spPr>
          <a:xfrm>
            <a:off x="1186070" y="5665134"/>
            <a:ext cx="99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England region that has maximum number of customers.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F3998-835B-F4BC-5CDE-F7A3134CE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1" t="19116" r="12282" b="12664"/>
          <a:stretch/>
        </p:blipFill>
        <p:spPr>
          <a:xfrm>
            <a:off x="1325218" y="1909038"/>
            <a:ext cx="7354956" cy="34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EB0B-3521-0DBE-1B50-5011673B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167C-D0E2-9519-E16F-5EEF7EBA1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C30B8-92D3-6D86-6BE5-9FAF2B2B6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" t="11769" r="9000" b="116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4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82DC40-6CBD-80E2-5774-C4EB92D7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700"/>
            <a:ext cx="10948946" cy="7023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7: Display total number of customers, count of attired and existing customers.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from attired &amp; existing customers.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50E4-9226-4B3A-C779-363D73E71D8E}"/>
              </a:ext>
            </a:extLst>
          </p:cNvPr>
          <p:cNvSpPr txBox="1"/>
          <p:nvPr/>
        </p:nvSpPr>
        <p:spPr>
          <a:xfrm>
            <a:off x="1186070" y="5665134"/>
            <a:ext cx="99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England region that has maximum number of customers.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36AB90-CC34-F250-EDFA-C79588B11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8" t="19719" r="64240" b="67352"/>
          <a:stretch/>
        </p:blipFill>
        <p:spPr>
          <a:xfrm>
            <a:off x="1186070" y="2289237"/>
            <a:ext cx="2004613" cy="17874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98B93F-DEE7-E023-CE45-9BF27A143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4" t="20662" r="52282" b="66627"/>
          <a:stretch/>
        </p:blipFill>
        <p:spPr>
          <a:xfrm>
            <a:off x="3641034" y="2907479"/>
            <a:ext cx="3762915" cy="1308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A473B6-AC4F-DB5E-C6D9-0C15F309BD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00" t="19779" r="43587" b="66628"/>
          <a:stretch/>
        </p:blipFill>
        <p:spPr>
          <a:xfrm>
            <a:off x="7854300" y="3637347"/>
            <a:ext cx="3762915" cy="1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82DC40-6CBD-80E2-5774-C4EB92D7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700"/>
            <a:ext cx="10948946" cy="7023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8: Display percentage of the attired and the existing customers for each Education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50E4-9226-4B3A-C779-363D73E71D8E}"/>
              </a:ext>
            </a:extLst>
          </p:cNvPr>
          <p:cNvSpPr txBox="1"/>
          <p:nvPr/>
        </p:nvSpPr>
        <p:spPr>
          <a:xfrm>
            <a:off x="1186070" y="5778129"/>
            <a:ext cx="99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Attired customers and Existing customers are graduate.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06951-D32C-DD36-2136-F718BCAD2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2" t="19502" b="12664"/>
          <a:stretch/>
        </p:blipFill>
        <p:spPr>
          <a:xfrm>
            <a:off x="1186070" y="2054331"/>
            <a:ext cx="9972260" cy="36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82DC40-6CBD-80E2-5774-C4EB92D7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700"/>
            <a:ext cx="10948946" cy="7023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9: Display Education level wise total Transaction amount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50E4-9226-4B3A-C779-363D73E71D8E}"/>
              </a:ext>
            </a:extLst>
          </p:cNvPr>
          <p:cNvSpPr txBox="1"/>
          <p:nvPr/>
        </p:nvSpPr>
        <p:spPr>
          <a:xfrm>
            <a:off x="6440555" y="4086838"/>
            <a:ext cx="44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Graduate customers do more transaction.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78A7A-A6C2-23B7-F696-8127EF8A9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6" t="19888" r="14782" b="12663"/>
          <a:stretch/>
        </p:blipFill>
        <p:spPr>
          <a:xfrm>
            <a:off x="1097280" y="1869470"/>
            <a:ext cx="4905956" cy="44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82DC40-6CBD-80E2-5774-C4EB92D7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1243"/>
            <a:ext cx="10948946" cy="7023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10: Display percentage of the attired and the existing customers for Marital Status.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50E4-9226-4B3A-C779-363D73E71D8E}"/>
              </a:ext>
            </a:extLst>
          </p:cNvPr>
          <p:cNvSpPr txBox="1"/>
          <p:nvPr/>
        </p:nvSpPr>
        <p:spPr>
          <a:xfrm>
            <a:off x="1097280" y="5567425"/>
            <a:ext cx="735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46%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attired and the existing customers are married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55BD5-D24E-1D22-4D3A-E6EF017D5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6" t="18729" b="12663"/>
          <a:stretch/>
        </p:blipFill>
        <p:spPr>
          <a:xfrm>
            <a:off x="1097281" y="1961322"/>
            <a:ext cx="10485120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82DC40-6CBD-80E2-5774-C4EB92D7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1243"/>
            <a:ext cx="10948946" cy="7023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11: Display Region wise total Transaction amount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50E4-9226-4B3A-C779-363D73E71D8E}"/>
              </a:ext>
            </a:extLst>
          </p:cNvPr>
          <p:cNvSpPr txBox="1"/>
          <p:nvPr/>
        </p:nvSpPr>
        <p:spPr>
          <a:xfrm>
            <a:off x="1097280" y="5567425"/>
            <a:ext cx="892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England region have more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ransaction amount.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6E3F6-F96B-60B2-4D1C-5D29255DE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5" t="19502" b="13416"/>
          <a:stretch/>
        </p:blipFill>
        <p:spPr>
          <a:xfrm>
            <a:off x="1231127" y="1987826"/>
            <a:ext cx="8787516" cy="34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85A94-3B5A-DE88-5A22-9ABEA2F6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1" t="11769" b="12639"/>
          <a:stretch/>
        </p:blipFill>
        <p:spPr>
          <a:xfrm>
            <a:off x="-1" y="12759"/>
            <a:ext cx="12192001" cy="68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F88B-2A1E-F6AE-05D2-53C8EFA0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4D98-A49A-4DB0-9FA1-CC394C4B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46859" cy="376089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customers are more valuable to the company than attired customers.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customers are more likely to be female, have a higher income, and have a blue card.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also more likely to be graduates and do more </a:t>
            </a:r>
            <a:r>
              <a:rPr lang="en-US" sz="1800" b="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England region has the highest transaction amount, suggesting that there is an opportunity to focus on acquiring and retaining customers in this region.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1,100+ Banker With Customer Illustrations, Royalty-Free Vector Graphics &amp;  Clip Art - iStock | Asian banker with customer, Banker with customer at desk">
            <a:extLst>
              <a:ext uri="{FF2B5EF4-FFF2-40B4-BE49-F238E27FC236}">
                <a16:creationId xmlns:a16="http://schemas.microsoft.com/office/drawing/2014/main" id="{CF3C7822-E581-4AF3-7C4F-3267BF2E7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39" y="1999456"/>
            <a:ext cx="4969265" cy="386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3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AB4E-454D-D85E-2334-A9FC7877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Focus on retaining existing customer.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Focus on retaining existing customers.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Offer products and services that appeal to graduate customers.</a:t>
            </a: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Partner with other businesses that target the same customer segments.</a:t>
            </a:r>
          </a:p>
          <a:p>
            <a:pPr marL="0" indent="0">
              <a:buNone/>
            </a:pPr>
            <a:endParaRPr lang="en-US" sz="2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9D687D-B1C4-C34B-7F69-C74E9267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15179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 to Increasing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evenue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Bank Employees Providing Financial Services To Clients Stock Illustration -  Download Image Now - iStock">
            <a:extLst>
              <a:ext uri="{FF2B5EF4-FFF2-40B4-BE49-F238E27FC236}">
                <a16:creationId xmlns:a16="http://schemas.microsoft.com/office/drawing/2014/main" id="{BDE4B0B1-F265-9A66-0A58-912866B1E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30" y="2764883"/>
            <a:ext cx="3470413" cy="299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b="1" dirty="0">
                <a:latin typeface="Helvetica Neue"/>
              </a:rPr>
            </a:br>
            <a:r>
              <a:rPr lang="en-US" b="1" i="0" dirty="0">
                <a:effectLst/>
                <a:latin typeface="Helvetica Neue"/>
              </a:rPr>
              <a:t>Objective</a:t>
            </a:r>
            <a:br>
              <a:rPr lang="en-US" b="1" i="0" dirty="0"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EBBF3-BCBD-919D-22B4-70D12A6C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95068" cy="376089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customers data of a North American bank and build an interactive dashboard using Tableau.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dashboard using Tableau.  Building a dashboard will involve analyzing the data and presenting the result using appropriate charts/graphs.</a:t>
            </a:r>
          </a:p>
        </p:txBody>
      </p:sp>
      <p:pic>
        <p:nvPicPr>
          <p:cNvPr id="2050" name="Picture 2" descr="Free Bank Cliparts, Download Free Bank Cliparts png images, Free ClipArts  on Clipart Library">
            <a:extLst>
              <a:ext uri="{FF2B5EF4-FFF2-40B4-BE49-F238E27FC236}">
                <a16:creationId xmlns:a16="http://schemas.microsoft.com/office/drawing/2014/main" id="{C0CADE72-908E-CB4D-0D72-13FC1BEC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29" y="1975619"/>
            <a:ext cx="3760891" cy="37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EDEB-DC64-288A-A95B-9F936BDE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73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E487-8B08-1D92-C45B-E957175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1" y="286603"/>
            <a:ext cx="10175019" cy="85970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Data Pre-processing using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32089-ABFA-97C3-3B5C-EAC6C4A8D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4" t="25496" r="10109" b="7418"/>
          <a:stretch/>
        </p:blipFill>
        <p:spPr>
          <a:xfrm>
            <a:off x="1097279" y="1272209"/>
            <a:ext cx="4574651" cy="5128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F3F38-1385-06C0-0F9A-D5C241166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3" t="26462" r="9000" b="37192"/>
          <a:stretch/>
        </p:blipFill>
        <p:spPr>
          <a:xfrm>
            <a:off x="1097280" y="3644348"/>
            <a:ext cx="4574650" cy="2623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32CAA-6187-1C33-C821-15B3C9D33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2" t="35355" r="45761" b="7613"/>
          <a:stretch/>
        </p:blipFill>
        <p:spPr>
          <a:xfrm>
            <a:off x="6202016" y="1229139"/>
            <a:ext cx="4953664" cy="50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7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5481C-D424-6C28-6446-EA31DB737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4" t="26848" r="60761" b="20372"/>
          <a:stretch/>
        </p:blipFill>
        <p:spPr>
          <a:xfrm>
            <a:off x="622852" y="566530"/>
            <a:ext cx="3193774" cy="572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50454-A8EE-B5AE-9155-6305099C7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8" t="37094" r="60326" b="8241"/>
          <a:stretch/>
        </p:blipFill>
        <p:spPr>
          <a:xfrm>
            <a:off x="3816626" y="371061"/>
            <a:ext cx="2888973" cy="592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C46FA-CD59-7D52-9298-50E21468B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62" t="27042" r="39021" b="21918"/>
          <a:stretch/>
        </p:blipFill>
        <p:spPr>
          <a:xfrm>
            <a:off x="6705599" y="566530"/>
            <a:ext cx="5274365" cy="57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0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2103-606C-09B7-C0A0-EFA4E3BE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700"/>
            <a:ext cx="10763416" cy="70230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1: Display the percentage of the attired and the existing customers from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1A323-AE28-F4D2-1BA6-AF170B6D1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3" t="19888" r="22500" b="19018"/>
          <a:stretch/>
        </p:blipFill>
        <p:spPr>
          <a:xfrm>
            <a:off x="1272207" y="2049610"/>
            <a:ext cx="4611757" cy="3938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28142-B50A-5AC3-1B25-4CE686ACE73B}"/>
              </a:ext>
            </a:extLst>
          </p:cNvPr>
          <p:cNvSpPr txBox="1"/>
          <p:nvPr/>
        </p:nvSpPr>
        <p:spPr>
          <a:xfrm>
            <a:off x="6745357" y="2716696"/>
            <a:ext cx="45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Existing customers are 83.93% and Attired customers are 16.07%</a:t>
            </a:r>
          </a:p>
        </p:txBody>
      </p:sp>
    </p:spTree>
    <p:extLst>
      <p:ext uri="{BB962C8B-B14F-4D97-AF65-F5344CB8AC3E}">
        <p14:creationId xmlns:p14="http://schemas.microsoft.com/office/powerpoint/2010/main" val="337865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2103-606C-09B7-C0A0-EFA4E3BE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700"/>
            <a:ext cx="10763416" cy="70230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2: Display gender-wise percentage of the attired and the existing customers.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0AC9D-F228-F34D-5D01-B07BA339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3" t="20856" r="1196" b="12663"/>
          <a:stretch/>
        </p:blipFill>
        <p:spPr>
          <a:xfrm>
            <a:off x="1186070" y="2027582"/>
            <a:ext cx="10104782" cy="3405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52BAF-EDE4-C8EE-FD89-C51BD9BF5A5B}"/>
              </a:ext>
            </a:extLst>
          </p:cNvPr>
          <p:cNvSpPr txBox="1"/>
          <p:nvPr/>
        </p:nvSpPr>
        <p:spPr>
          <a:xfrm>
            <a:off x="1186070" y="5665134"/>
            <a:ext cx="972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Existing customers in Female 82.60% and males 85.43% and Attired customers in  Female 17.40% and Male 14.57%</a:t>
            </a:r>
          </a:p>
        </p:txBody>
      </p:sp>
    </p:spTree>
    <p:extLst>
      <p:ext uri="{BB962C8B-B14F-4D97-AF65-F5344CB8AC3E}">
        <p14:creationId xmlns:p14="http://schemas.microsoft.com/office/powerpoint/2010/main" val="45153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2103-606C-09B7-C0A0-EFA4E3BE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700"/>
            <a:ext cx="10763416" cy="70230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3: Display region-wise percentage of the attired and the existing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52BAF-EDE4-C8EE-FD89-C51BD9BF5A5B}"/>
              </a:ext>
            </a:extLst>
          </p:cNvPr>
          <p:cNvSpPr txBox="1"/>
          <p:nvPr/>
        </p:nvSpPr>
        <p:spPr>
          <a:xfrm>
            <a:off x="1186070" y="5665134"/>
            <a:ext cx="972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Existing customers in England 44.56%,Scotland 23.75%,wales 10.85 and northern 4.77%, In Attired customers in England 8.69%,Scotland 4.18%,wales 2.36 and northern 0.84%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92FFF-2501-D694-D4DA-CCC6C1F9B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3" t="19309" r="1304" b="15538"/>
          <a:stretch/>
        </p:blipFill>
        <p:spPr>
          <a:xfrm>
            <a:off x="1186070" y="1934817"/>
            <a:ext cx="10104782" cy="37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2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2103-606C-09B7-C0A0-EFA4E3BE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700"/>
            <a:ext cx="10763416" cy="702304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4: Display percentage of the attired and the existing customers for each card 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52BAF-EDE4-C8EE-FD89-C51BD9BF5A5B}"/>
              </a:ext>
            </a:extLst>
          </p:cNvPr>
          <p:cNvSpPr txBox="1"/>
          <p:nvPr/>
        </p:nvSpPr>
        <p:spPr>
          <a:xfrm>
            <a:off x="1186070" y="5665134"/>
            <a:ext cx="972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Existing customers in blue card 78.27%,silver 4.58%,gold 0.94% and platinum 0.15% In Attired customers in blue card 15.02%,silver 0.79%,gold 0.21% and platinum 0.05%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66B1E-02C7-25AD-340A-2F2390D51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2" t="20276" b="12663"/>
          <a:stretch/>
        </p:blipFill>
        <p:spPr>
          <a:xfrm>
            <a:off x="1097279" y="1941273"/>
            <a:ext cx="10127311" cy="35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1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2103-606C-09B7-C0A0-EFA4E3BE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9700"/>
            <a:ext cx="10948946" cy="702304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5: Display percentage of the attired and the existing customers for each Income 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52BAF-EDE4-C8EE-FD89-C51BD9BF5A5B}"/>
              </a:ext>
            </a:extLst>
          </p:cNvPr>
          <p:cNvSpPr txBox="1"/>
          <p:nvPr/>
        </p:nvSpPr>
        <p:spPr>
          <a:xfrm>
            <a:off x="1186070" y="5665134"/>
            <a:ext cx="997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Existing customers income category is 29.12% less than $40k, In Attired income category is 6.04% less than $40k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C96DC-81D2-34CF-9A86-303B486D8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2" t="19502" r="18152" b="12664"/>
          <a:stretch/>
        </p:blipFill>
        <p:spPr>
          <a:xfrm>
            <a:off x="1186070" y="1987826"/>
            <a:ext cx="10104782" cy="3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65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{5B410D40-647A-4658-88F1-06FFEC92062A}tf22712842_win32</Template>
  <TotalTime>259</TotalTime>
  <Words>547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Bookman Old Style</vt:lpstr>
      <vt:lpstr>Calibri</vt:lpstr>
      <vt:lpstr>Franklin Gothic Book</vt:lpstr>
      <vt:lpstr>Helvetica Neue</vt:lpstr>
      <vt:lpstr>Times New Roman</vt:lpstr>
      <vt:lpstr>Wingdings</vt:lpstr>
      <vt:lpstr>Custom</vt:lpstr>
      <vt:lpstr>Data Analysis Using Tableau</vt:lpstr>
      <vt:lpstr> Objective </vt:lpstr>
      <vt:lpstr>Data Pre-processing using python</vt:lpstr>
      <vt:lpstr>PowerPoint Presentation</vt:lpstr>
      <vt:lpstr>Task 1: Display the percentage of the attired and the existing customers from the data</vt:lpstr>
      <vt:lpstr>Task 2: Display gender-wise percentage of the attired and the existing customers.</vt:lpstr>
      <vt:lpstr>Task 3: Display region-wise percentage of the attired and the existing customers.</vt:lpstr>
      <vt:lpstr>Task 4: Display percentage of the attired and the existing customers for each card category.</vt:lpstr>
      <vt:lpstr>Task 5: Display percentage of the attired and the existing customers for each Income category.</vt:lpstr>
      <vt:lpstr>Task 6: Display region-wise count of customers. identify the region that has maximum number of customers.</vt:lpstr>
      <vt:lpstr>PowerPoint Presentation</vt:lpstr>
      <vt:lpstr>Task 7: Display total number of customers, count of attired and existing customers. Total Transaction Amount from attired &amp; existing customers.</vt:lpstr>
      <vt:lpstr>Task 8: Display percentage of the attired and the existing customers for each Education Level.</vt:lpstr>
      <vt:lpstr>Task 9: Display Education level wise total Transaction amount</vt:lpstr>
      <vt:lpstr>Task 10: Display percentage of the attired and the existing customers for Marital Status.</vt:lpstr>
      <vt:lpstr>Task 11: Display Region wise total Transaction amount</vt:lpstr>
      <vt:lpstr>PowerPoint Presentation</vt:lpstr>
      <vt:lpstr>Conclusion</vt:lpstr>
      <vt:lpstr>A strategy to Increasing Revenue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Tableau</dc:title>
  <dc:creator>bhagyashree more</dc:creator>
  <cp:lastModifiedBy>bhagyashree more</cp:lastModifiedBy>
  <cp:revision>6</cp:revision>
  <dcterms:created xsi:type="dcterms:W3CDTF">2023-09-30T18:26:58Z</dcterms:created>
  <dcterms:modified xsi:type="dcterms:W3CDTF">2023-10-03T05:50:41Z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