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b="0" i="0" dirty="0" err="1">
                <a:solidFill>
                  <a:srgbClr val="000000"/>
                </a:solidFill>
                <a:effectLst/>
                <a:latin typeface="Helvetica Neue"/>
              </a:rPr>
              <a:t>Bazil</a:t>
            </a:r>
            <a:br>
              <a:rPr lang="en-US" sz="54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5400" b="0" i="0" dirty="0">
                <a:solidFill>
                  <a:srgbClr val="000000"/>
                </a:solidFill>
                <a:effectLst/>
                <a:latin typeface="Helvetica Neue"/>
              </a:rPr>
              <a:t>Housing Data Hackathon</a:t>
            </a:r>
            <a:endParaRPr lang="en-US" sz="5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4FC9-7343-7720-0D0B-BAE10E13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7444"/>
            <a:ext cx="10058400" cy="1450757"/>
          </a:xfrm>
        </p:spPr>
        <p:txBody>
          <a:bodyPr/>
          <a:lstStyle/>
          <a:p>
            <a:r>
              <a:rPr lang="en-US" sz="4800" b="1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conclusion</a:t>
            </a:r>
            <a:br>
              <a:rPr lang="en-US" sz="4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7E8C-C7F4-A3A3-A6AA-0B96A6D1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310" marR="0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bachelors Sao Paulo and Rio de Janeiro cities have more houses are available with furnished under R$ 7000 and animal also allowed.</a:t>
            </a:r>
          </a:p>
          <a:p>
            <a:pPr marL="0" marR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Mid-Size family Sao Paulo and Belo Horizonte cities have more houses are available but 80% houses not furnished between Rs. 7000 &amp; Rs.25000 with animal also allowed.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Large-Size family Sao Paulo has more houses are available but 63% houses not furnished between Rs.25000 &amp; Rs.50000 with animal </a:t>
            </a:r>
            <a:r>
              <a:rPr lang="en-US" sz="1800" b="1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 allowed.</a:t>
            </a: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1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671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LEVEL 0 ANALYSIS --UNDERSTANDING ABOUT DATA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E7B48-FE2D-0982-3348-8F0B56AEB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7" t="28395" r="53913" b="14572"/>
          <a:stretch/>
        </p:blipFill>
        <p:spPr>
          <a:xfrm>
            <a:off x="265043" y="1802296"/>
            <a:ext cx="4068418" cy="4956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3D4FC-A36D-9611-B9BA-8BF0D658B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25" t="26172" r="63044" b="30811"/>
          <a:stretch/>
        </p:blipFill>
        <p:spPr>
          <a:xfrm>
            <a:off x="4452730" y="1802296"/>
            <a:ext cx="3405811" cy="4956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46921-68A8-17E3-CE9C-F23C7E011C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34" t="44442" r="63479" b="13219"/>
          <a:stretch/>
        </p:blipFill>
        <p:spPr>
          <a:xfrm>
            <a:off x="7977810" y="1728304"/>
            <a:ext cx="3177870" cy="49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2A6-7E6D-E39F-F559-0437C491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4911"/>
            <a:ext cx="10058400" cy="131329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LEVEL 1 ANALYSIS –UNIVARATE ANALYSIS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9A723-A918-8F03-78D2-02DBDD28C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1" t="38062" r="25109" b="32165"/>
          <a:stretch/>
        </p:blipFill>
        <p:spPr>
          <a:xfrm>
            <a:off x="1036319" y="1643269"/>
            <a:ext cx="10307541" cy="2305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55E3D-6E68-62A6-2D79-5DD7FDB2D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4" t="35161" r="13478" b="8000"/>
          <a:stretch/>
        </p:blipFill>
        <p:spPr>
          <a:xfrm>
            <a:off x="1036319" y="3949148"/>
            <a:ext cx="10307540" cy="25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C903E7-D5A5-700C-9AFA-415437B4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3" t="25882" r="18369" b="5099"/>
          <a:stretch/>
        </p:blipFill>
        <p:spPr>
          <a:xfrm>
            <a:off x="463825" y="119270"/>
            <a:ext cx="11383618" cy="61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1F906E-76C6-322F-F5A5-0D7BB2E69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4" t="33615" r="11087" b="15732"/>
          <a:stretch/>
        </p:blipFill>
        <p:spPr>
          <a:xfrm>
            <a:off x="198783" y="278296"/>
            <a:ext cx="11820939" cy="58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2603-9567-A8B2-370F-6AEE2588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5386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LEVEL 2 ANALYSIS – BIVARATE ANALYSIS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FAE21-1DBA-D1FD-A728-DFCBFA932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2" t="28222" r="26087" b="11285"/>
          <a:stretch/>
        </p:blipFill>
        <p:spPr>
          <a:xfrm>
            <a:off x="725162" y="1444487"/>
            <a:ext cx="10671708" cy="49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C61FC-B131-2D6E-B549-3B2CB4DA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6" t="35355" r="25435" b="5679"/>
          <a:stretch/>
        </p:blipFill>
        <p:spPr>
          <a:xfrm>
            <a:off x="397565" y="265043"/>
            <a:ext cx="11290852" cy="59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8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6856-DCE9-DE7F-AB15-9DEA6C07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2159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LEVEL 3 ANALYSIS -- MULTIVARATE ANALYSIS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39165-B943-3294-D2A2-64EE573C3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4" t="32262" r="7717" b="11092"/>
          <a:stretch/>
        </p:blipFill>
        <p:spPr>
          <a:xfrm>
            <a:off x="940903" y="1630018"/>
            <a:ext cx="10416209" cy="47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8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91DD6-4AE2-5FC6-9D03-146D17384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1" t="27937" r="26739" b="4325"/>
          <a:stretch/>
        </p:blipFill>
        <p:spPr>
          <a:xfrm>
            <a:off x="503583" y="207083"/>
            <a:ext cx="10866782" cy="63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868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{CFDBF929-A477-4137-BF60-7A752B5543A8}tf33845126_win32</Template>
  <TotalTime>18</TotalTime>
  <Words>124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Bookman Old Style</vt:lpstr>
      <vt:lpstr>Calibri</vt:lpstr>
      <vt:lpstr>Calibri Light</vt:lpstr>
      <vt:lpstr>Franklin Gothic Book</vt:lpstr>
      <vt:lpstr>Helvetica</vt:lpstr>
      <vt:lpstr>Helvetica Neue</vt:lpstr>
      <vt:lpstr>Times New Roman</vt:lpstr>
      <vt:lpstr>Wingdings</vt:lpstr>
      <vt:lpstr>1_RetrospectVTI</vt:lpstr>
      <vt:lpstr>Bazil Housing Data Hackathon</vt:lpstr>
      <vt:lpstr>LEVEL 0 ANALYSIS --UNDERSTANDING ABOUT DATA </vt:lpstr>
      <vt:lpstr>LEVEL 1 ANALYSIS –UNIVARATE ANALYSIS </vt:lpstr>
      <vt:lpstr>PowerPoint Presentation</vt:lpstr>
      <vt:lpstr>PowerPoint Presentation</vt:lpstr>
      <vt:lpstr>LEVEL 2 ANALYSIS – BIVARATE ANALYSIS </vt:lpstr>
      <vt:lpstr>PowerPoint Presentation</vt:lpstr>
      <vt:lpstr>LEVEL 3 ANALYSIS -- MULTIVARATE ANALYSIS </vt:lpstr>
      <vt:lpstr>PowerPoint Presentation</vt:lpstr>
      <vt:lpstr>Final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Bazil Housing Data Hackathon</dc:title>
  <dc:creator>bhagyashree more</dc:creator>
  <cp:lastModifiedBy>bhagyashree more</cp:lastModifiedBy>
  <cp:revision>1</cp:revision>
  <dcterms:created xsi:type="dcterms:W3CDTF">2023-08-17T05:53:53Z</dcterms:created>
  <dcterms:modified xsi:type="dcterms:W3CDTF">2023-08-17T06:12:52Z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