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3" r:id="rId21"/>
    <p:sldId id="275" r:id="rId22"/>
    <p:sldId id="277" r:id="rId23"/>
    <p:sldId id="276" r:id="rId24"/>
    <p:sldId id="280" r:id="rId25"/>
    <p:sldId id="27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55833-A2E9-4579-8408-57068A55EBD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246B5-BD9D-48A5-BE2C-09AB72F36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8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55833-A2E9-4579-8408-57068A55EBD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246B5-BD9D-48A5-BE2C-09AB72F36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04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55833-A2E9-4579-8408-57068A55EBD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246B5-BD9D-48A5-BE2C-09AB72F36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8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55833-A2E9-4579-8408-57068A55EBD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246B5-BD9D-48A5-BE2C-09AB72F361B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7881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55833-A2E9-4579-8408-57068A55EBD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246B5-BD9D-48A5-BE2C-09AB72F36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43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55833-A2E9-4579-8408-57068A55EBD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246B5-BD9D-48A5-BE2C-09AB72F36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70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55833-A2E9-4579-8408-57068A55EBD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246B5-BD9D-48A5-BE2C-09AB72F36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12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55833-A2E9-4579-8408-57068A55EBD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246B5-BD9D-48A5-BE2C-09AB72F36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345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55833-A2E9-4579-8408-57068A55EBD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246B5-BD9D-48A5-BE2C-09AB72F36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89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55833-A2E9-4579-8408-57068A55EBD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246B5-BD9D-48A5-BE2C-09AB72F36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67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55833-A2E9-4579-8408-57068A55EBD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246B5-BD9D-48A5-BE2C-09AB72F36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96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55833-A2E9-4579-8408-57068A55EBD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246B5-BD9D-48A5-BE2C-09AB72F36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54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55833-A2E9-4579-8408-57068A55EBD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246B5-BD9D-48A5-BE2C-09AB72F36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2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55833-A2E9-4579-8408-57068A55EBD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246B5-BD9D-48A5-BE2C-09AB72F36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4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55833-A2E9-4579-8408-57068A55EBD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246B5-BD9D-48A5-BE2C-09AB72F36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34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55833-A2E9-4579-8408-57068A55EBD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246B5-BD9D-48A5-BE2C-09AB72F36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34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55833-A2E9-4579-8408-57068A55EBD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246B5-BD9D-48A5-BE2C-09AB72F36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90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9D55833-A2E9-4579-8408-57068A55EBD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246B5-BD9D-48A5-BE2C-09AB72F36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281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BE78-9905-ED7B-C212-48BCF39D9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10334680" cy="3329581"/>
          </a:xfrm>
        </p:spPr>
        <p:txBody>
          <a:bodyPr/>
          <a:lstStyle/>
          <a:p>
            <a:pPr algn="ctr"/>
            <a:r>
              <a:rPr lang="en-US" dirty="0"/>
              <a:t>Data Analysis Using MySQL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22A6C-72D3-993E-57C8-4610E7AE6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1928162"/>
            <a:ext cx="8825658" cy="86142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Capstone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1C79FF-8653-EF67-26BE-34D34A266511}"/>
              </a:ext>
            </a:extLst>
          </p:cNvPr>
          <p:cNvSpPr txBox="1"/>
          <p:nvPr/>
        </p:nvSpPr>
        <p:spPr>
          <a:xfrm>
            <a:off x="7447722" y="4982817"/>
            <a:ext cx="397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Bhagyashree More</a:t>
            </a:r>
          </a:p>
        </p:txBody>
      </p:sp>
      <p:pic>
        <p:nvPicPr>
          <p:cNvPr id="1028" name="Picture 4" descr="Free Film Free Cliparts, Download Free Film Free Cliparts png images, Free  ClipArts on Clipart Library">
            <a:extLst>
              <a:ext uri="{FF2B5EF4-FFF2-40B4-BE49-F238E27FC236}">
                <a16:creationId xmlns:a16="http://schemas.microsoft.com/office/drawing/2014/main" id="{DB8C101E-452E-A481-8394-2823CD0EE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72424">
            <a:off x="540171" y="4167358"/>
            <a:ext cx="228600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0D4C65-5067-9F93-C170-B7BEBDA21914}"/>
              </a:ext>
            </a:extLst>
          </p:cNvPr>
          <p:cNvSpPr txBox="1"/>
          <p:nvPr/>
        </p:nvSpPr>
        <p:spPr>
          <a:xfrm>
            <a:off x="7142921" y="5445278"/>
            <a:ext cx="3578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Calibri" panose="020F0502020204030204" pitchFamily="34" charset="0"/>
              </a:rPr>
              <a:t>Enrollment ID-EN12024077896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36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3FF76CE-8785-BE9D-FDB6-1ADBDF267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38101"/>
            <a:ext cx="11601450" cy="127635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Task 4.i:  Display the list of records from movies with the rating "R"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D05679-DEDA-1061-2532-C1D35F397282}"/>
              </a:ext>
            </a:extLst>
          </p:cNvPr>
          <p:cNvSpPr txBox="1"/>
          <p:nvPr/>
        </p:nvSpPr>
        <p:spPr>
          <a:xfrm>
            <a:off x="1294649" y="1958086"/>
            <a:ext cx="102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FC75D3-A93C-95DA-63B0-250C5E0D4276}"/>
              </a:ext>
            </a:extLst>
          </p:cNvPr>
          <p:cNvSpPr txBox="1"/>
          <p:nvPr/>
        </p:nvSpPr>
        <p:spPr>
          <a:xfrm flipH="1">
            <a:off x="1294648" y="3751098"/>
            <a:ext cx="910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Result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4911D2-5263-80D6-97C5-46A883295CF2}"/>
              </a:ext>
            </a:extLst>
          </p:cNvPr>
          <p:cNvSpPr txBox="1"/>
          <p:nvPr/>
        </p:nvSpPr>
        <p:spPr>
          <a:xfrm>
            <a:off x="1294648" y="5876925"/>
            <a:ext cx="156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53C76E-D435-F6F1-FE4C-D28D16E90B30}"/>
              </a:ext>
            </a:extLst>
          </p:cNvPr>
          <p:cNvSpPr txBox="1"/>
          <p:nvPr/>
        </p:nvSpPr>
        <p:spPr>
          <a:xfrm flipH="1">
            <a:off x="3010650" y="5876925"/>
            <a:ext cx="8212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Using the Sakila Database using where clause for condition where rating is R. there are 195 movies with R rating..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95A2C8-6D53-662A-1D52-6033AD9C43EB}"/>
              </a:ext>
            </a:extLst>
          </p:cNvPr>
          <p:cNvSpPr txBox="1"/>
          <p:nvPr/>
        </p:nvSpPr>
        <p:spPr>
          <a:xfrm>
            <a:off x="3010651" y="1954202"/>
            <a:ext cx="918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film where rating='R';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987D3F-0EED-D4BF-08FF-BC33C1DE60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65" t="60087" r="5589" b="21293"/>
          <a:stretch/>
        </p:blipFill>
        <p:spPr>
          <a:xfrm>
            <a:off x="2383513" y="3429000"/>
            <a:ext cx="9570922" cy="176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138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3FF76CE-8785-BE9D-FDB6-1ADBDF267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38101"/>
            <a:ext cx="11601450" cy="127635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Task 4.ii:  Display the list of records from movies that are not rating "R"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D05679-DEDA-1061-2532-C1D35F397282}"/>
              </a:ext>
            </a:extLst>
          </p:cNvPr>
          <p:cNvSpPr txBox="1"/>
          <p:nvPr/>
        </p:nvSpPr>
        <p:spPr>
          <a:xfrm>
            <a:off x="1294649" y="1958086"/>
            <a:ext cx="102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FC75D3-A93C-95DA-63B0-250C5E0D4276}"/>
              </a:ext>
            </a:extLst>
          </p:cNvPr>
          <p:cNvSpPr txBox="1"/>
          <p:nvPr/>
        </p:nvSpPr>
        <p:spPr>
          <a:xfrm flipH="1">
            <a:off x="1294648" y="3751098"/>
            <a:ext cx="910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Result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4911D2-5263-80D6-97C5-46A883295CF2}"/>
              </a:ext>
            </a:extLst>
          </p:cNvPr>
          <p:cNvSpPr txBox="1"/>
          <p:nvPr/>
        </p:nvSpPr>
        <p:spPr>
          <a:xfrm>
            <a:off x="1294648" y="5876925"/>
            <a:ext cx="156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53C76E-D435-F6F1-FE4C-D28D16E90B30}"/>
              </a:ext>
            </a:extLst>
          </p:cNvPr>
          <p:cNvSpPr txBox="1"/>
          <p:nvPr/>
        </p:nvSpPr>
        <p:spPr>
          <a:xfrm flipH="1">
            <a:off x="3010650" y="5876925"/>
            <a:ext cx="8212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Using the Sakila Database using where clause for condition where rating is not R. There are 805 records that are not rating ‘R’.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95A2C8-6D53-662A-1D52-6033AD9C43EB}"/>
              </a:ext>
            </a:extLst>
          </p:cNvPr>
          <p:cNvSpPr txBox="1"/>
          <p:nvPr/>
        </p:nvSpPr>
        <p:spPr>
          <a:xfrm>
            <a:off x="3010651" y="1954202"/>
            <a:ext cx="918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film where rating&lt;&gt;'R';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AF1BE8A-615B-AE87-D1B5-207D984161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85" t="60087" r="5919" b="22732"/>
          <a:stretch/>
        </p:blipFill>
        <p:spPr>
          <a:xfrm>
            <a:off x="2541493" y="3356756"/>
            <a:ext cx="9399495" cy="203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150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3FF76CE-8785-BE9D-FDB6-1ADBDF267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38101"/>
            <a:ext cx="11601450" cy="12763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Task 4.iii:  Display the list of records for the movies that are suitable for audience below 13 years of age.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D05679-DEDA-1061-2532-C1D35F397282}"/>
              </a:ext>
            </a:extLst>
          </p:cNvPr>
          <p:cNvSpPr txBox="1"/>
          <p:nvPr/>
        </p:nvSpPr>
        <p:spPr>
          <a:xfrm>
            <a:off x="1294649" y="1958086"/>
            <a:ext cx="102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FC75D3-A93C-95DA-63B0-250C5E0D4276}"/>
              </a:ext>
            </a:extLst>
          </p:cNvPr>
          <p:cNvSpPr txBox="1"/>
          <p:nvPr/>
        </p:nvSpPr>
        <p:spPr>
          <a:xfrm flipH="1">
            <a:off x="1294648" y="3751098"/>
            <a:ext cx="910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Result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4911D2-5263-80D6-97C5-46A883295CF2}"/>
              </a:ext>
            </a:extLst>
          </p:cNvPr>
          <p:cNvSpPr txBox="1"/>
          <p:nvPr/>
        </p:nvSpPr>
        <p:spPr>
          <a:xfrm>
            <a:off x="1294648" y="5876925"/>
            <a:ext cx="156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53C76E-D435-F6F1-FE4C-D28D16E90B30}"/>
              </a:ext>
            </a:extLst>
          </p:cNvPr>
          <p:cNvSpPr txBox="1"/>
          <p:nvPr/>
        </p:nvSpPr>
        <p:spPr>
          <a:xfrm flipH="1">
            <a:off x="3010650" y="5876925"/>
            <a:ext cx="8212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Using the Sakila Database using where clause with IN operator for multiple values. 372 movies suitable for audience below 13 years of age.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95A2C8-6D53-662A-1D52-6033AD9C43EB}"/>
              </a:ext>
            </a:extLst>
          </p:cNvPr>
          <p:cNvSpPr txBox="1"/>
          <p:nvPr/>
        </p:nvSpPr>
        <p:spPr>
          <a:xfrm>
            <a:off x="3010651" y="1954202"/>
            <a:ext cx="918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film where rating in('G','PG');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B77471-A2F8-6786-FD2C-76EFE17D8C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75" t="60087" r="6140" b="21293"/>
          <a:stretch/>
        </p:blipFill>
        <p:spPr>
          <a:xfrm>
            <a:off x="2554941" y="3186954"/>
            <a:ext cx="9386047" cy="217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303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3FF76CE-8785-BE9D-FDB6-1ADBDF267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38101"/>
            <a:ext cx="11601450" cy="127635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Task 5.i:  Display the list of records for the movies where the replacement cost is up to $11.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D05679-DEDA-1061-2532-C1D35F397282}"/>
              </a:ext>
            </a:extLst>
          </p:cNvPr>
          <p:cNvSpPr txBox="1"/>
          <p:nvPr/>
        </p:nvSpPr>
        <p:spPr>
          <a:xfrm>
            <a:off x="1294649" y="1958086"/>
            <a:ext cx="102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FC75D3-A93C-95DA-63B0-250C5E0D4276}"/>
              </a:ext>
            </a:extLst>
          </p:cNvPr>
          <p:cNvSpPr txBox="1"/>
          <p:nvPr/>
        </p:nvSpPr>
        <p:spPr>
          <a:xfrm flipH="1">
            <a:off x="1294648" y="3751098"/>
            <a:ext cx="910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Result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4911D2-5263-80D6-97C5-46A883295CF2}"/>
              </a:ext>
            </a:extLst>
          </p:cNvPr>
          <p:cNvSpPr txBox="1"/>
          <p:nvPr/>
        </p:nvSpPr>
        <p:spPr>
          <a:xfrm>
            <a:off x="1294648" y="5876925"/>
            <a:ext cx="156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53C76E-D435-F6F1-FE4C-D28D16E90B30}"/>
              </a:ext>
            </a:extLst>
          </p:cNvPr>
          <p:cNvSpPr txBox="1"/>
          <p:nvPr/>
        </p:nvSpPr>
        <p:spPr>
          <a:xfrm flipH="1">
            <a:off x="3010650" y="5876925"/>
            <a:ext cx="8212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Using the Sakila Database using where clause with greater than operator for display records.910 movies have replacement cost is up to $11.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95A2C8-6D53-662A-1D52-6033AD9C43EB}"/>
              </a:ext>
            </a:extLst>
          </p:cNvPr>
          <p:cNvSpPr txBox="1"/>
          <p:nvPr/>
        </p:nvSpPr>
        <p:spPr>
          <a:xfrm>
            <a:off x="3010651" y="1954202"/>
            <a:ext cx="918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film where </a:t>
            </a:r>
            <a:r>
              <a:rPr lang="en-US" dirty="0" err="1"/>
              <a:t>replacement_cost</a:t>
            </a:r>
            <a:r>
              <a:rPr lang="en-US" dirty="0"/>
              <a:t>&gt;11;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5F4450-788E-0305-CCDD-298C51112A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55" t="60087" r="5699" b="22732"/>
          <a:stretch/>
        </p:blipFill>
        <p:spPr>
          <a:xfrm>
            <a:off x="2383513" y="3162241"/>
            <a:ext cx="9466729" cy="224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90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3FF76CE-8785-BE9D-FDB6-1ADBDF267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38101"/>
            <a:ext cx="11601450" cy="12763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Task 5.ii:  Display the list of records for the movies where the replacement cost is between $11 and $20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D05679-DEDA-1061-2532-C1D35F397282}"/>
              </a:ext>
            </a:extLst>
          </p:cNvPr>
          <p:cNvSpPr txBox="1"/>
          <p:nvPr/>
        </p:nvSpPr>
        <p:spPr>
          <a:xfrm>
            <a:off x="1294649" y="1958086"/>
            <a:ext cx="102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FC75D3-A93C-95DA-63B0-250C5E0D4276}"/>
              </a:ext>
            </a:extLst>
          </p:cNvPr>
          <p:cNvSpPr txBox="1"/>
          <p:nvPr/>
        </p:nvSpPr>
        <p:spPr>
          <a:xfrm flipH="1">
            <a:off x="1294648" y="3751098"/>
            <a:ext cx="910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Result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4911D2-5263-80D6-97C5-46A883295CF2}"/>
              </a:ext>
            </a:extLst>
          </p:cNvPr>
          <p:cNvSpPr txBox="1"/>
          <p:nvPr/>
        </p:nvSpPr>
        <p:spPr>
          <a:xfrm>
            <a:off x="1294648" y="5876925"/>
            <a:ext cx="156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53C76E-D435-F6F1-FE4C-D28D16E90B30}"/>
              </a:ext>
            </a:extLst>
          </p:cNvPr>
          <p:cNvSpPr txBox="1"/>
          <p:nvPr/>
        </p:nvSpPr>
        <p:spPr>
          <a:xfrm flipH="1">
            <a:off x="3010649" y="5876925"/>
            <a:ext cx="8531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Using the Sakila Database using where clause with between operator for display records. 424 movies have replacement cost is between $11 &amp; $20.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95A2C8-6D53-662A-1D52-6033AD9C43EB}"/>
              </a:ext>
            </a:extLst>
          </p:cNvPr>
          <p:cNvSpPr txBox="1"/>
          <p:nvPr/>
        </p:nvSpPr>
        <p:spPr>
          <a:xfrm>
            <a:off x="3010651" y="1954202"/>
            <a:ext cx="918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film where </a:t>
            </a:r>
            <a:r>
              <a:rPr lang="en-US" dirty="0" err="1"/>
              <a:t>replacement_cost</a:t>
            </a:r>
            <a:r>
              <a:rPr lang="en-US" dirty="0"/>
              <a:t> between 11 and 20;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F84BA3-6ED5-462E-1D58-EE0D822CA1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75" t="60087" r="5368" b="22928"/>
          <a:stretch/>
        </p:blipFill>
        <p:spPr>
          <a:xfrm>
            <a:off x="2376790" y="3252281"/>
            <a:ext cx="9564198" cy="199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593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3FF76CE-8785-BE9D-FDB6-1ADBDF267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38101"/>
            <a:ext cx="11601450" cy="127635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Task 5.iii:  Display the list of records for the movies in descending order of their replacement costs.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D05679-DEDA-1061-2532-C1D35F397282}"/>
              </a:ext>
            </a:extLst>
          </p:cNvPr>
          <p:cNvSpPr txBox="1"/>
          <p:nvPr/>
        </p:nvSpPr>
        <p:spPr>
          <a:xfrm>
            <a:off x="1294649" y="1958086"/>
            <a:ext cx="102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FC75D3-A93C-95DA-63B0-250C5E0D4276}"/>
              </a:ext>
            </a:extLst>
          </p:cNvPr>
          <p:cNvSpPr txBox="1"/>
          <p:nvPr/>
        </p:nvSpPr>
        <p:spPr>
          <a:xfrm flipH="1">
            <a:off x="1294648" y="3751098"/>
            <a:ext cx="910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Result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4911D2-5263-80D6-97C5-46A883295CF2}"/>
              </a:ext>
            </a:extLst>
          </p:cNvPr>
          <p:cNvSpPr txBox="1"/>
          <p:nvPr/>
        </p:nvSpPr>
        <p:spPr>
          <a:xfrm>
            <a:off x="1294648" y="5876925"/>
            <a:ext cx="156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53C76E-D435-F6F1-FE4C-D28D16E90B30}"/>
              </a:ext>
            </a:extLst>
          </p:cNvPr>
          <p:cNvSpPr txBox="1"/>
          <p:nvPr/>
        </p:nvSpPr>
        <p:spPr>
          <a:xfrm flipH="1">
            <a:off x="3010650" y="5876925"/>
            <a:ext cx="8212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Using the Sakila Database using order by clause with </a:t>
            </a:r>
            <a:r>
              <a:rPr lang="en-US" dirty="0" err="1"/>
              <a:t>replacement_cost</a:t>
            </a:r>
            <a:r>
              <a:rPr lang="en-US" dirty="0"/>
              <a:t> </a:t>
            </a:r>
            <a:r>
              <a:rPr lang="en-IN" dirty="0"/>
              <a:t>descending for display records. highest replacement cost is 29.99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95A2C8-6D53-662A-1D52-6033AD9C43EB}"/>
              </a:ext>
            </a:extLst>
          </p:cNvPr>
          <p:cNvSpPr txBox="1"/>
          <p:nvPr/>
        </p:nvSpPr>
        <p:spPr>
          <a:xfrm>
            <a:off x="3010651" y="1954202"/>
            <a:ext cx="918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film order by </a:t>
            </a:r>
            <a:r>
              <a:rPr lang="en-US" dirty="0" err="1"/>
              <a:t>replacement_cost</a:t>
            </a:r>
            <a:r>
              <a:rPr lang="en-US" dirty="0"/>
              <a:t> desc;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3858F7-3866-6296-CD34-89D134D188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85" t="60086" r="5698" b="23321"/>
          <a:stretch/>
        </p:blipFill>
        <p:spPr>
          <a:xfrm>
            <a:off x="2403683" y="3193774"/>
            <a:ext cx="9510411" cy="21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972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3FF76CE-8785-BE9D-FDB6-1ADBDF267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38101"/>
            <a:ext cx="11601450" cy="127635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Task 6: Display the names of the top 3 movies with the greatest number of actors.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D05679-DEDA-1061-2532-C1D35F397282}"/>
              </a:ext>
            </a:extLst>
          </p:cNvPr>
          <p:cNvSpPr txBox="1"/>
          <p:nvPr/>
        </p:nvSpPr>
        <p:spPr>
          <a:xfrm>
            <a:off x="1294649" y="1958086"/>
            <a:ext cx="102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FC75D3-A93C-95DA-63B0-250C5E0D4276}"/>
              </a:ext>
            </a:extLst>
          </p:cNvPr>
          <p:cNvSpPr txBox="1"/>
          <p:nvPr/>
        </p:nvSpPr>
        <p:spPr>
          <a:xfrm flipH="1">
            <a:off x="1294648" y="3751098"/>
            <a:ext cx="910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Result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4911D2-5263-80D6-97C5-46A883295CF2}"/>
              </a:ext>
            </a:extLst>
          </p:cNvPr>
          <p:cNvSpPr txBox="1"/>
          <p:nvPr/>
        </p:nvSpPr>
        <p:spPr>
          <a:xfrm>
            <a:off x="1294648" y="5876925"/>
            <a:ext cx="156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53C76E-D435-F6F1-FE4C-D28D16E90B30}"/>
              </a:ext>
            </a:extLst>
          </p:cNvPr>
          <p:cNvSpPr txBox="1"/>
          <p:nvPr/>
        </p:nvSpPr>
        <p:spPr>
          <a:xfrm flipH="1">
            <a:off x="3010650" y="5784592"/>
            <a:ext cx="8212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Using the Sakila Database using </a:t>
            </a:r>
            <a:r>
              <a:rPr lang="en-US" dirty="0"/>
              <a:t>join concept to display top 3 movies with the greatest number of actors. There are LAMBS </a:t>
            </a:r>
            <a:r>
              <a:rPr lang="en-US" dirty="0" err="1"/>
              <a:t>Cincinatti</a:t>
            </a:r>
            <a:r>
              <a:rPr lang="en-US" dirty="0"/>
              <a:t>, Crazy Home and Random Go have greatest number of actors.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95A2C8-6D53-662A-1D52-6033AD9C43EB}"/>
              </a:ext>
            </a:extLst>
          </p:cNvPr>
          <p:cNvSpPr txBox="1"/>
          <p:nvPr/>
        </p:nvSpPr>
        <p:spPr>
          <a:xfrm>
            <a:off x="3010651" y="1954202"/>
            <a:ext cx="9181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f.title,count</a:t>
            </a:r>
            <a:r>
              <a:rPr lang="en-US" dirty="0"/>
              <a:t>(</a:t>
            </a:r>
            <a:r>
              <a:rPr lang="en-US" dirty="0" err="1"/>
              <a:t>aa.actor_id</a:t>
            </a:r>
            <a:r>
              <a:rPr lang="en-US" dirty="0"/>
              <a:t>) as </a:t>
            </a:r>
            <a:r>
              <a:rPr lang="en-US" dirty="0" err="1"/>
              <a:t>actor_count</a:t>
            </a:r>
            <a:r>
              <a:rPr lang="en-US" dirty="0"/>
              <a:t> from film f join </a:t>
            </a:r>
            <a:r>
              <a:rPr lang="en-US" dirty="0" err="1"/>
              <a:t>film_actor</a:t>
            </a:r>
            <a:r>
              <a:rPr lang="en-US" dirty="0"/>
              <a:t> a on </a:t>
            </a:r>
            <a:r>
              <a:rPr lang="en-US" dirty="0" err="1"/>
              <a:t>f.film_id</a:t>
            </a:r>
            <a:r>
              <a:rPr lang="en-US" dirty="0"/>
              <a:t>=</a:t>
            </a:r>
            <a:r>
              <a:rPr lang="en-US" dirty="0" err="1"/>
              <a:t>a.film_id</a:t>
            </a:r>
            <a:r>
              <a:rPr lang="en-US" dirty="0"/>
              <a:t> join actor aa on </a:t>
            </a:r>
            <a:r>
              <a:rPr lang="en-US" dirty="0" err="1"/>
              <a:t>aa.actor_id</a:t>
            </a:r>
            <a:r>
              <a:rPr lang="en-US" dirty="0"/>
              <a:t>=</a:t>
            </a:r>
            <a:r>
              <a:rPr lang="en-US" dirty="0" err="1"/>
              <a:t>a.actor_id</a:t>
            </a:r>
            <a:r>
              <a:rPr lang="en-US" dirty="0"/>
              <a:t>                                               group by </a:t>
            </a:r>
            <a:r>
              <a:rPr lang="en-US" dirty="0" err="1"/>
              <a:t>f.title</a:t>
            </a:r>
            <a:r>
              <a:rPr lang="en-US" dirty="0"/>
              <a:t> order by </a:t>
            </a:r>
            <a:r>
              <a:rPr lang="en-US" dirty="0" err="1"/>
              <a:t>actor_count</a:t>
            </a:r>
            <a:r>
              <a:rPr lang="en-US" dirty="0"/>
              <a:t> desc limit 3;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88BECE-4CA8-1860-304C-5F7043853F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75" t="60087" r="52794" b="30524"/>
          <a:stretch/>
        </p:blipFill>
        <p:spPr>
          <a:xfrm>
            <a:off x="3010650" y="3411776"/>
            <a:ext cx="7233280" cy="146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06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3FF76CE-8785-BE9D-FDB6-1ADBDF267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38101"/>
            <a:ext cx="11601450" cy="127635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Task 7: Display the titles of the movies starting with letter 'K' and 'Q'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D05679-DEDA-1061-2532-C1D35F397282}"/>
              </a:ext>
            </a:extLst>
          </p:cNvPr>
          <p:cNvSpPr txBox="1"/>
          <p:nvPr/>
        </p:nvSpPr>
        <p:spPr>
          <a:xfrm>
            <a:off x="1294649" y="1958086"/>
            <a:ext cx="102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FC75D3-A93C-95DA-63B0-250C5E0D4276}"/>
              </a:ext>
            </a:extLst>
          </p:cNvPr>
          <p:cNvSpPr txBox="1"/>
          <p:nvPr/>
        </p:nvSpPr>
        <p:spPr>
          <a:xfrm flipH="1">
            <a:off x="1294648" y="3751098"/>
            <a:ext cx="910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Result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4911D2-5263-80D6-97C5-46A883295CF2}"/>
              </a:ext>
            </a:extLst>
          </p:cNvPr>
          <p:cNvSpPr txBox="1"/>
          <p:nvPr/>
        </p:nvSpPr>
        <p:spPr>
          <a:xfrm>
            <a:off x="1294648" y="5876925"/>
            <a:ext cx="156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53C76E-D435-F6F1-FE4C-D28D16E90B30}"/>
              </a:ext>
            </a:extLst>
          </p:cNvPr>
          <p:cNvSpPr txBox="1"/>
          <p:nvPr/>
        </p:nvSpPr>
        <p:spPr>
          <a:xfrm flipH="1">
            <a:off x="3010650" y="5876925"/>
            <a:ext cx="8212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Using the Sakila Database </a:t>
            </a:r>
            <a:r>
              <a:rPr lang="en-US" dirty="0"/>
              <a:t>display the 12 </a:t>
            </a:r>
            <a:r>
              <a:rPr lang="en-US" sz="1800" dirty="0"/>
              <a:t>movies starting with letter 'K' and ‘Q’ using like keyword.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95A2C8-6D53-662A-1D52-6033AD9C43EB}"/>
              </a:ext>
            </a:extLst>
          </p:cNvPr>
          <p:cNvSpPr txBox="1"/>
          <p:nvPr/>
        </p:nvSpPr>
        <p:spPr>
          <a:xfrm>
            <a:off x="3010651" y="1954202"/>
            <a:ext cx="918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title from film where title like 'k%' or 'Q%';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8D704B-1926-12BB-4162-F0B9F7B29C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85" t="60087" r="74571" b="21293"/>
          <a:stretch/>
        </p:blipFill>
        <p:spPr>
          <a:xfrm>
            <a:off x="3010649" y="3112922"/>
            <a:ext cx="2220257" cy="241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484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3FF76CE-8785-BE9D-FDB6-1ADBDF267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38101"/>
            <a:ext cx="11601450" cy="12763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Task 8: The film 'Agent Truman' has been a great success. display the names of all actors who appeared in this film.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D05679-DEDA-1061-2532-C1D35F397282}"/>
              </a:ext>
            </a:extLst>
          </p:cNvPr>
          <p:cNvSpPr txBox="1"/>
          <p:nvPr/>
        </p:nvSpPr>
        <p:spPr>
          <a:xfrm>
            <a:off x="1294649" y="1958086"/>
            <a:ext cx="102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FC75D3-A93C-95DA-63B0-250C5E0D4276}"/>
              </a:ext>
            </a:extLst>
          </p:cNvPr>
          <p:cNvSpPr txBox="1"/>
          <p:nvPr/>
        </p:nvSpPr>
        <p:spPr>
          <a:xfrm flipH="1">
            <a:off x="1294648" y="3751098"/>
            <a:ext cx="910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Result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4911D2-5263-80D6-97C5-46A883295CF2}"/>
              </a:ext>
            </a:extLst>
          </p:cNvPr>
          <p:cNvSpPr txBox="1"/>
          <p:nvPr/>
        </p:nvSpPr>
        <p:spPr>
          <a:xfrm>
            <a:off x="1294648" y="5876925"/>
            <a:ext cx="156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53C76E-D435-F6F1-FE4C-D28D16E90B30}"/>
              </a:ext>
            </a:extLst>
          </p:cNvPr>
          <p:cNvSpPr txBox="1"/>
          <p:nvPr/>
        </p:nvSpPr>
        <p:spPr>
          <a:xfrm flipH="1">
            <a:off x="3010650" y="5876925"/>
            <a:ext cx="821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Using the </a:t>
            </a:r>
            <a:r>
              <a:rPr lang="en-IN" dirty="0" err="1"/>
              <a:t>Sakila</a:t>
            </a:r>
            <a:r>
              <a:rPr lang="en-IN" dirty="0"/>
              <a:t> Database 7 actors work in ‘Agent Truman’ movie.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95A2C8-6D53-662A-1D52-6033AD9C43EB}"/>
              </a:ext>
            </a:extLst>
          </p:cNvPr>
          <p:cNvSpPr txBox="1"/>
          <p:nvPr/>
        </p:nvSpPr>
        <p:spPr>
          <a:xfrm>
            <a:off x="3010651" y="1954202"/>
            <a:ext cx="9181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a.actor_id,a.first_name,a.last_name</a:t>
            </a:r>
            <a:r>
              <a:rPr lang="en-US" dirty="0"/>
              <a:t> from film f join </a:t>
            </a:r>
            <a:r>
              <a:rPr lang="en-US" dirty="0" err="1"/>
              <a:t>film_actor</a:t>
            </a:r>
            <a:r>
              <a:rPr lang="en-US" dirty="0"/>
              <a:t> fa on </a:t>
            </a:r>
            <a:r>
              <a:rPr lang="en-US" dirty="0" err="1"/>
              <a:t>f.film_id</a:t>
            </a:r>
            <a:r>
              <a:rPr lang="en-US" dirty="0"/>
              <a:t>=</a:t>
            </a:r>
            <a:r>
              <a:rPr lang="en-US" dirty="0" err="1"/>
              <a:t>fa.film_id</a:t>
            </a:r>
            <a:r>
              <a:rPr lang="en-US" dirty="0"/>
              <a:t> join actor a on </a:t>
            </a:r>
            <a:r>
              <a:rPr lang="en-US" dirty="0" err="1"/>
              <a:t>a.actor_id</a:t>
            </a:r>
            <a:r>
              <a:rPr lang="en-US" dirty="0"/>
              <a:t>=</a:t>
            </a:r>
            <a:r>
              <a:rPr lang="en-US" dirty="0" err="1"/>
              <a:t>fa.actor_id</a:t>
            </a:r>
            <a:r>
              <a:rPr lang="en-US" dirty="0"/>
              <a:t> where </a:t>
            </a:r>
            <a:r>
              <a:rPr lang="en-US" dirty="0" err="1"/>
              <a:t>f.title</a:t>
            </a:r>
            <a:r>
              <a:rPr lang="en-US" dirty="0"/>
              <a:t>= 'agent </a:t>
            </a:r>
            <a:r>
              <a:rPr lang="en-US" dirty="0" err="1"/>
              <a:t>truman</a:t>
            </a:r>
            <a:r>
              <a:rPr lang="en-US" dirty="0"/>
              <a:t>';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182B87-7C04-D1E2-D70F-3B482CD0D9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65" t="47247" r="68370" b="32552"/>
          <a:stretch/>
        </p:blipFill>
        <p:spPr>
          <a:xfrm>
            <a:off x="3166271" y="3063725"/>
            <a:ext cx="3751363" cy="234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45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5C15F34-9ACB-E55D-7A40-544D9C8DE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38101"/>
            <a:ext cx="11601450" cy="1276350"/>
          </a:xfrm>
        </p:spPr>
        <p:txBody>
          <a:bodyPr>
            <a:normAutofit fontScale="90000"/>
          </a:bodyPr>
          <a:lstStyle/>
          <a:p>
            <a:r>
              <a:rPr lang="en-US" dirty="0"/>
              <a:t>Task 9: Identify and display the names of the movies in the family category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9205FD-98F5-F4EB-06CD-E8B297047D8E}"/>
              </a:ext>
            </a:extLst>
          </p:cNvPr>
          <p:cNvSpPr txBox="1"/>
          <p:nvPr/>
        </p:nvSpPr>
        <p:spPr>
          <a:xfrm>
            <a:off x="1294649" y="1958086"/>
            <a:ext cx="102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8B4ADA-5A99-DBAF-F294-3F1D199F2512}"/>
              </a:ext>
            </a:extLst>
          </p:cNvPr>
          <p:cNvSpPr txBox="1"/>
          <p:nvPr/>
        </p:nvSpPr>
        <p:spPr>
          <a:xfrm flipH="1">
            <a:off x="1294648" y="3751098"/>
            <a:ext cx="85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Result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BA7093-FACC-1DDA-279C-612E143E9123}"/>
              </a:ext>
            </a:extLst>
          </p:cNvPr>
          <p:cNvSpPr txBox="1"/>
          <p:nvPr/>
        </p:nvSpPr>
        <p:spPr>
          <a:xfrm>
            <a:off x="1294648" y="5876925"/>
            <a:ext cx="154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894CCA-5EAC-1E03-ADA4-EC80E8FE0491}"/>
              </a:ext>
            </a:extLst>
          </p:cNvPr>
          <p:cNvSpPr txBox="1"/>
          <p:nvPr/>
        </p:nvSpPr>
        <p:spPr>
          <a:xfrm flipH="1">
            <a:off x="3166271" y="5868955"/>
            <a:ext cx="8212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Using the Sakila Database display the name of movie in family category. 69 movies in the family category.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A77E5-E5C6-5F5F-6F50-9E071750ABA1}"/>
              </a:ext>
            </a:extLst>
          </p:cNvPr>
          <p:cNvSpPr txBox="1"/>
          <p:nvPr/>
        </p:nvSpPr>
        <p:spPr>
          <a:xfrm>
            <a:off x="3010651" y="1954202"/>
            <a:ext cx="9181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f.title,c.name</a:t>
            </a:r>
            <a:r>
              <a:rPr lang="en-US" dirty="0"/>
              <a:t> from film f join </a:t>
            </a:r>
            <a:r>
              <a:rPr lang="en-US" dirty="0" err="1"/>
              <a:t>film_category</a:t>
            </a:r>
            <a:r>
              <a:rPr lang="en-US" dirty="0"/>
              <a:t> fc on f.film_id=</a:t>
            </a:r>
            <a:r>
              <a:rPr lang="en-US" dirty="0" err="1"/>
              <a:t>fc.film_id</a:t>
            </a:r>
            <a:r>
              <a:rPr lang="en-US" dirty="0"/>
              <a:t> join category c on </a:t>
            </a:r>
            <a:r>
              <a:rPr lang="en-US" dirty="0" err="1"/>
              <a:t>fc.category_id</a:t>
            </a:r>
            <a:r>
              <a:rPr lang="en-US" dirty="0"/>
              <a:t>=</a:t>
            </a:r>
            <a:r>
              <a:rPr lang="en-US" dirty="0" err="1"/>
              <a:t>c.category_id</a:t>
            </a:r>
            <a:r>
              <a:rPr lang="en-US" dirty="0"/>
              <a:t>	where c.name='Family';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04C48F-9EB9-A5FF-0783-B1BC01D72C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65" t="47247" r="70797" b="29066"/>
          <a:stretch/>
        </p:blipFill>
        <p:spPr>
          <a:xfrm>
            <a:off x="3010651" y="3193774"/>
            <a:ext cx="2263714" cy="216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632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45E57-FCC9-93F6-CB8D-359D6198D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/>
              <a:t>Sakila</a:t>
            </a:r>
            <a:r>
              <a:rPr lang="en-IN" dirty="0"/>
              <a:t> </a:t>
            </a:r>
            <a:r>
              <a:rPr lang="en-IN" dirty="0" err="1"/>
              <a:t>DataBase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B59D4-6120-488B-398F-C28F55F10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Sakila</a:t>
            </a:r>
            <a:r>
              <a:rPr lang="en-IN" dirty="0"/>
              <a:t> is a movie rental store with a vast collection of movies in DVDs and blue ray disc formats.</a:t>
            </a:r>
          </a:p>
          <a:p>
            <a:r>
              <a:rPr lang="en-IN" dirty="0"/>
              <a:t>This Motion Picture Data Analysis is performed on </a:t>
            </a:r>
            <a:r>
              <a:rPr lang="en-IN" dirty="0" err="1"/>
              <a:t>Sakila</a:t>
            </a:r>
            <a:r>
              <a:rPr lang="en-IN" dirty="0"/>
              <a:t> </a:t>
            </a:r>
            <a:r>
              <a:rPr lang="en-IN" dirty="0" err="1"/>
              <a:t>DataBase</a:t>
            </a:r>
            <a:r>
              <a:rPr lang="en-IN" dirty="0"/>
              <a:t>.</a:t>
            </a:r>
          </a:p>
          <a:p>
            <a:r>
              <a:rPr lang="en-IN" dirty="0"/>
              <a:t>Based on data different task analysis need to done to obtain the desired output.</a:t>
            </a:r>
          </a:p>
          <a:p>
            <a:r>
              <a:rPr lang="en-IN" dirty="0"/>
              <a:t>As per the tables and data in </a:t>
            </a:r>
            <a:r>
              <a:rPr lang="en-IN" dirty="0" err="1"/>
              <a:t>Sakila</a:t>
            </a:r>
            <a:r>
              <a:rPr lang="en-IN" dirty="0"/>
              <a:t> Database few such Analysis were done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706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3FF76CE-8785-BE9D-FDB6-1ADBDF267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38101"/>
            <a:ext cx="11601450" cy="1276350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Task 10.i: Display the maximum, minimum and average rental rates of movies based on their rating. the output must be sorted in descending order of the average rental rates.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D05679-DEDA-1061-2532-C1D35F397282}"/>
              </a:ext>
            </a:extLst>
          </p:cNvPr>
          <p:cNvSpPr txBox="1"/>
          <p:nvPr/>
        </p:nvSpPr>
        <p:spPr>
          <a:xfrm>
            <a:off x="1294649" y="1958086"/>
            <a:ext cx="102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FC75D3-A93C-95DA-63B0-250C5E0D4276}"/>
              </a:ext>
            </a:extLst>
          </p:cNvPr>
          <p:cNvSpPr txBox="1"/>
          <p:nvPr/>
        </p:nvSpPr>
        <p:spPr>
          <a:xfrm flipH="1">
            <a:off x="1294648" y="3751098"/>
            <a:ext cx="910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Result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4911D2-5263-80D6-97C5-46A883295CF2}"/>
              </a:ext>
            </a:extLst>
          </p:cNvPr>
          <p:cNvSpPr txBox="1"/>
          <p:nvPr/>
        </p:nvSpPr>
        <p:spPr>
          <a:xfrm>
            <a:off x="1294648" y="5876925"/>
            <a:ext cx="156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53C76E-D435-F6F1-FE4C-D28D16E90B30}"/>
              </a:ext>
            </a:extLst>
          </p:cNvPr>
          <p:cNvSpPr txBox="1"/>
          <p:nvPr/>
        </p:nvSpPr>
        <p:spPr>
          <a:xfrm flipH="1">
            <a:off x="3010650" y="5876925"/>
            <a:ext cx="856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Maximum rating is 4.99, Minimum rating is 0.99 and average rating is 3.05.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95A2C8-6D53-662A-1D52-6033AD9C43EB}"/>
              </a:ext>
            </a:extLst>
          </p:cNvPr>
          <p:cNvSpPr txBox="1"/>
          <p:nvPr/>
        </p:nvSpPr>
        <p:spPr>
          <a:xfrm>
            <a:off x="3010651" y="1954202"/>
            <a:ext cx="9181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rating,max</a:t>
            </a:r>
            <a:r>
              <a:rPr lang="en-US" dirty="0"/>
              <a:t>(</a:t>
            </a:r>
            <a:r>
              <a:rPr lang="en-US" dirty="0" err="1"/>
              <a:t>rental_rate</a:t>
            </a:r>
            <a:r>
              <a:rPr lang="en-US" dirty="0"/>
              <a:t>) as maximum, min(</a:t>
            </a:r>
            <a:r>
              <a:rPr lang="en-US" dirty="0" err="1"/>
              <a:t>rental_rate</a:t>
            </a:r>
            <a:r>
              <a:rPr lang="en-US" dirty="0"/>
              <a:t>) as minimum, avg(</a:t>
            </a:r>
            <a:r>
              <a:rPr lang="en-US" dirty="0" err="1"/>
              <a:t>rental_rate</a:t>
            </a:r>
            <a:r>
              <a:rPr lang="en-US" dirty="0"/>
              <a:t>) as average from film group by rating order by average desc;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1F1BE46-D8E2-ACAC-FE82-F48D712F4B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75" t="60087" r="65920" b="24890"/>
          <a:stretch/>
        </p:blipFill>
        <p:spPr>
          <a:xfrm>
            <a:off x="3010650" y="3240283"/>
            <a:ext cx="4546597" cy="211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49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3FF76CE-8785-BE9D-FDB6-1ADBDF267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38101"/>
            <a:ext cx="11601450" cy="1276350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Task 10.ii: display the names of the most frequently rented movies in descending order, so that the management can maintain more copies of such movies.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D05679-DEDA-1061-2532-C1D35F397282}"/>
              </a:ext>
            </a:extLst>
          </p:cNvPr>
          <p:cNvSpPr txBox="1"/>
          <p:nvPr/>
        </p:nvSpPr>
        <p:spPr>
          <a:xfrm>
            <a:off x="1294649" y="1958086"/>
            <a:ext cx="102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FC75D3-A93C-95DA-63B0-250C5E0D4276}"/>
              </a:ext>
            </a:extLst>
          </p:cNvPr>
          <p:cNvSpPr txBox="1"/>
          <p:nvPr/>
        </p:nvSpPr>
        <p:spPr>
          <a:xfrm flipH="1">
            <a:off x="1294648" y="3751098"/>
            <a:ext cx="910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Result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4911D2-5263-80D6-97C5-46A883295CF2}"/>
              </a:ext>
            </a:extLst>
          </p:cNvPr>
          <p:cNvSpPr txBox="1"/>
          <p:nvPr/>
        </p:nvSpPr>
        <p:spPr>
          <a:xfrm>
            <a:off x="1294648" y="5876925"/>
            <a:ext cx="156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53C76E-D435-F6F1-FE4C-D28D16E90B30}"/>
              </a:ext>
            </a:extLst>
          </p:cNvPr>
          <p:cNvSpPr txBox="1"/>
          <p:nvPr/>
        </p:nvSpPr>
        <p:spPr>
          <a:xfrm flipH="1">
            <a:off x="3010650" y="5876925"/>
            <a:ext cx="821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Using the </a:t>
            </a:r>
            <a:r>
              <a:rPr lang="en-IN" dirty="0" err="1"/>
              <a:t>Sakila</a:t>
            </a:r>
            <a:r>
              <a:rPr lang="en-IN" dirty="0"/>
              <a:t> Database display most frequently rented movie.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95A2C8-6D53-662A-1D52-6033AD9C43EB}"/>
              </a:ext>
            </a:extLst>
          </p:cNvPr>
          <p:cNvSpPr txBox="1"/>
          <p:nvPr/>
        </p:nvSpPr>
        <p:spPr>
          <a:xfrm>
            <a:off x="3010651" y="1954202"/>
            <a:ext cx="9181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f.title,count</a:t>
            </a:r>
            <a:r>
              <a:rPr lang="en-US" dirty="0"/>
              <a:t>(</a:t>
            </a:r>
            <a:r>
              <a:rPr lang="en-US" dirty="0" err="1"/>
              <a:t>i.inventory_id</a:t>
            </a:r>
            <a:r>
              <a:rPr lang="en-US" dirty="0"/>
              <a:t>) as </a:t>
            </a:r>
            <a:r>
              <a:rPr lang="en-US" dirty="0" err="1"/>
              <a:t>most_frequently_rented_movie</a:t>
            </a:r>
            <a:r>
              <a:rPr lang="en-US" dirty="0"/>
              <a:t> from film f join inventory </a:t>
            </a:r>
            <a:r>
              <a:rPr lang="en-US" dirty="0" err="1"/>
              <a:t>i</a:t>
            </a:r>
            <a:r>
              <a:rPr lang="en-US" dirty="0"/>
              <a:t> on </a:t>
            </a:r>
            <a:r>
              <a:rPr lang="en-US" dirty="0" err="1"/>
              <a:t>f.film_id</a:t>
            </a:r>
            <a:r>
              <a:rPr lang="en-US" dirty="0"/>
              <a:t>=</a:t>
            </a:r>
            <a:r>
              <a:rPr lang="en-US" dirty="0" err="1"/>
              <a:t>i.film_id</a:t>
            </a:r>
            <a:r>
              <a:rPr lang="en-US" dirty="0"/>
              <a:t> group by </a:t>
            </a:r>
            <a:r>
              <a:rPr lang="en-US" dirty="0" err="1"/>
              <a:t>f.title</a:t>
            </a:r>
            <a:r>
              <a:rPr lang="en-US" dirty="0"/>
              <a:t> order by </a:t>
            </a:r>
            <a:r>
              <a:rPr lang="en-US" dirty="0" err="1"/>
              <a:t>most_frequently_rented_movie</a:t>
            </a:r>
            <a:r>
              <a:rPr lang="en-US" dirty="0"/>
              <a:t> desc;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F4CC7-00C2-FE04-2364-6366BE3C7F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74" t="60087" r="58971" b="21293"/>
          <a:stretch/>
        </p:blipFill>
        <p:spPr>
          <a:xfrm>
            <a:off x="3055844" y="3517282"/>
            <a:ext cx="4084544" cy="191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842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814AE17-4A8E-EFC1-DF5F-156017742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280799"/>
            <a:ext cx="11601450" cy="1276350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Task 11: calculate and display the number of movie categories where the average between the movie replacement cost and the rental rate is greater than $15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A0BE5F-C46A-F7F4-8913-ADC897CC419C}"/>
              </a:ext>
            </a:extLst>
          </p:cNvPr>
          <p:cNvSpPr txBox="1"/>
          <p:nvPr/>
        </p:nvSpPr>
        <p:spPr>
          <a:xfrm>
            <a:off x="1294649" y="1958086"/>
            <a:ext cx="102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380BE9-B937-B634-EC76-14AE9236F8CF}"/>
              </a:ext>
            </a:extLst>
          </p:cNvPr>
          <p:cNvSpPr txBox="1"/>
          <p:nvPr/>
        </p:nvSpPr>
        <p:spPr>
          <a:xfrm flipH="1">
            <a:off x="1294648" y="3751098"/>
            <a:ext cx="102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Result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CCC45D-2D8C-BA64-F994-2A3CAFDD6E66}"/>
              </a:ext>
            </a:extLst>
          </p:cNvPr>
          <p:cNvSpPr txBox="1"/>
          <p:nvPr/>
        </p:nvSpPr>
        <p:spPr>
          <a:xfrm>
            <a:off x="1294648" y="5876925"/>
            <a:ext cx="158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B8533B-F333-33F1-E3AD-D3F631BA05C6}"/>
              </a:ext>
            </a:extLst>
          </p:cNvPr>
          <p:cNvSpPr txBox="1"/>
          <p:nvPr/>
        </p:nvSpPr>
        <p:spPr>
          <a:xfrm flipH="1">
            <a:off x="3166271" y="5868955"/>
            <a:ext cx="8212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Using the Sakila Database display the number of movie categories where the average between the movie replacement cost and rental rate is greater than $15.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965368-5F6F-9A78-0854-5008AD1DEC46}"/>
              </a:ext>
            </a:extLst>
          </p:cNvPr>
          <p:cNvSpPr txBox="1"/>
          <p:nvPr/>
        </p:nvSpPr>
        <p:spPr>
          <a:xfrm>
            <a:off x="3010651" y="1954202"/>
            <a:ext cx="9181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c.name,COUNT(*) AS </a:t>
            </a:r>
            <a:r>
              <a:rPr lang="en-US" dirty="0" err="1"/>
              <a:t>category_count</a:t>
            </a:r>
            <a:r>
              <a:rPr lang="en-US" dirty="0"/>
              <a:t> FROM film f JOIN film_category fc ON fc.film_id = f.film_id JOIN category c ON c.category_id = fc.category_id WHERE (f.replacement_cost + f.rental_rate) / 2 &gt; 15 group by c.name;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BC15DF-F84F-E5BF-6350-EA6D9BF30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78" t="47747" r="69566" b="28685"/>
          <a:stretch/>
        </p:blipFill>
        <p:spPr>
          <a:xfrm>
            <a:off x="3089165" y="3172735"/>
            <a:ext cx="2330974" cy="216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6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3FF76CE-8785-BE9D-FDB6-1ADBDF267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38101"/>
            <a:ext cx="11601450" cy="1276350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Task 12: Display the film categories in which the number of movies is greater than 70.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D05679-DEDA-1061-2532-C1D35F397282}"/>
              </a:ext>
            </a:extLst>
          </p:cNvPr>
          <p:cNvSpPr txBox="1"/>
          <p:nvPr/>
        </p:nvSpPr>
        <p:spPr>
          <a:xfrm>
            <a:off x="1294649" y="1958086"/>
            <a:ext cx="102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FC75D3-A93C-95DA-63B0-250C5E0D4276}"/>
              </a:ext>
            </a:extLst>
          </p:cNvPr>
          <p:cNvSpPr txBox="1"/>
          <p:nvPr/>
        </p:nvSpPr>
        <p:spPr>
          <a:xfrm flipH="1">
            <a:off x="1294648" y="3751098"/>
            <a:ext cx="910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Result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4911D2-5263-80D6-97C5-46A883295CF2}"/>
              </a:ext>
            </a:extLst>
          </p:cNvPr>
          <p:cNvSpPr txBox="1"/>
          <p:nvPr/>
        </p:nvSpPr>
        <p:spPr>
          <a:xfrm>
            <a:off x="1294648" y="5876925"/>
            <a:ext cx="156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53C76E-D435-F6F1-FE4C-D28D16E90B30}"/>
              </a:ext>
            </a:extLst>
          </p:cNvPr>
          <p:cNvSpPr txBox="1"/>
          <p:nvPr/>
        </p:nvSpPr>
        <p:spPr>
          <a:xfrm flipH="1">
            <a:off x="3010650" y="5876925"/>
            <a:ext cx="821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Foreign and sports category have movie count grater than 70.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95A2C8-6D53-662A-1D52-6033AD9C43EB}"/>
              </a:ext>
            </a:extLst>
          </p:cNvPr>
          <p:cNvSpPr txBox="1"/>
          <p:nvPr/>
        </p:nvSpPr>
        <p:spPr>
          <a:xfrm>
            <a:off x="3010651" y="1954202"/>
            <a:ext cx="9181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c.name AS </a:t>
            </a:r>
            <a:r>
              <a:rPr lang="en-US" dirty="0" err="1"/>
              <a:t>category_name</a:t>
            </a:r>
            <a:r>
              <a:rPr lang="en-US" dirty="0"/>
              <a:t>, COUNT(</a:t>
            </a:r>
            <a:r>
              <a:rPr lang="en-US" dirty="0" err="1"/>
              <a:t>fc.film_id</a:t>
            </a:r>
            <a:r>
              <a:rPr lang="en-US" dirty="0"/>
              <a:t>) AS </a:t>
            </a:r>
            <a:r>
              <a:rPr lang="en-US" dirty="0" err="1"/>
              <a:t>movie_countFROM</a:t>
            </a:r>
            <a:r>
              <a:rPr lang="en-US" dirty="0"/>
              <a:t> category </a:t>
            </a:r>
            <a:r>
              <a:rPr lang="en-US" dirty="0" err="1"/>
              <a:t>cJOIN</a:t>
            </a:r>
            <a:r>
              <a:rPr lang="en-US" dirty="0"/>
              <a:t> </a:t>
            </a:r>
            <a:r>
              <a:rPr lang="en-US" dirty="0" err="1"/>
              <a:t>film_category</a:t>
            </a:r>
            <a:r>
              <a:rPr lang="en-US" dirty="0"/>
              <a:t> fc ON </a:t>
            </a:r>
            <a:r>
              <a:rPr lang="en-US" dirty="0" err="1"/>
              <a:t>c.category_id</a:t>
            </a:r>
            <a:r>
              <a:rPr lang="en-US" dirty="0"/>
              <a:t> = </a:t>
            </a:r>
            <a:r>
              <a:rPr lang="en-US" dirty="0" err="1"/>
              <a:t>fc.category_idGROUP</a:t>
            </a:r>
            <a:r>
              <a:rPr lang="en-US" dirty="0"/>
              <a:t> BY </a:t>
            </a:r>
            <a:r>
              <a:rPr lang="en-US" dirty="0" err="1"/>
              <a:t>c.nameHAVING</a:t>
            </a:r>
            <a:r>
              <a:rPr lang="en-US" dirty="0"/>
              <a:t> COUNT(</a:t>
            </a:r>
            <a:r>
              <a:rPr lang="en-US" dirty="0" err="1"/>
              <a:t>fc.film_id</a:t>
            </a:r>
            <a:r>
              <a:rPr lang="en-US" dirty="0"/>
              <a:t>) &gt; 70;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1CA431-3435-AB42-2F5E-8F29D888BC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85" t="60087" r="68125" b="29065"/>
          <a:stretch/>
        </p:blipFill>
        <p:spPr>
          <a:xfrm>
            <a:off x="3010649" y="3517283"/>
            <a:ext cx="3681192" cy="150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8698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A2562-60AD-E6D3-5B33-FB9BC03B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0" dirty="0">
                <a:effectLst/>
                <a:latin typeface="inherit"/>
              </a:rPr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4A156-45F4-C38B-802C-7DAA38933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7749140" cy="4195481"/>
          </a:xfrm>
        </p:spPr>
        <p:txBody>
          <a:bodyPr>
            <a:normAutofit/>
          </a:bodyPr>
          <a:lstStyle/>
          <a:p>
            <a:r>
              <a:rPr lang="en-US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using MySQL for data analysis in a movie rental store project offers the potential to enhance business operations, drive growth, and improve customer satisfaction. </a:t>
            </a:r>
          </a:p>
          <a:p>
            <a:r>
              <a:rPr lang="en-US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data-driven insights, the project can lead to more informed strategies and ultimately contribute to the success of the rental store business.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Movie clip art HD wallpapers | Pxfuel">
            <a:extLst>
              <a:ext uri="{FF2B5EF4-FFF2-40B4-BE49-F238E27FC236}">
                <a16:creationId xmlns:a16="http://schemas.microsoft.com/office/drawing/2014/main" id="{ED22B79F-7EAB-BEE8-99FA-90F20E355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262" y="1510748"/>
            <a:ext cx="2796208" cy="473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1323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296EA-0A72-8397-1545-D9E1AC6E8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dirty="0"/>
              <a:t>Thank You</a:t>
            </a:r>
          </a:p>
        </p:txBody>
      </p:sp>
      <p:pic>
        <p:nvPicPr>
          <p:cNvPr id="3074" name="Picture 2" descr="Cinema Film Clip Art Free PNG Image｜Illustoon">
            <a:extLst>
              <a:ext uri="{FF2B5EF4-FFF2-40B4-BE49-F238E27FC236}">
                <a16:creationId xmlns:a16="http://schemas.microsoft.com/office/drawing/2014/main" id="{6E4BFFFB-D20E-7EE4-13AE-66D103EFB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815" y="1840603"/>
            <a:ext cx="4457550" cy="44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96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C5865-54A1-D282-EFBA-46EFB04F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A0852-1078-407B-5678-27E9F0065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objective of the project is to use MySQL to analyze the data of a movie rental store for further growth and improved  business.</a:t>
            </a:r>
          </a:p>
        </p:txBody>
      </p:sp>
    </p:spTree>
    <p:extLst>
      <p:ext uri="{BB962C8B-B14F-4D97-AF65-F5344CB8AC3E}">
        <p14:creationId xmlns:p14="http://schemas.microsoft.com/office/powerpoint/2010/main" val="2731246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1AFE230-CA96-CDB0-2797-580BC5735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2766"/>
            <a:ext cx="10353762" cy="49033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Content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2DE2DA5-7F14-0B08-E972-105720A25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70" y="583096"/>
            <a:ext cx="12072730" cy="6208641"/>
          </a:xfrm>
        </p:spPr>
        <p:txBody>
          <a:bodyPr>
            <a:noAutofit/>
          </a:bodyPr>
          <a:lstStyle/>
          <a:p>
            <a:r>
              <a:rPr lang="en-US" sz="1200" dirty="0"/>
              <a:t>Task 1: Display the full names of actors available in database</a:t>
            </a:r>
          </a:p>
          <a:p>
            <a:r>
              <a:rPr lang="en-US" sz="1200" dirty="0"/>
              <a:t>Task 2: Display the number of times each first names appears in the database</a:t>
            </a:r>
          </a:p>
          <a:p>
            <a:pPr marL="0" indent="0">
              <a:buNone/>
            </a:pPr>
            <a:r>
              <a:rPr lang="en-US" sz="1200" dirty="0"/>
              <a:t>	         What is the count of actors that have unique first names in </a:t>
            </a:r>
            <a:r>
              <a:rPr lang="en-US" sz="1200" dirty="0" err="1"/>
              <a:t>db</a:t>
            </a:r>
            <a:r>
              <a:rPr lang="en-US" sz="1200" dirty="0"/>
              <a:t>? display the first name of all these actor.</a:t>
            </a:r>
          </a:p>
          <a:p>
            <a:r>
              <a:rPr lang="en-US" sz="1200" dirty="0"/>
              <a:t>Task 3: Display the number of times each last name appears in the db.</a:t>
            </a:r>
          </a:p>
          <a:p>
            <a:pPr marL="0" indent="0">
              <a:buNone/>
            </a:pPr>
            <a:r>
              <a:rPr lang="en-US" sz="1200" dirty="0"/>
              <a:t>                    Display all unique last names in the db.</a:t>
            </a:r>
          </a:p>
          <a:p>
            <a:r>
              <a:rPr lang="en-US" sz="1200" dirty="0"/>
              <a:t>Task 4: Display the list of records from movies with the rating "R“.</a:t>
            </a:r>
          </a:p>
          <a:p>
            <a:pPr marL="0" indent="0">
              <a:buNone/>
            </a:pPr>
            <a:r>
              <a:rPr lang="en-US" sz="1200" dirty="0"/>
              <a:t>		Display the list of records from movies that are not rating "R“</a:t>
            </a:r>
          </a:p>
          <a:p>
            <a:pPr marL="0" indent="0">
              <a:buNone/>
            </a:pPr>
            <a:r>
              <a:rPr lang="en-US" sz="1200" dirty="0"/>
              <a:t>		Display the list of records for the movies that are suitable for audience below 13 years of age.</a:t>
            </a:r>
          </a:p>
          <a:p>
            <a:r>
              <a:rPr lang="en-US" sz="1200" dirty="0"/>
              <a:t>Task 5: Display the list of records for the movies where the replacement cost is up to $11.</a:t>
            </a:r>
          </a:p>
          <a:p>
            <a:pPr marL="0" indent="0">
              <a:buNone/>
            </a:pPr>
            <a:r>
              <a:rPr lang="en-US" sz="1200" dirty="0"/>
              <a:t>                    Display the list of records for the movies where the replacement cost is between $11 and $20.</a:t>
            </a:r>
          </a:p>
          <a:p>
            <a:pPr marL="0" indent="0">
              <a:buNone/>
            </a:pPr>
            <a:r>
              <a:rPr lang="en-US" sz="1200" dirty="0"/>
              <a:t>                    Display the list of records for the movies in descending order of their replacement costs.</a:t>
            </a:r>
          </a:p>
          <a:p>
            <a:r>
              <a:rPr lang="en-US" sz="1200" dirty="0"/>
              <a:t>Task 6: Display the names of the top 3 movies with the greatest number of actors.</a:t>
            </a:r>
          </a:p>
          <a:p>
            <a:r>
              <a:rPr lang="en-US" sz="1200" dirty="0"/>
              <a:t>Task 7: Display the titles of the movies starting with letter 'K' and 'Q’</a:t>
            </a:r>
          </a:p>
          <a:p>
            <a:r>
              <a:rPr lang="en-US" sz="1200" dirty="0"/>
              <a:t>Task 8: The film 'Agent Truman' has been a great success. display the names of all actors who appeared in this film.</a:t>
            </a:r>
          </a:p>
          <a:p>
            <a:r>
              <a:rPr lang="en-US" sz="1200" dirty="0"/>
              <a:t>Task 9: Identify and display the names of the movies in the family category.</a:t>
            </a:r>
          </a:p>
          <a:p>
            <a:r>
              <a:rPr lang="en-US" sz="1200" dirty="0"/>
              <a:t>Task 10: Display the maximum, minimum and average rental rates of movies based on their rating. the output must be sorted in descending order of the    average rental rates.</a:t>
            </a:r>
          </a:p>
          <a:p>
            <a:pPr marL="0" indent="0">
              <a:buNone/>
            </a:pPr>
            <a:r>
              <a:rPr lang="en-US" sz="1200" dirty="0"/>
              <a:t>		display the names of the most frequently rented movies in descending order, so that the management can maintain more copies of such movies.</a:t>
            </a:r>
          </a:p>
          <a:p>
            <a:r>
              <a:rPr lang="en-US" sz="1200" dirty="0"/>
              <a:t>Task 11: Calculate and display the number of movie categories where the average between the movie replacement cost and the rental rate is greater than $15.</a:t>
            </a:r>
          </a:p>
          <a:p>
            <a:r>
              <a:rPr lang="en-US" sz="1200" dirty="0"/>
              <a:t>Task 12: Display the film categories in which the number of movies is grater than 70.</a:t>
            </a:r>
          </a:p>
        </p:txBody>
      </p:sp>
    </p:spTree>
    <p:extLst>
      <p:ext uri="{BB962C8B-B14F-4D97-AF65-F5344CB8AC3E}">
        <p14:creationId xmlns:p14="http://schemas.microsoft.com/office/powerpoint/2010/main" val="2921178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3FF76CE-8785-BE9D-FDB6-1ADBDF267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38101"/>
            <a:ext cx="11601450" cy="127635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Task 1: Display the full names of actors available in database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D05679-DEDA-1061-2532-C1D35F397282}"/>
              </a:ext>
            </a:extLst>
          </p:cNvPr>
          <p:cNvSpPr txBox="1"/>
          <p:nvPr/>
        </p:nvSpPr>
        <p:spPr>
          <a:xfrm>
            <a:off x="1294649" y="1958086"/>
            <a:ext cx="102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FC75D3-A93C-95DA-63B0-250C5E0D4276}"/>
              </a:ext>
            </a:extLst>
          </p:cNvPr>
          <p:cNvSpPr txBox="1"/>
          <p:nvPr/>
        </p:nvSpPr>
        <p:spPr>
          <a:xfrm flipH="1">
            <a:off x="1294648" y="3751098"/>
            <a:ext cx="910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Result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4911D2-5263-80D6-97C5-46A883295CF2}"/>
              </a:ext>
            </a:extLst>
          </p:cNvPr>
          <p:cNvSpPr txBox="1"/>
          <p:nvPr/>
        </p:nvSpPr>
        <p:spPr>
          <a:xfrm>
            <a:off x="1294648" y="5876925"/>
            <a:ext cx="156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53C76E-D435-F6F1-FE4C-D28D16E90B30}"/>
              </a:ext>
            </a:extLst>
          </p:cNvPr>
          <p:cNvSpPr txBox="1"/>
          <p:nvPr/>
        </p:nvSpPr>
        <p:spPr>
          <a:xfrm flipH="1">
            <a:off x="3010650" y="5876925"/>
            <a:ext cx="821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Using the Sakila Database using </a:t>
            </a:r>
            <a:r>
              <a:rPr lang="en-IN" dirty="0" err="1"/>
              <a:t>concat</a:t>
            </a:r>
            <a:r>
              <a:rPr lang="en-IN" dirty="0"/>
              <a:t> method to join 2 column.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95A2C8-6D53-662A-1D52-6033AD9C43EB}"/>
              </a:ext>
            </a:extLst>
          </p:cNvPr>
          <p:cNvSpPr txBox="1"/>
          <p:nvPr/>
        </p:nvSpPr>
        <p:spPr>
          <a:xfrm>
            <a:off x="3010651" y="1954202"/>
            <a:ext cx="7564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concat</a:t>
            </a:r>
            <a:r>
              <a:rPr lang="en-US" dirty="0"/>
              <a:t>(</a:t>
            </a:r>
            <a:r>
              <a:rPr lang="en-US" dirty="0" err="1"/>
              <a:t>first_name</a:t>
            </a:r>
            <a:r>
              <a:rPr lang="en-US" dirty="0"/>
              <a:t>,' ',</a:t>
            </a:r>
            <a:r>
              <a:rPr lang="en-US" dirty="0" err="1"/>
              <a:t>last_name</a:t>
            </a:r>
            <a:r>
              <a:rPr lang="en-US" dirty="0"/>
              <a:t>) as </a:t>
            </a:r>
            <a:r>
              <a:rPr lang="en-US" dirty="0" err="1"/>
              <a:t>full_name</a:t>
            </a:r>
            <a:r>
              <a:rPr lang="en-US" dirty="0"/>
              <a:t> from actor;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D6BA126-12FF-2801-827C-A8974CFC7D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65" t="60087" r="72515" b="21293"/>
          <a:stretch/>
        </p:blipFill>
        <p:spPr>
          <a:xfrm>
            <a:off x="3010650" y="3297588"/>
            <a:ext cx="2062272" cy="201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802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3FF76CE-8785-BE9D-FDB6-1ADBDF267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38101"/>
            <a:ext cx="11601450" cy="127635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Task 2.i: Display the number of times each first names appears in the database.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D05679-DEDA-1061-2532-C1D35F397282}"/>
              </a:ext>
            </a:extLst>
          </p:cNvPr>
          <p:cNvSpPr txBox="1"/>
          <p:nvPr/>
        </p:nvSpPr>
        <p:spPr>
          <a:xfrm>
            <a:off x="1294649" y="1958086"/>
            <a:ext cx="102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FC75D3-A93C-95DA-63B0-250C5E0D4276}"/>
              </a:ext>
            </a:extLst>
          </p:cNvPr>
          <p:cNvSpPr txBox="1"/>
          <p:nvPr/>
        </p:nvSpPr>
        <p:spPr>
          <a:xfrm flipH="1">
            <a:off x="1294648" y="3751098"/>
            <a:ext cx="910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Result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4911D2-5263-80D6-97C5-46A883295CF2}"/>
              </a:ext>
            </a:extLst>
          </p:cNvPr>
          <p:cNvSpPr txBox="1"/>
          <p:nvPr/>
        </p:nvSpPr>
        <p:spPr>
          <a:xfrm>
            <a:off x="1294648" y="5876925"/>
            <a:ext cx="156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53C76E-D435-F6F1-FE4C-D28D16E90B30}"/>
              </a:ext>
            </a:extLst>
          </p:cNvPr>
          <p:cNvSpPr txBox="1"/>
          <p:nvPr/>
        </p:nvSpPr>
        <p:spPr>
          <a:xfrm flipH="1">
            <a:off x="3010650" y="5876925"/>
            <a:ext cx="8212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Using the Sakila Database using group by clause to display count of </a:t>
            </a:r>
            <a:r>
              <a:rPr lang="en-IN" dirty="0" err="1"/>
              <a:t>firstname</a:t>
            </a:r>
            <a:r>
              <a:rPr lang="en-IN" dirty="0"/>
              <a:t>. Penelope, nick, ED name appears 4,3,3 times.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95A2C8-6D53-662A-1D52-6033AD9C43EB}"/>
              </a:ext>
            </a:extLst>
          </p:cNvPr>
          <p:cNvSpPr txBox="1"/>
          <p:nvPr/>
        </p:nvSpPr>
        <p:spPr>
          <a:xfrm>
            <a:off x="3010651" y="1954202"/>
            <a:ext cx="687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first_name,count</a:t>
            </a:r>
            <a:r>
              <a:rPr lang="en-US" dirty="0"/>
              <a:t>(*) from actor group by </a:t>
            </a:r>
            <a:r>
              <a:rPr lang="en-US" dirty="0" err="1"/>
              <a:t>first_name</a:t>
            </a:r>
            <a:r>
              <a:rPr lang="en-US" dirty="0"/>
              <a:t>;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3829E4-0973-0E6D-CC2C-1051029920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75" t="60087" r="72868" b="21293"/>
          <a:stretch/>
        </p:blipFill>
        <p:spPr>
          <a:xfrm>
            <a:off x="2944906" y="3186954"/>
            <a:ext cx="2081730" cy="212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026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3FF76CE-8785-BE9D-FDB6-1ADBDF267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38101"/>
            <a:ext cx="11601450" cy="12763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Task 2.ii: What is the count of actors that have unique first names in </a:t>
            </a:r>
            <a:r>
              <a:rPr lang="en-US" sz="3600" dirty="0" err="1"/>
              <a:t>db</a:t>
            </a:r>
            <a:r>
              <a:rPr lang="en-US" sz="3600" dirty="0"/>
              <a:t>? display the first name of all these actor.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D05679-DEDA-1061-2532-C1D35F397282}"/>
              </a:ext>
            </a:extLst>
          </p:cNvPr>
          <p:cNvSpPr txBox="1"/>
          <p:nvPr/>
        </p:nvSpPr>
        <p:spPr>
          <a:xfrm>
            <a:off x="1294649" y="1958086"/>
            <a:ext cx="102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FC75D3-A93C-95DA-63B0-250C5E0D4276}"/>
              </a:ext>
            </a:extLst>
          </p:cNvPr>
          <p:cNvSpPr txBox="1"/>
          <p:nvPr/>
        </p:nvSpPr>
        <p:spPr>
          <a:xfrm flipH="1">
            <a:off x="1294648" y="3751098"/>
            <a:ext cx="910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Result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4911D2-5263-80D6-97C5-46A883295CF2}"/>
              </a:ext>
            </a:extLst>
          </p:cNvPr>
          <p:cNvSpPr txBox="1"/>
          <p:nvPr/>
        </p:nvSpPr>
        <p:spPr>
          <a:xfrm>
            <a:off x="1294648" y="5876925"/>
            <a:ext cx="156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53C76E-D435-F6F1-FE4C-D28D16E90B30}"/>
              </a:ext>
            </a:extLst>
          </p:cNvPr>
          <p:cNvSpPr txBox="1"/>
          <p:nvPr/>
        </p:nvSpPr>
        <p:spPr>
          <a:xfrm flipH="1">
            <a:off x="3010650" y="5876925"/>
            <a:ext cx="8212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Above result shows the unique first name using group by and having condition.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95A2C8-6D53-662A-1D52-6033AD9C43EB}"/>
              </a:ext>
            </a:extLst>
          </p:cNvPr>
          <p:cNvSpPr txBox="1"/>
          <p:nvPr/>
        </p:nvSpPr>
        <p:spPr>
          <a:xfrm>
            <a:off x="3010651" y="1954202"/>
            <a:ext cx="9181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first_name,count</a:t>
            </a:r>
            <a:r>
              <a:rPr lang="en-US" dirty="0"/>
              <a:t>(*) as count from actor group by </a:t>
            </a:r>
            <a:r>
              <a:rPr lang="en-US" dirty="0" err="1"/>
              <a:t>first_name</a:t>
            </a:r>
            <a:r>
              <a:rPr lang="en-US" dirty="0"/>
              <a:t> having count=1;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195F0A-761D-D368-8617-A0A5D22730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85" t="60087" r="74571" b="21293"/>
          <a:stretch/>
        </p:blipFill>
        <p:spPr>
          <a:xfrm>
            <a:off x="3010649" y="3429000"/>
            <a:ext cx="1615139" cy="185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649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3FF76CE-8785-BE9D-FDB6-1ADBDF267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38101"/>
            <a:ext cx="11601450" cy="127635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Task 3.i:  Display the number of times each last name appears in the db.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D05679-DEDA-1061-2532-C1D35F397282}"/>
              </a:ext>
            </a:extLst>
          </p:cNvPr>
          <p:cNvSpPr txBox="1"/>
          <p:nvPr/>
        </p:nvSpPr>
        <p:spPr>
          <a:xfrm>
            <a:off x="1294649" y="1958086"/>
            <a:ext cx="102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FC75D3-A93C-95DA-63B0-250C5E0D4276}"/>
              </a:ext>
            </a:extLst>
          </p:cNvPr>
          <p:cNvSpPr txBox="1"/>
          <p:nvPr/>
        </p:nvSpPr>
        <p:spPr>
          <a:xfrm flipH="1">
            <a:off x="1294648" y="3751098"/>
            <a:ext cx="910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Result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4911D2-5263-80D6-97C5-46A883295CF2}"/>
              </a:ext>
            </a:extLst>
          </p:cNvPr>
          <p:cNvSpPr txBox="1"/>
          <p:nvPr/>
        </p:nvSpPr>
        <p:spPr>
          <a:xfrm>
            <a:off x="1294648" y="5876925"/>
            <a:ext cx="156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53C76E-D435-F6F1-FE4C-D28D16E90B30}"/>
              </a:ext>
            </a:extLst>
          </p:cNvPr>
          <p:cNvSpPr txBox="1"/>
          <p:nvPr/>
        </p:nvSpPr>
        <p:spPr>
          <a:xfrm flipH="1">
            <a:off x="3010650" y="5876925"/>
            <a:ext cx="8212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Above result shows the last name appears multiple times using group by clause.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95A2C8-6D53-662A-1D52-6033AD9C43EB}"/>
              </a:ext>
            </a:extLst>
          </p:cNvPr>
          <p:cNvSpPr txBox="1"/>
          <p:nvPr/>
        </p:nvSpPr>
        <p:spPr>
          <a:xfrm>
            <a:off x="3010651" y="1954202"/>
            <a:ext cx="918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last_name,count</a:t>
            </a:r>
            <a:r>
              <a:rPr lang="en-US" dirty="0"/>
              <a:t>(*) as count from actor group by </a:t>
            </a:r>
            <a:r>
              <a:rPr lang="en-US" dirty="0" err="1"/>
              <a:t>last_name</a:t>
            </a:r>
            <a:r>
              <a:rPr lang="en-US" dirty="0"/>
              <a:t>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40481F-5596-E78A-9D4B-C8A4BC8494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85" t="60087" r="73530" b="21293"/>
          <a:stretch/>
        </p:blipFill>
        <p:spPr>
          <a:xfrm>
            <a:off x="3010649" y="3258116"/>
            <a:ext cx="2043323" cy="225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258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3FF76CE-8785-BE9D-FDB6-1ADBDF267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38101"/>
            <a:ext cx="11601450" cy="127635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Task 3.ii:  Display all unique last names in the db.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D05679-DEDA-1061-2532-C1D35F397282}"/>
              </a:ext>
            </a:extLst>
          </p:cNvPr>
          <p:cNvSpPr txBox="1"/>
          <p:nvPr/>
        </p:nvSpPr>
        <p:spPr>
          <a:xfrm>
            <a:off x="1294649" y="1958086"/>
            <a:ext cx="102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FC75D3-A93C-95DA-63B0-250C5E0D4276}"/>
              </a:ext>
            </a:extLst>
          </p:cNvPr>
          <p:cNvSpPr txBox="1"/>
          <p:nvPr/>
        </p:nvSpPr>
        <p:spPr>
          <a:xfrm flipH="1">
            <a:off x="1294648" y="3751098"/>
            <a:ext cx="910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Result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4911D2-5263-80D6-97C5-46A883295CF2}"/>
              </a:ext>
            </a:extLst>
          </p:cNvPr>
          <p:cNvSpPr txBox="1"/>
          <p:nvPr/>
        </p:nvSpPr>
        <p:spPr>
          <a:xfrm>
            <a:off x="1294648" y="5876925"/>
            <a:ext cx="156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53C76E-D435-F6F1-FE4C-D28D16E90B30}"/>
              </a:ext>
            </a:extLst>
          </p:cNvPr>
          <p:cNvSpPr txBox="1"/>
          <p:nvPr/>
        </p:nvSpPr>
        <p:spPr>
          <a:xfrm flipH="1">
            <a:off x="3010650" y="5876925"/>
            <a:ext cx="8212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Astaire, Bacall, Bale, Ball, Barrymore, Basinger and Bergen is unique </a:t>
            </a:r>
            <a:r>
              <a:rPr lang="en-IN" dirty="0" err="1"/>
              <a:t>lastname</a:t>
            </a:r>
            <a:r>
              <a:rPr lang="en-IN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95A2C8-6D53-662A-1D52-6033AD9C43EB}"/>
              </a:ext>
            </a:extLst>
          </p:cNvPr>
          <p:cNvSpPr txBox="1"/>
          <p:nvPr/>
        </p:nvSpPr>
        <p:spPr>
          <a:xfrm>
            <a:off x="3010651" y="1954202"/>
            <a:ext cx="9181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last_name,count</a:t>
            </a:r>
            <a:r>
              <a:rPr lang="en-US" dirty="0"/>
              <a:t>(*) as count from actor group by </a:t>
            </a:r>
            <a:r>
              <a:rPr lang="en-US" dirty="0" err="1"/>
              <a:t>last_name</a:t>
            </a:r>
            <a:r>
              <a:rPr lang="en-US" dirty="0"/>
              <a:t> order by count </a:t>
            </a:r>
            <a:r>
              <a:rPr lang="en-US" dirty="0" err="1"/>
              <a:t>asc</a:t>
            </a:r>
            <a:r>
              <a:rPr lang="en-US" dirty="0"/>
              <a:t>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B565FE7-3147-DB8C-4622-857B8FB3A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86" t="59694" r="73308" b="21686"/>
          <a:stretch/>
        </p:blipFill>
        <p:spPr>
          <a:xfrm>
            <a:off x="3010650" y="3297588"/>
            <a:ext cx="1929574" cy="208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639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2219</TotalTime>
  <Words>1961</Words>
  <Application>Microsoft Office PowerPoint</Application>
  <PresentationFormat>Widescreen</PresentationFormat>
  <Paragraphs>149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Century Gothic</vt:lpstr>
      <vt:lpstr>inherit</vt:lpstr>
      <vt:lpstr>Times New Roman</vt:lpstr>
      <vt:lpstr>Wingdings 3</vt:lpstr>
      <vt:lpstr>Ion</vt:lpstr>
      <vt:lpstr>Data Analysis Using MySQL</vt:lpstr>
      <vt:lpstr>Sakila DataBase</vt:lpstr>
      <vt:lpstr>Objective</vt:lpstr>
      <vt:lpstr>Content</vt:lpstr>
      <vt:lpstr>Task 1: Display the full names of actors available in database</vt:lpstr>
      <vt:lpstr>Task 2.i: Display the number of times each first names appears in the database.</vt:lpstr>
      <vt:lpstr>Task 2.ii: What is the count of actors that have unique first names in db? display the first name of all these actor.</vt:lpstr>
      <vt:lpstr>Task 3.i:  Display the number of times each last name appears in the db.</vt:lpstr>
      <vt:lpstr>Task 3.ii:  Display all unique last names in the db.</vt:lpstr>
      <vt:lpstr>Task 4.i:  Display the list of records from movies with the rating "R"</vt:lpstr>
      <vt:lpstr>Task 4.ii:  Display the list of records from movies that are not rating "R"</vt:lpstr>
      <vt:lpstr>Task 4.iii:  Display the list of records for the movies that are suitable for audience below 13 years of age.</vt:lpstr>
      <vt:lpstr>Task 5.i:  Display the list of records for the movies where the replacement cost is up to $11.</vt:lpstr>
      <vt:lpstr>Task 5.ii:  Display the list of records for the movies where the replacement cost is between $11 and $20</vt:lpstr>
      <vt:lpstr>Task 5.iii:  Display the list of records for the movies in descending order of their replacement costs.</vt:lpstr>
      <vt:lpstr>Task 6: Display the names of the top 3 movies with the greatest number of actors.</vt:lpstr>
      <vt:lpstr>Task 7: Display the titles of the movies starting with letter 'K' and 'Q'</vt:lpstr>
      <vt:lpstr>Task 8: The film 'Agent Truman' has been a great success. display the names of all actors who appeared in this film.</vt:lpstr>
      <vt:lpstr>Task 9: Identify and display the names of the movies in the family category</vt:lpstr>
      <vt:lpstr>Task 10.i: Display the maximum, minimum and average rental rates of movies based on their rating. the output must be sorted in descending order of the average rental rates.</vt:lpstr>
      <vt:lpstr>Task 10.ii: display the names of the most frequently rented movies in descending order, so that the management can maintain more copies of such movies.</vt:lpstr>
      <vt:lpstr>Task 11: calculate and display the number of movie categories where the average between the movie replacement cost and the rental rate is greater than $15</vt:lpstr>
      <vt:lpstr>Task 12: Display the film categories in which the number of movies is greater than 70.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Using MySQL</dc:title>
  <dc:creator>bhagyashree more</dc:creator>
  <cp:lastModifiedBy>bhagyashree more</cp:lastModifiedBy>
  <cp:revision>9</cp:revision>
  <dcterms:created xsi:type="dcterms:W3CDTF">2023-09-27T07:04:04Z</dcterms:created>
  <dcterms:modified xsi:type="dcterms:W3CDTF">2023-10-03T04:12:13Z</dcterms:modified>
</cp:coreProperties>
</file>