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0" r:id="rId4"/>
    <p:sldId id="271" r:id="rId5"/>
    <p:sldId id="272" r:id="rId6"/>
    <p:sldId id="259" r:id="rId7"/>
    <p:sldId id="260" r:id="rId8"/>
    <p:sldId id="261" r:id="rId9"/>
    <p:sldId id="262" r:id="rId10"/>
    <p:sldId id="263" r:id="rId11"/>
    <p:sldId id="264" r:id="rId12"/>
    <p:sldId id="265" r:id="rId13"/>
    <p:sldId id="266" r:id="rId14"/>
    <p:sldId id="257" r:id="rId15"/>
    <p:sldId id="267" r:id="rId16"/>
    <p:sldId id="269"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291" autoAdjust="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0554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6542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10620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B03D32D-F1BC-4E9C-97E1-36CFF5B22341}"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92839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6574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68751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6020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8620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ED1C14C-A143-42F5-B247-D0E800131009}" type="datetimeFigureOut">
              <a:rPr lang="en-US" smtClean="0"/>
              <a:t>10/3/2023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55257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509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8772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1696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664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1266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ED1C14C-A143-42F5-B247-D0E800131009}"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625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9404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6206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D1C14C-A143-42F5-B247-D0E800131009}" type="datetimeFigureOut">
              <a:rPr lang="en-US" smtClean="0"/>
              <a:t>10/3/2023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772479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Pre-Placement-Diwali_Sales_Analysis/Dashboard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C9E916A3-FAAA-4D83-9457-D9760AA396CC}"/>
              </a:ext>
            </a:extLst>
          </p:cNvPr>
          <p:cNvSpPr>
            <a:spLocks noGrp="1"/>
          </p:cNvSpPr>
          <p:nvPr>
            <p:ph type="ctrTitle"/>
          </p:nvPr>
        </p:nvSpPr>
        <p:spPr/>
        <p:txBody>
          <a:bodyPr/>
          <a:lstStyle/>
          <a:p>
            <a:r>
              <a:rPr lang="en-us" b="1" dirty="0">
                <a:hlinkClick r:id="rId2">
                  <a:extLst>
                    <a:ext uri="{A12FA001-AC4F-418D-AE19-62706E023703}">
                      <ahyp:hlinkClr xmlns:ahyp="http://schemas.microsoft.com/office/drawing/2018/hyperlinkcolor" val="tx"/>
                    </a:ext>
                  </a:extLst>
                </a:hlinkClick>
              </a:rPr>
              <a:t>Diwali Sales Analysis</a:t>
            </a:r>
          </a:p>
        </p:txBody>
      </p:sp>
      <p:sp>
        <p:nvSpPr>
          <p:cNvPr id="3" name="TextBox 2">
            <a:extLst>
              <a:ext uri="{FF2B5EF4-FFF2-40B4-BE49-F238E27FC236}">
                <a16:creationId xmlns:a16="http://schemas.microsoft.com/office/drawing/2014/main" id="{5823ABAF-EE0F-E1EC-98FB-9647C3BA69E4}"/>
              </a:ext>
            </a:extLst>
          </p:cNvPr>
          <p:cNvSpPr txBox="1"/>
          <p:nvPr/>
        </p:nvSpPr>
        <p:spPr>
          <a:xfrm>
            <a:off x="8309114" y="4521948"/>
            <a:ext cx="22263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Bhagyashree More</a:t>
            </a:r>
          </a:p>
          <a:p>
            <a:pPr algn="ct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AC677F3-1D28-BF8A-95FA-785A864B9E27}"/>
              </a:ext>
            </a:extLst>
          </p:cNvPr>
          <p:cNvSpPr txBox="1"/>
          <p:nvPr/>
        </p:nvSpPr>
        <p:spPr>
          <a:xfrm>
            <a:off x="7593494" y="4983613"/>
            <a:ext cx="3578087" cy="369332"/>
          </a:xfrm>
          <a:prstGeom prst="rect">
            <a:avLst/>
          </a:prstGeom>
          <a:noFill/>
        </p:spPr>
        <p:txBody>
          <a:bodyPr wrap="square" rtlCol="0">
            <a:spAutoFit/>
          </a:bodyPr>
          <a:lstStyle/>
          <a:p>
            <a:pPr algn="ctr"/>
            <a:r>
              <a:rPr lang="en-US" b="0" i="0" dirty="0">
                <a:effectLst/>
                <a:latin typeface="Times New Roman" panose="02020603050405020304" pitchFamily="18" charset="0"/>
                <a:cs typeface="Times New Roman" panose="02020603050405020304" pitchFamily="18" charset="0"/>
              </a:rPr>
              <a:t>Enrollment ID-EN12024077896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062C-21BE-E4DD-3B21-9166506655EF}"/>
              </a:ext>
            </a:extLst>
          </p:cNvPr>
          <p:cNvSpPr>
            <a:spLocks noGrp="1"/>
          </p:cNvSpPr>
          <p:nvPr>
            <p:ph type="title"/>
          </p:nvPr>
        </p:nvSpPr>
        <p:spPr/>
        <p:txBody>
          <a:bodyPr>
            <a:normAutofit/>
          </a:bodyPr>
          <a:lstStyle/>
          <a:p>
            <a:r>
              <a:rPr lang="en-US" sz="2800" b="1" i="0" dirty="0">
                <a:effectLst/>
                <a:latin typeface="Helvetica Neue"/>
              </a:rPr>
              <a:t>Occupation wise Sales</a:t>
            </a:r>
          </a:p>
        </p:txBody>
      </p:sp>
      <p:pic>
        <p:nvPicPr>
          <p:cNvPr id="5" name="Picture 4">
            <a:extLst>
              <a:ext uri="{FF2B5EF4-FFF2-40B4-BE49-F238E27FC236}">
                <a16:creationId xmlns:a16="http://schemas.microsoft.com/office/drawing/2014/main" id="{4CC0C8DD-91BA-A13A-02B7-850621A6DE44}"/>
              </a:ext>
            </a:extLst>
          </p:cNvPr>
          <p:cNvPicPr>
            <a:picLocks noChangeAspect="1"/>
          </p:cNvPicPr>
          <p:nvPr/>
        </p:nvPicPr>
        <p:blipFill rotWithShape="1">
          <a:blip r:embed="rId2"/>
          <a:srcRect l="16630" t="25148" r="13478" b="10003"/>
          <a:stretch/>
        </p:blipFill>
        <p:spPr>
          <a:xfrm>
            <a:off x="397565" y="2165473"/>
            <a:ext cx="7269327" cy="4473866"/>
          </a:xfrm>
          <a:prstGeom prst="rect">
            <a:avLst/>
          </a:prstGeom>
        </p:spPr>
      </p:pic>
      <p:sp>
        <p:nvSpPr>
          <p:cNvPr id="6" name="TextBox 5">
            <a:extLst>
              <a:ext uri="{FF2B5EF4-FFF2-40B4-BE49-F238E27FC236}">
                <a16:creationId xmlns:a16="http://schemas.microsoft.com/office/drawing/2014/main" id="{D4C7AF15-C1B8-587C-878A-7885B84F0340}"/>
              </a:ext>
            </a:extLst>
          </p:cNvPr>
          <p:cNvSpPr txBox="1"/>
          <p:nvPr/>
        </p:nvSpPr>
        <p:spPr>
          <a:xfrm>
            <a:off x="8423693" y="5023835"/>
            <a:ext cx="3038622" cy="1477328"/>
          </a:xfrm>
          <a:prstGeom prst="rect">
            <a:avLst/>
          </a:prstGeom>
          <a:noFill/>
        </p:spPr>
        <p:txBody>
          <a:bodyPr wrap="square" rtlCol="0">
            <a:spAutoFit/>
          </a:bodyPr>
          <a:lstStyle/>
          <a:p>
            <a:r>
              <a:rPr lang="en-US" dirty="0"/>
              <a:t>*37% revenue generated from IT, 32% revenue generated from Healthcare and 31% revenue generated from Aviation sector*</a:t>
            </a:r>
          </a:p>
        </p:txBody>
      </p:sp>
      <p:pic>
        <p:nvPicPr>
          <p:cNvPr id="4" name="Picture 3">
            <a:extLst>
              <a:ext uri="{FF2B5EF4-FFF2-40B4-BE49-F238E27FC236}">
                <a16:creationId xmlns:a16="http://schemas.microsoft.com/office/drawing/2014/main" id="{DD26A726-205C-B241-4FB1-FC9F5E0FE767}"/>
              </a:ext>
            </a:extLst>
          </p:cNvPr>
          <p:cNvPicPr>
            <a:picLocks noChangeAspect="1"/>
          </p:cNvPicPr>
          <p:nvPr/>
        </p:nvPicPr>
        <p:blipFill rotWithShape="1">
          <a:blip r:embed="rId3"/>
          <a:srcRect l="44769" t="37737" r="30308" b="22038"/>
          <a:stretch/>
        </p:blipFill>
        <p:spPr>
          <a:xfrm>
            <a:off x="8423693" y="2165473"/>
            <a:ext cx="3038622" cy="2757268"/>
          </a:xfrm>
          <a:prstGeom prst="rect">
            <a:avLst/>
          </a:prstGeom>
        </p:spPr>
      </p:pic>
    </p:spTree>
    <p:extLst>
      <p:ext uri="{BB962C8B-B14F-4D97-AF65-F5344CB8AC3E}">
        <p14:creationId xmlns:p14="http://schemas.microsoft.com/office/powerpoint/2010/main" val="377048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BF61-9263-6326-5066-0B0D5167A1F2}"/>
              </a:ext>
            </a:extLst>
          </p:cNvPr>
          <p:cNvSpPr>
            <a:spLocks noGrp="1"/>
          </p:cNvSpPr>
          <p:nvPr>
            <p:ph type="title"/>
          </p:nvPr>
        </p:nvSpPr>
        <p:spPr/>
        <p:txBody>
          <a:bodyPr>
            <a:normAutofit/>
          </a:bodyPr>
          <a:lstStyle/>
          <a:p>
            <a:r>
              <a:rPr lang="en-US" sz="2400" b="1" dirty="0">
                <a:solidFill>
                  <a:srgbClr val="FFFFFF"/>
                </a:solidFill>
                <a:effectLst/>
                <a:latin typeface="Helvetica Neue"/>
              </a:rPr>
              <a:t>Gender wise shopping in % form</a:t>
            </a:r>
            <a:endParaRPr lang="en-US" sz="2400" dirty="0">
              <a:latin typeface="Helvetica Neue"/>
            </a:endParaRPr>
          </a:p>
        </p:txBody>
      </p:sp>
      <p:pic>
        <p:nvPicPr>
          <p:cNvPr id="7" name="Picture 6">
            <a:extLst>
              <a:ext uri="{FF2B5EF4-FFF2-40B4-BE49-F238E27FC236}">
                <a16:creationId xmlns:a16="http://schemas.microsoft.com/office/drawing/2014/main" id="{706C345A-FE03-B232-EC83-8A49C87C4BC9}"/>
              </a:ext>
            </a:extLst>
          </p:cNvPr>
          <p:cNvPicPr>
            <a:picLocks noChangeAspect="1"/>
          </p:cNvPicPr>
          <p:nvPr/>
        </p:nvPicPr>
        <p:blipFill rotWithShape="1">
          <a:blip r:embed="rId2"/>
          <a:srcRect l="41087" t="29168" r="15567" b="13992"/>
          <a:stretch/>
        </p:blipFill>
        <p:spPr>
          <a:xfrm>
            <a:off x="680321" y="2398643"/>
            <a:ext cx="5284860" cy="3896139"/>
          </a:xfrm>
          <a:prstGeom prst="rect">
            <a:avLst/>
          </a:prstGeom>
        </p:spPr>
      </p:pic>
      <p:sp>
        <p:nvSpPr>
          <p:cNvPr id="8" name="TextBox 7">
            <a:extLst>
              <a:ext uri="{FF2B5EF4-FFF2-40B4-BE49-F238E27FC236}">
                <a16:creationId xmlns:a16="http://schemas.microsoft.com/office/drawing/2014/main" id="{73E4634C-1E86-61A7-511F-C5133E010272}"/>
              </a:ext>
            </a:extLst>
          </p:cNvPr>
          <p:cNvSpPr txBox="1"/>
          <p:nvPr/>
        </p:nvSpPr>
        <p:spPr>
          <a:xfrm>
            <a:off x="6648131" y="3573191"/>
            <a:ext cx="4863548" cy="369332"/>
          </a:xfrm>
          <a:prstGeom prst="rect">
            <a:avLst/>
          </a:prstGeom>
          <a:noFill/>
        </p:spPr>
        <p:txBody>
          <a:bodyPr wrap="square" rtlCol="0">
            <a:spAutoFit/>
          </a:bodyPr>
          <a:lstStyle/>
          <a:p>
            <a:r>
              <a:rPr lang="en-US" dirty="0"/>
              <a:t>70% of women shopping more in Diwali sales</a:t>
            </a:r>
          </a:p>
        </p:txBody>
      </p:sp>
    </p:spTree>
    <p:extLst>
      <p:ext uri="{BB962C8B-B14F-4D97-AF65-F5344CB8AC3E}">
        <p14:creationId xmlns:p14="http://schemas.microsoft.com/office/powerpoint/2010/main" val="290591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682F-C4A8-04A7-3102-B91DF2F6C9DC}"/>
              </a:ext>
            </a:extLst>
          </p:cNvPr>
          <p:cNvSpPr>
            <a:spLocks noGrp="1"/>
          </p:cNvSpPr>
          <p:nvPr>
            <p:ph type="title"/>
          </p:nvPr>
        </p:nvSpPr>
        <p:spPr/>
        <p:txBody>
          <a:bodyPr/>
          <a:lstStyle/>
          <a:p>
            <a:r>
              <a:rPr lang="en-US" dirty="0">
                <a:latin typeface="Helvetica Neue"/>
              </a:rPr>
              <a:t>Zone wise Sales</a:t>
            </a:r>
          </a:p>
        </p:txBody>
      </p:sp>
      <p:pic>
        <p:nvPicPr>
          <p:cNvPr id="5" name="Picture 4">
            <a:extLst>
              <a:ext uri="{FF2B5EF4-FFF2-40B4-BE49-F238E27FC236}">
                <a16:creationId xmlns:a16="http://schemas.microsoft.com/office/drawing/2014/main" id="{71EE46CF-884B-C21D-67EA-898CF37AAB0F}"/>
              </a:ext>
            </a:extLst>
          </p:cNvPr>
          <p:cNvPicPr>
            <a:picLocks noChangeAspect="1"/>
          </p:cNvPicPr>
          <p:nvPr/>
        </p:nvPicPr>
        <p:blipFill rotWithShape="1">
          <a:blip r:embed="rId2"/>
          <a:srcRect l="26848" t="20663" r="37506" b="13056"/>
          <a:stretch/>
        </p:blipFill>
        <p:spPr>
          <a:xfrm>
            <a:off x="265894" y="2557669"/>
            <a:ext cx="5167497" cy="3776870"/>
          </a:xfrm>
          <a:prstGeom prst="rect">
            <a:avLst/>
          </a:prstGeom>
        </p:spPr>
      </p:pic>
      <p:sp>
        <p:nvSpPr>
          <p:cNvPr id="6" name="TextBox 5">
            <a:extLst>
              <a:ext uri="{FF2B5EF4-FFF2-40B4-BE49-F238E27FC236}">
                <a16:creationId xmlns:a16="http://schemas.microsoft.com/office/drawing/2014/main" id="{780D25A5-A1AE-EB01-1810-D63561E5FF73}"/>
              </a:ext>
            </a:extLst>
          </p:cNvPr>
          <p:cNvSpPr txBox="1"/>
          <p:nvPr/>
        </p:nvSpPr>
        <p:spPr>
          <a:xfrm>
            <a:off x="6096000" y="5781606"/>
            <a:ext cx="5842578" cy="646331"/>
          </a:xfrm>
          <a:prstGeom prst="rect">
            <a:avLst/>
          </a:prstGeom>
          <a:noFill/>
        </p:spPr>
        <p:txBody>
          <a:bodyPr wrap="square" rtlCol="0">
            <a:spAutoFit/>
          </a:bodyPr>
          <a:lstStyle/>
          <a:p>
            <a:r>
              <a:rPr lang="en-US" dirty="0"/>
              <a:t>40% of revenue generated by Central zone and 25% of revenue generated by Southern zone</a:t>
            </a:r>
          </a:p>
        </p:txBody>
      </p:sp>
      <p:pic>
        <p:nvPicPr>
          <p:cNvPr id="4" name="Picture 3">
            <a:extLst>
              <a:ext uri="{FF2B5EF4-FFF2-40B4-BE49-F238E27FC236}">
                <a16:creationId xmlns:a16="http://schemas.microsoft.com/office/drawing/2014/main" id="{607DB2F7-28DD-6152-20AC-00EBCC8D2D78}"/>
              </a:ext>
            </a:extLst>
          </p:cNvPr>
          <p:cNvPicPr>
            <a:picLocks noChangeAspect="1"/>
          </p:cNvPicPr>
          <p:nvPr/>
        </p:nvPicPr>
        <p:blipFill rotWithShape="1">
          <a:blip r:embed="rId3"/>
          <a:srcRect l="43039" t="34864" r="26500" b="18138"/>
          <a:stretch/>
        </p:blipFill>
        <p:spPr>
          <a:xfrm>
            <a:off x="6758611" y="2266385"/>
            <a:ext cx="3713872" cy="3221501"/>
          </a:xfrm>
          <a:prstGeom prst="rect">
            <a:avLst/>
          </a:prstGeom>
        </p:spPr>
      </p:pic>
    </p:spTree>
    <p:extLst>
      <p:ext uri="{BB962C8B-B14F-4D97-AF65-F5344CB8AC3E}">
        <p14:creationId xmlns:p14="http://schemas.microsoft.com/office/powerpoint/2010/main" val="403199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B66E-8F7E-F25D-F90C-0F4017854B46}"/>
              </a:ext>
            </a:extLst>
          </p:cNvPr>
          <p:cNvSpPr>
            <a:spLocks noGrp="1"/>
          </p:cNvSpPr>
          <p:nvPr>
            <p:ph type="title"/>
          </p:nvPr>
        </p:nvSpPr>
        <p:spPr/>
        <p:txBody>
          <a:bodyPr/>
          <a:lstStyle/>
          <a:p>
            <a:r>
              <a:rPr lang="en-US" dirty="0"/>
              <a:t>Product category wise sales</a:t>
            </a:r>
          </a:p>
        </p:txBody>
      </p:sp>
      <p:pic>
        <p:nvPicPr>
          <p:cNvPr id="4" name="Picture 3">
            <a:extLst>
              <a:ext uri="{FF2B5EF4-FFF2-40B4-BE49-F238E27FC236}">
                <a16:creationId xmlns:a16="http://schemas.microsoft.com/office/drawing/2014/main" id="{0A78A564-5E7A-0DA1-A1B1-45E8A897C337}"/>
              </a:ext>
            </a:extLst>
          </p:cNvPr>
          <p:cNvPicPr>
            <a:picLocks noChangeAspect="1"/>
          </p:cNvPicPr>
          <p:nvPr/>
        </p:nvPicPr>
        <p:blipFill rotWithShape="1">
          <a:blip r:embed="rId2"/>
          <a:srcRect l="41654" t="30144" r="23269" b="21217"/>
          <a:stretch/>
        </p:blipFill>
        <p:spPr>
          <a:xfrm>
            <a:off x="7554350" y="2194560"/>
            <a:ext cx="4276579" cy="3334043"/>
          </a:xfrm>
          <a:prstGeom prst="rect">
            <a:avLst/>
          </a:prstGeom>
        </p:spPr>
      </p:pic>
      <p:pic>
        <p:nvPicPr>
          <p:cNvPr id="7" name="Picture 6">
            <a:extLst>
              <a:ext uri="{FF2B5EF4-FFF2-40B4-BE49-F238E27FC236}">
                <a16:creationId xmlns:a16="http://schemas.microsoft.com/office/drawing/2014/main" id="{56A469A4-CC36-A51B-44FD-81BCEB8FB9AE}"/>
              </a:ext>
            </a:extLst>
          </p:cNvPr>
          <p:cNvPicPr>
            <a:picLocks noChangeAspect="1"/>
          </p:cNvPicPr>
          <p:nvPr/>
        </p:nvPicPr>
        <p:blipFill rotWithShape="1">
          <a:blip r:embed="rId3"/>
          <a:srcRect l="27116" t="19369" r="12192" b="13007"/>
          <a:stretch/>
        </p:blipFill>
        <p:spPr>
          <a:xfrm>
            <a:off x="361071" y="2074984"/>
            <a:ext cx="6785318" cy="3833447"/>
          </a:xfrm>
          <a:prstGeom prst="rect">
            <a:avLst/>
          </a:prstGeom>
        </p:spPr>
      </p:pic>
      <p:sp>
        <p:nvSpPr>
          <p:cNvPr id="8" name="TextBox 7">
            <a:extLst>
              <a:ext uri="{FF2B5EF4-FFF2-40B4-BE49-F238E27FC236}">
                <a16:creationId xmlns:a16="http://schemas.microsoft.com/office/drawing/2014/main" id="{A56021C2-68C8-31DB-59D9-55A53227FF18}"/>
              </a:ext>
            </a:extLst>
          </p:cNvPr>
          <p:cNvSpPr txBox="1"/>
          <p:nvPr/>
        </p:nvSpPr>
        <p:spPr>
          <a:xfrm>
            <a:off x="7357403" y="5767754"/>
            <a:ext cx="4586068" cy="923330"/>
          </a:xfrm>
          <a:prstGeom prst="rect">
            <a:avLst/>
          </a:prstGeom>
          <a:noFill/>
        </p:spPr>
        <p:txBody>
          <a:bodyPr wrap="square" rtlCol="0">
            <a:spAutoFit/>
          </a:bodyPr>
          <a:lstStyle/>
          <a:p>
            <a:r>
              <a:rPr lang="en-US" b="0" i="1" dirty="0">
                <a:effectLst/>
                <a:latin typeface="Helvetica Neue"/>
              </a:rPr>
              <a:t>44% of products are sold from Food, 15% from Clothing and 10% from Electronics category</a:t>
            </a:r>
            <a:endParaRPr lang="en-US" dirty="0"/>
          </a:p>
        </p:txBody>
      </p:sp>
    </p:spTree>
    <p:extLst>
      <p:ext uri="{BB962C8B-B14F-4D97-AF65-F5344CB8AC3E}">
        <p14:creationId xmlns:p14="http://schemas.microsoft.com/office/powerpoint/2010/main" val="22700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E8C9BB-2132-D181-AF5C-783962C9539C}"/>
              </a:ext>
            </a:extLst>
          </p:cNvPr>
          <p:cNvPicPr>
            <a:picLocks noChangeAspect="1"/>
          </p:cNvPicPr>
          <p:nvPr/>
        </p:nvPicPr>
        <p:blipFill rotWithShape="1">
          <a:blip r:embed="rId2"/>
          <a:srcRect l="12609" t="14090" r="13370" b="16892"/>
          <a:stretch/>
        </p:blipFill>
        <p:spPr>
          <a:xfrm>
            <a:off x="145774" y="265043"/>
            <a:ext cx="11887200" cy="645381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89A8-9DA6-DBF0-5F34-60ADF0937B11}"/>
              </a:ext>
            </a:extLst>
          </p:cNvPr>
          <p:cNvSpPr>
            <a:spLocks noGrp="1"/>
          </p:cNvSpPr>
          <p:nvPr>
            <p:ph type="title"/>
          </p:nvPr>
        </p:nvSpPr>
        <p:spPr/>
        <p:txBody>
          <a:bodyPr/>
          <a:lstStyle/>
          <a:p>
            <a:r>
              <a:rPr lang="en-US" sz="3600" b="1" i="0" dirty="0">
                <a:effectLst/>
                <a:latin typeface="inherit"/>
              </a:rPr>
              <a:t>Conclusion</a:t>
            </a:r>
            <a:endParaRPr lang="en-US" dirty="0"/>
          </a:p>
        </p:txBody>
      </p:sp>
      <p:sp>
        <p:nvSpPr>
          <p:cNvPr id="5" name="TextBox 4">
            <a:extLst>
              <a:ext uri="{FF2B5EF4-FFF2-40B4-BE49-F238E27FC236}">
                <a16:creationId xmlns:a16="http://schemas.microsoft.com/office/drawing/2014/main" id="{F45433C1-5DF4-353F-2CBF-4A6854B9D2D8}"/>
              </a:ext>
            </a:extLst>
          </p:cNvPr>
          <p:cNvSpPr txBox="1"/>
          <p:nvPr/>
        </p:nvSpPr>
        <p:spPr>
          <a:xfrm>
            <a:off x="534763" y="2149019"/>
            <a:ext cx="11122474" cy="4401205"/>
          </a:xfrm>
          <a:prstGeom prst="rect">
            <a:avLst/>
          </a:prstGeom>
          <a:noFill/>
          <a:ln w="12700">
            <a:solidFill>
              <a:schemeClr val="tx1"/>
            </a:solidFill>
          </a:ln>
        </p:spPr>
        <p:txBody>
          <a:bodyPr wrap="square">
            <a:spAutoFit/>
          </a:bodyPr>
          <a:lstStyle/>
          <a:p>
            <a:pPr algn="l" rtl="0"/>
            <a:r>
              <a:rPr lang="en-US" sz="2000" b="0" i="1" dirty="0">
                <a:effectLst/>
                <a:latin typeface="Times New Roman" panose="02020603050405020304" pitchFamily="18" charset="0"/>
                <a:cs typeface="Times New Roman" panose="02020603050405020304" pitchFamily="18" charset="0"/>
              </a:rPr>
              <a:t>1. </a:t>
            </a:r>
            <a:r>
              <a:rPr lang="en-US" sz="2000" i="1" dirty="0">
                <a:latin typeface="Times New Roman" panose="02020603050405020304" pitchFamily="18" charset="0"/>
                <a:cs typeface="Times New Roman" panose="02020603050405020304" pitchFamily="18" charset="0"/>
              </a:rPr>
              <a:t>70% of</a:t>
            </a:r>
            <a:r>
              <a:rPr lang="en-US" sz="2000" b="0" i="1" dirty="0">
                <a:effectLst/>
                <a:latin typeface="Times New Roman" panose="02020603050405020304" pitchFamily="18" charset="0"/>
                <a:cs typeface="Times New Roman" panose="02020603050405020304" pitchFamily="18" charset="0"/>
              </a:rPr>
              <a:t> buyers are females and even the purchasing power of females are greater than men.</a:t>
            </a:r>
          </a:p>
          <a:p>
            <a:pPr algn="l" rtl="0"/>
            <a:r>
              <a:rPr lang="en-US" sz="2000" b="0" i="1" dirty="0">
                <a:effectLst/>
                <a:latin typeface="Times New Roman" panose="02020603050405020304" pitchFamily="18" charset="0"/>
                <a:cs typeface="Times New Roman" panose="02020603050405020304" pitchFamily="18" charset="0"/>
              </a:rPr>
              <a:t>2. 40% of the buyers are of age group between 26-35 yrs. female</a:t>
            </a:r>
          </a:p>
          <a:p>
            <a:r>
              <a:rPr lang="en-US" sz="2000" b="0" i="1" dirty="0">
                <a:effectLst/>
                <a:latin typeface="Times New Roman" panose="02020603050405020304" pitchFamily="18" charset="0"/>
                <a:cs typeface="Times New Roman" panose="02020603050405020304" pitchFamily="18" charset="0"/>
              </a:rPr>
              <a:t>3.</a:t>
            </a:r>
            <a:r>
              <a:rPr lang="en-US" sz="2000" i="1" dirty="0">
                <a:latin typeface="Times New Roman" panose="02020603050405020304" pitchFamily="18" charset="0"/>
                <a:cs typeface="Times New Roman" panose="02020603050405020304" pitchFamily="18" charset="0"/>
              </a:rPr>
              <a:t> From graphs we can see that most of the orders &amp; total sales/amount are from Uttar Pradesh have 30% , Maharashtra have 22% and Karnataka have 20% revenue generated respectively.</a:t>
            </a:r>
          </a:p>
          <a:p>
            <a:r>
              <a:rPr lang="en-US" sz="2000" b="0" i="1" dirty="0">
                <a:effectLst/>
                <a:latin typeface="Times New Roman" panose="02020603050405020304" pitchFamily="18" charset="0"/>
                <a:cs typeface="Times New Roman" panose="02020603050405020304" pitchFamily="18" charset="0"/>
              </a:rPr>
              <a:t>4. </a:t>
            </a:r>
            <a:r>
              <a:rPr lang="en-US" sz="2000" i="1" dirty="0">
                <a:latin typeface="Times New Roman" panose="02020603050405020304" pitchFamily="18" charset="0"/>
                <a:cs typeface="Times New Roman" panose="02020603050405020304" pitchFamily="18" charset="0"/>
              </a:rPr>
              <a:t>65% buyers are married and 45% are women and they have high purchasing power and 35% buyers are not married 27% are women.</a:t>
            </a:r>
          </a:p>
          <a:p>
            <a:r>
              <a:rPr lang="en-US" sz="2000" b="0" i="1" dirty="0">
                <a:effectLst/>
                <a:latin typeface="Times New Roman" panose="02020603050405020304" pitchFamily="18" charset="0"/>
                <a:cs typeface="Times New Roman" panose="02020603050405020304" pitchFamily="18" charset="0"/>
              </a:rPr>
              <a:t>5.</a:t>
            </a:r>
            <a:r>
              <a:rPr lang="en-US" sz="2000" i="1" dirty="0">
                <a:latin typeface="Times New Roman" panose="02020603050405020304" pitchFamily="18" charset="0"/>
                <a:cs typeface="Times New Roman" panose="02020603050405020304" pitchFamily="18" charset="0"/>
              </a:rPr>
              <a:t>37% revenue generated from IT, 32% revenue generated from Healthcare and 31% revenue generated from Aviation sector.</a:t>
            </a:r>
            <a:endParaRPr lang="en-US" sz="2000" b="0" i="1" dirty="0">
              <a:effectLst/>
              <a:latin typeface="Times New Roman" panose="02020603050405020304" pitchFamily="18" charset="0"/>
              <a:cs typeface="Times New Roman" panose="02020603050405020304" pitchFamily="18" charset="0"/>
            </a:endParaRPr>
          </a:p>
          <a:p>
            <a:r>
              <a:rPr lang="en-US" sz="2000" b="0" i="1" dirty="0">
                <a:effectLst/>
                <a:latin typeface="Times New Roman" panose="02020603050405020304" pitchFamily="18" charset="0"/>
                <a:cs typeface="Times New Roman" panose="02020603050405020304" pitchFamily="18" charset="0"/>
              </a:rPr>
              <a:t>6. 44% of products are sold from Food, 15% from Clothing and 10% from Electronics category.</a:t>
            </a:r>
          </a:p>
          <a:p>
            <a:r>
              <a:rPr lang="en-US" sz="2000" i="1" dirty="0">
                <a:latin typeface="Times New Roman" panose="02020603050405020304" pitchFamily="18" charset="0"/>
                <a:cs typeface="Times New Roman" panose="02020603050405020304" pitchFamily="18" charset="0"/>
              </a:rPr>
              <a:t>7. 40% of revenue generated by Central zone and 25% of revenue generated by Southern zone.</a:t>
            </a:r>
          </a:p>
          <a:p>
            <a:r>
              <a:rPr lang="en-US" sz="2000" i="1" dirty="0">
                <a:latin typeface="Times New Roman" panose="02020603050405020304" pitchFamily="18" charset="0"/>
                <a:cs typeface="Times New Roman" panose="02020603050405020304" pitchFamily="18" charset="0"/>
              </a:rPr>
              <a:t>8.</a:t>
            </a:r>
            <a:r>
              <a:rPr lang="en-US" sz="2000" b="0" i="1" dirty="0">
                <a:effectLst/>
                <a:latin typeface="Times New Roman" panose="02020603050405020304" pitchFamily="18" charset="0"/>
                <a:cs typeface="Times New Roman" panose="02020603050405020304" pitchFamily="18" charset="0"/>
              </a:rPr>
              <a:t> According to me Married women aged 26-35 from UP, Maharashtra, and Karnataka who work in IT, healthcare, and aviation are more likely to buy food, clothing, and electronics. To increase revenue, businesses should focus on this group by marketing to them and making it easy for them to buy.</a:t>
            </a:r>
            <a:endParaRPr lang="en-US" sz="2000" i="1" dirty="0">
              <a:latin typeface="Times New Roman" panose="02020603050405020304" pitchFamily="18" charset="0"/>
              <a:cs typeface="Times New Roman" panose="02020603050405020304" pitchFamily="18" charset="0"/>
            </a:endParaRPr>
          </a:p>
          <a:p>
            <a:pPr algn="l" rtl="0"/>
            <a:endParaRPr lang="en-US" sz="2000" b="0" i="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38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9C41D-0A27-81CF-E561-09B370A26381}"/>
              </a:ext>
            </a:extLst>
          </p:cNvPr>
          <p:cNvSpPr>
            <a:spLocks noGrp="1"/>
          </p:cNvSpPr>
          <p:nvPr>
            <p:ph idx="1"/>
          </p:nvPr>
        </p:nvSpPr>
        <p:spPr>
          <a:xfrm>
            <a:off x="680321" y="2336872"/>
            <a:ext cx="11206879" cy="4148334"/>
          </a:xfrm>
          <a:ln>
            <a:solidFill>
              <a:schemeClr val="tx1"/>
            </a:solidFill>
          </a:ln>
        </p:spPr>
        <p:txBody>
          <a:bodyPr>
            <a:normAutofit fontScale="85000" lnSpcReduction="10000"/>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Target Audience</a:t>
            </a:r>
            <a:r>
              <a:rPr lang="en-US" b="0" i="0" dirty="0">
                <a:effectLst/>
                <a:latin typeface="Times New Roman" panose="02020603050405020304" pitchFamily="18" charset="0"/>
                <a:cs typeface="Times New Roman" panose="02020603050405020304" pitchFamily="18" charset="0"/>
              </a:rPr>
              <a:t>: The focus is on married women in the age group of 26-35 years.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Geographic Focus</a:t>
            </a:r>
            <a:r>
              <a:rPr lang="en-US" b="0" i="0" dirty="0">
                <a:effectLst/>
                <a:latin typeface="Times New Roman" panose="02020603050405020304" pitchFamily="18" charset="0"/>
                <a:cs typeface="Times New Roman" panose="02020603050405020304" pitchFamily="18" charset="0"/>
              </a:rPr>
              <a:t>: The strategy narrows down the geographic focus to the states of Uttar Pradesh (UP), Maharashtra, and Karnataka. This implies that efforts to increase revenue will be concentrated in these regions.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Occupational Focus</a:t>
            </a:r>
            <a:r>
              <a:rPr lang="en-US" b="0" i="0" dirty="0">
                <a:effectLst/>
                <a:latin typeface="Times New Roman" panose="02020603050405020304" pitchFamily="18" charset="0"/>
                <a:cs typeface="Times New Roman" panose="02020603050405020304" pitchFamily="18" charset="0"/>
              </a:rPr>
              <a:t>: The target audience is composed of women working in specific industries, namely IT, Healthcare, and Aviation. This suggests that the products or services being offered are likely to be tailored to the needs or preferences of professionals in these sectors.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Product Categories</a:t>
            </a:r>
            <a:r>
              <a:rPr lang="en-US" b="0" i="0" dirty="0">
                <a:effectLst/>
                <a:latin typeface="Times New Roman" panose="02020603050405020304" pitchFamily="18" charset="0"/>
                <a:cs typeface="Times New Roman" panose="02020603050405020304" pitchFamily="18" charset="0"/>
              </a:rPr>
              <a:t>: The strategy identifies three product categories - Food, Clothing, and Electronics - as the ones that this target demographic is more likely to purchase. This implies that marketing and sales efforts should be directed towards these categories.</a:t>
            </a:r>
          </a:p>
          <a:p>
            <a:pPr algn="l"/>
            <a:r>
              <a:rPr lang="en-US" b="0" i="0" dirty="0">
                <a:effectLst/>
                <a:latin typeface="Times New Roman" panose="02020603050405020304" pitchFamily="18" charset="0"/>
                <a:cs typeface="Times New Roman" panose="02020603050405020304" pitchFamily="18" charset="0"/>
              </a:rPr>
              <a:t>In summary, the proposed strategy is to concentrate marketing and sales efforts on married women aged 26-35 years working in IT, Healthcare, and Aviation industries, with a particular focus on the states of UP, Maharashtra, and Karnataka. The products offered should primarily fall into the categories of Food, Clothing, and Electronics to increase revenue from this specific demographic.</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3FD9D8B-8349-6C96-6520-ABC48C653D46}"/>
              </a:ext>
            </a:extLst>
          </p:cNvPr>
          <p:cNvSpPr txBox="1"/>
          <p:nvPr/>
        </p:nvSpPr>
        <p:spPr>
          <a:xfrm>
            <a:off x="583096" y="930302"/>
            <a:ext cx="940496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 </a:t>
            </a:r>
            <a:r>
              <a:rPr lang="en-US" sz="3200" b="0" i="0" dirty="0">
                <a:effectLst/>
                <a:latin typeface="Times New Roman" panose="02020603050405020304" pitchFamily="18" charset="0"/>
                <a:cs typeface="Times New Roman" panose="02020603050405020304" pitchFamily="18" charset="0"/>
              </a:rPr>
              <a:t>strategy for increasing revenue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420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1C4ADF-843D-D9BE-A6A3-EE6A8F2C1187}"/>
              </a:ext>
            </a:extLst>
          </p:cNvPr>
          <p:cNvSpPr txBox="1"/>
          <p:nvPr/>
        </p:nvSpPr>
        <p:spPr>
          <a:xfrm>
            <a:off x="808383" y="2676939"/>
            <a:ext cx="10217426" cy="1446550"/>
          </a:xfrm>
          <a:prstGeom prst="rect">
            <a:avLst/>
          </a:prstGeom>
          <a:noFill/>
        </p:spPr>
        <p:txBody>
          <a:bodyPr wrap="square" rtlCol="0">
            <a:spAutoFit/>
          </a:bodyPr>
          <a:lstStyle/>
          <a:p>
            <a:r>
              <a:rPr lang="en-US" sz="8800" dirty="0"/>
              <a:t>Thank You</a:t>
            </a:r>
          </a:p>
        </p:txBody>
      </p:sp>
    </p:spTree>
    <p:extLst>
      <p:ext uri="{BB962C8B-B14F-4D97-AF65-F5344CB8AC3E}">
        <p14:creationId xmlns:p14="http://schemas.microsoft.com/office/powerpoint/2010/main" val="342423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80EC-F0D7-DBF2-7D92-43060C1EA248}"/>
              </a:ext>
            </a:extLst>
          </p:cNvPr>
          <p:cNvSpPr>
            <a:spLocks noGrp="1"/>
          </p:cNvSpPr>
          <p:nvPr>
            <p:ph type="title"/>
          </p:nvPr>
        </p:nvSpPr>
        <p:spPr/>
        <p:txBody>
          <a:bodyPr>
            <a:normAutofit fontScale="90000"/>
          </a:bodyPr>
          <a:lstStyle/>
          <a:p>
            <a:br>
              <a:rPr lang="en-US" b="1" dirty="0">
                <a:latin typeface="Helvetica Neue"/>
              </a:rPr>
            </a:br>
            <a:r>
              <a:rPr lang="en-US" b="1" i="0" dirty="0">
                <a:effectLst/>
                <a:latin typeface="Helvetica Neue"/>
              </a:rPr>
              <a:t>Objective</a:t>
            </a:r>
            <a:br>
              <a:rPr lang="en-US" b="1" i="0" dirty="0">
                <a:effectLst/>
                <a:latin typeface="Helvetica Neue"/>
              </a:rPr>
            </a:br>
            <a:endParaRPr lang="en-US" dirty="0"/>
          </a:p>
        </p:txBody>
      </p:sp>
      <p:sp>
        <p:nvSpPr>
          <p:cNvPr id="4" name="TextBox 3">
            <a:extLst>
              <a:ext uri="{FF2B5EF4-FFF2-40B4-BE49-F238E27FC236}">
                <a16:creationId xmlns:a16="http://schemas.microsoft.com/office/drawing/2014/main" id="{2CE908F8-9DE6-A70F-ADEF-7597526A3FC5}"/>
              </a:ext>
            </a:extLst>
          </p:cNvPr>
          <p:cNvSpPr txBox="1"/>
          <p:nvPr/>
        </p:nvSpPr>
        <p:spPr>
          <a:xfrm>
            <a:off x="808383" y="2743200"/>
            <a:ext cx="10098156" cy="2554545"/>
          </a:xfrm>
          <a:prstGeom prst="rect">
            <a:avLst/>
          </a:prstGeom>
          <a:noFill/>
        </p:spPr>
        <p:txBody>
          <a:bodyPr wrap="square" rtlCol="0">
            <a:spAutoFit/>
          </a:bodyPr>
          <a:lstStyle/>
          <a:p>
            <a:pPr marL="342900" indent="-342900" algn="l">
              <a:buAutoNum type="arabicPeriod"/>
            </a:pPr>
            <a:r>
              <a:rPr lang="en-US" sz="2000" b="1" i="0" dirty="0">
                <a:effectLst/>
                <a:latin typeface="Times New Roman" panose="02020603050405020304" pitchFamily="18" charset="0"/>
                <a:cs typeface="Times New Roman" panose="02020603050405020304" pitchFamily="18" charset="0"/>
              </a:rPr>
              <a:t>Improve Customer Experience by analyzing sales data</a:t>
            </a:r>
            <a:endParaRPr lang="en-US" sz="2000" b="1" i="0" u="none" strike="noStrike"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US" sz="2000" b="1"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i="0" dirty="0">
                <a:effectLst/>
                <a:latin typeface="Times New Roman" panose="02020603050405020304" pitchFamily="18" charset="0"/>
                <a:cs typeface="Times New Roman" panose="02020603050405020304" pitchFamily="18" charset="0"/>
              </a:rPr>
              <a:t>Increase revenue</a:t>
            </a:r>
          </a:p>
          <a:p>
            <a:pPr marL="457200" indent="-457200" algn="l">
              <a:buFont typeface="+mj-lt"/>
              <a:buAutoNum type="arabicPeriod"/>
            </a:pPr>
            <a:endParaRPr lang="en-US" sz="2000" b="1"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i="0" dirty="0">
                <a:effectLst/>
                <a:latin typeface="Times New Roman" panose="02020603050405020304" pitchFamily="18" charset="0"/>
                <a:cs typeface="Times New Roman" panose="02020603050405020304" pitchFamily="18" charset="0"/>
              </a:rPr>
              <a:t>Data Source link-https://github.com/</a:t>
            </a:r>
            <a:r>
              <a:rPr lang="en-US" sz="2000" b="1" i="0" dirty="0" err="1">
                <a:effectLst/>
                <a:latin typeface="Times New Roman" panose="02020603050405020304" pitchFamily="18" charset="0"/>
                <a:cs typeface="Times New Roman" panose="02020603050405020304" pitchFamily="18" charset="0"/>
              </a:rPr>
              <a:t>rishabhnmishra</a:t>
            </a:r>
            <a:r>
              <a:rPr lang="en-US" sz="2000" b="1" i="0" dirty="0">
                <a:effectLst/>
                <a:latin typeface="Times New Roman" panose="02020603050405020304" pitchFamily="18" charset="0"/>
                <a:cs typeface="Times New Roman" panose="02020603050405020304" pitchFamily="18" charset="0"/>
              </a:rPr>
              <a:t>/</a:t>
            </a:r>
            <a:r>
              <a:rPr lang="en-US" sz="2000" b="1" i="0" dirty="0" err="1">
                <a:effectLst/>
                <a:latin typeface="Times New Roman" panose="02020603050405020304" pitchFamily="18" charset="0"/>
                <a:cs typeface="Times New Roman" panose="02020603050405020304" pitchFamily="18" charset="0"/>
              </a:rPr>
              <a:t>Python_Diwali_Sales_Analysis</a:t>
            </a:r>
            <a:r>
              <a:rPr lang="en-US" sz="2000" b="1" i="0" dirty="0">
                <a:effectLst/>
                <a:latin typeface="Times New Roman" panose="02020603050405020304" pitchFamily="18" charset="0"/>
                <a:cs typeface="Times New Roman" panose="02020603050405020304" pitchFamily="18" charset="0"/>
              </a:rPr>
              <a:t>/blob/main/Diwali%20Sales%20Data.csv</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69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FE23-E992-CA3C-4A3A-18954364C5C7}"/>
              </a:ext>
            </a:extLst>
          </p:cNvPr>
          <p:cNvSpPr>
            <a:spLocks noGrp="1"/>
          </p:cNvSpPr>
          <p:nvPr>
            <p:ph type="title"/>
          </p:nvPr>
        </p:nvSpPr>
        <p:spPr/>
        <p:txBody>
          <a:bodyPr/>
          <a:lstStyle/>
          <a:p>
            <a:r>
              <a:rPr lang="en-US" dirty="0"/>
              <a:t>Load Dataset</a:t>
            </a:r>
          </a:p>
        </p:txBody>
      </p:sp>
      <p:pic>
        <p:nvPicPr>
          <p:cNvPr id="5" name="Picture 4">
            <a:extLst>
              <a:ext uri="{FF2B5EF4-FFF2-40B4-BE49-F238E27FC236}">
                <a16:creationId xmlns:a16="http://schemas.microsoft.com/office/drawing/2014/main" id="{587B2765-2334-93C2-F3F5-6EB4C57F0547}"/>
              </a:ext>
            </a:extLst>
          </p:cNvPr>
          <p:cNvPicPr>
            <a:picLocks noChangeAspect="1"/>
          </p:cNvPicPr>
          <p:nvPr/>
        </p:nvPicPr>
        <p:blipFill rotWithShape="1">
          <a:blip r:embed="rId2"/>
          <a:srcRect l="12231" t="26734" r="8915" b="22242"/>
          <a:stretch/>
        </p:blipFill>
        <p:spPr>
          <a:xfrm>
            <a:off x="548639" y="2213994"/>
            <a:ext cx="11276634" cy="4271212"/>
          </a:xfrm>
          <a:prstGeom prst="rect">
            <a:avLst/>
          </a:prstGeom>
        </p:spPr>
      </p:pic>
    </p:spTree>
    <p:extLst>
      <p:ext uri="{BB962C8B-B14F-4D97-AF65-F5344CB8AC3E}">
        <p14:creationId xmlns:p14="http://schemas.microsoft.com/office/powerpoint/2010/main" val="598745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9523-70B2-178D-F3EC-8FA77EB2D540}"/>
              </a:ext>
            </a:extLst>
          </p:cNvPr>
          <p:cNvSpPr>
            <a:spLocks noGrp="1"/>
          </p:cNvSpPr>
          <p:nvPr>
            <p:ph type="title"/>
          </p:nvPr>
        </p:nvSpPr>
        <p:spPr/>
        <p:txBody>
          <a:bodyPr/>
          <a:lstStyle/>
          <a:p>
            <a:r>
              <a:rPr lang="en-US" dirty="0"/>
              <a:t>Data Cleaning</a:t>
            </a:r>
          </a:p>
        </p:txBody>
      </p:sp>
      <p:pic>
        <p:nvPicPr>
          <p:cNvPr id="5" name="Picture 4">
            <a:extLst>
              <a:ext uri="{FF2B5EF4-FFF2-40B4-BE49-F238E27FC236}">
                <a16:creationId xmlns:a16="http://schemas.microsoft.com/office/drawing/2014/main" id="{38B46D18-D4CA-6EED-9636-CD9418B1BBF6}"/>
              </a:ext>
            </a:extLst>
          </p:cNvPr>
          <p:cNvPicPr>
            <a:picLocks noChangeAspect="1"/>
          </p:cNvPicPr>
          <p:nvPr/>
        </p:nvPicPr>
        <p:blipFill rotWithShape="1">
          <a:blip r:embed="rId2"/>
          <a:srcRect l="12346" t="31786" r="51770" b="6029"/>
          <a:stretch/>
        </p:blipFill>
        <p:spPr>
          <a:xfrm>
            <a:off x="506436" y="2110154"/>
            <a:ext cx="4562762" cy="4445391"/>
          </a:xfrm>
          <a:prstGeom prst="rect">
            <a:avLst/>
          </a:prstGeom>
        </p:spPr>
      </p:pic>
      <p:pic>
        <p:nvPicPr>
          <p:cNvPr id="7" name="Picture 6">
            <a:extLst>
              <a:ext uri="{FF2B5EF4-FFF2-40B4-BE49-F238E27FC236}">
                <a16:creationId xmlns:a16="http://schemas.microsoft.com/office/drawing/2014/main" id="{2C391D0A-3158-820C-D8CF-BC992DE7DBF7}"/>
              </a:ext>
            </a:extLst>
          </p:cNvPr>
          <p:cNvPicPr>
            <a:picLocks noChangeAspect="1"/>
          </p:cNvPicPr>
          <p:nvPr/>
        </p:nvPicPr>
        <p:blipFill rotWithShape="1">
          <a:blip r:embed="rId3"/>
          <a:srcRect l="10731" t="23576" r="38731" b="5826"/>
          <a:stretch/>
        </p:blipFill>
        <p:spPr>
          <a:xfrm>
            <a:off x="6260263" y="2110153"/>
            <a:ext cx="5284763" cy="4445391"/>
          </a:xfrm>
          <a:prstGeom prst="rect">
            <a:avLst/>
          </a:prstGeom>
        </p:spPr>
      </p:pic>
    </p:spTree>
    <p:extLst>
      <p:ext uri="{BB962C8B-B14F-4D97-AF65-F5344CB8AC3E}">
        <p14:creationId xmlns:p14="http://schemas.microsoft.com/office/powerpoint/2010/main" val="116485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4231-837E-9624-2194-EA22BEC45500}"/>
              </a:ext>
            </a:extLst>
          </p:cNvPr>
          <p:cNvSpPr>
            <a:spLocks noGrp="1"/>
          </p:cNvSpPr>
          <p:nvPr>
            <p:ph type="title"/>
          </p:nvPr>
        </p:nvSpPr>
        <p:spPr/>
        <p:txBody>
          <a:bodyPr/>
          <a:lstStyle/>
          <a:p>
            <a:r>
              <a:rPr lang="en-US" dirty="0"/>
              <a:t>Null Value Treatment</a:t>
            </a:r>
          </a:p>
        </p:txBody>
      </p:sp>
      <p:pic>
        <p:nvPicPr>
          <p:cNvPr id="9" name="Picture 8">
            <a:extLst>
              <a:ext uri="{FF2B5EF4-FFF2-40B4-BE49-F238E27FC236}">
                <a16:creationId xmlns:a16="http://schemas.microsoft.com/office/drawing/2014/main" id="{4D84189C-3E0B-FB19-EE01-D154740D4E31}"/>
              </a:ext>
            </a:extLst>
          </p:cNvPr>
          <p:cNvPicPr>
            <a:picLocks noChangeAspect="1"/>
          </p:cNvPicPr>
          <p:nvPr/>
        </p:nvPicPr>
        <p:blipFill rotWithShape="1">
          <a:blip r:embed="rId2"/>
          <a:srcRect l="11191" t="26734" r="44039" b="5208"/>
          <a:stretch/>
        </p:blipFill>
        <p:spPr>
          <a:xfrm>
            <a:off x="337625" y="2045182"/>
            <a:ext cx="5458265" cy="4665108"/>
          </a:xfrm>
          <a:prstGeom prst="rect">
            <a:avLst/>
          </a:prstGeom>
        </p:spPr>
      </p:pic>
      <p:pic>
        <p:nvPicPr>
          <p:cNvPr id="11" name="Picture 10">
            <a:extLst>
              <a:ext uri="{FF2B5EF4-FFF2-40B4-BE49-F238E27FC236}">
                <a16:creationId xmlns:a16="http://schemas.microsoft.com/office/drawing/2014/main" id="{0402920D-F501-A9EC-D4DB-1924419CEA09}"/>
              </a:ext>
            </a:extLst>
          </p:cNvPr>
          <p:cNvPicPr>
            <a:picLocks noChangeAspect="1"/>
          </p:cNvPicPr>
          <p:nvPr/>
        </p:nvPicPr>
        <p:blipFill rotWithShape="1">
          <a:blip r:embed="rId3"/>
          <a:srcRect l="10615" t="42022" r="59731" b="12827"/>
          <a:stretch/>
        </p:blipFill>
        <p:spPr>
          <a:xfrm>
            <a:off x="6246056" y="2250832"/>
            <a:ext cx="5036233" cy="4311172"/>
          </a:xfrm>
          <a:prstGeom prst="rect">
            <a:avLst/>
          </a:prstGeom>
        </p:spPr>
      </p:pic>
    </p:spTree>
    <p:extLst>
      <p:ext uri="{BB962C8B-B14F-4D97-AF65-F5344CB8AC3E}">
        <p14:creationId xmlns:p14="http://schemas.microsoft.com/office/powerpoint/2010/main" val="312687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258F-6DF8-6608-033A-3D84E8DC5F52}"/>
              </a:ext>
            </a:extLst>
          </p:cNvPr>
          <p:cNvSpPr>
            <a:spLocks noGrp="1"/>
          </p:cNvSpPr>
          <p:nvPr>
            <p:ph type="title"/>
          </p:nvPr>
        </p:nvSpPr>
        <p:spPr/>
        <p:txBody>
          <a:bodyPr>
            <a:normAutofit/>
          </a:bodyPr>
          <a:lstStyle/>
          <a:p>
            <a:r>
              <a:rPr lang="en-US" sz="2000" b="1" dirty="0">
                <a:latin typeface="Helvetica Neue"/>
              </a:rPr>
              <a:t>Gender wise </a:t>
            </a:r>
            <a:r>
              <a:rPr lang="en-US" sz="2000" b="1" i="0" dirty="0">
                <a:effectLst/>
                <a:latin typeface="Helvetica Neue"/>
              </a:rPr>
              <a:t>spend more money in </a:t>
            </a:r>
            <a:r>
              <a:rPr lang="en-US" sz="2000" b="1" dirty="0">
                <a:latin typeface="Helvetica Neue"/>
              </a:rPr>
              <a:t>D</a:t>
            </a:r>
            <a:r>
              <a:rPr lang="en-US" sz="2000" b="1" i="0" dirty="0">
                <a:effectLst/>
                <a:latin typeface="Helvetica Neue"/>
              </a:rPr>
              <a:t>iwali sales</a:t>
            </a:r>
          </a:p>
        </p:txBody>
      </p:sp>
      <p:pic>
        <p:nvPicPr>
          <p:cNvPr id="5" name="Picture 4">
            <a:extLst>
              <a:ext uri="{FF2B5EF4-FFF2-40B4-BE49-F238E27FC236}">
                <a16:creationId xmlns:a16="http://schemas.microsoft.com/office/drawing/2014/main" id="{A1CF2025-A0B7-EBF6-58CA-539AD2EE2D90}"/>
              </a:ext>
            </a:extLst>
          </p:cNvPr>
          <p:cNvPicPr>
            <a:picLocks noChangeAspect="1"/>
          </p:cNvPicPr>
          <p:nvPr/>
        </p:nvPicPr>
        <p:blipFill rotWithShape="1">
          <a:blip r:embed="rId2"/>
          <a:srcRect l="16304" t="35935" r="48337" b="10964"/>
          <a:stretch/>
        </p:blipFill>
        <p:spPr>
          <a:xfrm>
            <a:off x="357809" y="2305879"/>
            <a:ext cx="6944139" cy="3997676"/>
          </a:xfrm>
          <a:prstGeom prst="rect">
            <a:avLst/>
          </a:prstGeom>
        </p:spPr>
      </p:pic>
      <p:sp>
        <p:nvSpPr>
          <p:cNvPr id="6" name="TextBox 5">
            <a:extLst>
              <a:ext uri="{FF2B5EF4-FFF2-40B4-BE49-F238E27FC236}">
                <a16:creationId xmlns:a16="http://schemas.microsoft.com/office/drawing/2014/main" id="{BD898F93-A06F-17EF-0FE2-B569D2601C81}"/>
              </a:ext>
            </a:extLst>
          </p:cNvPr>
          <p:cNvSpPr txBox="1"/>
          <p:nvPr/>
        </p:nvSpPr>
        <p:spPr>
          <a:xfrm>
            <a:off x="7924801" y="5347821"/>
            <a:ext cx="3776869" cy="1200329"/>
          </a:xfrm>
          <a:prstGeom prst="rect">
            <a:avLst/>
          </a:prstGeom>
          <a:noFill/>
        </p:spPr>
        <p:txBody>
          <a:bodyPr wrap="square" rtlCol="0">
            <a:spAutoFit/>
          </a:bodyPr>
          <a:lstStyle/>
          <a:p>
            <a:r>
              <a:rPr lang="en-US" dirty="0"/>
              <a:t>From graphs we can see that 70% of the buyers are females and even the purchasing power of females are greater than men</a:t>
            </a:r>
          </a:p>
        </p:txBody>
      </p:sp>
      <p:pic>
        <p:nvPicPr>
          <p:cNvPr id="4" name="Picture 3">
            <a:extLst>
              <a:ext uri="{FF2B5EF4-FFF2-40B4-BE49-F238E27FC236}">
                <a16:creationId xmlns:a16="http://schemas.microsoft.com/office/drawing/2014/main" id="{2F0150B5-5E87-EC30-566A-06A6F9A505C3}"/>
              </a:ext>
            </a:extLst>
          </p:cNvPr>
          <p:cNvPicPr>
            <a:picLocks noChangeAspect="1"/>
          </p:cNvPicPr>
          <p:nvPr/>
        </p:nvPicPr>
        <p:blipFill rotWithShape="1">
          <a:blip r:embed="rId3"/>
          <a:srcRect l="43043" t="33615" r="29131" b="22007"/>
          <a:stretch/>
        </p:blipFill>
        <p:spPr>
          <a:xfrm>
            <a:off x="7924801" y="2199862"/>
            <a:ext cx="3392557" cy="3041942"/>
          </a:xfrm>
          <a:prstGeom prst="rect">
            <a:avLst/>
          </a:prstGeom>
        </p:spPr>
      </p:pic>
    </p:spTree>
    <p:extLst>
      <p:ext uri="{BB962C8B-B14F-4D97-AF65-F5344CB8AC3E}">
        <p14:creationId xmlns:p14="http://schemas.microsoft.com/office/powerpoint/2010/main" val="384653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8BDB-58C6-4DD4-72D8-F0861F359C9C}"/>
              </a:ext>
            </a:extLst>
          </p:cNvPr>
          <p:cNvSpPr>
            <a:spLocks noGrp="1"/>
          </p:cNvSpPr>
          <p:nvPr>
            <p:ph type="title"/>
          </p:nvPr>
        </p:nvSpPr>
        <p:spPr/>
        <p:txBody>
          <a:bodyPr/>
          <a:lstStyle/>
          <a:p>
            <a:r>
              <a:rPr lang="en-US" dirty="0"/>
              <a:t>Gender wise &amp; age group wise spend money in Diwali sales</a:t>
            </a:r>
          </a:p>
        </p:txBody>
      </p:sp>
      <p:pic>
        <p:nvPicPr>
          <p:cNvPr id="5" name="Picture 4">
            <a:extLst>
              <a:ext uri="{FF2B5EF4-FFF2-40B4-BE49-F238E27FC236}">
                <a16:creationId xmlns:a16="http://schemas.microsoft.com/office/drawing/2014/main" id="{7F4A0804-4AA3-C711-3D84-830EA7C979A1}"/>
              </a:ext>
            </a:extLst>
          </p:cNvPr>
          <p:cNvPicPr>
            <a:picLocks noChangeAspect="1"/>
          </p:cNvPicPr>
          <p:nvPr/>
        </p:nvPicPr>
        <p:blipFill rotWithShape="1">
          <a:blip r:embed="rId2"/>
          <a:srcRect l="16087" t="36903" r="51847" b="28878"/>
          <a:stretch/>
        </p:blipFill>
        <p:spPr>
          <a:xfrm>
            <a:off x="680321" y="2256182"/>
            <a:ext cx="4691269" cy="2790908"/>
          </a:xfrm>
          <a:prstGeom prst="rect">
            <a:avLst/>
          </a:prstGeom>
        </p:spPr>
      </p:pic>
      <p:pic>
        <p:nvPicPr>
          <p:cNvPr id="7" name="Picture 6">
            <a:extLst>
              <a:ext uri="{FF2B5EF4-FFF2-40B4-BE49-F238E27FC236}">
                <a16:creationId xmlns:a16="http://schemas.microsoft.com/office/drawing/2014/main" id="{4E8ACFC3-74D0-8A06-D39A-6F69B224D94F}"/>
              </a:ext>
            </a:extLst>
          </p:cNvPr>
          <p:cNvPicPr>
            <a:picLocks noChangeAspect="1"/>
          </p:cNvPicPr>
          <p:nvPr/>
        </p:nvPicPr>
        <p:blipFill rotWithShape="1">
          <a:blip r:embed="rId3"/>
          <a:srcRect l="15978" t="54883" r="52283" b="8771"/>
          <a:stretch/>
        </p:blipFill>
        <p:spPr>
          <a:xfrm>
            <a:off x="6096000" y="2256182"/>
            <a:ext cx="5115338" cy="2790908"/>
          </a:xfrm>
          <a:prstGeom prst="rect">
            <a:avLst/>
          </a:prstGeom>
        </p:spPr>
      </p:pic>
      <p:sp>
        <p:nvSpPr>
          <p:cNvPr id="8" name="TextBox 7">
            <a:extLst>
              <a:ext uri="{FF2B5EF4-FFF2-40B4-BE49-F238E27FC236}">
                <a16:creationId xmlns:a16="http://schemas.microsoft.com/office/drawing/2014/main" id="{7E5CEEC5-94DE-A6F3-F563-458B82AD9B1B}"/>
              </a:ext>
            </a:extLst>
          </p:cNvPr>
          <p:cNvSpPr txBox="1"/>
          <p:nvPr/>
        </p:nvSpPr>
        <p:spPr>
          <a:xfrm>
            <a:off x="680321" y="5592417"/>
            <a:ext cx="10756305" cy="369332"/>
          </a:xfrm>
          <a:prstGeom prst="rect">
            <a:avLst/>
          </a:prstGeom>
          <a:noFill/>
        </p:spPr>
        <p:txBody>
          <a:bodyPr wrap="square" rtlCol="0">
            <a:spAutoFit/>
          </a:bodyPr>
          <a:lstStyle/>
          <a:p>
            <a:r>
              <a:rPr lang="en-US" dirty="0"/>
              <a:t>From above graphs we can see that 40% of the buyers are of age group between 26-35 years female</a:t>
            </a:r>
          </a:p>
        </p:txBody>
      </p:sp>
    </p:spTree>
    <p:extLst>
      <p:ext uri="{BB962C8B-B14F-4D97-AF65-F5344CB8AC3E}">
        <p14:creationId xmlns:p14="http://schemas.microsoft.com/office/powerpoint/2010/main" val="185158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37B0-0C6D-280B-CE0B-305FE32F6E0F}"/>
              </a:ext>
            </a:extLst>
          </p:cNvPr>
          <p:cNvSpPr>
            <a:spLocks noGrp="1"/>
          </p:cNvSpPr>
          <p:nvPr>
            <p:ph type="title"/>
          </p:nvPr>
        </p:nvSpPr>
        <p:spPr/>
        <p:txBody>
          <a:bodyPr>
            <a:normAutofit/>
          </a:bodyPr>
          <a:lstStyle/>
          <a:p>
            <a:r>
              <a:rPr lang="en-US" sz="2400" dirty="0"/>
              <a:t>Total amount/sales from top 10 states</a:t>
            </a:r>
          </a:p>
        </p:txBody>
      </p:sp>
      <p:pic>
        <p:nvPicPr>
          <p:cNvPr id="7" name="Picture 6">
            <a:extLst>
              <a:ext uri="{FF2B5EF4-FFF2-40B4-BE49-F238E27FC236}">
                <a16:creationId xmlns:a16="http://schemas.microsoft.com/office/drawing/2014/main" id="{BBA2CBBE-034E-6BF8-3745-4828FE89A609}"/>
              </a:ext>
            </a:extLst>
          </p:cNvPr>
          <p:cNvPicPr>
            <a:picLocks noChangeAspect="1"/>
          </p:cNvPicPr>
          <p:nvPr/>
        </p:nvPicPr>
        <p:blipFill rotWithShape="1">
          <a:blip r:embed="rId2"/>
          <a:srcRect l="16521" t="29362" r="15566" b="9352"/>
          <a:stretch/>
        </p:blipFill>
        <p:spPr>
          <a:xfrm>
            <a:off x="530086" y="2292626"/>
            <a:ext cx="6705600" cy="4200940"/>
          </a:xfrm>
          <a:prstGeom prst="rect">
            <a:avLst/>
          </a:prstGeom>
        </p:spPr>
      </p:pic>
      <p:sp>
        <p:nvSpPr>
          <p:cNvPr id="8" name="TextBox 7">
            <a:extLst>
              <a:ext uri="{FF2B5EF4-FFF2-40B4-BE49-F238E27FC236}">
                <a16:creationId xmlns:a16="http://schemas.microsoft.com/office/drawing/2014/main" id="{C5891E6F-961E-7243-EF0A-77DADA7F9A97}"/>
              </a:ext>
            </a:extLst>
          </p:cNvPr>
          <p:cNvSpPr txBox="1"/>
          <p:nvPr/>
        </p:nvSpPr>
        <p:spPr>
          <a:xfrm>
            <a:off x="7580244" y="4929808"/>
            <a:ext cx="3763618" cy="2031325"/>
          </a:xfrm>
          <a:prstGeom prst="rect">
            <a:avLst/>
          </a:prstGeom>
          <a:noFill/>
        </p:spPr>
        <p:txBody>
          <a:bodyPr wrap="square" rtlCol="0">
            <a:spAutoFit/>
          </a:bodyPr>
          <a:lstStyle/>
          <a:p>
            <a:r>
              <a:rPr lang="en-US" dirty="0"/>
              <a:t>From graphs we can see that most of the orders &amp; total sales/amount are from Uttar Pradesh have 30% , Maharashtra have 22% and Karnataka have 20% revenue generated respectively.</a:t>
            </a:r>
          </a:p>
          <a:p>
            <a:endParaRPr lang="en-US" dirty="0"/>
          </a:p>
        </p:txBody>
      </p:sp>
      <p:pic>
        <p:nvPicPr>
          <p:cNvPr id="4" name="Picture 3">
            <a:extLst>
              <a:ext uri="{FF2B5EF4-FFF2-40B4-BE49-F238E27FC236}">
                <a16:creationId xmlns:a16="http://schemas.microsoft.com/office/drawing/2014/main" id="{DF153064-3FC2-577B-91A1-1AF3A96E3DD0}"/>
              </a:ext>
            </a:extLst>
          </p:cNvPr>
          <p:cNvPicPr>
            <a:picLocks noChangeAspect="1"/>
          </p:cNvPicPr>
          <p:nvPr/>
        </p:nvPicPr>
        <p:blipFill rotWithShape="1">
          <a:blip r:embed="rId3"/>
          <a:srcRect l="43914" t="35549" r="27608" b="22885"/>
          <a:stretch/>
        </p:blipFill>
        <p:spPr>
          <a:xfrm>
            <a:off x="8130179" y="2063396"/>
            <a:ext cx="3213683" cy="2637182"/>
          </a:xfrm>
          <a:prstGeom prst="rect">
            <a:avLst/>
          </a:prstGeom>
        </p:spPr>
      </p:pic>
    </p:spTree>
    <p:extLst>
      <p:ext uri="{BB962C8B-B14F-4D97-AF65-F5344CB8AC3E}">
        <p14:creationId xmlns:p14="http://schemas.microsoft.com/office/powerpoint/2010/main" val="507803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F7CC-0682-1204-EC94-2FD05172A476}"/>
              </a:ext>
            </a:extLst>
          </p:cNvPr>
          <p:cNvSpPr>
            <a:spLocks noGrp="1"/>
          </p:cNvSpPr>
          <p:nvPr>
            <p:ph type="title"/>
          </p:nvPr>
        </p:nvSpPr>
        <p:spPr/>
        <p:txBody>
          <a:bodyPr>
            <a:normAutofit/>
          </a:bodyPr>
          <a:lstStyle/>
          <a:p>
            <a:r>
              <a:rPr lang="en-US" sz="2400" b="1" i="0" dirty="0">
                <a:effectLst/>
                <a:latin typeface="Helvetica Neue"/>
              </a:rPr>
              <a:t> how many customers are married or unmarried?</a:t>
            </a:r>
            <a:br>
              <a:rPr lang="en-US" sz="2400" b="1" i="0" dirty="0">
                <a:effectLst/>
                <a:latin typeface="Helvetica Neue"/>
              </a:rPr>
            </a:br>
            <a:endParaRPr lang="en-US" sz="2400" dirty="0"/>
          </a:p>
        </p:txBody>
      </p:sp>
      <p:pic>
        <p:nvPicPr>
          <p:cNvPr id="7" name="Picture 6">
            <a:extLst>
              <a:ext uri="{FF2B5EF4-FFF2-40B4-BE49-F238E27FC236}">
                <a16:creationId xmlns:a16="http://schemas.microsoft.com/office/drawing/2014/main" id="{CE4C0C4B-4680-2C08-6EF3-106173047234}"/>
              </a:ext>
            </a:extLst>
          </p:cNvPr>
          <p:cNvPicPr>
            <a:picLocks noChangeAspect="1"/>
          </p:cNvPicPr>
          <p:nvPr/>
        </p:nvPicPr>
        <p:blipFill rotWithShape="1">
          <a:blip r:embed="rId2"/>
          <a:srcRect l="16739" t="32455" r="10218" b="9546"/>
          <a:stretch/>
        </p:blipFill>
        <p:spPr>
          <a:xfrm>
            <a:off x="291547" y="2001078"/>
            <a:ext cx="8905462" cy="3432313"/>
          </a:xfrm>
          <a:prstGeom prst="rect">
            <a:avLst/>
          </a:prstGeom>
        </p:spPr>
      </p:pic>
      <p:pic>
        <p:nvPicPr>
          <p:cNvPr id="8" name="Picture 7">
            <a:extLst>
              <a:ext uri="{FF2B5EF4-FFF2-40B4-BE49-F238E27FC236}">
                <a16:creationId xmlns:a16="http://schemas.microsoft.com/office/drawing/2014/main" id="{2314A3A4-7484-22E8-1D2E-337786109F17}"/>
              </a:ext>
            </a:extLst>
          </p:cNvPr>
          <p:cNvPicPr>
            <a:picLocks noChangeAspect="1"/>
          </p:cNvPicPr>
          <p:nvPr/>
        </p:nvPicPr>
        <p:blipFill rotWithShape="1">
          <a:blip r:embed="rId3"/>
          <a:srcRect l="16413" t="30522" r="15566" b="15539"/>
          <a:stretch/>
        </p:blipFill>
        <p:spPr>
          <a:xfrm>
            <a:off x="6480314" y="3140765"/>
            <a:ext cx="5420139" cy="3604592"/>
          </a:xfrm>
          <a:prstGeom prst="rect">
            <a:avLst/>
          </a:prstGeom>
        </p:spPr>
      </p:pic>
      <p:sp>
        <p:nvSpPr>
          <p:cNvPr id="9" name="TextBox 8">
            <a:extLst>
              <a:ext uri="{FF2B5EF4-FFF2-40B4-BE49-F238E27FC236}">
                <a16:creationId xmlns:a16="http://schemas.microsoft.com/office/drawing/2014/main" id="{3DE54B81-9FA5-29B7-8895-20F032CA9399}"/>
              </a:ext>
            </a:extLst>
          </p:cNvPr>
          <p:cNvSpPr txBox="1"/>
          <p:nvPr/>
        </p:nvSpPr>
        <p:spPr>
          <a:xfrm>
            <a:off x="437322" y="5698435"/>
            <a:ext cx="5658678" cy="1200329"/>
          </a:xfrm>
          <a:prstGeom prst="rect">
            <a:avLst/>
          </a:prstGeom>
          <a:noFill/>
        </p:spPr>
        <p:txBody>
          <a:bodyPr wrap="square" rtlCol="0">
            <a:spAutoFit/>
          </a:bodyPr>
          <a:lstStyle/>
          <a:p>
            <a:r>
              <a:rPr lang="en-US" dirty="0"/>
              <a:t>From above graphs we can see that 65% buyers are married and 45% are women and they have high purchasing power and 35% buyers are not married 27% are women.</a:t>
            </a:r>
          </a:p>
        </p:txBody>
      </p:sp>
    </p:spTree>
    <p:extLst>
      <p:ext uri="{BB962C8B-B14F-4D97-AF65-F5344CB8AC3E}">
        <p14:creationId xmlns:p14="http://schemas.microsoft.com/office/powerpoint/2010/main" val="359693887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587</TotalTime>
  <Words>742</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Helvetica Neue</vt:lpstr>
      <vt:lpstr>inherit</vt:lpstr>
      <vt:lpstr>Times New Roman</vt:lpstr>
      <vt:lpstr>Trebuchet MS</vt:lpstr>
      <vt:lpstr>Berlin</vt:lpstr>
      <vt:lpstr>Diwali Sales Analysis</vt:lpstr>
      <vt:lpstr> Objective </vt:lpstr>
      <vt:lpstr>Load Dataset</vt:lpstr>
      <vt:lpstr>Data Cleaning</vt:lpstr>
      <vt:lpstr>Null Value Treatment</vt:lpstr>
      <vt:lpstr>Gender wise spend more money in Diwali sales</vt:lpstr>
      <vt:lpstr>Gender wise &amp; age group wise spend money in Diwali sales</vt:lpstr>
      <vt:lpstr>Total amount/sales from top 10 states</vt:lpstr>
      <vt:lpstr> how many customers are married or unmarried? </vt:lpstr>
      <vt:lpstr>Occupation wise Sales</vt:lpstr>
      <vt:lpstr>Gender wise shopping in % form</vt:lpstr>
      <vt:lpstr>Zone wise Sales</vt:lpstr>
      <vt:lpstr>Product category wise sales</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Diwali Sales Analysis</dc:title>
  <dc:creator>Admin</dc:creator>
  <cp:lastModifiedBy>bhagyashree more</cp:lastModifiedBy>
  <cp:revision>10</cp:revision>
  <dcterms:created xsi:type="dcterms:W3CDTF">2023-09-26T10:57:27Z</dcterms:created>
  <dcterms:modified xsi:type="dcterms:W3CDTF">2023-10-03T04:10:45Z</dcterms:modified>
</cp:coreProperties>
</file>