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72" r:id="rId4"/>
    <p:sldId id="258" r:id="rId5"/>
    <p:sldId id="274" r:id="rId6"/>
    <p:sldId id="275" r:id="rId7"/>
    <p:sldId id="276" r:id="rId8"/>
    <p:sldId id="277" r:id="rId9"/>
    <p:sldId id="278" r:id="rId10"/>
    <p:sldId id="279" r:id="rId11"/>
    <p:sldId id="280" r:id="rId12"/>
    <p:sldId id="281" r:id="rId13"/>
    <p:sldId id="282" r:id="rId14"/>
    <p:sldId id="283" r:id="rId15"/>
    <p:sldId id="273" r:id="rId16"/>
    <p:sldId id="284" r:id="rId17"/>
    <p:sldId id="285" r:id="rId18"/>
    <p:sldId id="286" r:id="rId19"/>
    <p:sldId id="287"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C167E-19A8-4E62-91A3-0C55ABA8DA4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8855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368338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99390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593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1456818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0C167E-19A8-4E62-91A3-0C55ABA8DA45}"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365818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0C167E-19A8-4E62-91A3-0C55ABA8DA45}"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17089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C167E-19A8-4E62-91A3-0C55ABA8DA4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3581941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C167E-19A8-4E62-91A3-0C55ABA8DA4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10157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C167E-19A8-4E62-91A3-0C55ABA8DA4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298965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C167E-19A8-4E62-91A3-0C55ABA8DA45}"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88302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353503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C167E-19A8-4E62-91A3-0C55ABA8DA45}"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196540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C167E-19A8-4E62-91A3-0C55ABA8DA45}"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163864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C167E-19A8-4E62-91A3-0C55ABA8DA45}"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5920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227546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C167E-19A8-4E62-91A3-0C55ABA8DA45}"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823A9-8FFC-4E7C-B327-FE3DD0342D00}" type="slidenum">
              <a:rPr lang="en-IN" smtClean="0"/>
              <a:t>‹#›</a:t>
            </a:fld>
            <a:endParaRPr lang="en-IN"/>
          </a:p>
        </p:txBody>
      </p:sp>
    </p:spTree>
    <p:extLst>
      <p:ext uri="{BB962C8B-B14F-4D97-AF65-F5344CB8AC3E}">
        <p14:creationId xmlns:p14="http://schemas.microsoft.com/office/powerpoint/2010/main" val="245566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0C167E-19A8-4E62-91A3-0C55ABA8DA45}" type="datetimeFigureOut">
              <a:rPr lang="en-IN" smtClean="0"/>
              <a:t>07-06-2023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6823A9-8FFC-4E7C-B327-FE3DD0342D00}" type="slidenum">
              <a:rPr lang="en-IN" smtClean="0"/>
              <a:t>‹#›</a:t>
            </a:fld>
            <a:endParaRPr lang="en-IN"/>
          </a:p>
        </p:txBody>
      </p:sp>
    </p:spTree>
    <p:extLst>
      <p:ext uri="{BB962C8B-B14F-4D97-AF65-F5344CB8AC3E}">
        <p14:creationId xmlns:p14="http://schemas.microsoft.com/office/powerpoint/2010/main" val="338332472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55CB-7EEB-D009-8BE0-18E8F7EA1808}"/>
              </a:ext>
            </a:extLst>
          </p:cNvPr>
          <p:cNvSpPr>
            <a:spLocks noGrp="1"/>
          </p:cNvSpPr>
          <p:nvPr>
            <p:ph type="ctrTitle"/>
          </p:nvPr>
        </p:nvSpPr>
        <p:spPr/>
        <p:txBody>
          <a:bodyPr/>
          <a:lstStyle/>
          <a:p>
            <a:r>
              <a:rPr lang="en-IN" dirty="0"/>
              <a:t>CASE STUDY of</a:t>
            </a:r>
          </a:p>
        </p:txBody>
      </p:sp>
      <p:sp>
        <p:nvSpPr>
          <p:cNvPr id="3" name="Subtitle 2">
            <a:extLst>
              <a:ext uri="{FF2B5EF4-FFF2-40B4-BE49-F238E27FC236}">
                <a16:creationId xmlns:a16="http://schemas.microsoft.com/office/drawing/2014/main" id="{F3306C3E-D5AA-DB0A-1EC4-899E9E44DF3A}"/>
              </a:ext>
            </a:extLst>
          </p:cNvPr>
          <p:cNvSpPr>
            <a:spLocks noGrp="1"/>
          </p:cNvSpPr>
          <p:nvPr>
            <p:ph type="subTitle" idx="1"/>
          </p:nvPr>
        </p:nvSpPr>
        <p:spPr>
          <a:xfrm>
            <a:off x="1524000" y="3602038"/>
            <a:ext cx="9286727" cy="2054692"/>
          </a:xfrm>
        </p:spPr>
        <p:txBody>
          <a:bodyPr>
            <a:normAutofit/>
          </a:bodyPr>
          <a:lstStyle/>
          <a:p>
            <a:r>
              <a:rPr lang="en-IN" sz="4000" dirty="0">
                <a:latin typeface="+mj-lt"/>
              </a:rPr>
              <a:t>Motion picture Data Analysis using SQL</a:t>
            </a:r>
          </a:p>
        </p:txBody>
      </p:sp>
      <p:sp>
        <p:nvSpPr>
          <p:cNvPr id="5" name="TextBox 4">
            <a:extLst>
              <a:ext uri="{FF2B5EF4-FFF2-40B4-BE49-F238E27FC236}">
                <a16:creationId xmlns:a16="http://schemas.microsoft.com/office/drawing/2014/main" id="{2BCEF5F6-1ED0-A6CA-D029-837C77BA0AB8}"/>
              </a:ext>
            </a:extLst>
          </p:cNvPr>
          <p:cNvSpPr txBox="1"/>
          <p:nvPr/>
        </p:nvSpPr>
        <p:spPr>
          <a:xfrm>
            <a:off x="6968378" y="6381750"/>
            <a:ext cx="6134100" cy="307777"/>
          </a:xfrm>
          <a:prstGeom prst="rect">
            <a:avLst/>
          </a:prstGeom>
          <a:noFill/>
        </p:spPr>
        <p:txBody>
          <a:bodyPr wrap="square" rtlCol="0">
            <a:spAutoFit/>
          </a:bodyPr>
          <a:lstStyle/>
          <a:p>
            <a:r>
              <a:rPr lang="en-IN" sz="1400" dirty="0">
                <a:latin typeface="Myanmar Text" panose="020B0502040204020203" pitchFamily="34" charset="0"/>
                <a:cs typeface="Myanmar Text" panose="020B0502040204020203" pitchFamily="34" charset="0"/>
              </a:rPr>
              <a:t>SQL: The Language of Data where every Table has a story to tell.</a:t>
            </a:r>
          </a:p>
        </p:txBody>
      </p:sp>
      <p:sp>
        <p:nvSpPr>
          <p:cNvPr id="4" name="TextBox 3">
            <a:extLst>
              <a:ext uri="{FF2B5EF4-FFF2-40B4-BE49-F238E27FC236}">
                <a16:creationId xmlns:a16="http://schemas.microsoft.com/office/drawing/2014/main" id="{25BE62CA-BEFF-3D17-1D9A-988775B5F7C4}"/>
              </a:ext>
            </a:extLst>
          </p:cNvPr>
          <p:cNvSpPr txBox="1"/>
          <p:nvPr/>
        </p:nvSpPr>
        <p:spPr>
          <a:xfrm>
            <a:off x="9170504" y="4742330"/>
            <a:ext cx="2681744" cy="369332"/>
          </a:xfrm>
          <a:prstGeom prst="rect">
            <a:avLst/>
          </a:prstGeom>
          <a:noFill/>
        </p:spPr>
        <p:txBody>
          <a:bodyPr wrap="square" rtlCol="0">
            <a:spAutoFit/>
          </a:bodyPr>
          <a:lstStyle/>
          <a:p>
            <a:r>
              <a:rPr lang="en-IN" dirty="0"/>
              <a:t>Bhagyashree More</a:t>
            </a:r>
          </a:p>
        </p:txBody>
      </p:sp>
    </p:spTree>
    <p:extLst>
      <p:ext uri="{BB962C8B-B14F-4D97-AF65-F5344CB8AC3E}">
        <p14:creationId xmlns:p14="http://schemas.microsoft.com/office/powerpoint/2010/main" val="126232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5: a. display the movie titles where the replacement cost is up to $9</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350894" y="5738425"/>
            <a:ext cx="8212456" cy="369332"/>
          </a:xfrm>
          <a:prstGeom prst="rect">
            <a:avLst/>
          </a:prstGeom>
          <a:noFill/>
        </p:spPr>
        <p:txBody>
          <a:bodyPr wrap="square" rtlCol="0">
            <a:spAutoFit/>
          </a:bodyPr>
          <a:lstStyle/>
          <a:p>
            <a:r>
              <a:rPr lang="en-IN" dirty="0"/>
              <a:t>Using the Sakila Database no movie found where replacement cost is up to $9.</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6875471" cy="369332"/>
          </a:xfrm>
          <a:prstGeom prst="rect">
            <a:avLst/>
          </a:prstGeom>
          <a:noFill/>
        </p:spPr>
        <p:txBody>
          <a:bodyPr wrap="square" rtlCol="0">
            <a:spAutoFit/>
          </a:bodyPr>
          <a:lstStyle/>
          <a:p>
            <a:r>
              <a:rPr lang="en-US" dirty="0"/>
              <a:t>select </a:t>
            </a:r>
            <a:r>
              <a:rPr lang="en-US" dirty="0" err="1"/>
              <a:t>title,replacement_cost</a:t>
            </a:r>
            <a:r>
              <a:rPr lang="en-US" dirty="0"/>
              <a:t> from film where </a:t>
            </a:r>
            <a:r>
              <a:rPr lang="en-US" dirty="0" err="1"/>
              <a:t>replacement_cost</a:t>
            </a:r>
            <a:r>
              <a:rPr lang="en-US" dirty="0"/>
              <a:t> &lt;= 9;</a:t>
            </a:r>
          </a:p>
        </p:txBody>
      </p:sp>
      <p:pic>
        <p:nvPicPr>
          <p:cNvPr id="4" name="Picture 3">
            <a:extLst>
              <a:ext uri="{FF2B5EF4-FFF2-40B4-BE49-F238E27FC236}">
                <a16:creationId xmlns:a16="http://schemas.microsoft.com/office/drawing/2014/main" id="{1615C325-AE4D-D139-1C2A-AA81DEA320F4}"/>
              </a:ext>
            </a:extLst>
          </p:cNvPr>
          <p:cNvPicPr>
            <a:picLocks noChangeAspect="1"/>
          </p:cNvPicPr>
          <p:nvPr/>
        </p:nvPicPr>
        <p:blipFill rotWithShape="1">
          <a:blip r:embed="rId2"/>
          <a:srcRect l="15761" t="48115" r="72202" b="33929"/>
          <a:stretch/>
        </p:blipFill>
        <p:spPr>
          <a:xfrm>
            <a:off x="3167269" y="3061252"/>
            <a:ext cx="2544417" cy="2375029"/>
          </a:xfrm>
          <a:prstGeom prst="rect">
            <a:avLst/>
          </a:prstGeom>
        </p:spPr>
      </p:pic>
    </p:spTree>
    <p:extLst>
      <p:ext uri="{BB962C8B-B14F-4D97-AF65-F5344CB8AC3E}">
        <p14:creationId xmlns:p14="http://schemas.microsoft.com/office/powerpoint/2010/main" val="398612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5: b. Display the movie titles where the replacement cost is between $15 and $20</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80771" y="5863907"/>
            <a:ext cx="8552699" cy="369332"/>
          </a:xfrm>
          <a:prstGeom prst="rect">
            <a:avLst/>
          </a:prstGeom>
          <a:noFill/>
        </p:spPr>
        <p:txBody>
          <a:bodyPr wrap="square" rtlCol="0">
            <a:spAutoFit/>
          </a:bodyPr>
          <a:lstStyle/>
          <a:p>
            <a:r>
              <a:rPr lang="en-IN" dirty="0"/>
              <a:t>Using the Sakila Database display movie name and replacement cost between 15 &amp; 20</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180772" y="1954202"/>
            <a:ext cx="8552699" cy="369332"/>
          </a:xfrm>
          <a:prstGeom prst="rect">
            <a:avLst/>
          </a:prstGeom>
          <a:noFill/>
        </p:spPr>
        <p:txBody>
          <a:bodyPr wrap="square" rtlCol="0">
            <a:spAutoFit/>
          </a:bodyPr>
          <a:lstStyle/>
          <a:p>
            <a:r>
              <a:rPr lang="en-US" dirty="0"/>
              <a:t>select title,replacement_cost from film where replacement_cost between 15 and 20;</a:t>
            </a:r>
          </a:p>
        </p:txBody>
      </p:sp>
      <p:pic>
        <p:nvPicPr>
          <p:cNvPr id="4" name="Picture 3">
            <a:extLst>
              <a:ext uri="{FF2B5EF4-FFF2-40B4-BE49-F238E27FC236}">
                <a16:creationId xmlns:a16="http://schemas.microsoft.com/office/drawing/2014/main" id="{C047361C-8EDF-9299-F56A-866754BD1A31}"/>
              </a:ext>
            </a:extLst>
          </p:cNvPr>
          <p:cNvPicPr>
            <a:picLocks noChangeAspect="1"/>
          </p:cNvPicPr>
          <p:nvPr/>
        </p:nvPicPr>
        <p:blipFill rotWithShape="1">
          <a:blip r:embed="rId2"/>
          <a:srcRect l="17165" t="47728" r="66414" b="27139"/>
          <a:stretch/>
        </p:blipFill>
        <p:spPr>
          <a:xfrm>
            <a:off x="3180772" y="2778649"/>
            <a:ext cx="2595019" cy="2504661"/>
          </a:xfrm>
          <a:prstGeom prst="rect">
            <a:avLst/>
          </a:prstGeom>
        </p:spPr>
      </p:pic>
    </p:spTree>
    <p:extLst>
      <p:ext uri="{BB962C8B-B14F-4D97-AF65-F5344CB8AC3E}">
        <p14:creationId xmlns:p14="http://schemas.microsoft.com/office/powerpoint/2010/main" val="183448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5: c. display the movie titles with the highest replacement cost and the lowest rental cost</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350894" y="5738425"/>
            <a:ext cx="8212456" cy="646331"/>
          </a:xfrm>
          <a:prstGeom prst="rect">
            <a:avLst/>
          </a:prstGeom>
          <a:noFill/>
        </p:spPr>
        <p:txBody>
          <a:bodyPr wrap="square" rtlCol="0">
            <a:spAutoFit/>
          </a:bodyPr>
          <a:lstStyle/>
          <a:p>
            <a:r>
              <a:rPr lang="en-IN" dirty="0"/>
              <a:t>Using the Sakila Database highest replacement cost is 29.99 and lowest replacement cost is 9.99 </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8552699" cy="646331"/>
          </a:xfrm>
          <a:prstGeom prst="rect">
            <a:avLst/>
          </a:prstGeom>
          <a:noFill/>
        </p:spPr>
        <p:txBody>
          <a:bodyPr wrap="square" rtlCol="0">
            <a:spAutoFit/>
          </a:bodyPr>
          <a:lstStyle/>
          <a:p>
            <a:r>
              <a:rPr lang="en-US" dirty="0"/>
              <a:t>select max(replacement_cost) as highest_replacement_cost,min(replacement_cost) as lowest_replacement_cost from film;</a:t>
            </a:r>
          </a:p>
        </p:txBody>
      </p:sp>
      <p:pic>
        <p:nvPicPr>
          <p:cNvPr id="4" name="Picture 3">
            <a:extLst>
              <a:ext uri="{FF2B5EF4-FFF2-40B4-BE49-F238E27FC236}">
                <a16:creationId xmlns:a16="http://schemas.microsoft.com/office/drawing/2014/main" id="{1194B1D5-288D-56AD-1D33-62BCABD5870B}"/>
              </a:ext>
            </a:extLst>
          </p:cNvPr>
          <p:cNvPicPr>
            <a:picLocks noChangeAspect="1"/>
          </p:cNvPicPr>
          <p:nvPr/>
        </p:nvPicPr>
        <p:blipFill rotWithShape="1">
          <a:blip r:embed="rId2"/>
          <a:srcRect l="16304" t="47247" r="61631" b="43324"/>
          <a:stretch/>
        </p:blipFill>
        <p:spPr>
          <a:xfrm>
            <a:off x="3010651" y="3429000"/>
            <a:ext cx="3403401" cy="1063487"/>
          </a:xfrm>
          <a:prstGeom prst="rect">
            <a:avLst/>
          </a:prstGeom>
        </p:spPr>
      </p:pic>
    </p:spTree>
    <p:extLst>
      <p:ext uri="{BB962C8B-B14F-4D97-AF65-F5344CB8AC3E}">
        <p14:creationId xmlns:p14="http://schemas.microsoft.com/office/powerpoint/2010/main" val="9466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6: list all the movies along with the number of actors listed for each movie </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010651" y="5738425"/>
            <a:ext cx="8552699" cy="369332"/>
          </a:xfrm>
          <a:prstGeom prst="rect">
            <a:avLst/>
          </a:prstGeom>
          <a:noFill/>
        </p:spPr>
        <p:txBody>
          <a:bodyPr wrap="square" rtlCol="0">
            <a:spAutoFit/>
          </a:bodyPr>
          <a:lstStyle/>
          <a:p>
            <a:r>
              <a:rPr lang="en-IN" dirty="0"/>
              <a:t>Using the Sakila Database backlash undefeated have 7 number of actors</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8982566" cy="646331"/>
          </a:xfrm>
          <a:prstGeom prst="rect">
            <a:avLst/>
          </a:prstGeom>
          <a:noFill/>
        </p:spPr>
        <p:txBody>
          <a:bodyPr wrap="square" rtlCol="0">
            <a:spAutoFit/>
          </a:bodyPr>
          <a:lstStyle/>
          <a:p>
            <a:r>
              <a:rPr lang="en-US" dirty="0"/>
              <a:t>select f.title,count(fa.actor_id) as number_of_actor from film f join film_actor fa on f.film_id=fa.film_id join actor a on fa.actor_id=a.actor_id group by f.title;</a:t>
            </a:r>
          </a:p>
        </p:txBody>
      </p:sp>
      <p:pic>
        <p:nvPicPr>
          <p:cNvPr id="4" name="Picture 3">
            <a:extLst>
              <a:ext uri="{FF2B5EF4-FFF2-40B4-BE49-F238E27FC236}">
                <a16:creationId xmlns:a16="http://schemas.microsoft.com/office/drawing/2014/main" id="{3A5E3144-CEC6-A631-90CD-D86F02655720}"/>
              </a:ext>
            </a:extLst>
          </p:cNvPr>
          <p:cNvPicPr>
            <a:picLocks noChangeAspect="1"/>
          </p:cNvPicPr>
          <p:nvPr/>
        </p:nvPicPr>
        <p:blipFill rotWithShape="1">
          <a:blip r:embed="rId2"/>
          <a:srcRect l="16196" t="47247" r="64674" b="29066"/>
          <a:stretch/>
        </p:blipFill>
        <p:spPr>
          <a:xfrm>
            <a:off x="3010651" y="3240283"/>
            <a:ext cx="2899819" cy="2018691"/>
          </a:xfrm>
          <a:prstGeom prst="rect">
            <a:avLst/>
          </a:prstGeom>
        </p:spPr>
      </p:pic>
    </p:spTree>
    <p:extLst>
      <p:ext uri="{BB962C8B-B14F-4D97-AF65-F5344CB8AC3E}">
        <p14:creationId xmlns:p14="http://schemas.microsoft.com/office/powerpoint/2010/main" val="15493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7: Display the movie title starting with the letters 'K' and 'Q' </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350894" y="5738425"/>
            <a:ext cx="8212456" cy="646331"/>
          </a:xfrm>
          <a:prstGeom prst="rect">
            <a:avLst/>
          </a:prstGeom>
          <a:noFill/>
        </p:spPr>
        <p:txBody>
          <a:bodyPr wrap="square" rtlCol="0">
            <a:spAutoFit/>
          </a:bodyPr>
          <a:lstStyle/>
          <a:p>
            <a:r>
              <a:rPr lang="en-IN" dirty="0"/>
              <a:t>Using the Sakila Database all the data display where movie title starting with letters ‘K’ and ‘Q’</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6875471" cy="369332"/>
          </a:xfrm>
          <a:prstGeom prst="rect">
            <a:avLst/>
          </a:prstGeom>
          <a:noFill/>
        </p:spPr>
        <p:txBody>
          <a:bodyPr wrap="square" rtlCol="0">
            <a:spAutoFit/>
          </a:bodyPr>
          <a:lstStyle/>
          <a:p>
            <a:r>
              <a:rPr lang="en-US" dirty="0"/>
              <a:t>select * from film where title like 'K%' or 'Q%';</a:t>
            </a:r>
          </a:p>
        </p:txBody>
      </p:sp>
      <p:pic>
        <p:nvPicPr>
          <p:cNvPr id="4" name="Picture 3">
            <a:extLst>
              <a:ext uri="{FF2B5EF4-FFF2-40B4-BE49-F238E27FC236}">
                <a16:creationId xmlns:a16="http://schemas.microsoft.com/office/drawing/2014/main" id="{54A7272A-6972-9664-CEA9-C58CBD6B2FCE}"/>
              </a:ext>
            </a:extLst>
          </p:cNvPr>
          <p:cNvPicPr>
            <a:picLocks noChangeAspect="1"/>
          </p:cNvPicPr>
          <p:nvPr/>
        </p:nvPicPr>
        <p:blipFill rotWithShape="1">
          <a:blip r:embed="rId2"/>
          <a:srcRect l="17165" t="48502" r="5156" b="31030"/>
          <a:stretch/>
        </p:blipFill>
        <p:spPr>
          <a:xfrm>
            <a:off x="2762248" y="2822713"/>
            <a:ext cx="9039227" cy="2584174"/>
          </a:xfrm>
          <a:prstGeom prst="rect">
            <a:avLst/>
          </a:prstGeom>
        </p:spPr>
      </p:pic>
    </p:spTree>
    <p:extLst>
      <p:ext uri="{BB962C8B-B14F-4D97-AF65-F5344CB8AC3E}">
        <p14:creationId xmlns:p14="http://schemas.microsoft.com/office/powerpoint/2010/main" val="164046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8: Display first name, last name of all actor who are a part of 'agent truman' movie</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66271" y="5868955"/>
            <a:ext cx="8212456" cy="369332"/>
          </a:xfrm>
          <a:prstGeom prst="rect">
            <a:avLst/>
          </a:prstGeom>
          <a:noFill/>
        </p:spPr>
        <p:txBody>
          <a:bodyPr wrap="square" rtlCol="0">
            <a:spAutoFit/>
          </a:bodyPr>
          <a:lstStyle/>
          <a:p>
            <a:r>
              <a:rPr lang="en-IN" dirty="0"/>
              <a:t>Using the Sakila Database 7 actors work in ‘Agent Truman’ movie.</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9181349" cy="646331"/>
          </a:xfrm>
          <a:prstGeom prst="rect">
            <a:avLst/>
          </a:prstGeom>
          <a:noFill/>
        </p:spPr>
        <p:txBody>
          <a:bodyPr wrap="square" rtlCol="0">
            <a:spAutoFit/>
          </a:bodyPr>
          <a:lstStyle/>
          <a:p>
            <a:r>
              <a:rPr lang="en-US" dirty="0"/>
              <a:t>select a.actor_id,a.first_name,a.last_name from film f join film_actor fa on f.film_id=fa.film_id join actor a on a.actor_id=fa.actor_id where f.title='agent truman';</a:t>
            </a:r>
          </a:p>
        </p:txBody>
      </p:sp>
      <p:pic>
        <p:nvPicPr>
          <p:cNvPr id="4" name="Picture 3">
            <a:extLst>
              <a:ext uri="{FF2B5EF4-FFF2-40B4-BE49-F238E27FC236}">
                <a16:creationId xmlns:a16="http://schemas.microsoft.com/office/drawing/2014/main" id="{4DDCCE09-E54B-FA09-7C92-C130C5DF4650}"/>
              </a:ext>
            </a:extLst>
          </p:cNvPr>
          <p:cNvPicPr>
            <a:picLocks noChangeAspect="1"/>
          </p:cNvPicPr>
          <p:nvPr/>
        </p:nvPicPr>
        <p:blipFill rotWithShape="1">
          <a:blip r:embed="rId2"/>
          <a:srcRect l="17165" t="47247" r="68370" b="32552"/>
          <a:stretch/>
        </p:blipFill>
        <p:spPr>
          <a:xfrm>
            <a:off x="3166271" y="3063725"/>
            <a:ext cx="3751363" cy="2342038"/>
          </a:xfrm>
          <a:prstGeom prst="rect">
            <a:avLst/>
          </a:prstGeom>
        </p:spPr>
      </p:pic>
    </p:spTree>
    <p:extLst>
      <p:ext uri="{BB962C8B-B14F-4D97-AF65-F5344CB8AC3E}">
        <p14:creationId xmlns:p14="http://schemas.microsoft.com/office/powerpoint/2010/main" val="324157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9: Identify and display the names of the movies in the family category</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66271" y="5868955"/>
            <a:ext cx="8212456" cy="369332"/>
          </a:xfrm>
          <a:prstGeom prst="rect">
            <a:avLst/>
          </a:prstGeom>
          <a:noFill/>
        </p:spPr>
        <p:txBody>
          <a:bodyPr wrap="square" rtlCol="0">
            <a:spAutoFit/>
          </a:bodyPr>
          <a:lstStyle/>
          <a:p>
            <a:r>
              <a:rPr lang="en-IN" dirty="0"/>
              <a:t>Using the Sakila Database display the name of movie in family category.</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9181349" cy="646331"/>
          </a:xfrm>
          <a:prstGeom prst="rect">
            <a:avLst/>
          </a:prstGeom>
          <a:noFill/>
        </p:spPr>
        <p:txBody>
          <a:bodyPr wrap="square" rtlCol="0">
            <a:spAutoFit/>
          </a:bodyPr>
          <a:lstStyle/>
          <a:p>
            <a:r>
              <a:rPr lang="en-US" dirty="0"/>
              <a:t>select </a:t>
            </a:r>
            <a:r>
              <a:rPr lang="en-US" dirty="0" err="1"/>
              <a:t>f.title,c.name</a:t>
            </a:r>
            <a:r>
              <a:rPr lang="en-US" dirty="0"/>
              <a:t> from film f join </a:t>
            </a:r>
            <a:r>
              <a:rPr lang="en-US" dirty="0" err="1"/>
              <a:t>film_category</a:t>
            </a:r>
            <a:r>
              <a:rPr lang="en-US" dirty="0"/>
              <a:t> fc on f.film_id=</a:t>
            </a:r>
            <a:r>
              <a:rPr lang="en-US" dirty="0" err="1"/>
              <a:t>fc.film_id</a:t>
            </a:r>
            <a:r>
              <a:rPr lang="en-US" dirty="0"/>
              <a:t> join category c on </a:t>
            </a:r>
            <a:r>
              <a:rPr lang="en-US" dirty="0" err="1"/>
              <a:t>fc.category_id</a:t>
            </a:r>
            <a:r>
              <a:rPr lang="en-US" dirty="0"/>
              <a:t>=</a:t>
            </a:r>
            <a:r>
              <a:rPr lang="en-US" dirty="0" err="1"/>
              <a:t>c.category_id</a:t>
            </a:r>
            <a:r>
              <a:rPr lang="en-US" dirty="0"/>
              <a:t>	where c.name='Family';</a:t>
            </a:r>
          </a:p>
        </p:txBody>
      </p:sp>
      <p:pic>
        <p:nvPicPr>
          <p:cNvPr id="5" name="Picture 4">
            <a:extLst>
              <a:ext uri="{FF2B5EF4-FFF2-40B4-BE49-F238E27FC236}">
                <a16:creationId xmlns:a16="http://schemas.microsoft.com/office/drawing/2014/main" id="{2CFF80B9-77D5-33D4-FE18-96309ECA7FBE}"/>
              </a:ext>
            </a:extLst>
          </p:cNvPr>
          <p:cNvPicPr>
            <a:picLocks noChangeAspect="1"/>
          </p:cNvPicPr>
          <p:nvPr/>
        </p:nvPicPr>
        <p:blipFill rotWithShape="1">
          <a:blip r:embed="rId2"/>
          <a:srcRect l="17165" t="47247" r="70797" b="29066"/>
          <a:stretch/>
        </p:blipFill>
        <p:spPr>
          <a:xfrm>
            <a:off x="3010651" y="3193774"/>
            <a:ext cx="2263714" cy="2160104"/>
          </a:xfrm>
          <a:prstGeom prst="rect">
            <a:avLst/>
          </a:prstGeom>
        </p:spPr>
      </p:pic>
    </p:spTree>
    <p:extLst>
      <p:ext uri="{BB962C8B-B14F-4D97-AF65-F5344CB8AC3E}">
        <p14:creationId xmlns:p14="http://schemas.microsoft.com/office/powerpoint/2010/main" val="286799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186773" y="197707"/>
            <a:ext cx="11601450" cy="1276350"/>
          </a:xfrm>
        </p:spPr>
        <p:txBody>
          <a:bodyPr>
            <a:normAutofit fontScale="90000"/>
          </a:bodyPr>
          <a:lstStyle/>
          <a:p>
            <a:r>
              <a:rPr lang="en-US" dirty="0"/>
              <a:t>Task 10: Display the names of the most frequently rented movies in descending order, so that the management can maintain more copies of such movies.</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2928730" y="5868955"/>
            <a:ext cx="8449997" cy="369332"/>
          </a:xfrm>
          <a:prstGeom prst="rect">
            <a:avLst/>
          </a:prstGeom>
          <a:noFill/>
        </p:spPr>
        <p:txBody>
          <a:bodyPr wrap="square" rtlCol="0">
            <a:spAutoFit/>
          </a:bodyPr>
          <a:lstStyle/>
          <a:p>
            <a:r>
              <a:rPr lang="en-IN" dirty="0"/>
              <a:t>Using the Sakila Database display most frequently rented movie.</a:t>
            </a:r>
          </a:p>
        </p:txBody>
      </p:sp>
      <p:sp>
        <p:nvSpPr>
          <p:cNvPr id="14" name="TextBox 13">
            <a:extLst>
              <a:ext uri="{FF2B5EF4-FFF2-40B4-BE49-F238E27FC236}">
                <a16:creationId xmlns:a16="http://schemas.microsoft.com/office/drawing/2014/main" id="{45237748-914E-7AA0-5D32-CA0299002CFC}"/>
              </a:ext>
            </a:extLst>
          </p:cNvPr>
          <p:cNvSpPr txBox="1"/>
          <p:nvPr/>
        </p:nvSpPr>
        <p:spPr>
          <a:xfrm>
            <a:off x="2762249" y="1954202"/>
            <a:ext cx="9429752" cy="646331"/>
          </a:xfrm>
          <a:prstGeom prst="rect">
            <a:avLst/>
          </a:prstGeom>
          <a:noFill/>
        </p:spPr>
        <p:txBody>
          <a:bodyPr wrap="square" rtlCol="0">
            <a:spAutoFit/>
          </a:bodyPr>
          <a:lstStyle/>
          <a:p>
            <a:r>
              <a:rPr lang="en-US" dirty="0"/>
              <a:t>select f.title,count(</a:t>
            </a:r>
            <a:r>
              <a:rPr lang="en-US" dirty="0" err="1"/>
              <a:t>i.inventory_id</a:t>
            </a:r>
            <a:r>
              <a:rPr lang="en-US" dirty="0"/>
              <a:t>) as </a:t>
            </a:r>
            <a:r>
              <a:rPr lang="en-US" dirty="0" err="1"/>
              <a:t>most_frequently_rented_movie</a:t>
            </a:r>
            <a:r>
              <a:rPr lang="en-US" dirty="0"/>
              <a:t> from film f join inventory </a:t>
            </a:r>
            <a:r>
              <a:rPr lang="en-US" dirty="0" err="1"/>
              <a:t>i</a:t>
            </a:r>
            <a:r>
              <a:rPr lang="en-US" dirty="0"/>
              <a:t> on f.film_id=</a:t>
            </a:r>
            <a:r>
              <a:rPr lang="en-US" dirty="0" err="1"/>
              <a:t>i.film_id</a:t>
            </a:r>
            <a:r>
              <a:rPr lang="en-US" dirty="0"/>
              <a:t>	 group by f.title order by </a:t>
            </a:r>
            <a:r>
              <a:rPr lang="en-US" dirty="0" err="1"/>
              <a:t>most_frequently_rented_movie</a:t>
            </a:r>
            <a:r>
              <a:rPr lang="en-US" dirty="0"/>
              <a:t> desc;</a:t>
            </a:r>
          </a:p>
        </p:txBody>
      </p:sp>
      <p:pic>
        <p:nvPicPr>
          <p:cNvPr id="5" name="Picture 4">
            <a:extLst>
              <a:ext uri="{FF2B5EF4-FFF2-40B4-BE49-F238E27FC236}">
                <a16:creationId xmlns:a16="http://schemas.microsoft.com/office/drawing/2014/main" id="{3D7E9AA7-8C2C-06C9-9162-E0B6517BEF0B}"/>
              </a:ext>
            </a:extLst>
          </p:cNvPr>
          <p:cNvPicPr>
            <a:picLocks noChangeAspect="1"/>
          </p:cNvPicPr>
          <p:nvPr/>
        </p:nvPicPr>
        <p:blipFill rotWithShape="1">
          <a:blip r:embed="rId2"/>
          <a:srcRect l="17166" t="47535" r="59239" b="26737"/>
          <a:stretch/>
        </p:blipFill>
        <p:spPr>
          <a:xfrm>
            <a:off x="2928729" y="3080678"/>
            <a:ext cx="3723861" cy="2259948"/>
          </a:xfrm>
          <a:prstGeom prst="rect">
            <a:avLst/>
          </a:prstGeom>
        </p:spPr>
      </p:pic>
    </p:spTree>
    <p:extLst>
      <p:ext uri="{BB962C8B-B14F-4D97-AF65-F5344CB8AC3E}">
        <p14:creationId xmlns:p14="http://schemas.microsoft.com/office/powerpoint/2010/main" val="201317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280799"/>
            <a:ext cx="11601450" cy="1276350"/>
          </a:xfrm>
        </p:spPr>
        <p:txBody>
          <a:bodyPr>
            <a:normAutofit fontScale="90000"/>
          </a:bodyPr>
          <a:lstStyle/>
          <a:p>
            <a:r>
              <a:rPr lang="en-US" dirty="0"/>
              <a:t>Task 11: calculate and display the number of movie categories where the average between the movie replacement cost and the rental rate is greater than $15</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66271" y="5868955"/>
            <a:ext cx="8212456" cy="646331"/>
          </a:xfrm>
          <a:prstGeom prst="rect">
            <a:avLst/>
          </a:prstGeom>
          <a:noFill/>
        </p:spPr>
        <p:txBody>
          <a:bodyPr wrap="square" rtlCol="0">
            <a:spAutoFit/>
          </a:bodyPr>
          <a:lstStyle/>
          <a:p>
            <a:r>
              <a:rPr lang="en-IN" dirty="0"/>
              <a:t>Using the Sakila Database display the number of movie categories where the average between the movie replacement cost and rental rate is greater than $15.</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9181349" cy="923330"/>
          </a:xfrm>
          <a:prstGeom prst="rect">
            <a:avLst/>
          </a:prstGeom>
          <a:noFill/>
        </p:spPr>
        <p:txBody>
          <a:bodyPr wrap="square" rtlCol="0">
            <a:spAutoFit/>
          </a:bodyPr>
          <a:lstStyle/>
          <a:p>
            <a:r>
              <a:rPr lang="en-US" dirty="0"/>
              <a:t>SELECT c.name,COUNT(*) AS </a:t>
            </a:r>
            <a:r>
              <a:rPr lang="en-US" dirty="0" err="1"/>
              <a:t>category_count</a:t>
            </a:r>
            <a:r>
              <a:rPr lang="en-US" dirty="0"/>
              <a:t> FROM film f JOIN film_category fc ON fc.film_id = f.film_id JOIN category c ON c.category_id = fc.category_id WHERE (f.replacement_cost + f.rental_rate) / 2 &gt; 15 group by c.name; </a:t>
            </a:r>
          </a:p>
        </p:txBody>
      </p:sp>
      <p:pic>
        <p:nvPicPr>
          <p:cNvPr id="5" name="Picture 4">
            <a:extLst>
              <a:ext uri="{FF2B5EF4-FFF2-40B4-BE49-F238E27FC236}">
                <a16:creationId xmlns:a16="http://schemas.microsoft.com/office/drawing/2014/main" id="{106D1ABE-372D-F692-AE69-2B1E8C581272}"/>
              </a:ext>
            </a:extLst>
          </p:cNvPr>
          <p:cNvPicPr>
            <a:picLocks noChangeAspect="1"/>
          </p:cNvPicPr>
          <p:nvPr/>
        </p:nvPicPr>
        <p:blipFill rotWithShape="1">
          <a:blip r:embed="rId2"/>
          <a:srcRect l="15978" t="47747" r="69566" b="28685"/>
          <a:stretch/>
        </p:blipFill>
        <p:spPr>
          <a:xfrm>
            <a:off x="3089165" y="3172735"/>
            <a:ext cx="2330974" cy="2167891"/>
          </a:xfrm>
          <a:prstGeom prst="rect">
            <a:avLst/>
          </a:prstGeom>
        </p:spPr>
      </p:pic>
    </p:spTree>
    <p:extLst>
      <p:ext uri="{BB962C8B-B14F-4D97-AF65-F5344CB8AC3E}">
        <p14:creationId xmlns:p14="http://schemas.microsoft.com/office/powerpoint/2010/main" val="16185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186773" y="153164"/>
            <a:ext cx="11601450" cy="1276350"/>
          </a:xfrm>
        </p:spPr>
        <p:txBody>
          <a:bodyPr>
            <a:normAutofit fontScale="90000"/>
          </a:bodyPr>
          <a:lstStyle/>
          <a:p>
            <a:r>
              <a:rPr lang="en-US" dirty="0"/>
              <a:t>Task 12: display the names of these categories/genres and the number of movies per category/genre sort by the number of movies.</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66271" y="5868955"/>
            <a:ext cx="8212456" cy="369332"/>
          </a:xfrm>
          <a:prstGeom prst="rect">
            <a:avLst/>
          </a:prstGeom>
          <a:noFill/>
        </p:spPr>
        <p:txBody>
          <a:bodyPr wrap="square" rtlCol="0">
            <a:spAutoFit/>
          </a:bodyPr>
          <a:lstStyle/>
          <a:p>
            <a:r>
              <a:rPr lang="en-IN" dirty="0"/>
              <a:t>Using the Sakila Database sport category have more number of movie. </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9181349" cy="923330"/>
          </a:xfrm>
          <a:prstGeom prst="rect">
            <a:avLst/>
          </a:prstGeom>
          <a:noFill/>
        </p:spPr>
        <p:txBody>
          <a:bodyPr wrap="square" rtlCol="0">
            <a:spAutoFit/>
          </a:bodyPr>
          <a:lstStyle/>
          <a:p>
            <a:r>
              <a:rPr lang="en-US" dirty="0"/>
              <a:t>select c.name,count(f.title) as number_of_movie from film f join film_category fc on f.film_id=fc.film_id join category c on fc.category_id=c.category_id group by c.name order by number_of_movie desc;</a:t>
            </a:r>
          </a:p>
        </p:txBody>
      </p:sp>
      <p:pic>
        <p:nvPicPr>
          <p:cNvPr id="9" name="Picture 8">
            <a:extLst>
              <a:ext uri="{FF2B5EF4-FFF2-40B4-BE49-F238E27FC236}">
                <a16:creationId xmlns:a16="http://schemas.microsoft.com/office/drawing/2014/main" id="{F9C17EB4-5105-5708-87EC-FDB2756D4338}"/>
              </a:ext>
            </a:extLst>
          </p:cNvPr>
          <p:cNvPicPr>
            <a:picLocks noChangeAspect="1"/>
          </p:cNvPicPr>
          <p:nvPr/>
        </p:nvPicPr>
        <p:blipFill rotWithShape="1">
          <a:blip r:embed="rId2"/>
          <a:srcRect l="16087" t="48115" r="68913" b="28879"/>
          <a:stretch/>
        </p:blipFill>
        <p:spPr>
          <a:xfrm>
            <a:off x="3166271" y="3241493"/>
            <a:ext cx="2435992" cy="2358887"/>
          </a:xfrm>
          <a:prstGeom prst="rect">
            <a:avLst/>
          </a:prstGeom>
        </p:spPr>
      </p:pic>
    </p:spTree>
    <p:extLst>
      <p:ext uri="{BB962C8B-B14F-4D97-AF65-F5344CB8AC3E}">
        <p14:creationId xmlns:p14="http://schemas.microsoft.com/office/powerpoint/2010/main" val="709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2A6B-41C1-D202-C71F-FC2F9DEE1ED3}"/>
              </a:ext>
            </a:extLst>
          </p:cNvPr>
          <p:cNvSpPr>
            <a:spLocks noGrp="1"/>
          </p:cNvSpPr>
          <p:nvPr>
            <p:ph type="title"/>
          </p:nvPr>
        </p:nvSpPr>
        <p:spPr/>
        <p:txBody>
          <a:bodyPr/>
          <a:lstStyle/>
          <a:p>
            <a:r>
              <a:rPr lang="en-IN" dirty="0"/>
              <a:t>Sakila DataBase</a:t>
            </a:r>
          </a:p>
        </p:txBody>
      </p:sp>
      <p:sp>
        <p:nvSpPr>
          <p:cNvPr id="3" name="Content Placeholder 2">
            <a:extLst>
              <a:ext uri="{FF2B5EF4-FFF2-40B4-BE49-F238E27FC236}">
                <a16:creationId xmlns:a16="http://schemas.microsoft.com/office/drawing/2014/main" id="{9694E0EF-EFD9-C73B-BD69-75B5E6A2EE8E}"/>
              </a:ext>
            </a:extLst>
          </p:cNvPr>
          <p:cNvSpPr>
            <a:spLocks noGrp="1"/>
          </p:cNvSpPr>
          <p:nvPr>
            <p:ph idx="1"/>
          </p:nvPr>
        </p:nvSpPr>
        <p:spPr>
          <a:xfrm>
            <a:off x="1009045" y="2208699"/>
            <a:ext cx="9773255" cy="3927058"/>
          </a:xfrm>
        </p:spPr>
        <p:txBody>
          <a:bodyPr/>
          <a:lstStyle/>
          <a:p>
            <a:r>
              <a:rPr lang="en-IN" dirty="0"/>
              <a:t>Sakila is a movie rental store with a vast collection of movies in DVDs and blue ray disc formats.</a:t>
            </a:r>
          </a:p>
          <a:p>
            <a:r>
              <a:rPr lang="en-IN" dirty="0"/>
              <a:t>This Motion Picture Data Analysis is performed on Sakila DataBase.</a:t>
            </a:r>
          </a:p>
          <a:p>
            <a:r>
              <a:rPr lang="en-IN" dirty="0"/>
              <a:t>Based on data different task analysis need to done to obtain the desired output.</a:t>
            </a:r>
          </a:p>
          <a:p>
            <a:r>
              <a:rPr lang="en-IN" dirty="0"/>
              <a:t>As per the tables and data in Sakila Database few such Analysis were done</a:t>
            </a:r>
          </a:p>
        </p:txBody>
      </p:sp>
    </p:spTree>
    <p:extLst>
      <p:ext uri="{BB962C8B-B14F-4D97-AF65-F5344CB8AC3E}">
        <p14:creationId xmlns:p14="http://schemas.microsoft.com/office/powerpoint/2010/main" val="403863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C86D-6637-4F17-2D6F-D26F8883505D}"/>
              </a:ext>
            </a:extLst>
          </p:cNvPr>
          <p:cNvSpPr>
            <a:spLocks noGrp="1"/>
          </p:cNvSpPr>
          <p:nvPr>
            <p:ph type="title"/>
          </p:nvPr>
        </p:nvSpPr>
        <p:spPr/>
        <p:txBody>
          <a:bodyPr/>
          <a:lstStyle/>
          <a:p>
            <a:pPr algn="l"/>
            <a:r>
              <a:rPr lang="en-IN" b="1" dirty="0"/>
              <a:t>Summary:</a:t>
            </a:r>
          </a:p>
        </p:txBody>
      </p:sp>
      <p:sp>
        <p:nvSpPr>
          <p:cNvPr id="3" name="Content Placeholder 2">
            <a:extLst>
              <a:ext uri="{FF2B5EF4-FFF2-40B4-BE49-F238E27FC236}">
                <a16:creationId xmlns:a16="http://schemas.microsoft.com/office/drawing/2014/main" id="{2A054E32-FAFF-9EF4-7FF6-8D95CC7896EB}"/>
              </a:ext>
            </a:extLst>
          </p:cNvPr>
          <p:cNvSpPr>
            <a:spLocks noGrp="1"/>
          </p:cNvSpPr>
          <p:nvPr>
            <p:ph idx="1"/>
          </p:nvPr>
        </p:nvSpPr>
        <p:spPr>
          <a:xfrm>
            <a:off x="980469" y="1846750"/>
            <a:ext cx="10707948" cy="2391875"/>
          </a:xfrm>
        </p:spPr>
        <p:txBody>
          <a:bodyPr/>
          <a:lstStyle/>
          <a:p>
            <a:r>
              <a:rPr lang="en-IN" dirty="0"/>
              <a:t>In the tasks, we have used the sakila database and performed various operations like Average, count and joining tables to get the desired output by grouping then and arranging them in sequential order.</a:t>
            </a:r>
          </a:p>
          <a:p>
            <a:r>
              <a:rPr lang="en-IN" dirty="0"/>
              <a:t>Also we used clauses like where clause, order by, group by clause to filter particular data from table.</a:t>
            </a:r>
          </a:p>
        </p:txBody>
      </p:sp>
    </p:spTree>
    <p:extLst>
      <p:ext uri="{BB962C8B-B14F-4D97-AF65-F5344CB8AC3E}">
        <p14:creationId xmlns:p14="http://schemas.microsoft.com/office/powerpoint/2010/main" val="41499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C10C3-FFD6-26FF-628C-844A583776FE}"/>
              </a:ext>
            </a:extLst>
          </p:cNvPr>
          <p:cNvSpPr>
            <a:spLocks noGrp="1"/>
          </p:cNvSpPr>
          <p:nvPr>
            <p:ph idx="1"/>
          </p:nvPr>
        </p:nvSpPr>
        <p:spPr>
          <a:xfrm>
            <a:off x="2128534" y="2857500"/>
            <a:ext cx="7553932" cy="1457325"/>
          </a:xfrm>
        </p:spPr>
        <p:txBody>
          <a:bodyPr>
            <a:noAutofit/>
          </a:bodyPr>
          <a:lstStyle/>
          <a:p>
            <a:pPr marL="36900" indent="0" algn="ctr">
              <a:buNone/>
            </a:pPr>
            <a:r>
              <a:rPr lang="en-IN" sz="8000" b="1" dirty="0"/>
              <a:t>THANK YOU</a:t>
            </a:r>
          </a:p>
        </p:txBody>
      </p:sp>
    </p:spTree>
    <p:extLst>
      <p:ext uri="{BB962C8B-B14F-4D97-AF65-F5344CB8AC3E}">
        <p14:creationId xmlns:p14="http://schemas.microsoft.com/office/powerpoint/2010/main" val="35517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8E8F-71AC-97E4-16B1-E4F6CEC6C558}"/>
              </a:ext>
            </a:extLst>
          </p:cNvPr>
          <p:cNvSpPr>
            <a:spLocks noGrp="1"/>
          </p:cNvSpPr>
          <p:nvPr>
            <p:ph type="title"/>
          </p:nvPr>
        </p:nvSpPr>
        <p:spPr>
          <a:xfrm>
            <a:off x="913795" y="92766"/>
            <a:ext cx="10353762" cy="437322"/>
          </a:xfrm>
        </p:spPr>
        <p:txBody>
          <a:bodyPr>
            <a:normAutofit fontScale="90000"/>
          </a:bodyPr>
          <a:lstStyle/>
          <a:p>
            <a:r>
              <a:rPr lang="en-US" dirty="0"/>
              <a:t>Content</a:t>
            </a:r>
          </a:p>
        </p:txBody>
      </p:sp>
      <p:sp>
        <p:nvSpPr>
          <p:cNvPr id="3" name="Content Placeholder 2">
            <a:extLst>
              <a:ext uri="{FF2B5EF4-FFF2-40B4-BE49-F238E27FC236}">
                <a16:creationId xmlns:a16="http://schemas.microsoft.com/office/drawing/2014/main" id="{0BC10441-9E7B-47F6-BD42-0B91AB2290EC}"/>
              </a:ext>
            </a:extLst>
          </p:cNvPr>
          <p:cNvSpPr>
            <a:spLocks noGrp="1"/>
          </p:cNvSpPr>
          <p:nvPr>
            <p:ph idx="1"/>
          </p:nvPr>
        </p:nvSpPr>
        <p:spPr>
          <a:xfrm>
            <a:off x="450574" y="689112"/>
            <a:ext cx="11529391" cy="6102625"/>
          </a:xfrm>
        </p:spPr>
        <p:txBody>
          <a:bodyPr>
            <a:normAutofit lnSpcReduction="10000"/>
          </a:bodyPr>
          <a:lstStyle/>
          <a:p>
            <a:r>
              <a:rPr lang="en-US" dirty="0"/>
              <a:t>Task 1: Display first name, last name, actor_id, last_update form actor table.</a:t>
            </a:r>
          </a:p>
          <a:p>
            <a:r>
              <a:rPr lang="en-US" dirty="0"/>
              <a:t>Task 2: Display full name of all actor, first name  and last name along with the count of first name and last name.</a:t>
            </a:r>
          </a:p>
          <a:p>
            <a:r>
              <a:rPr lang="en-US" dirty="0"/>
              <a:t>Task 3: Display the count of movies grouped by rating. </a:t>
            </a:r>
          </a:p>
          <a:p>
            <a:r>
              <a:rPr lang="en-US" dirty="0"/>
              <a:t>Task 4: Display average rental rates based on the movie rating.</a:t>
            </a:r>
          </a:p>
          <a:p>
            <a:r>
              <a:rPr lang="en-US" dirty="0"/>
              <a:t>Task 5: Display the movie titles where the replacement cost is up to $9.</a:t>
            </a:r>
          </a:p>
          <a:p>
            <a:r>
              <a:rPr lang="en-US" dirty="0"/>
              <a:t>Task 6: List all the movies along with the number of actors listed for each movie.</a:t>
            </a:r>
          </a:p>
          <a:p>
            <a:r>
              <a:rPr lang="en-US" dirty="0"/>
              <a:t>Task 7: Display the movie title starting with the letters 'K' and 'Q’.</a:t>
            </a:r>
          </a:p>
          <a:p>
            <a:r>
              <a:rPr lang="en-US" dirty="0"/>
              <a:t>Task 8: Display first name, last name of all actor who are a part of ‘Agent Truman' movie.</a:t>
            </a:r>
          </a:p>
          <a:p>
            <a:r>
              <a:rPr lang="en-US" dirty="0"/>
              <a:t>Task 9: Identify and display the names of the movies in the family category.</a:t>
            </a:r>
          </a:p>
          <a:p>
            <a:r>
              <a:rPr lang="en-US" dirty="0"/>
              <a:t>Task 10: Display the names of the most frequently rented movies in descending order, so that the management can maintain more copies of such movies.</a:t>
            </a:r>
          </a:p>
          <a:p>
            <a:r>
              <a:rPr lang="en-US" dirty="0"/>
              <a:t>Task 11: Calculate and display the number of movie categories where the average between the movie replacement cost and the rental rate is greater than $15.</a:t>
            </a:r>
          </a:p>
          <a:p>
            <a:r>
              <a:rPr lang="en-US" dirty="0"/>
              <a:t>Task 12: display the names of these categories/genres and the number of movies per category/genre sort by the number of movies</a:t>
            </a:r>
          </a:p>
          <a:p>
            <a:endParaRPr lang="en-US" dirty="0"/>
          </a:p>
        </p:txBody>
      </p:sp>
    </p:spTree>
    <p:extLst>
      <p:ext uri="{BB962C8B-B14F-4D97-AF65-F5344CB8AC3E}">
        <p14:creationId xmlns:p14="http://schemas.microsoft.com/office/powerpoint/2010/main" val="420844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1: Display first name, last name, actor_id, last_update form actor table.</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350894" y="5738425"/>
            <a:ext cx="8212456" cy="646331"/>
          </a:xfrm>
          <a:prstGeom prst="rect">
            <a:avLst/>
          </a:prstGeom>
          <a:noFill/>
        </p:spPr>
        <p:txBody>
          <a:bodyPr wrap="square" rtlCol="0">
            <a:spAutoFit/>
          </a:bodyPr>
          <a:lstStyle/>
          <a:p>
            <a:r>
              <a:rPr lang="en-IN" dirty="0"/>
              <a:t>Using the Sakila Database and by selecting few parameters of the Actor table the Names were displayed with their last update in their movie Collection.</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6875471" cy="369332"/>
          </a:xfrm>
          <a:prstGeom prst="rect">
            <a:avLst/>
          </a:prstGeom>
          <a:noFill/>
        </p:spPr>
        <p:txBody>
          <a:bodyPr wrap="square" rtlCol="0">
            <a:spAutoFit/>
          </a:bodyPr>
          <a:lstStyle/>
          <a:p>
            <a:r>
              <a:rPr lang="en-US" dirty="0"/>
              <a:t>select actor_id,first_name,last_name,last_update from actor;</a:t>
            </a:r>
          </a:p>
        </p:txBody>
      </p:sp>
      <p:pic>
        <p:nvPicPr>
          <p:cNvPr id="16" name="Picture 15">
            <a:extLst>
              <a:ext uri="{FF2B5EF4-FFF2-40B4-BE49-F238E27FC236}">
                <a16:creationId xmlns:a16="http://schemas.microsoft.com/office/drawing/2014/main" id="{78ACF679-EDA6-D66A-8BDE-F78BE2EF75BB}"/>
              </a:ext>
            </a:extLst>
          </p:cNvPr>
          <p:cNvPicPr>
            <a:picLocks noChangeAspect="1"/>
          </p:cNvPicPr>
          <p:nvPr/>
        </p:nvPicPr>
        <p:blipFill rotWithShape="1">
          <a:blip r:embed="rId2"/>
          <a:srcRect l="17165" t="50000" r="58370" b="24863"/>
          <a:stretch/>
        </p:blipFill>
        <p:spPr>
          <a:xfrm>
            <a:off x="3113263" y="3008244"/>
            <a:ext cx="5831954" cy="2411896"/>
          </a:xfrm>
          <a:prstGeom prst="rect">
            <a:avLst/>
          </a:prstGeom>
        </p:spPr>
      </p:pic>
    </p:spTree>
    <p:extLst>
      <p:ext uri="{BB962C8B-B14F-4D97-AF65-F5344CB8AC3E}">
        <p14:creationId xmlns:p14="http://schemas.microsoft.com/office/powerpoint/2010/main" val="138540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a:bodyPr>
          <a:lstStyle/>
          <a:p>
            <a:r>
              <a:rPr lang="en-US" dirty="0"/>
              <a:t>Task 2: a. display full name of all actor.</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154016" y="5876925"/>
            <a:ext cx="8212456" cy="369332"/>
          </a:xfrm>
          <a:prstGeom prst="rect">
            <a:avLst/>
          </a:prstGeom>
          <a:noFill/>
        </p:spPr>
        <p:txBody>
          <a:bodyPr wrap="square" rtlCol="0">
            <a:spAutoFit/>
          </a:bodyPr>
          <a:lstStyle/>
          <a:p>
            <a:r>
              <a:rPr lang="en-IN" dirty="0"/>
              <a:t>Using the Sakila Database and by select query display fullname using concat()  </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6875471" cy="369332"/>
          </a:xfrm>
          <a:prstGeom prst="rect">
            <a:avLst/>
          </a:prstGeom>
          <a:noFill/>
        </p:spPr>
        <p:txBody>
          <a:bodyPr wrap="square" rtlCol="0">
            <a:spAutoFit/>
          </a:bodyPr>
          <a:lstStyle/>
          <a:p>
            <a:r>
              <a:rPr lang="en-US" dirty="0"/>
              <a:t>select concat(first_name,' ',last_name) as Full_name from actor;</a:t>
            </a:r>
          </a:p>
        </p:txBody>
      </p:sp>
      <p:pic>
        <p:nvPicPr>
          <p:cNvPr id="4" name="Picture 3">
            <a:extLst>
              <a:ext uri="{FF2B5EF4-FFF2-40B4-BE49-F238E27FC236}">
                <a16:creationId xmlns:a16="http://schemas.microsoft.com/office/drawing/2014/main" id="{51284747-36E0-A060-0CE3-3BB9FD568158}"/>
              </a:ext>
            </a:extLst>
          </p:cNvPr>
          <p:cNvPicPr>
            <a:picLocks noChangeAspect="1"/>
          </p:cNvPicPr>
          <p:nvPr/>
        </p:nvPicPr>
        <p:blipFill rotWithShape="1">
          <a:blip r:embed="rId2"/>
          <a:srcRect l="16304" t="50000" r="72516" b="25271"/>
          <a:stretch/>
        </p:blipFill>
        <p:spPr>
          <a:xfrm>
            <a:off x="3154016" y="2822713"/>
            <a:ext cx="2040835" cy="2411896"/>
          </a:xfrm>
          <a:prstGeom prst="rect">
            <a:avLst/>
          </a:prstGeom>
        </p:spPr>
      </p:pic>
    </p:spTree>
    <p:extLst>
      <p:ext uri="{BB962C8B-B14F-4D97-AF65-F5344CB8AC3E}">
        <p14:creationId xmlns:p14="http://schemas.microsoft.com/office/powerpoint/2010/main" val="62866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2: b. display first name of actors along with the count of repeated first name</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010651" y="5876925"/>
            <a:ext cx="8212456" cy="369332"/>
          </a:xfrm>
          <a:prstGeom prst="rect">
            <a:avLst/>
          </a:prstGeom>
          <a:noFill/>
        </p:spPr>
        <p:txBody>
          <a:bodyPr wrap="square" rtlCol="0">
            <a:spAutoFit/>
          </a:bodyPr>
          <a:lstStyle/>
          <a:p>
            <a:r>
              <a:rPr lang="en-IN" dirty="0"/>
              <a:t>Using the Sakila Database display firstname and count of repeated firstname. </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9048827" cy="646331"/>
          </a:xfrm>
          <a:prstGeom prst="rect">
            <a:avLst/>
          </a:prstGeom>
          <a:noFill/>
        </p:spPr>
        <p:txBody>
          <a:bodyPr wrap="square" rtlCol="0">
            <a:spAutoFit/>
          </a:bodyPr>
          <a:lstStyle/>
          <a:p>
            <a:r>
              <a:rPr lang="en-US" dirty="0"/>
              <a:t>select first_name,count(first_name) as count_of_first_name from actor group by first_name HAVING COUNT(first_name) &gt; 1;</a:t>
            </a:r>
          </a:p>
        </p:txBody>
      </p:sp>
      <p:pic>
        <p:nvPicPr>
          <p:cNvPr id="4" name="Picture 3">
            <a:extLst>
              <a:ext uri="{FF2B5EF4-FFF2-40B4-BE49-F238E27FC236}">
                <a16:creationId xmlns:a16="http://schemas.microsoft.com/office/drawing/2014/main" id="{AD2F4D60-E841-E7C7-07C5-849E2023F354}"/>
              </a:ext>
            </a:extLst>
          </p:cNvPr>
          <p:cNvPicPr>
            <a:picLocks noChangeAspect="1"/>
          </p:cNvPicPr>
          <p:nvPr/>
        </p:nvPicPr>
        <p:blipFill rotWithShape="1">
          <a:blip r:embed="rId2"/>
          <a:srcRect l="16304" t="47247" r="68370" b="29066"/>
          <a:stretch/>
        </p:blipFill>
        <p:spPr>
          <a:xfrm>
            <a:off x="3010651" y="2939261"/>
            <a:ext cx="2303471" cy="2507382"/>
          </a:xfrm>
          <a:prstGeom prst="rect">
            <a:avLst/>
          </a:prstGeom>
        </p:spPr>
      </p:pic>
    </p:spTree>
    <p:extLst>
      <p:ext uri="{BB962C8B-B14F-4D97-AF65-F5344CB8AC3E}">
        <p14:creationId xmlns:p14="http://schemas.microsoft.com/office/powerpoint/2010/main" val="143382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2: c. Display last_name of actors along with the count of repeated last name</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209433" y="5876925"/>
            <a:ext cx="8212456" cy="369332"/>
          </a:xfrm>
          <a:prstGeom prst="rect">
            <a:avLst/>
          </a:prstGeom>
          <a:noFill/>
        </p:spPr>
        <p:txBody>
          <a:bodyPr wrap="square" rtlCol="0">
            <a:spAutoFit/>
          </a:bodyPr>
          <a:lstStyle/>
          <a:p>
            <a:r>
              <a:rPr lang="en-IN" dirty="0"/>
              <a:t>Using the Sakila Database display lastname and count of repeated lastname. </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8995819" cy="646331"/>
          </a:xfrm>
          <a:prstGeom prst="rect">
            <a:avLst/>
          </a:prstGeom>
          <a:noFill/>
        </p:spPr>
        <p:txBody>
          <a:bodyPr wrap="square" rtlCol="0">
            <a:spAutoFit/>
          </a:bodyPr>
          <a:lstStyle/>
          <a:p>
            <a:r>
              <a:rPr lang="en-US" dirty="0"/>
              <a:t>select last_name, count(last_name) as count_of_last_name from actor group by last_name HAVING COUNT(last_name) &gt; 1;</a:t>
            </a:r>
          </a:p>
        </p:txBody>
      </p:sp>
      <p:pic>
        <p:nvPicPr>
          <p:cNvPr id="4" name="Picture 3">
            <a:extLst>
              <a:ext uri="{FF2B5EF4-FFF2-40B4-BE49-F238E27FC236}">
                <a16:creationId xmlns:a16="http://schemas.microsoft.com/office/drawing/2014/main" id="{EB39DCC0-D19B-EF6C-7563-7FCE8C1B8637}"/>
              </a:ext>
            </a:extLst>
          </p:cNvPr>
          <p:cNvPicPr>
            <a:picLocks noChangeAspect="1"/>
          </p:cNvPicPr>
          <p:nvPr/>
        </p:nvPicPr>
        <p:blipFill rotWithShape="1">
          <a:blip r:embed="rId2"/>
          <a:srcRect l="17165" t="47247" r="68587" b="29066"/>
          <a:stretch/>
        </p:blipFill>
        <p:spPr>
          <a:xfrm>
            <a:off x="3209433" y="2996662"/>
            <a:ext cx="2634775" cy="2345634"/>
          </a:xfrm>
          <a:prstGeom prst="rect">
            <a:avLst/>
          </a:prstGeom>
        </p:spPr>
      </p:pic>
    </p:spTree>
    <p:extLst>
      <p:ext uri="{BB962C8B-B14F-4D97-AF65-F5344CB8AC3E}">
        <p14:creationId xmlns:p14="http://schemas.microsoft.com/office/powerpoint/2010/main" val="400922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3: Display the count of movies grouped by rating</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244878" y="5738425"/>
            <a:ext cx="8212456" cy="369332"/>
          </a:xfrm>
          <a:prstGeom prst="rect">
            <a:avLst/>
          </a:prstGeom>
          <a:noFill/>
        </p:spPr>
        <p:txBody>
          <a:bodyPr wrap="square" rtlCol="0">
            <a:spAutoFit/>
          </a:bodyPr>
          <a:lstStyle/>
          <a:p>
            <a:r>
              <a:rPr lang="en-IN" dirty="0"/>
              <a:t>Using the Sakila Database display rating and Movie count group by rating.</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6875471" cy="369332"/>
          </a:xfrm>
          <a:prstGeom prst="rect">
            <a:avLst/>
          </a:prstGeom>
          <a:noFill/>
        </p:spPr>
        <p:txBody>
          <a:bodyPr wrap="square" rtlCol="0">
            <a:spAutoFit/>
          </a:bodyPr>
          <a:lstStyle/>
          <a:p>
            <a:r>
              <a:rPr lang="en-US" dirty="0"/>
              <a:t>select rating,count(title) as Movie_count from film group by rating;</a:t>
            </a:r>
          </a:p>
        </p:txBody>
      </p:sp>
      <p:pic>
        <p:nvPicPr>
          <p:cNvPr id="4" name="Picture 3">
            <a:extLst>
              <a:ext uri="{FF2B5EF4-FFF2-40B4-BE49-F238E27FC236}">
                <a16:creationId xmlns:a16="http://schemas.microsoft.com/office/drawing/2014/main" id="{629A324D-7A55-9D57-9A46-D1868D52E24A}"/>
              </a:ext>
            </a:extLst>
          </p:cNvPr>
          <p:cNvPicPr>
            <a:picLocks noChangeAspect="1"/>
          </p:cNvPicPr>
          <p:nvPr/>
        </p:nvPicPr>
        <p:blipFill rotWithShape="1">
          <a:blip r:embed="rId2"/>
          <a:srcRect l="16304" t="48115" r="72516" b="37192"/>
          <a:stretch/>
        </p:blipFill>
        <p:spPr>
          <a:xfrm>
            <a:off x="3220277" y="2963285"/>
            <a:ext cx="2319132" cy="2112298"/>
          </a:xfrm>
          <a:prstGeom prst="rect">
            <a:avLst/>
          </a:prstGeom>
        </p:spPr>
      </p:pic>
    </p:spTree>
    <p:extLst>
      <p:ext uri="{BB962C8B-B14F-4D97-AF65-F5344CB8AC3E}">
        <p14:creationId xmlns:p14="http://schemas.microsoft.com/office/powerpoint/2010/main" val="212929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0D0-7BBA-AA49-8C33-0BA84B06EE24}"/>
              </a:ext>
            </a:extLst>
          </p:cNvPr>
          <p:cNvSpPr>
            <a:spLocks noGrp="1"/>
          </p:cNvSpPr>
          <p:nvPr>
            <p:ph type="title"/>
          </p:nvPr>
        </p:nvSpPr>
        <p:spPr>
          <a:xfrm>
            <a:off x="200025" y="38101"/>
            <a:ext cx="11601450" cy="1276350"/>
          </a:xfrm>
        </p:spPr>
        <p:txBody>
          <a:bodyPr>
            <a:normAutofit fontScale="90000"/>
          </a:bodyPr>
          <a:lstStyle/>
          <a:p>
            <a:r>
              <a:rPr lang="en-US" dirty="0"/>
              <a:t>Task 4: Display average rental rates based on the movie rating</a:t>
            </a:r>
          </a:p>
        </p:txBody>
      </p:sp>
      <p:sp>
        <p:nvSpPr>
          <p:cNvPr id="6" name="TextBox 5">
            <a:extLst>
              <a:ext uri="{FF2B5EF4-FFF2-40B4-BE49-F238E27FC236}">
                <a16:creationId xmlns:a16="http://schemas.microsoft.com/office/drawing/2014/main" id="{198CA87D-F3E5-E3EF-CE9D-24D7F6B1C579}"/>
              </a:ext>
            </a:extLst>
          </p:cNvPr>
          <p:cNvSpPr txBox="1"/>
          <p:nvPr/>
        </p:nvSpPr>
        <p:spPr>
          <a:xfrm>
            <a:off x="1294649" y="1958086"/>
            <a:ext cx="1029451" cy="369332"/>
          </a:xfrm>
          <a:prstGeom prst="rect">
            <a:avLst/>
          </a:prstGeom>
          <a:noFill/>
        </p:spPr>
        <p:txBody>
          <a:bodyPr wrap="square" rtlCol="0">
            <a:spAutoFit/>
          </a:bodyPr>
          <a:lstStyle/>
          <a:p>
            <a:r>
              <a:rPr lang="en-IN" dirty="0"/>
              <a:t>QUERY</a:t>
            </a:r>
          </a:p>
        </p:txBody>
      </p:sp>
      <p:sp>
        <p:nvSpPr>
          <p:cNvPr id="8" name="TextBox 7">
            <a:extLst>
              <a:ext uri="{FF2B5EF4-FFF2-40B4-BE49-F238E27FC236}">
                <a16:creationId xmlns:a16="http://schemas.microsoft.com/office/drawing/2014/main" id="{BBC9F5CC-EF41-7B5C-61CE-E54B9854B0FB}"/>
              </a:ext>
            </a:extLst>
          </p:cNvPr>
          <p:cNvSpPr txBox="1"/>
          <p:nvPr/>
        </p:nvSpPr>
        <p:spPr>
          <a:xfrm flipH="1">
            <a:off x="1294649" y="3751098"/>
            <a:ext cx="798197" cy="369332"/>
          </a:xfrm>
          <a:prstGeom prst="rect">
            <a:avLst/>
          </a:prstGeom>
          <a:noFill/>
        </p:spPr>
        <p:txBody>
          <a:bodyPr wrap="square" rtlCol="0">
            <a:spAutoFit/>
          </a:bodyPr>
          <a:lstStyle/>
          <a:p>
            <a:r>
              <a:rPr lang="en-IN" dirty="0"/>
              <a:t>Result</a:t>
            </a:r>
          </a:p>
        </p:txBody>
      </p:sp>
      <p:sp>
        <p:nvSpPr>
          <p:cNvPr id="11" name="TextBox 10">
            <a:extLst>
              <a:ext uri="{FF2B5EF4-FFF2-40B4-BE49-F238E27FC236}">
                <a16:creationId xmlns:a16="http://schemas.microsoft.com/office/drawing/2014/main" id="{C5137202-F2B9-1C6C-2C8D-9D248EC993CE}"/>
              </a:ext>
            </a:extLst>
          </p:cNvPr>
          <p:cNvSpPr txBox="1"/>
          <p:nvPr/>
        </p:nvSpPr>
        <p:spPr>
          <a:xfrm>
            <a:off x="1294648" y="5876925"/>
            <a:ext cx="1467601"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Conclusion:</a:t>
            </a:r>
          </a:p>
        </p:txBody>
      </p:sp>
      <p:sp>
        <p:nvSpPr>
          <p:cNvPr id="12" name="TextBox 11">
            <a:extLst>
              <a:ext uri="{FF2B5EF4-FFF2-40B4-BE49-F238E27FC236}">
                <a16:creationId xmlns:a16="http://schemas.microsoft.com/office/drawing/2014/main" id="{0D8CA566-05BB-7490-2E49-D96FDDA2A4CB}"/>
              </a:ext>
            </a:extLst>
          </p:cNvPr>
          <p:cNvSpPr txBox="1"/>
          <p:nvPr/>
        </p:nvSpPr>
        <p:spPr>
          <a:xfrm flipH="1">
            <a:off x="3350894" y="5738425"/>
            <a:ext cx="8212456" cy="646331"/>
          </a:xfrm>
          <a:prstGeom prst="rect">
            <a:avLst/>
          </a:prstGeom>
          <a:noFill/>
        </p:spPr>
        <p:txBody>
          <a:bodyPr wrap="square" rtlCol="0">
            <a:spAutoFit/>
          </a:bodyPr>
          <a:lstStyle/>
          <a:p>
            <a:r>
              <a:rPr lang="en-IN" dirty="0"/>
              <a:t>Using the Sakila Database display rating and </a:t>
            </a:r>
            <a:r>
              <a:rPr lang="en-IN" dirty="0" err="1"/>
              <a:t>average_rantal_rate</a:t>
            </a:r>
            <a:r>
              <a:rPr lang="en-IN" dirty="0"/>
              <a:t> based on the movie rating.</a:t>
            </a:r>
          </a:p>
        </p:txBody>
      </p:sp>
      <p:sp>
        <p:nvSpPr>
          <p:cNvPr id="14" name="TextBox 13">
            <a:extLst>
              <a:ext uri="{FF2B5EF4-FFF2-40B4-BE49-F238E27FC236}">
                <a16:creationId xmlns:a16="http://schemas.microsoft.com/office/drawing/2014/main" id="{45237748-914E-7AA0-5D32-CA0299002CFC}"/>
              </a:ext>
            </a:extLst>
          </p:cNvPr>
          <p:cNvSpPr txBox="1"/>
          <p:nvPr/>
        </p:nvSpPr>
        <p:spPr>
          <a:xfrm>
            <a:off x="3010651" y="1954202"/>
            <a:ext cx="8054914" cy="369332"/>
          </a:xfrm>
          <a:prstGeom prst="rect">
            <a:avLst/>
          </a:prstGeom>
          <a:noFill/>
        </p:spPr>
        <p:txBody>
          <a:bodyPr wrap="square" rtlCol="0">
            <a:spAutoFit/>
          </a:bodyPr>
          <a:lstStyle/>
          <a:p>
            <a:r>
              <a:rPr lang="en-US" dirty="0"/>
              <a:t>select rating,avg(rental_rate) as average_rental_rate from film group by rating;</a:t>
            </a:r>
          </a:p>
        </p:txBody>
      </p:sp>
      <p:pic>
        <p:nvPicPr>
          <p:cNvPr id="4" name="Picture 3">
            <a:extLst>
              <a:ext uri="{FF2B5EF4-FFF2-40B4-BE49-F238E27FC236}">
                <a16:creationId xmlns:a16="http://schemas.microsoft.com/office/drawing/2014/main" id="{B2D68C0F-8B7D-DBFB-655E-EC64FCD4DACB}"/>
              </a:ext>
            </a:extLst>
          </p:cNvPr>
          <p:cNvPicPr>
            <a:picLocks noChangeAspect="1"/>
          </p:cNvPicPr>
          <p:nvPr/>
        </p:nvPicPr>
        <p:blipFill rotWithShape="1">
          <a:blip r:embed="rId2"/>
          <a:srcRect l="16196" t="47728" r="70435" b="37385"/>
          <a:stretch/>
        </p:blipFill>
        <p:spPr>
          <a:xfrm>
            <a:off x="3127512" y="2963285"/>
            <a:ext cx="2968487" cy="2456901"/>
          </a:xfrm>
          <a:prstGeom prst="rect">
            <a:avLst/>
          </a:prstGeom>
        </p:spPr>
      </p:pic>
    </p:spTree>
    <p:extLst>
      <p:ext uri="{BB962C8B-B14F-4D97-AF65-F5344CB8AC3E}">
        <p14:creationId xmlns:p14="http://schemas.microsoft.com/office/powerpoint/2010/main" val="2271627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1217</TotalTime>
  <Words>1594</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Calisto MT</vt:lpstr>
      <vt:lpstr>Myanmar Text</vt:lpstr>
      <vt:lpstr>Wingdings 2</vt:lpstr>
      <vt:lpstr>Slate</vt:lpstr>
      <vt:lpstr>CASE STUDY of</vt:lpstr>
      <vt:lpstr>Sakila DataBase</vt:lpstr>
      <vt:lpstr>Content</vt:lpstr>
      <vt:lpstr>Task 1: Display first name, last name, actor_id, last_update form actor table.</vt:lpstr>
      <vt:lpstr>Task 2: a. display full name of all actor.</vt:lpstr>
      <vt:lpstr>Task 2: b. display first name of actors along with the count of repeated first name</vt:lpstr>
      <vt:lpstr>Task 2: c. Display last_name of actors along with the count of repeated last name</vt:lpstr>
      <vt:lpstr>Task 3: Display the count of movies grouped by rating</vt:lpstr>
      <vt:lpstr>Task 4: Display average rental rates based on the movie rating</vt:lpstr>
      <vt:lpstr>Task 5: a. display the movie titles where the replacement cost is up to $9</vt:lpstr>
      <vt:lpstr>Task 5: b. Display the movie titles where the replacement cost is between $15 and $20</vt:lpstr>
      <vt:lpstr>Task 5: c. display the movie titles with the highest replacement cost and the lowest rental cost</vt:lpstr>
      <vt:lpstr>Task 6: list all the movies along with the number of actors listed for each movie </vt:lpstr>
      <vt:lpstr>Task 7: Display the movie title starting with the letters 'K' and 'Q' </vt:lpstr>
      <vt:lpstr>Task 8: Display first name, last name of all actor who are a part of 'agent truman' movie</vt:lpstr>
      <vt:lpstr>Task 9: Identify and display the names of the movies in the family category</vt:lpstr>
      <vt:lpstr>Task 10: Display the names of the most frequently rented movies in descending order, so that the management can maintain more copies of such movies.</vt:lpstr>
      <vt:lpstr>Task 11: calculate and display the number of movie categories where the average between the movie replacement cost and the rental rate is greater than $15</vt:lpstr>
      <vt:lpstr>Task 12: display the names of these categories/genres and the number of movies per category/genre sort by the number of movies.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dc:title>
  <dc:creator>shiva charan</dc:creator>
  <cp:lastModifiedBy>bhagyashree more</cp:lastModifiedBy>
  <cp:revision>7</cp:revision>
  <dcterms:created xsi:type="dcterms:W3CDTF">2023-03-27T10:13:08Z</dcterms:created>
  <dcterms:modified xsi:type="dcterms:W3CDTF">2023-06-07T08:17:18Z</dcterms:modified>
</cp:coreProperties>
</file>