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100" dirty="0" smtClean="0"/>
              <a:t>Затраты на инфраструктуру</a:t>
            </a:r>
            <a:r>
              <a:rPr lang="ru-RU" sz="1100" baseline="0" dirty="0" smtClean="0"/>
              <a:t> сотовыми операторами по открытым источникам</a:t>
            </a:r>
            <a:endParaRPr lang="ru-RU" sz="11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млрд 
рублей</c:v>
                </c:pt>
              </c:strCache>
            </c:strRef>
          </c:tx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421.6</c:v>
                </c:pt>
                <c:pt idx="1">
                  <c:v>451.1</c:v>
                </c:pt>
                <c:pt idx="2">
                  <c:v>487.2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955200"/>
        <c:axId val="49956736"/>
      </c:barChart>
      <c:catAx>
        <c:axId val="49955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956736"/>
        <c:crosses val="autoZero"/>
        <c:auto val="1"/>
        <c:lblAlgn val="ctr"/>
        <c:lblOffset val="100"/>
        <c:noMultiLvlLbl val="0"/>
      </c:catAx>
      <c:valAx>
        <c:axId val="49956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95520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ru-RU"/>
          </a:p>
        </c:txPr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1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3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57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7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2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6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27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8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70AD-8B32-4E53-BACB-DDF5792AB1E1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717D0-3E85-4595-B64D-3E980A297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683568" y="417558"/>
            <a:ext cx="7884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Проект</a:t>
            </a:r>
            <a:r>
              <a:rPr lang="ru-RU" sz="4400" b="1" dirty="0" smtClean="0"/>
              <a:t>: </a:t>
            </a:r>
            <a:r>
              <a:rPr lang="en-US" sz="4400" b="1" dirty="0" smtClean="0"/>
              <a:t>Cell</a:t>
            </a:r>
            <a:r>
              <a:rPr lang="ru-RU" sz="4400" b="1" dirty="0" smtClean="0"/>
              <a:t> </a:t>
            </a:r>
            <a:r>
              <a:rPr lang="en-US" sz="4400" b="1" dirty="0" smtClean="0"/>
              <a:t>Stations</a:t>
            </a:r>
            <a:r>
              <a:rPr lang="ru-RU" sz="4400" b="1" dirty="0" smtClean="0"/>
              <a:t> </a:t>
            </a:r>
            <a:r>
              <a:rPr lang="en-US" sz="4400" b="1" dirty="0" smtClean="0"/>
              <a:t>Accelerator</a:t>
            </a:r>
            <a:endParaRPr lang="ru-RU" sz="4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55576" y="1412776"/>
            <a:ext cx="6444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</a:rPr>
              <a:t>Определите когда ваша вышка сотовой связи будет запущена в эксплуатацию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9592" y="5639950"/>
            <a:ext cx="3070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</a:rPr>
              <a:t>Автор: Владимир Манькус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971600" y="1844824"/>
            <a:ext cx="4461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Преимущества </a:t>
            </a:r>
            <a:r>
              <a:rPr lang="ru-RU" sz="3200" dirty="0"/>
              <a:t>продукта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0705" y="2476005"/>
            <a:ext cx="693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Получаем прогнозы </a:t>
            </a:r>
            <a:r>
              <a:rPr lang="en-US" dirty="0" smtClean="0"/>
              <a:t>ad-hoc, </a:t>
            </a:r>
            <a:r>
              <a:rPr lang="ru-RU" dirty="0" smtClean="0"/>
              <a:t>не ждем экспертов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Нет предвзятости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Имеем математическое обоснование под прогнозами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71600" y="3717032"/>
            <a:ext cx="5387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Риски связанные с продуктом</a:t>
            </a:r>
            <a:endParaRPr lang="ru-RU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1174881" y="4384217"/>
            <a:ext cx="693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Изменение технологических процессов.</a:t>
            </a:r>
          </a:p>
          <a:p>
            <a:pPr marL="342900" indent="-342900">
              <a:buAutoNum type="arabicPeriod"/>
            </a:pPr>
            <a:r>
              <a:rPr lang="ru-RU" dirty="0" smtClean="0"/>
              <a:t>Форс-мажорные обстоятельства на отдельных проектах приводящие к выбросам не учтенным в моделях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4000" y="395953"/>
            <a:ext cx="2286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Конкуренты</a:t>
            </a:r>
            <a:endParaRPr lang="ru-RU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1124000" y="999813"/>
            <a:ext cx="693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Прямого конкурента с аналогичным продуктом на рынке нет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Конкуренцию составляют внутренние и внешние эксперты</a:t>
            </a:r>
          </a:p>
        </p:txBody>
      </p:sp>
    </p:spTree>
    <p:extLst>
      <p:ext uri="{BB962C8B-B14F-4D97-AF65-F5344CB8AC3E}">
        <p14:creationId xmlns:p14="http://schemas.microsoft.com/office/powerpoint/2010/main" val="2847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028265" y="299937"/>
            <a:ext cx="1181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</a:rPr>
              <a:t>Итоги</a:t>
            </a:r>
            <a:endParaRPr lang="ru-RU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1367" y="1243158"/>
            <a:ext cx="71181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Дальнейшее развитие проекта:</a:t>
            </a:r>
          </a:p>
          <a:p>
            <a:pPr marL="342900" indent="-342900">
              <a:buAutoNum type="arabicPeriod"/>
            </a:pPr>
            <a:r>
              <a:rPr lang="ru-RU" dirty="0" smtClean="0"/>
              <a:t>Решение обратной задачи, прогноз сроков контрольных точек по дате желаемой готовности.</a:t>
            </a:r>
          </a:p>
          <a:p>
            <a:pPr marL="342900" indent="-342900">
              <a:buAutoNum type="arabicPeriod"/>
            </a:pPr>
            <a:r>
              <a:rPr lang="ru-RU" dirty="0" smtClean="0"/>
              <a:t>Учет в моделях сроков строительство антенно-мачтовых сооружений, позволит сделать прогнозы точнее и расширит клиентскую базу.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Применение более сложных моделей.</a:t>
            </a:r>
          </a:p>
          <a:p>
            <a:endParaRPr lang="ru-RU" dirty="0" smtClean="0"/>
          </a:p>
          <a:p>
            <a:r>
              <a:rPr lang="ru-RU" dirty="0" smtClean="0"/>
              <a:t>Взаимодействовать с заказчиками на текущем этапе развития можно следующими путями: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en-US" dirty="0" smtClean="0"/>
              <a:t>on premise </a:t>
            </a:r>
            <a:r>
              <a:rPr lang="ru-RU" dirty="0"/>
              <a:t>размещения </a:t>
            </a:r>
            <a:r>
              <a:rPr lang="ru-RU" dirty="0" smtClean="0"/>
              <a:t>покупка лицензии.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Абонентская плата для подрядных организаций.</a:t>
            </a:r>
          </a:p>
          <a:p>
            <a:r>
              <a:rPr lang="ru-RU" dirty="0" smtClean="0"/>
              <a:t>Прогнозируется, что на этом этапе можно зарабатывать с использованием системы 30-40 млн. рублей в год.</a:t>
            </a:r>
          </a:p>
          <a:p>
            <a:r>
              <a:rPr lang="ru-RU" dirty="0" smtClean="0"/>
              <a:t>По мере роста системы за счет увеличения клиентской базы можно добиться роста выручки 150% в течении следующего года.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3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020701"/>
            <a:ext cx="378007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</a:rPr>
              <a:t>Год, полугодие или квартал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728" y="1482365"/>
            <a:ext cx="620932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Не знаем когда объекты связи начнут приносить прибыль при подготовке инвестиционных проектов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Не можем определить какие проекты будут гарантировано реализованы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7584" y="2764103"/>
            <a:ext cx="104387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</a:rPr>
              <a:t>Месяц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7584" y="3410660"/>
            <a:ext cx="62093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Не можем точно сказать когда объекты должны быть обеспечены оборудованием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Трудно заранее распределить бригады на монтаж на месяц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728" y="4814309"/>
            <a:ext cx="114704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</a:rPr>
              <a:t>Неделя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8027" y="5374957"/>
            <a:ext cx="62093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Не можем определить сколько интеграторов будет загружено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8449" y="330527"/>
            <a:ext cx="2155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</a:rPr>
              <a:t>Проблемы:</a:t>
            </a:r>
            <a:endParaRPr lang="ru-RU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5" y="921246"/>
            <a:ext cx="1467624" cy="97841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95" y="1153025"/>
            <a:ext cx="2016224" cy="3654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27" y="897778"/>
            <a:ext cx="620688" cy="6206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35" y="958744"/>
            <a:ext cx="1418700" cy="559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315" y="1712660"/>
            <a:ext cx="665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Директора по развитию подготавливающие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бюджет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Технические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директора распределяющие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ресурсы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Руководители и менеджеры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по продажам услуг определяющие сроки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окупаемости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868" y="313003"/>
            <a:ext cx="290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</a:rPr>
              <a:t>Целевая группа</a:t>
            </a:r>
            <a:endParaRPr lang="ru-RU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0" y="3458511"/>
            <a:ext cx="1800643" cy="3735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08" y="3357810"/>
            <a:ext cx="2188656" cy="3560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83" y="2860345"/>
            <a:ext cx="1425063" cy="8535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9371" y="4163783"/>
            <a:ext cx="613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Директора организаций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Директора и руководители строительных подразделений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6678" y="3573016"/>
            <a:ext cx="6587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В год строится по стране порядка 50000 объектов связи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При среднем доходе от каждой базовой станции порядка 200 тыс. рублей, улучшение сроков строительства на 3 месяца дает 600 тыс. рублей дополнительной выручки</a:t>
            </a:r>
          </a:p>
          <a:p>
            <a:pPr marL="342900" indent="-342900">
              <a:buAutoNum type="arabicPeriod"/>
            </a:pPr>
            <a:r>
              <a:rPr lang="ru-RU" dirty="0" smtClean="0"/>
              <a:t>1% от дополнительной прибыли 30 млн. рублей в год</a:t>
            </a:r>
          </a:p>
          <a:p>
            <a:pPr marL="342900" indent="-342900">
              <a:buAutoNum type="arabicPeriod"/>
            </a:pPr>
            <a:r>
              <a:rPr lang="ru-RU" dirty="0" smtClean="0"/>
              <a:t>Экономия от штрафов за срывы сроков 10 млн. рублей в год.</a:t>
            </a:r>
          </a:p>
          <a:p>
            <a:pPr marL="342900" indent="-342900">
              <a:buAutoNum type="arabicPeriod"/>
            </a:pPr>
            <a:r>
              <a:rPr lang="ru-RU" dirty="0" smtClean="0"/>
              <a:t>Модель монетизации: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Продажа лицензии операторам сотовой связи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Абонентская плата подрядным организациям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970654" y="289535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</a:rPr>
              <a:t>Рынок</a:t>
            </a:r>
            <a:endParaRPr lang="ru-RU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377026436"/>
              </p:ext>
            </p:extLst>
          </p:nvPr>
        </p:nvGraphicFramePr>
        <p:xfrm>
          <a:off x="1007101" y="802936"/>
          <a:ext cx="6876764" cy="267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9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9592" y="280687"/>
            <a:ext cx="306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Работа продукта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0340" y="1039242"/>
            <a:ext cx="7292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Система сокращает путь ваших инвестиций в связь </a:t>
            </a:r>
            <a:r>
              <a:rPr lang="ru-RU" sz="4800" dirty="0" smtClean="0"/>
              <a:t>к финансовому </a:t>
            </a:r>
            <a:r>
              <a:rPr lang="ru-RU" sz="4800" dirty="0" smtClean="0"/>
              <a:t>результату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1278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971600" y="289535"/>
            <a:ext cx="4781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50000"/>
                  </a:schemeClr>
                </a:solidFill>
              </a:rPr>
              <a:t>Технологическое решение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836712"/>
            <a:ext cx="7057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Обучение моделей было проведено на </a:t>
            </a:r>
            <a:r>
              <a:rPr lang="ru-RU" dirty="0" err="1" smtClean="0"/>
              <a:t>датасете</a:t>
            </a:r>
            <a:r>
              <a:rPr lang="ru-RU" dirty="0" smtClean="0"/>
              <a:t> содержащем 41541 запись о строительстве сотовой связи одного из операторов за несколько лет.</a:t>
            </a:r>
          </a:p>
          <a:p>
            <a:pPr marL="342900" indent="-342900">
              <a:buAutoNum type="arabicPeriod"/>
            </a:pPr>
            <a:r>
              <a:rPr lang="ru-RU" dirty="0" smtClean="0"/>
              <a:t>Данные содержат информацию об объектах связи и даты контрольных точек технологических процессов.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Предобработка данных включает в себя преобразование категориальных признаков в числовые и преобразование дат в промежутки времени.</a:t>
            </a:r>
          </a:p>
          <a:p>
            <a:pPr marL="342900" indent="-342900">
              <a:buAutoNum type="arabicPeriod"/>
            </a:pPr>
            <a:r>
              <a:rPr lang="ru-RU" dirty="0" smtClean="0"/>
              <a:t>Решается задача регрессии, ищем число в днях.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Проверялись алгоритмы </a:t>
            </a:r>
            <a:r>
              <a:rPr lang="en-US" dirty="0" err="1" smtClean="0"/>
              <a:t>LinearRegression</a:t>
            </a:r>
            <a:r>
              <a:rPr lang="en-US" dirty="0" smtClean="0"/>
              <a:t>, </a:t>
            </a:r>
            <a:r>
              <a:rPr lang="en-US" dirty="0" err="1" smtClean="0"/>
              <a:t>RandomForest</a:t>
            </a:r>
            <a:r>
              <a:rPr lang="en-US" dirty="0" smtClean="0"/>
              <a:t>, </a:t>
            </a:r>
            <a:r>
              <a:rPr lang="en-US" dirty="0" err="1" smtClean="0"/>
              <a:t>XGBoost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Ожидаемо</a:t>
            </a:r>
            <a:r>
              <a:rPr lang="en-US" dirty="0" smtClean="0"/>
              <a:t>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ru-RU" dirty="0" smtClean="0"/>
              <a:t>дал лучшие результаты.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Обучено 10 моделей для каждого этапа технологического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30336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695"/>
            <a:ext cx="7415925" cy="439255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98250" y="217527"/>
            <a:ext cx="77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Пайплайн</a:t>
            </a:r>
            <a:r>
              <a:rPr lang="ru-RU" sz="3200" dirty="0" smtClean="0"/>
              <a:t> </a:t>
            </a:r>
            <a:r>
              <a:rPr lang="ru-RU" sz="3200" dirty="0"/>
              <a:t>проекта и схема работы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3198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98250" y="217527"/>
            <a:ext cx="77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Выбор метрики и результаты анализа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836712"/>
            <a:ext cx="7057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В качестве основной метрики была выбрана </a:t>
            </a:r>
            <a:r>
              <a:rPr lang="en-US" dirty="0" smtClean="0"/>
              <a:t>MAE.</a:t>
            </a:r>
          </a:p>
          <a:p>
            <a:pPr marL="342900" indent="-342900">
              <a:buAutoNum type="arabicPeriod"/>
            </a:pPr>
            <a:r>
              <a:rPr lang="en-US" dirty="0" smtClean="0"/>
              <a:t>MAE </a:t>
            </a:r>
            <a:r>
              <a:rPr lang="ru-RU" dirty="0" smtClean="0"/>
              <a:t>на сколько дней модель ошиблась по отношению к факту.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Для целей бизнеса: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 этапе «</a:t>
            </a:r>
            <a:r>
              <a:rPr lang="en-US" dirty="0" smtClean="0"/>
              <a:t>start</a:t>
            </a:r>
            <a:r>
              <a:rPr lang="ru-RU" dirty="0" smtClean="0"/>
              <a:t>» должны получаться предсказания с ошибкой близкой к 30 дням.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 </a:t>
            </a:r>
            <a:r>
              <a:rPr lang="ru-RU" dirty="0"/>
              <a:t>этапе</a:t>
            </a:r>
            <a:r>
              <a:rPr lang="ru-RU" dirty="0" smtClean="0"/>
              <a:t> «</a:t>
            </a:r>
            <a:r>
              <a:rPr lang="en-US" dirty="0" smtClean="0"/>
              <a:t>equipment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ошибка близкая к 14 дням.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 этапе «</a:t>
            </a:r>
            <a:r>
              <a:rPr lang="en-US" dirty="0" smtClean="0"/>
              <a:t>integration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ошибка близкая к 7 дням.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45513"/>
              </p:ext>
            </p:extLst>
          </p:nvPr>
        </p:nvGraphicFramePr>
        <p:xfrm>
          <a:off x="457420" y="5229200"/>
          <a:ext cx="8229602" cy="680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403"/>
                <a:gridCol w="448673"/>
                <a:gridCol w="602166"/>
                <a:gridCol w="649395"/>
                <a:gridCol w="602166"/>
                <a:gridCol w="625780"/>
                <a:gridCol w="649395"/>
                <a:gridCol w="602166"/>
                <a:gridCol w="602166"/>
                <a:gridCol w="649395"/>
                <a:gridCol w="661202"/>
                <a:gridCol w="814695"/>
              </a:tblGrid>
              <a:tr h="17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metrics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start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tech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spec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contractor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equipment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ready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params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integration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monitoring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commisioning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</a:tr>
              <a:tr h="170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LinearRegression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92,609013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51,147912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33,557495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31,390799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31,433563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27,970263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27,000443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20,316744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20,216525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15,918058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</a:tr>
              <a:tr h="170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XGBoost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47,842237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29,852947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23,619923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21,304948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22,397606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20,315469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20,454910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16,342203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16,492175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15,118602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</a:tr>
              <a:tr h="170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XGBoost postprocessing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40,504162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20,627186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15,583533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15,048857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13,950101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12,350779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12,172720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9,026717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9,034055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7,988128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84" marR="7084" marT="7084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04962"/>
              </p:ext>
            </p:extLst>
          </p:nvPr>
        </p:nvGraphicFramePr>
        <p:xfrm>
          <a:off x="882871" y="3356992"/>
          <a:ext cx="73787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3500"/>
                <a:gridCol w="889000"/>
                <a:gridCol w="1206500"/>
                <a:gridCol w="1308100"/>
                <a:gridCol w="1371600"/>
              </a:tblGrid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model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metrics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start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equipment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integration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2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LinearRegression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92,609013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31,433563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20,316744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2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XGBoost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47,842237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22,397606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16,342203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27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XGBoost postprocessing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40,504162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>
                          <a:effectLst/>
                        </a:rPr>
                        <a:t>13,950101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u="none" strike="noStrike" dirty="0">
                          <a:effectLst/>
                        </a:rPr>
                        <a:t>9,026717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619229" y="289535"/>
            <a:ext cx="5603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</a:rPr>
              <a:t>Демонстрация работы проекта</a:t>
            </a:r>
            <a:endParaRPr lang="ru-RU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573</Words>
  <Application>Microsoft Office PowerPoint</Application>
  <PresentationFormat>Экран (4:3)</PresentationFormat>
  <Paragraphs>135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Манькус</dc:creator>
  <cp:lastModifiedBy>Владимир Манькус</cp:lastModifiedBy>
  <cp:revision>34</cp:revision>
  <dcterms:created xsi:type="dcterms:W3CDTF">2025-07-20T11:39:43Z</dcterms:created>
  <dcterms:modified xsi:type="dcterms:W3CDTF">2025-07-22T18:13:51Z</dcterms:modified>
</cp:coreProperties>
</file>