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ENES BİLGİN"/>
  <p:cmAuthor clrIdx="1" id="1" initials="" lastIdx="1" name="Aslan Ahmet Haykı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4AE8B5-AB12-4590-9EC5-042F9B83B758}">
  <a:tblStyle styleId="{794AE8B5-AB12-4590-9EC5-042F9B83B7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regular.fntdata"/><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aleway-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4.xml"/><Relationship Id="rId33" Type="http://schemas.openxmlformats.org/officeDocument/2006/relationships/font" Target="fonts/Lato-bold.fntdata"/><Relationship Id="rId10" Type="http://schemas.openxmlformats.org/officeDocument/2006/relationships/slide" Target="slides/slide3.xml"/><Relationship Id="rId32" Type="http://schemas.openxmlformats.org/officeDocument/2006/relationships/font" Target="fonts/Lato-regular.fntdata"/><Relationship Id="rId13" Type="http://schemas.openxmlformats.org/officeDocument/2006/relationships/slide" Target="slides/slide6.xml"/><Relationship Id="rId35" Type="http://schemas.openxmlformats.org/officeDocument/2006/relationships/font" Target="fonts/Lato-boldItalic.fntdata"/><Relationship Id="rId12" Type="http://schemas.openxmlformats.org/officeDocument/2006/relationships/slide" Target="slides/slide5.xml"/><Relationship Id="rId34" Type="http://schemas.openxmlformats.org/officeDocument/2006/relationships/font" Target="fonts/Lato-italic.fntdata"/><Relationship Id="rId15" Type="http://schemas.openxmlformats.org/officeDocument/2006/relationships/slide" Target="slides/slide8.xml"/><Relationship Id="rId37" Type="http://schemas.openxmlformats.org/officeDocument/2006/relationships/font" Target="fonts/Oswald-bold.fntdata"/><Relationship Id="rId14" Type="http://schemas.openxmlformats.org/officeDocument/2006/relationships/slide" Target="slides/slide7.xml"/><Relationship Id="rId36" Type="http://schemas.openxmlformats.org/officeDocument/2006/relationships/font" Target="fonts/Oswald-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1-31T16:33:07.099">
    <p:pos x="6000" y="0"/>
    <p:text>Saldırı tipleri.
ve neden edge lere saldırıyoruz</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1-31T16:02:13.215">
    <p:pos x="6000" y="0"/>
    <p:text>Kitapdaki null model acıklamas özetlenbilir.</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02-02T15:58:06.313">
    <p:pos x="6000" y="0"/>
    <p:text>Yorumlarımızı ekleyelim.</p:text>
  </p:cm>
  <p:cm authorId="0" idx="3" dt="2021-02-02T15:57:49.258">
    <p:pos x="6000" y="0"/>
    <p:text>_Marked as resolved_</p:text>
  </p:cm>
  <p:cm authorId="0" idx="4" dt="2021-02-02T15:58:06.313">
    <p:pos x="6000" y="0"/>
    <p:text>_Re-opened_
yeni görselleri ekledim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Hello </a:t>
            </a:r>
            <a:r>
              <a:rPr lang="en-GB" sz="1600"/>
              <a:t>everybody</a:t>
            </a:r>
            <a:r>
              <a:rPr lang="en-GB"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In this project we tried to </a:t>
            </a:r>
            <a:r>
              <a:rPr lang="en-GB" sz="1600"/>
              <a:t>analyze</a:t>
            </a:r>
            <a:r>
              <a:rPr lang="en-GB" sz="1600"/>
              <a:t> </a:t>
            </a:r>
            <a:r>
              <a:rPr lang="en-GB" sz="1600"/>
              <a:t>resilience</a:t>
            </a:r>
            <a:r>
              <a:rPr lang="en-GB" sz="1600"/>
              <a:t> of weighted networks</a:t>
            </a:r>
            <a:endParaRPr sz="16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a0a9270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a0a9270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990c30e0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990c30e0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make our first analyze with these datasets.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They nearly have same number of nodes and edges.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990c30e0c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990c30e0c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sz="1500">
                <a:solidFill>
                  <a:schemeClr val="dk1"/>
                </a:solidFill>
              </a:rPr>
              <a:t>These plots represent the </a:t>
            </a:r>
            <a:r>
              <a:rPr lang="en-GB" sz="1500">
                <a:solidFill>
                  <a:schemeClr val="dk1"/>
                </a:solidFill>
              </a:rPr>
              <a:t>distribution</a:t>
            </a:r>
            <a:r>
              <a:rPr lang="en-GB" sz="1500">
                <a:solidFill>
                  <a:schemeClr val="dk1"/>
                </a:solidFill>
              </a:rPr>
              <a:t> of our sample networks.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GB" sz="1500">
                <a:solidFill>
                  <a:schemeClr val="dk1"/>
                </a:solidFill>
              </a:rPr>
              <a:t>Orange one is Scale Free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GB" sz="1500">
                <a:solidFill>
                  <a:schemeClr val="dk1"/>
                </a:solidFill>
              </a:rPr>
              <a:t>the Blue one is K-regular</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990c30e0c_3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990c30e0c_3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These are adjacency matrices of our sample graphs</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a0a9270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a0a9270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see the result of each experiments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9b67f1b02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9b67f1b02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In these </a:t>
            </a:r>
            <a:r>
              <a:rPr lang="en-GB"/>
              <a:t>figures</a:t>
            </a:r>
            <a:r>
              <a:rPr lang="en-GB"/>
              <a:t>, you can see with every new attack how LCC size is changing.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first </a:t>
            </a:r>
            <a:r>
              <a:rPr lang="en-GB"/>
              <a:t>figure present random attack on both graph 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seems</a:t>
            </a:r>
            <a:r>
              <a:rPr lang="en-GB"/>
              <a:t> that the Scale-Free networks are fragmented slower than K-R</a:t>
            </a:r>
            <a:r>
              <a:rPr lang="en-GB"/>
              <a:t>egular</a:t>
            </a:r>
            <a:r>
              <a:rPr lang="en-GB"/>
              <a:t> and also </a:t>
            </a:r>
            <a:r>
              <a:rPr lang="en-GB"/>
              <a:t>doesn't</a:t>
            </a:r>
            <a:r>
              <a:rPr lang="en-GB"/>
              <a:t> present a sharp fall as K-R</a:t>
            </a:r>
            <a:r>
              <a:rPr lang="en-GB"/>
              <a:t>egular</a:t>
            </a:r>
            <a:r>
              <a:rPr lang="en-GB"/>
              <a:t>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second figure represents </a:t>
            </a:r>
            <a:r>
              <a:rPr lang="en-GB"/>
              <a:t>target</a:t>
            </a:r>
            <a:r>
              <a:rPr lang="en-GB"/>
              <a:t> attacks, as expected scale free networks fragmented </a:t>
            </a:r>
            <a:r>
              <a:rPr lang="en-GB"/>
              <a:t>suddenly</a:t>
            </a:r>
            <a:r>
              <a:rPr lang="en-GB"/>
              <a: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990c30e0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990c30e0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1"/>
                </a:solidFill>
              </a:rPr>
              <a:t>In these figures, you can see </a:t>
            </a:r>
            <a:r>
              <a:rPr lang="en-GB" sz="1300">
                <a:solidFill>
                  <a:srgbClr val="1A9988"/>
                </a:solidFill>
              </a:rPr>
              <a:t>how global efficiency is changing </a:t>
            </a:r>
            <a:r>
              <a:rPr lang="en-GB" sz="1300">
                <a:solidFill>
                  <a:schemeClr val="dk1"/>
                </a:solidFill>
              </a:rPr>
              <a:t>with every new attack.</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rPr lang="en-GB" sz="1300">
                <a:solidFill>
                  <a:schemeClr val="dk1"/>
                </a:solidFill>
              </a:rPr>
              <a:t>The first figure present random attack on both graph.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GB" sz="1300">
                <a:solidFill>
                  <a:schemeClr val="dk1"/>
                </a:solidFill>
              </a:rPr>
              <a:t>As expected, in the first place K-regular networks are more efficient than scale free network due to homogeneous link distribution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GB" sz="1300">
                <a:solidFill>
                  <a:schemeClr val="dk1"/>
                </a:solidFill>
              </a:rPr>
              <a:t>but with every new attack, it fastly losts its efficiency according to the scale free. </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rPr lang="en-GB" sz="1300">
                <a:solidFill>
                  <a:schemeClr val="dk1"/>
                </a:solidFill>
              </a:rPr>
              <a:t>In the second figure,</a:t>
            </a:r>
            <a:endParaRPr sz="1300">
              <a:solidFill>
                <a:schemeClr val="dk1"/>
              </a:solidFill>
            </a:endParaRPr>
          </a:p>
          <a:p>
            <a:pPr indent="457200" lvl="0" marL="0" rtl="0" algn="l">
              <a:spcBef>
                <a:spcPts val="0"/>
              </a:spcBef>
              <a:spcAft>
                <a:spcPts val="0"/>
              </a:spcAft>
              <a:buNone/>
            </a:pPr>
            <a:r>
              <a:rPr lang="en-GB" sz="1300">
                <a:solidFill>
                  <a:schemeClr val="dk1"/>
                </a:solidFill>
              </a:rPr>
              <a:t> k-regular networks show same behaviour but the scale free network has lived a small sudden fall due to attack to its heights weights.</a:t>
            </a:r>
            <a:endParaRPr sz="1300">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rgbClr val="1A9988"/>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990c30e0c_3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990c30e0c_3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also simulate experiments with 100 networks created by null model</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990c30e0c_3_1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990c30e0c_3_1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We see  similar results as previous.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But this time we show how lcc size and global efficiency changes with random attacks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990c30e0c_3_1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990c30e0c_3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t>Our </a:t>
            </a:r>
            <a:r>
              <a:rPr lang="en-GB" sz="1500"/>
              <a:t>conclusions </a:t>
            </a:r>
            <a:endParaRPr sz="1500"/>
          </a:p>
          <a:p>
            <a:pPr indent="-323850" lvl="0" marL="457200" rtl="0" algn="l">
              <a:spcBef>
                <a:spcPts val="0"/>
              </a:spcBef>
              <a:spcAft>
                <a:spcPts val="0"/>
              </a:spcAft>
              <a:buClr>
                <a:srgbClr val="000000"/>
              </a:buClr>
              <a:buSzPts val="1500"/>
              <a:buChar char="-"/>
            </a:pPr>
            <a:r>
              <a:rPr lang="en-GB" sz="1500"/>
              <a:t>K-regular networks has higher efficiency than scale-free networks </a:t>
            </a:r>
            <a:endParaRPr sz="1500"/>
          </a:p>
          <a:p>
            <a:pPr indent="-323850" lvl="0" marL="457200" rtl="0" algn="l">
              <a:spcBef>
                <a:spcPts val="0"/>
              </a:spcBef>
              <a:spcAft>
                <a:spcPts val="0"/>
              </a:spcAft>
              <a:buClr>
                <a:srgbClr val="000000"/>
              </a:buClr>
              <a:buSzPts val="1500"/>
              <a:buChar char="-"/>
            </a:pPr>
            <a:r>
              <a:rPr lang="en-GB" sz="1500"/>
              <a:t>but Scale free networks seems to be resilient than K-regular networks especially under random attacks.</a:t>
            </a:r>
            <a:endParaRPr sz="15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990c30e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990c30e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700">
                <a:solidFill>
                  <a:schemeClr val="dk1"/>
                </a:solidFill>
              </a:rPr>
              <a:t>What is the resilience of system ?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GB" sz="1700"/>
              <a:t>-Defined as a system’s ability  to retain its basic functionality when errors, failures, and environmental</a:t>
            </a:r>
            <a:endParaRPr sz="1700"/>
          </a:p>
          <a:p>
            <a:pPr indent="0" lvl="0" marL="0" rtl="0" algn="l">
              <a:spcBef>
                <a:spcPts val="0"/>
              </a:spcBef>
              <a:spcAft>
                <a:spcPts val="0"/>
              </a:spcAft>
              <a:buClr>
                <a:schemeClr val="dk1"/>
              </a:buClr>
              <a:buSzPts val="1100"/>
              <a:buFont typeface="Arial"/>
              <a:buNone/>
            </a:pPr>
            <a:r>
              <a:rPr lang="en-GB" sz="1700"/>
              <a:t>changes occur, </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GB" sz="1700"/>
              <a:t>it is a crucial property of many networked systems.</a:t>
            </a:r>
            <a:endParaRPr sz="17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9b67f1b02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9b67f1b02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9b67f1b02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9b67f1b02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So How can measure it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GB" sz="1500"/>
              <a:t>(Pass)</a:t>
            </a:r>
            <a:r>
              <a:rPr lang="en-GB" sz="1500"/>
              <a:t> There are too many metrics to measure it but we gonna focus on largest connected component size so we are able to see how structure percolates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GB" sz="1500">
                <a:solidFill>
                  <a:schemeClr val="dk1"/>
                </a:solidFill>
              </a:rPr>
              <a:t>(Pass) </a:t>
            </a:r>
            <a:r>
              <a:rPr lang="en-GB" sz="1500"/>
              <a:t>And another metric we used, the global efficiency which will provide us to see efficiency of network globally even if network is separated to  multiple components.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GB" sz="1500"/>
              <a:t>Most of the previous works , generally focused on mostly local properties of graphs to measure resilience.</a:t>
            </a:r>
            <a:endParaRPr sz="1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9b67f1b02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9b67f1b02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We have </a:t>
            </a:r>
            <a:r>
              <a:rPr lang="en-GB" sz="1500"/>
              <a:t>chosen two different network type for analyze. </a:t>
            </a:r>
            <a:endParaRPr sz="1500"/>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en-GB" sz="1700">
                <a:solidFill>
                  <a:schemeClr val="dk1"/>
                </a:solidFill>
              </a:rPr>
              <a:t>(Pass) </a:t>
            </a:r>
            <a:r>
              <a:rPr lang="en-GB" sz="1500"/>
              <a:t>First one K-Regular, an homogeneous  network in which every member has equal link</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GB" sz="1700">
                <a:solidFill>
                  <a:schemeClr val="dk1"/>
                </a:solidFill>
              </a:rPr>
              <a:t>(Pass)</a:t>
            </a:r>
            <a:r>
              <a:rPr lang="en-GB" sz="1500"/>
              <a:t>And the other one is Scale Free networks in which most of nodes have one or two links and some of them has most of the links as hubs like internet</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990c30e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990c30e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If you ask what these edges and nodes represent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You can think of these graphs as computer network and the nodes represent routers and switches so the edges will represent cables carrying the information and data.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So how we assign weights to the edges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In the figure, W</a:t>
            </a:r>
            <a:r>
              <a:rPr lang="en-GB" sz="1300"/>
              <a:t>eights will reflect the capacity of each edge (you can think of the capacity as </a:t>
            </a:r>
            <a:r>
              <a:rPr lang="en-GB" sz="1300"/>
              <a:t>quantity</a:t>
            </a:r>
            <a:r>
              <a:rPr lang="en-GB" sz="1300"/>
              <a:t> of </a:t>
            </a:r>
            <a:r>
              <a:rPr lang="en-GB" sz="1300"/>
              <a:t>information</a:t>
            </a:r>
            <a:r>
              <a:rPr lang="en-GB" sz="1300"/>
              <a:t> flows). </a:t>
            </a:r>
            <a:endParaRPr sz="1300"/>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rPr b="1" lang="en-GB" sz="1500">
                <a:solidFill>
                  <a:schemeClr val="dk1"/>
                </a:solidFill>
              </a:rPr>
              <a:t>(Pass) so </a:t>
            </a:r>
            <a:r>
              <a:rPr lang="en-GB" sz="1300"/>
              <a:t>We measure this </a:t>
            </a:r>
            <a:r>
              <a:rPr lang="en-GB" sz="1300"/>
              <a:t>capacity</a:t>
            </a:r>
            <a:r>
              <a:rPr lang="en-GB" sz="1300"/>
              <a:t> using edge </a:t>
            </a:r>
            <a:r>
              <a:rPr lang="en-GB" sz="1300"/>
              <a:t>betweenness</a:t>
            </a:r>
            <a:r>
              <a:rPr lang="en-GB" sz="1300"/>
              <a:t> centrality then normalize it.</a:t>
            </a:r>
            <a:endParaRPr sz="1300"/>
          </a:p>
          <a:p>
            <a:pPr indent="0" lvl="0" marL="0" rtl="0" algn="l">
              <a:spcBef>
                <a:spcPts val="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0"/>
              </a:spcAft>
              <a:buNone/>
            </a:pPr>
            <a:r>
              <a:rPr b="1" lang="en-GB" sz="1500">
                <a:solidFill>
                  <a:schemeClr val="dk1"/>
                </a:solidFill>
              </a:rPr>
              <a:t>(Pass) </a:t>
            </a:r>
            <a:r>
              <a:rPr lang="en-GB" sz="1300"/>
              <a:t>If we measure the global </a:t>
            </a:r>
            <a:r>
              <a:rPr lang="en-GB" sz="1300"/>
              <a:t>efficiency</a:t>
            </a:r>
            <a:r>
              <a:rPr lang="en-GB" sz="1300"/>
              <a:t> with this weight distribution, higher weights will be avoided by shortest path algorithm so we take reciprocal of edge.</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9b67f1b02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9b67f1b02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400">
                <a:solidFill>
                  <a:srgbClr val="595959"/>
                </a:solidFill>
                <a:latin typeface="Lato"/>
                <a:ea typeface="Lato"/>
                <a:cs typeface="Lato"/>
                <a:sym typeface="Lato"/>
              </a:rPr>
              <a:t>Let's</a:t>
            </a:r>
            <a:r>
              <a:rPr lang="en-GB" sz="1400">
                <a:solidFill>
                  <a:srgbClr val="595959"/>
                </a:solidFill>
                <a:latin typeface="Lato"/>
                <a:ea typeface="Lato"/>
                <a:cs typeface="Lato"/>
                <a:sym typeface="Lato"/>
              </a:rPr>
              <a:t> come to how we attack these </a:t>
            </a:r>
            <a:r>
              <a:rPr lang="en-GB" sz="1400">
                <a:solidFill>
                  <a:srgbClr val="595959"/>
                </a:solidFill>
                <a:latin typeface="Lato"/>
                <a:ea typeface="Lato"/>
                <a:cs typeface="Lato"/>
                <a:sym typeface="Lato"/>
              </a:rPr>
              <a:t>networks</a:t>
            </a:r>
            <a:r>
              <a:rPr lang="en-GB" sz="1400">
                <a:solidFill>
                  <a:srgbClr val="595959"/>
                </a:solidFill>
                <a:latin typeface="Lato"/>
                <a:ea typeface="Lato"/>
                <a:cs typeface="Lato"/>
                <a:sym typeface="Lato"/>
              </a:rPr>
              <a:t> ?</a:t>
            </a:r>
            <a:endParaRPr sz="14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400">
                <a:solidFill>
                  <a:srgbClr val="595959"/>
                </a:solidFill>
                <a:latin typeface="Lato"/>
                <a:ea typeface="Lato"/>
                <a:cs typeface="Lato"/>
                <a:sym typeface="Lato"/>
              </a:rPr>
              <a:t>We have planned to  attack the edges. Most of previous work they had targeted the nodes to see how  those affects the systems</a:t>
            </a:r>
            <a:endParaRPr sz="14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400">
                <a:solidFill>
                  <a:srgbClr val="595959"/>
                </a:solidFill>
                <a:latin typeface="Lato"/>
                <a:ea typeface="Lato"/>
                <a:cs typeface="Lato"/>
                <a:sym typeface="Lato"/>
              </a:rPr>
              <a:t>However, in real-life systems, edge failure is also an important factor responsible for performance degradation</a:t>
            </a:r>
            <a:r>
              <a:rPr lang="en-GB" sz="1300">
                <a:solidFill>
                  <a:srgbClr val="595959"/>
                </a:solidFill>
                <a:latin typeface="Lato"/>
                <a:ea typeface="Lato"/>
                <a:cs typeface="Lato"/>
                <a:sym typeface="Lato"/>
              </a:rPr>
              <a:t>. </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9bdc161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9bdc161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A9988"/>
              </a:buClr>
              <a:buSzPts val="1100"/>
              <a:buFont typeface="Arial"/>
              <a:buNone/>
            </a:pPr>
            <a:r>
              <a:rPr lang="en-GB" sz="1400">
                <a:solidFill>
                  <a:srgbClr val="595959"/>
                </a:solidFill>
                <a:latin typeface="Lato"/>
                <a:ea typeface="Lato"/>
                <a:cs typeface="Lato"/>
                <a:sym typeface="Lato"/>
              </a:rPr>
              <a:t>So we define two attack strategies</a:t>
            </a:r>
            <a:endParaRPr sz="1400">
              <a:solidFill>
                <a:srgbClr val="595959"/>
              </a:solidFill>
              <a:latin typeface="Lato"/>
              <a:ea typeface="Lato"/>
              <a:cs typeface="Lato"/>
              <a:sym typeface="Lato"/>
            </a:endParaRPr>
          </a:p>
          <a:p>
            <a:pPr indent="0" lvl="0" marL="0" rtl="0" algn="l">
              <a:lnSpc>
                <a:spcPct val="115000"/>
              </a:lnSpc>
              <a:spcBef>
                <a:spcPts val="1200"/>
              </a:spcBef>
              <a:spcAft>
                <a:spcPts val="0"/>
              </a:spcAft>
              <a:buClr>
                <a:srgbClr val="1A9988"/>
              </a:buClr>
              <a:buSzPts val="1100"/>
              <a:buFont typeface="Arial"/>
              <a:buNone/>
            </a:pPr>
            <a:r>
              <a:rPr lang="en-GB" sz="1400">
                <a:solidFill>
                  <a:srgbClr val="595959"/>
                </a:solidFill>
                <a:latin typeface="Lato"/>
                <a:ea typeface="Lato"/>
                <a:cs typeface="Lato"/>
                <a:sym typeface="Lato"/>
              </a:rPr>
              <a:t>The first one is </a:t>
            </a:r>
            <a:r>
              <a:rPr b="1" lang="en-GB" sz="1400">
                <a:solidFill>
                  <a:srgbClr val="595959"/>
                </a:solidFill>
                <a:latin typeface="Lato"/>
                <a:ea typeface="Lato"/>
                <a:cs typeface="Lato"/>
                <a:sym typeface="Lato"/>
              </a:rPr>
              <a:t>Highest weight</a:t>
            </a:r>
            <a:endParaRPr sz="1400">
              <a:solidFill>
                <a:srgbClr val="595959"/>
              </a:solidFill>
              <a:latin typeface="Lato"/>
              <a:ea typeface="Lato"/>
              <a:cs typeface="Lato"/>
              <a:sym typeface="Lato"/>
            </a:endParaRPr>
          </a:p>
          <a:p>
            <a:pPr indent="0" lvl="0" marL="0" rtl="0" algn="l">
              <a:lnSpc>
                <a:spcPct val="115000"/>
              </a:lnSpc>
              <a:spcBef>
                <a:spcPts val="1200"/>
              </a:spcBef>
              <a:spcAft>
                <a:spcPts val="0"/>
              </a:spcAft>
              <a:buClr>
                <a:srgbClr val="1A9988"/>
              </a:buClr>
              <a:buSzPts val="1100"/>
              <a:buFont typeface="Arial"/>
              <a:buNone/>
            </a:pPr>
            <a:r>
              <a:rPr lang="en-GB" sz="1400">
                <a:solidFill>
                  <a:srgbClr val="595959"/>
                </a:solidFill>
                <a:latin typeface="Lato"/>
                <a:ea typeface="Lato"/>
                <a:cs typeface="Lato"/>
                <a:sym typeface="Lato"/>
              </a:rPr>
              <a:t>In each attack step, we remove the edge with the highest weight. </a:t>
            </a:r>
            <a:endParaRPr sz="1400">
              <a:solidFill>
                <a:srgbClr val="595959"/>
              </a:solidFill>
              <a:latin typeface="Lato"/>
              <a:ea typeface="Lato"/>
              <a:cs typeface="Lato"/>
              <a:sym typeface="Lato"/>
            </a:endParaRPr>
          </a:p>
          <a:p>
            <a:pPr indent="0" lvl="0" marL="0" rtl="0" algn="l">
              <a:lnSpc>
                <a:spcPct val="115000"/>
              </a:lnSpc>
              <a:spcBef>
                <a:spcPts val="1200"/>
              </a:spcBef>
              <a:spcAft>
                <a:spcPts val="0"/>
              </a:spcAft>
              <a:buClr>
                <a:srgbClr val="1A9988"/>
              </a:buClr>
              <a:buSzPts val="1100"/>
              <a:buFont typeface="Arial"/>
              <a:buNone/>
            </a:pPr>
            <a:r>
              <a:rPr lang="en-GB" sz="1400">
                <a:solidFill>
                  <a:srgbClr val="595959"/>
                </a:solidFill>
                <a:latin typeface="Lato"/>
                <a:ea typeface="Lato"/>
                <a:cs typeface="Lato"/>
                <a:sym typeface="Lato"/>
              </a:rPr>
              <a:t>Because heights weights edges carry  most of the information</a:t>
            </a:r>
            <a:endParaRPr sz="1400">
              <a:solidFill>
                <a:srgbClr val="595959"/>
              </a:solidFill>
              <a:latin typeface="Lato"/>
              <a:ea typeface="Lato"/>
              <a:cs typeface="Lato"/>
              <a:sym typeface="Lato"/>
            </a:endParaRPr>
          </a:p>
          <a:p>
            <a:pPr indent="0" lvl="0" marL="0" rtl="0" algn="l">
              <a:spcBef>
                <a:spcPts val="1200"/>
              </a:spcBef>
              <a:spcAft>
                <a:spcPts val="0"/>
              </a:spcAft>
              <a:buNone/>
            </a:pPr>
            <a:r>
              <a:t/>
            </a:r>
            <a:endParaRPr sz="1300">
              <a:solidFill>
                <a:srgbClr val="595959"/>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bdc161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bdc161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A9988"/>
              </a:buClr>
              <a:buSzPts val="1100"/>
              <a:buFont typeface="Arial"/>
              <a:buNone/>
            </a:pPr>
            <a:r>
              <a:rPr b="1" lang="en-GB" sz="1500">
                <a:solidFill>
                  <a:srgbClr val="595959"/>
                </a:solidFill>
                <a:latin typeface="Lato"/>
                <a:ea typeface="Lato"/>
                <a:cs typeface="Lato"/>
                <a:sym typeface="Lato"/>
              </a:rPr>
              <a:t>Random removal.</a:t>
            </a:r>
            <a:endParaRPr b="1" sz="1500">
              <a:solidFill>
                <a:srgbClr val="595959"/>
              </a:solidFill>
              <a:latin typeface="Lato"/>
              <a:ea typeface="Lato"/>
              <a:cs typeface="Lato"/>
              <a:sym typeface="Lato"/>
            </a:endParaRPr>
          </a:p>
          <a:p>
            <a:pPr indent="0" lvl="0" marL="0" rtl="0" algn="l">
              <a:lnSpc>
                <a:spcPct val="115000"/>
              </a:lnSpc>
              <a:spcBef>
                <a:spcPts val="1200"/>
              </a:spcBef>
              <a:spcAft>
                <a:spcPts val="0"/>
              </a:spcAft>
              <a:buClr>
                <a:srgbClr val="1A9988"/>
              </a:buClr>
              <a:buSzPts val="1100"/>
              <a:buFont typeface="Arial"/>
              <a:buNone/>
            </a:pPr>
            <a:r>
              <a:rPr lang="en-GB" sz="1500">
                <a:solidFill>
                  <a:srgbClr val="595959"/>
                </a:solidFill>
                <a:latin typeface="Lato"/>
                <a:ea typeface="Lato"/>
                <a:cs typeface="Lato"/>
                <a:sym typeface="Lato"/>
              </a:rPr>
              <a:t> Edges are removed randomly. In each step, we randomly choose an edge and remove it. </a:t>
            </a:r>
            <a:endParaRPr sz="1500">
              <a:solidFill>
                <a:srgbClr val="595959"/>
              </a:solidFill>
              <a:latin typeface="Lato"/>
              <a:ea typeface="Lato"/>
              <a:cs typeface="Lato"/>
              <a:sym typeface="Lato"/>
            </a:endParaRPr>
          </a:p>
          <a:p>
            <a:pPr indent="0" lvl="0" marL="0" rtl="0" algn="l">
              <a:lnSpc>
                <a:spcPct val="115000"/>
              </a:lnSpc>
              <a:spcBef>
                <a:spcPts val="1200"/>
              </a:spcBef>
              <a:spcAft>
                <a:spcPts val="1200"/>
              </a:spcAft>
              <a:buClr>
                <a:srgbClr val="1A9988"/>
              </a:buClr>
              <a:buSzPts val="1100"/>
              <a:buFont typeface="Arial"/>
              <a:buNone/>
            </a:pPr>
            <a:r>
              <a:rPr lang="en-GB" sz="1500">
                <a:solidFill>
                  <a:srgbClr val="595959"/>
                </a:solidFill>
                <a:latin typeface="Lato"/>
                <a:ea typeface="Lato"/>
                <a:cs typeface="Lato"/>
                <a:sym typeface="Lato"/>
              </a:rPr>
              <a:t>Because the random attack will represent the daily failures of the system.</a:t>
            </a:r>
            <a:endParaRPr sz="1500">
              <a:solidFill>
                <a:srgbClr val="595959"/>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9b67f1b02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9b67f1b02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500">
                <a:solidFill>
                  <a:srgbClr val="595959"/>
                </a:solidFill>
                <a:latin typeface="Lato"/>
                <a:ea typeface="Lato"/>
                <a:cs typeface="Lato"/>
                <a:sym typeface="Lato"/>
              </a:rPr>
              <a:t>We also used </a:t>
            </a:r>
            <a:r>
              <a:rPr b="1" lang="en-GB" sz="1500">
                <a:solidFill>
                  <a:srgbClr val="595959"/>
                </a:solidFill>
                <a:latin typeface="Lato"/>
                <a:ea typeface="Lato"/>
                <a:cs typeface="Lato"/>
                <a:sym typeface="Lato"/>
              </a:rPr>
              <a:t>The Rubinov and Sporns algorithm  to create null models  and </a:t>
            </a:r>
            <a:endParaRPr b="1" sz="15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b="1" lang="en-GB" sz="1500">
                <a:solidFill>
                  <a:srgbClr val="595959"/>
                </a:solidFill>
                <a:latin typeface="Lato"/>
                <a:ea typeface="Lato"/>
                <a:cs typeface="Lato"/>
                <a:sym typeface="Lato"/>
              </a:rPr>
              <a:t>the main property of this model,  it preserves strength distribution of original networks</a:t>
            </a:r>
            <a:endParaRPr sz="1300"/>
          </a:p>
          <a:p>
            <a:pPr indent="0" lvl="0" marL="0" rtl="0" algn="l">
              <a:spcBef>
                <a:spcPts val="1200"/>
              </a:spcBef>
              <a:spcAft>
                <a:spcPts val="0"/>
              </a:spcAft>
              <a:buNone/>
            </a:pPr>
            <a:r>
              <a:rPr lang="en-GB" sz="1400"/>
              <a:t>. </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p:cSld name="AUTOLAYOUT">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0" y="0"/>
            <a:ext cx="9144000" cy="251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txBox="1"/>
          <p:nvPr>
            <p:ph type="title"/>
          </p:nvPr>
        </p:nvSpPr>
        <p:spPr>
          <a:xfrm>
            <a:off x="311700" y="307825"/>
            <a:ext cx="7434600" cy="9210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86" name="Google Shape;86;p13"/>
          <p:cNvSpPr txBox="1"/>
          <p:nvPr>
            <p:ph idx="1" type="body"/>
          </p:nvPr>
        </p:nvSpPr>
        <p:spPr>
          <a:xfrm>
            <a:off x="1162800" y="3687975"/>
            <a:ext cx="2246400" cy="921000"/>
          </a:xfrm>
          <a:prstGeom prst="rect">
            <a:avLst/>
          </a:prstGeom>
          <a:noFill/>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Clr>
                <a:schemeClr val="dk2"/>
              </a:buClr>
              <a:buSzPts val="1400"/>
              <a:buChar char="●"/>
              <a:defRPr sz="1400">
                <a:solidFill>
                  <a:schemeClr val="dk2"/>
                </a:solidFill>
              </a:defRPr>
            </a:lvl1pPr>
            <a:lvl2pPr indent="-304800" lvl="1" marL="914400" algn="ctr">
              <a:lnSpc>
                <a:spcPct val="115000"/>
              </a:lnSpc>
              <a:spcBef>
                <a:spcPts val="0"/>
              </a:spcBef>
              <a:spcAft>
                <a:spcPts val="0"/>
              </a:spcAft>
              <a:buClr>
                <a:schemeClr val="dk2"/>
              </a:buClr>
              <a:buSzPts val="1200"/>
              <a:buChar char="○"/>
              <a:defRPr sz="1200">
                <a:solidFill>
                  <a:schemeClr val="dk2"/>
                </a:solidFill>
              </a:defRPr>
            </a:lvl2pPr>
            <a:lvl3pPr indent="-304800" lvl="2" marL="1371600" algn="ctr">
              <a:lnSpc>
                <a:spcPct val="115000"/>
              </a:lnSpc>
              <a:spcBef>
                <a:spcPts val="0"/>
              </a:spcBef>
              <a:spcAft>
                <a:spcPts val="0"/>
              </a:spcAft>
              <a:buClr>
                <a:schemeClr val="dk2"/>
              </a:buClr>
              <a:buSzPts val="1200"/>
              <a:buChar char="■"/>
              <a:defRPr sz="1200">
                <a:solidFill>
                  <a:schemeClr val="dk2"/>
                </a:solidFill>
              </a:defRPr>
            </a:lvl3pPr>
            <a:lvl4pPr indent="-304800" lvl="3" marL="1828800" algn="ctr">
              <a:lnSpc>
                <a:spcPct val="115000"/>
              </a:lnSpc>
              <a:spcBef>
                <a:spcPts val="0"/>
              </a:spcBef>
              <a:spcAft>
                <a:spcPts val="0"/>
              </a:spcAft>
              <a:buClr>
                <a:schemeClr val="dk2"/>
              </a:buClr>
              <a:buSzPts val="1200"/>
              <a:buChar char="●"/>
              <a:defRPr sz="1200">
                <a:solidFill>
                  <a:schemeClr val="dk2"/>
                </a:solidFill>
              </a:defRPr>
            </a:lvl4pPr>
            <a:lvl5pPr indent="-304800" lvl="4" marL="2286000" algn="ctr">
              <a:lnSpc>
                <a:spcPct val="115000"/>
              </a:lnSpc>
              <a:spcBef>
                <a:spcPts val="0"/>
              </a:spcBef>
              <a:spcAft>
                <a:spcPts val="0"/>
              </a:spcAft>
              <a:buClr>
                <a:schemeClr val="dk2"/>
              </a:buClr>
              <a:buSzPts val="1200"/>
              <a:buChar char="○"/>
              <a:defRPr sz="1200">
                <a:solidFill>
                  <a:schemeClr val="dk2"/>
                </a:solidFill>
              </a:defRPr>
            </a:lvl5pPr>
            <a:lvl6pPr indent="-304800" lvl="5" marL="2743200" algn="ctr">
              <a:lnSpc>
                <a:spcPct val="115000"/>
              </a:lnSpc>
              <a:spcBef>
                <a:spcPts val="0"/>
              </a:spcBef>
              <a:spcAft>
                <a:spcPts val="0"/>
              </a:spcAft>
              <a:buClr>
                <a:schemeClr val="dk2"/>
              </a:buClr>
              <a:buSzPts val="1200"/>
              <a:buChar char="■"/>
              <a:defRPr sz="1200">
                <a:solidFill>
                  <a:schemeClr val="dk2"/>
                </a:solidFill>
              </a:defRPr>
            </a:lvl6pPr>
            <a:lvl7pPr indent="-304800" lvl="6" marL="3200400" algn="ctr">
              <a:lnSpc>
                <a:spcPct val="115000"/>
              </a:lnSpc>
              <a:spcBef>
                <a:spcPts val="0"/>
              </a:spcBef>
              <a:spcAft>
                <a:spcPts val="0"/>
              </a:spcAft>
              <a:buClr>
                <a:schemeClr val="dk2"/>
              </a:buClr>
              <a:buSzPts val="1200"/>
              <a:buChar char="●"/>
              <a:defRPr sz="1200">
                <a:solidFill>
                  <a:schemeClr val="dk2"/>
                </a:solidFill>
              </a:defRPr>
            </a:lvl7pPr>
            <a:lvl8pPr indent="-304800" lvl="7" marL="3657600" algn="ctr">
              <a:lnSpc>
                <a:spcPct val="115000"/>
              </a:lnSpc>
              <a:spcBef>
                <a:spcPts val="0"/>
              </a:spcBef>
              <a:spcAft>
                <a:spcPts val="0"/>
              </a:spcAft>
              <a:buClr>
                <a:schemeClr val="dk2"/>
              </a:buClr>
              <a:buSzPts val="1200"/>
              <a:buChar char="○"/>
              <a:defRPr sz="1200">
                <a:solidFill>
                  <a:schemeClr val="dk2"/>
                </a:solidFill>
              </a:defRPr>
            </a:lvl8pPr>
            <a:lvl9pPr indent="-304800" lvl="8" marL="4114800" algn="ctr">
              <a:lnSpc>
                <a:spcPct val="115000"/>
              </a:lnSpc>
              <a:spcBef>
                <a:spcPts val="0"/>
              </a:spcBef>
              <a:spcAft>
                <a:spcPts val="0"/>
              </a:spcAft>
              <a:buClr>
                <a:schemeClr val="dk2"/>
              </a:buClr>
              <a:buSzPts val="1200"/>
              <a:buChar char="■"/>
              <a:defRPr sz="1200">
                <a:solidFill>
                  <a:schemeClr val="dk2"/>
                </a:solidFill>
              </a:defRPr>
            </a:lvl9pPr>
          </a:lstStyle>
          <a:p/>
        </p:txBody>
      </p:sp>
      <p:sp>
        <p:nvSpPr>
          <p:cNvPr id="87" name="Google Shape;87;p13"/>
          <p:cNvSpPr txBox="1"/>
          <p:nvPr>
            <p:ph idx="2" type="body"/>
          </p:nvPr>
        </p:nvSpPr>
        <p:spPr>
          <a:xfrm>
            <a:off x="5718900" y="3687975"/>
            <a:ext cx="2278200" cy="921000"/>
          </a:xfrm>
          <a:prstGeom prst="rect">
            <a:avLst/>
          </a:prstGeom>
          <a:noFill/>
        </p:spPr>
        <p:txBody>
          <a:bodyPr anchorCtr="0" anchor="t" bIns="91425" lIns="91425" spcFirstLastPara="1" rIns="91425" wrap="square" tIns="91425">
            <a:normAutofit/>
          </a:bodyPr>
          <a:lstStyle>
            <a:lvl1pPr indent="-317500" lvl="0" marL="457200" algn="ctr">
              <a:lnSpc>
                <a:spcPct val="115000"/>
              </a:lnSpc>
              <a:spcBef>
                <a:spcPts val="0"/>
              </a:spcBef>
              <a:spcAft>
                <a:spcPts val="0"/>
              </a:spcAft>
              <a:buClr>
                <a:schemeClr val="dk2"/>
              </a:buClr>
              <a:buSzPts val="1400"/>
              <a:buChar char="●"/>
              <a:defRPr sz="1400">
                <a:solidFill>
                  <a:schemeClr val="dk2"/>
                </a:solidFill>
              </a:defRPr>
            </a:lvl1pPr>
            <a:lvl2pPr indent="-304800" lvl="1" marL="914400" algn="ctr">
              <a:lnSpc>
                <a:spcPct val="115000"/>
              </a:lnSpc>
              <a:spcBef>
                <a:spcPts val="0"/>
              </a:spcBef>
              <a:spcAft>
                <a:spcPts val="0"/>
              </a:spcAft>
              <a:buClr>
                <a:schemeClr val="dk2"/>
              </a:buClr>
              <a:buSzPts val="1200"/>
              <a:buChar char="○"/>
              <a:defRPr sz="1200">
                <a:solidFill>
                  <a:schemeClr val="dk2"/>
                </a:solidFill>
              </a:defRPr>
            </a:lvl2pPr>
            <a:lvl3pPr indent="-304800" lvl="2" marL="1371600" algn="ctr">
              <a:lnSpc>
                <a:spcPct val="115000"/>
              </a:lnSpc>
              <a:spcBef>
                <a:spcPts val="0"/>
              </a:spcBef>
              <a:spcAft>
                <a:spcPts val="0"/>
              </a:spcAft>
              <a:buClr>
                <a:schemeClr val="dk2"/>
              </a:buClr>
              <a:buSzPts val="1200"/>
              <a:buChar char="■"/>
              <a:defRPr sz="1200">
                <a:solidFill>
                  <a:schemeClr val="dk2"/>
                </a:solidFill>
              </a:defRPr>
            </a:lvl3pPr>
            <a:lvl4pPr indent="-304800" lvl="3" marL="1828800" algn="ctr">
              <a:lnSpc>
                <a:spcPct val="115000"/>
              </a:lnSpc>
              <a:spcBef>
                <a:spcPts val="0"/>
              </a:spcBef>
              <a:spcAft>
                <a:spcPts val="0"/>
              </a:spcAft>
              <a:buClr>
                <a:schemeClr val="dk2"/>
              </a:buClr>
              <a:buSzPts val="1200"/>
              <a:buChar char="●"/>
              <a:defRPr sz="1200">
                <a:solidFill>
                  <a:schemeClr val="dk2"/>
                </a:solidFill>
              </a:defRPr>
            </a:lvl4pPr>
            <a:lvl5pPr indent="-304800" lvl="4" marL="2286000" algn="ctr">
              <a:lnSpc>
                <a:spcPct val="115000"/>
              </a:lnSpc>
              <a:spcBef>
                <a:spcPts val="0"/>
              </a:spcBef>
              <a:spcAft>
                <a:spcPts val="0"/>
              </a:spcAft>
              <a:buClr>
                <a:schemeClr val="dk2"/>
              </a:buClr>
              <a:buSzPts val="1200"/>
              <a:buChar char="○"/>
              <a:defRPr sz="1200">
                <a:solidFill>
                  <a:schemeClr val="dk2"/>
                </a:solidFill>
              </a:defRPr>
            </a:lvl5pPr>
            <a:lvl6pPr indent="-304800" lvl="5" marL="2743200" algn="ctr">
              <a:lnSpc>
                <a:spcPct val="115000"/>
              </a:lnSpc>
              <a:spcBef>
                <a:spcPts val="0"/>
              </a:spcBef>
              <a:spcAft>
                <a:spcPts val="0"/>
              </a:spcAft>
              <a:buClr>
                <a:schemeClr val="dk2"/>
              </a:buClr>
              <a:buSzPts val="1200"/>
              <a:buChar char="■"/>
              <a:defRPr sz="1200">
                <a:solidFill>
                  <a:schemeClr val="dk2"/>
                </a:solidFill>
              </a:defRPr>
            </a:lvl6pPr>
            <a:lvl7pPr indent="-304800" lvl="6" marL="3200400" algn="ctr">
              <a:lnSpc>
                <a:spcPct val="115000"/>
              </a:lnSpc>
              <a:spcBef>
                <a:spcPts val="0"/>
              </a:spcBef>
              <a:spcAft>
                <a:spcPts val="0"/>
              </a:spcAft>
              <a:buClr>
                <a:schemeClr val="dk2"/>
              </a:buClr>
              <a:buSzPts val="1200"/>
              <a:buChar char="●"/>
              <a:defRPr sz="1200">
                <a:solidFill>
                  <a:schemeClr val="dk2"/>
                </a:solidFill>
              </a:defRPr>
            </a:lvl7pPr>
            <a:lvl8pPr indent="-304800" lvl="7" marL="3657600" algn="ctr">
              <a:lnSpc>
                <a:spcPct val="115000"/>
              </a:lnSpc>
              <a:spcBef>
                <a:spcPts val="0"/>
              </a:spcBef>
              <a:spcAft>
                <a:spcPts val="0"/>
              </a:spcAft>
              <a:buClr>
                <a:schemeClr val="dk2"/>
              </a:buClr>
              <a:buSzPts val="1200"/>
              <a:buChar char="○"/>
              <a:defRPr sz="1200">
                <a:solidFill>
                  <a:schemeClr val="dk2"/>
                </a:solidFill>
              </a:defRPr>
            </a:lvl8pPr>
            <a:lvl9pPr indent="-304800" lvl="8" marL="4114800" algn="ctr">
              <a:lnSpc>
                <a:spcPct val="115000"/>
              </a:lnSpc>
              <a:spcBef>
                <a:spcPts val="0"/>
              </a:spcBef>
              <a:spcAft>
                <a:spcPts val="0"/>
              </a:spcAft>
              <a:buClr>
                <a:schemeClr val="dk2"/>
              </a:buClr>
              <a:buSzPts val="1200"/>
              <a:buChar char="■"/>
              <a:defRPr sz="1200">
                <a:solidFill>
                  <a:schemeClr val="dk2"/>
                </a:solidFill>
              </a:defRPr>
            </a:lvl9pPr>
          </a:lstStyle>
          <a:p/>
        </p:txBody>
      </p:sp>
      <p:sp>
        <p:nvSpPr>
          <p:cNvPr id="88" name="Google Shape;8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1">
  <p:cSld name="AUTOLAYOUT_1">
    <p:bg>
      <p:bgPr>
        <a:solidFill>
          <a:srgbClr val="FFFFFF"/>
        </a:solidFill>
      </p:bgPr>
    </p:bg>
    <p:spTree>
      <p:nvGrpSpPr>
        <p:cNvPr id="89" name="Shape 89"/>
        <p:cNvGrpSpPr/>
        <p:nvPr/>
      </p:nvGrpSpPr>
      <p:grpSpPr>
        <a:xfrm>
          <a:off x="0" y="0"/>
          <a:ext cx="0" cy="0"/>
          <a:chOff x="0" y="0"/>
          <a:chExt cx="0" cy="0"/>
        </a:xfrm>
      </p:grpSpPr>
      <p:sp>
        <p:nvSpPr>
          <p:cNvPr id="90" name="Google Shape;90;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339575" y="851900"/>
            <a:ext cx="4756200" cy="34206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3">
  <p:cSld name="AUTOLAYOUT_3">
    <p:bg>
      <p:bgPr>
        <a:solidFill>
          <a:srgbClr val="FFFFFF"/>
        </a:solidFill>
      </p:bgPr>
    </p:bg>
    <p:spTree>
      <p:nvGrpSpPr>
        <p:cNvPr id="93" name="Shape 93"/>
        <p:cNvGrpSpPr/>
        <p:nvPr/>
      </p:nvGrpSpPr>
      <p:grpSpPr>
        <a:xfrm>
          <a:off x="0" y="0"/>
          <a:ext cx="0" cy="0"/>
          <a:chOff x="0" y="0"/>
          <a:chExt cx="0" cy="0"/>
        </a:xfrm>
      </p:grpSpPr>
      <p:sp>
        <p:nvSpPr>
          <p:cNvPr id="94" name="Google Shape;94;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txBox="1"/>
          <p:nvPr>
            <p:ph type="title"/>
          </p:nvPr>
        </p:nvSpPr>
        <p:spPr>
          <a:xfrm>
            <a:off x="351600" y="2736850"/>
            <a:ext cx="3997500" cy="13896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None/>
              <a:defRPr b="1" sz="2800">
                <a:solidFill>
                  <a:srgbClr val="212121"/>
                </a:solidFill>
              </a:defRPr>
            </a:lvl1pPr>
            <a:lvl2pPr lvl="1" algn="l">
              <a:lnSpc>
                <a:spcPct val="100000"/>
              </a:lnSpc>
              <a:spcBef>
                <a:spcPts val="0"/>
              </a:spcBef>
              <a:spcAft>
                <a:spcPts val="0"/>
              </a:spcAft>
              <a:buNone/>
              <a:defRPr b="1" sz="2800">
                <a:solidFill>
                  <a:srgbClr val="212121"/>
                </a:solidFill>
              </a:defRPr>
            </a:lvl2pPr>
            <a:lvl3pPr lvl="2" algn="l">
              <a:lnSpc>
                <a:spcPct val="100000"/>
              </a:lnSpc>
              <a:spcBef>
                <a:spcPts val="0"/>
              </a:spcBef>
              <a:spcAft>
                <a:spcPts val="0"/>
              </a:spcAft>
              <a:buNone/>
              <a:defRPr b="1" sz="2800">
                <a:solidFill>
                  <a:srgbClr val="212121"/>
                </a:solidFill>
              </a:defRPr>
            </a:lvl3pPr>
            <a:lvl4pPr lvl="3" algn="l">
              <a:lnSpc>
                <a:spcPct val="100000"/>
              </a:lnSpc>
              <a:spcBef>
                <a:spcPts val="0"/>
              </a:spcBef>
              <a:spcAft>
                <a:spcPts val="0"/>
              </a:spcAft>
              <a:buNone/>
              <a:defRPr b="1" sz="2800">
                <a:solidFill>
                  <a:srgbClr val="212121"/>
                </a:solidFill>
              </a:defRPr>
            </a:lvl4pPr>
            <a:lvl5pPr lvl="4" algn="l">
              <a:lnSpc>
                <a:spcPct val="100000"/>
              </a:lnSpc>
              <a:spcBef>
                <a:spcPts val="0"/>
              </a:spcBef>
              <a:spcAft>
                <a:spcPts val="0"/>
              </a:spcAft>
              <a:buNone/>
              <a:defRPr b="1" sz="2800">
                <a:solidFill>
                  <a:srgbClr val="212121"/>
                </a:solidFill>
              </a:defRPr>
            </a:lvl5pPr>
            <a:lvl6pPr lvl="5" algn="l">
              <a:lnSpc>
                <a:spcPct val="100000"/>
              </a:lnSpc>
              <a:spcBef>
                <a:spcPts val="0"/>
              </a:spcBef>
              <a:spcAft>
                <a:spcPts val="0"/>
              </a:spcAft>
              <a:buNone/>
              <a:defRPr b="1" sz="2800">
                <a:solidFill>
                  <a:srgbClr val="212121"/>
                </a:solidFill>
              </a:defRPr>
            </a:lvl6pPr>
            <a:lvl7pPr lvl="6" algn="l">
              <a:lnSpc>
                <a:spcPct val="100000"/>
              </a:lnSpc>
              <a:spcBef>
                <a:spcPts val="0"/>
              </a:spcBef>
              <a:spcAft>
                <a:spcPts val="0"/>
              </a:spcAft>
              <a:buNone/>
              <a:defRPr b="1" sz="2800">
                <a:solidFill>
                  <a:srgbClr val="212121"/>
                </a:solidFill>
              </a:defRPr>
            </a:lvl7pPr>
            <a:lvl8pPr lvl="7" algn="l">
              <a:lnSpc>
                <a:spcPct val="100000"/>
              </a:lnSpc>
              <a:spcBef>
                <a:spcPts val="0"/>
              </a:spcBef>
              <a:spcAft>
                <a:spcPts val="0"/>
              </a:spcAft>
              <a:buNone/>
              <a:defRPr b="1" sz="2800">
                <a:solidFill>
                  <a:srgbClr val="212121"/>
                </a:solidFill>
              </a:defRPr>
            </a:lvl8pPr>
            <a:lvl9pPr lvl="8" algn="l">
              <a:lnSpc>
                <a:spcPct val="100000"/>
              </a:lnSpc>
              <a:spcBef>
                <a:spcPts val="0"/>
              </a:spcBef>
              <a:spcAft>
                <a:spcPts val="0"/>
              </a:spcAft>
              <a:buNone/>
              <a:defRPr b="1" sz="2800">
                <a:solidFill>
                  <a:srgbClr val="212121"/>
                </a:solidFill>
              </a:defRPr>
            </a:lvl9pPr>
          </a:lstStyle>
          <a:p/>
        </p:txBody>
      </p:sp>
      <p:sp>
        <p:nvSpPr>
          <p:cNvPr id="96" name="Google Shape;96;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5">
    <p:bg>
      <p:bgPr>
        <a:solidFill>
          <a:srgbClr val="FFFFFF"/>
        </a:solidFill>
      </p:bgPr>
    </p:bg>
    <p:spTree>
      <p:nvGrpSpPr>
        <p:cNvPr id="97" name="Shape 97"/>
        <p:cNvGrpSpPr/>
        <p:nvPr/>
      </p:nvGrpSpPr>
      <p:grpSpPr>
        <a:xfrm>
          <a:off x="0" y="0"/>
          <a:ext cx="0" cy="0"/>
          <a:chOff x="0" y="0"/>
          <a:chExt cx="0" cy="0"/>
        </a:xfrm>
      </p:grpSpPr>
      <p:sp>
        <p:nvSpPr>
          <p:cNvPr id="98" name="Google Shape;98;p16"/>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ph type="ctrTitle"/>
          </p:nvPr>
        </p:nvSpPr>
        <p:spPr>
          <a:xfrm>
            <a:off x="1837575" y="1251525"/>
            <a:ext cx="5445900" cy="26406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4000"/>
              <a:buNone/>
              <a:defRPr b="1" sz="4000">
                <a:solidFill>
                  <a:srgbClr val="FFFFFF"/>
                </a:solidFill>
              </a:defRPr>
            </a:lvl1pPr>
            <a:lvl2pPr lvl="1" algn="ctr">
              <a:lnSpc>
                <a:spcPct val="100000"/>
              </a:lnSpc>
              <a:spcBef>
                <a:spcPts val="0"/>
              </a:spcBef>
              <a:spcAft>
                <a:spcPts val="0"/>
              </a:spcAft>
              <a:buClr>
                <a:srgbClr val="FFFFFF"/>
              </a:buClr>
              <a:buSzPts val="4000"/>
              <a:buNone/>
              <a:defRPr b="1" sz="4000">
                <a:solidFill>
                  <a:srgbClr val="FFFFFF"/>
                </a:solidFill>
              </a:defRPr>
            </a:lvl2pPr>
            <a:lvl3pPr lvl="2" algn="ctr">
              <a:lnSpc>
                <a:spcPct val="100000"/>
              </a:lnSpc>
              <a:spcBef>
                <a:spcPts val="0"/>
              </a:spcBef>
              <a:spcAft>
                <a:spcPts val="0"/>
              </a:spcAft>
              <a:buClr>
                <a:srgbClr val="FFFFFF"/>
              </a:buClr>
              <a:buSzPts val="4000"/>
              <a:buNone/>
              <a:defRPr b="1" sz="4000">
                <a:solidFill>
                  <a:srgbClr val="FFFFFF"/>
                </a:solidFill>
              </a:defRPr>
            </a:lvl3pPr>
            <a:lvl4pPr lvl="3" algn="ctr">
              <a:lnSpc>
                <a:spcPct val="100000"/>
              </a:lnSpc>
              <a:spcBef>
                <a:spcPts val="0"/>
              </a:spcBef>
              <a:spcAft>
                <a:spcPts val="0"/>
              </a:spcAft>
              <a:buClr>
                <a:srgbClr val="FFFFFF"/>
              </a:buClr>
              <a:buSzPts val="4000"/>
              <a:buNone/>
              <a:defRPr b="1" sz="4000">
                <a:solidFill>
                  <a:srgbClr val="FFFFFF"/>
                </a:solidFill>
              </a:defRPr>
            </a:lvl4pPr>
            <a:lvl5pPr lvl="4" algn="ctr">
              <a:lnSpc>
                <a:spcPct val="100000"/>
              </a:lnSpc>
              <a:spcBef>
                <a:spcPts val="0"/>
              </a:spcBef>
              <a:spcAft>
                <a:spcPts val="0"/>
              </a:spcAft>
              <a:buClr>
                <a:srgbClr val="FFFFFF"/>
              </a:buClr>
              <a:buSzPts val="4000"/>
              <a:buNone/>
              <a:defRPr b="1" sz="4000">
                <a:solidFill>
                  <a:srgbClr val="FFFFFF"/>
                </a:solidFill>
              </a:defRPr>
            </a:lvl5pPr>
            <a:lvl6pPr lvl="5" algn="ctr">
              <a:lnSpc>
                <a:spcPct val="100000"/>
              </a:lnSpc>
              <a:spcBef>
                <a:spcPts val="0"/>
              </a:spcBef>
              <a:spcAft>
                <a:spcPts val="0"/>
              </a:spcAft>
              <a:buClr>
                <a:srgbClr val="FFFFFF"/>
              </a:buClr>
              <a:buSzPts val="4000"/>
              <a:buNone/>
              <a:defRPr b="1" sz="4000">
                <a:solidFill>
                  <a:srgbClr val="FFFFFF"/>
                </a:solidFill>
              </a:defRPr>
            </a:lvl6pPr>
            <a:lvl7pPr lvl="6" algn="ctr">
              <a:lnSpc>
                <a:spcPct val="100000"/>
              </a:lnSpc>
              <a:spcBef>
                <a:spcPts val="0"/>
              </a:spcBef>
              <a:spcAft>
                <a:spcPts val="0"/>
              </a:spcAft>
              <a:buClr>
                <a:srgbClr val="FFFFFF"/>
              </a:buClr>
              <a:buSzPts val="4000"/>
              <a:buNone/>
              <a:defRPr b="1" sz="4000">
                <a:solidFill>
                  <a:srgbClr val="FFFFFF"/>
                </a:solidFill>
              </a:defRPr>
            </a:lvl7pPr>
            <a:lvl8pPr lvl="7" algn="ctr">
              <a:lnSpc>
                <a:spcPct val="100000"/>
              </a:lnSpc>
              <a:spcBef>
                <a:spcPts val="0"/>
              </a:spcBef>
              <a:spcAft>
                <a:spcPts val="0"/>
              </a:spcAft>
              <a:buClr>
                <a:srgbClr val="FFFFFF"/>
              </a:buClr>
              <a:buSzPts val="4000"/>
              <a:buNone/>
              <a:defRPr b="1" sz="4000">
                <a:solidFill>
                  <a:srgbClr val="FFFFFF"/>
                </a:solidFill>
              </a:defRPr>
            </a:lvl8pPr>
            <a:lvl9pPr lvl="8" algn="ctr">
              <a:lnSpc>
                <a:spcPct val="100000"/>
              </a:lnSpc>
              <a:spcBef>
                <a:spcPts val="0"/>
              </a:spcBef>
              <a:spcAft>
                <a:spcPts val="0"/>
              </a:spcAft>
              <a:buClr>
                <a:srgbClr val="FFFFFF"/>
              </a:buClr>
              <a:buSzPts val="4000"/>
              <a:buNone/>
              <a:defRPr b="1" sz="4000">
                <a:solidFill>
                  <a:srgbClr val="FFFFFF"/>
                </a:solidFill>
              </a:defRPr>
            </a:lvl9pPr>
          </a:lstStyle>
          <a:p/>
        </p:txBody>
      </p:sp>
      <p:sp>
        <p:nvSpPr>
          <p:cNvPr id="100" name="Google Shape;100;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3.xml"/><Relationship Id="rId4" Type="http://schemas.openxmlformats.org/officeDocument/2006/relationships/image" Target="../media/image12.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8.png"/><Relationship Id="rId5"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gif"/><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gif"/><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Resilience In Weighted Networks</a:t>
            </a:r>
            <a:endParaRPr/>
          </a:p>
        </p:txBody>
      </p:sp>
      <p:pic>
        <p:nvPicPr>
          <p:cNvPr id="106" name="Google Shape;106;p17"/>
          <p:cNvPicPr preferRelativeResize="0"/>
          <p:nvPr/>
        </p:nvPicPr>
        <p:blipFill rotWithShape="1">
          <a:blip r:embed="rId3">
            <a:alphaModFix/>
          </a:blip>
          <a:srcRect b="35000" l="-6307" r="32875" t="-1577"/>
          <a:stretch/>
        </p:blipFill>
        <p:spPr>
          <a:xfrm>
            <a:off x="5752900" y="2081151"/>
            <a:ext cx="3391099" cy="3074525"/>
          </a:xfrm>
          <a:prstGeom prst="rect">
            <a:avLst/>
          </a:prstGeom>
          <a:noFill/>
          <a:ln>
            <a:noFill/>
          </a:ln>
        </p:spPr>
      </p:pic>
      <p:pic>
        <p:nvPicPr>
          <p:cNvPr id="107" name="Google Shape;107;p17"/>
          <p:cNvPicPr preferRelativeResize="0"/>
          <p:nvPr/>
        </p:nvPicPr>
        <p:blipFill rotWithShape="1">
          <a:blip r:embed="rId4">
            <a:alphaModFix amt="70000"/>
          </a:blip>
          <a:srcRect b="0" l="0" r="29947" t="0"/>
          <a:stretch/>
        </p:blipFill>
        <p:spPr>
          <a:xfrm rot="-606149">
            <a:off x="1810082" y="3127705"/>
            <a:ext cx="1915710" cy="1294791"/>
          </a:xfrm>
          <a:prstGeom prst="rect">
            <a:avLst/>
          </a:prstGeom>
          <a:noFill/>
          <a:ln>
            <a:noFill/>
          </a:ln>
          <a:effectLst>
            <a:outerShdw blurRad="557213" rotWithShape="0" algn="bl" dir="21240000" dist="457200">
              <a:srgbClr val="1A9988">
                <a:alpha val="9000"/>
              </a:srgbClr>
            </a:outerShdw>
          </a:effectLst>
        </p:spPr>
      </p:pic>
      <p:sp>
        <p:nvSpPr>
          <p:cNvPr id="108" name="Google Shape;108;p17"/>
          <p:cNvSpPr txBox="1"/>
          <p:nvPr/>
        </p:nvSpPr>
        <p:spPr>
          <a:xfrm>
            <a:off x="624000" y="4207450"/>
            <a:ext cx="12672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GB">
                <a:solidFill>
                  <a:schemeClr val="accent1"/>
                </a:solidFill>
                <a:latin typeface="Oswald"/>
                <a:ea typeface="Oswald"/>
                <a:cs typeface="Oswald"/>
                <a:sym typeface="Oswald"/>
              </a:rPr>
              <a:t>Sevgi Nur Bilgin</a:t>
            </a:r>
            <a:endParaRPr/>
          </a:p>
        </p:txBody>
      </p:sp>
      <p:sp>
        <p:nvSpPr>
          <p:cNvPr id="109" name="Google Shape;109;p17"/>
          <p:cNvSpPr txBox="1"/>
          <p:nvPr/>
        </p:nvSpPr>
        <p:spPr>
          <a:xfrm>
            <a:off x="1277900" y="2898075"/>
            <a:ext cx="30000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GB">
                <a:solidFill>
                  <a:schemeClr val="accent1"/>
                </a:solidFill>
                <a:latin typeface="Oswald"/>
                <a:ea typeface="Oswald"/>
                <a:cs typeface="Oswald"/>
                <a:sym typeface="Oswald"/>
              </a:rPr>
              <a:t>Aslan Ahmet Haykır</a:t>
            </a:r>
            <a:endParaRPr/>
          </a:p>
        </p:txBody>
      </p:sp>
      <p:sp>
        <p:nvSpPr>
          <p:cNvPr id="110" name="Google Shape;110;p17"/>
          <p:cNvSpPr txBox="1"/>
          <p:nvPr/>
        </p:nvSpPr>
        <p:spPr>
          <a:xfrm>
            <a:off x="3462800" y="4280250"/>
            <a:ext cx="30000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GB">
                <a:solidFill>
                  <a:schemeClr val="accent1"/>
                </a:solidFill>
                <a:latin typeface="Oswald"/>
                <a:ea typeface="Oswald"/>
                <a:cs typeface="Oswald"/>
                <a:sym typeface="Oswald"/>
              </a:rPr>
              <a:t>Enes Bilgin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EXPERIMENTS</a:t>
            </a:r>
            <a:endParaRPr/>
          </a:p>
        </p:txBody>
      </p:sp>
      <p:pic>
        <p:nvPicPr>
          <p:cNvPr id="177" name="Google Shape;177;p26"/>
          <p:cNvPicPr preferRelativeResize="0"/>
          <p:nvPr/>
        </p:nvPicPr>
        <p:blipFill rotWithShape="1">
          <a:blip r:embed="rId3">
            <a:alphaModFix amt="90000"/>
          </a:blip>
          <a:srcRect b="0" l="258" r="268" t="0"/>
          <a:stretch/>
        </p:blipFill>
        <p:spPr>
          <a:xfrm>
            <a:off x="5450250" y="1112100"/>
            <a:ext cx="2967600" cy="29832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887650" y="12788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Properties</a:t>
            </a:r>
            <a:endParaRPr/>
          </a:p>
        </p:txBody>
      </p:sp>
      <p:graphicFrame>
        <p:nvGraphicFramePr>
          <p:cNvPr id="183" name="Google Shape;183;p27"/>
          <p:cNvGraphicFramePr/>
          <p:nvPr/>
        </p:nvGraphicFramePr>
        <p:xfrm>
          <a:off x="952500" y="2000250"/>
          <a:ext cx="3000000" cy="3000000"/>
        </p:xfrm>
        <a:graphic>
          <a:graphicData uri="http://schemas.openxmlformats.org/drawingml/2006/table">
            <a:tbl>
              <a:tblPr>
                <a:noFill/>
                <a:tableStyleId>{794AE8B5-AB12-4590-9EC5-042F9B83B758}</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Node Count</a:t>
                      </a:r>
                      <a:endParaRPr/>
                    </a:p>
                  </a:txBody>
                  <a:tcPr marT="91425" marB="91425" marR="91425" marL="91425"/>
                </a:tc>
                <a:tc>
                  <a:txBody>
                    <a:bodyPr/>
                    <a:lstStyle/>
                    <a:p>
                      <a:pPr indent="0" lvl="0" marL="0" rtl="0" algn="l">
                        <a:spcBef>
                          <a:spcPts val="0"/>
                        </a:spcBef>
                        <a:spcAft>
                          <a:spcPts val="0"/>
                        </a:spcAft>
                        <a:buNone/>
                      </a:pPr>
                      <a:r>
                        <a:rPr lang="en-GB"/>
                        <a:t>Edge Count</a:t>
                      </a:r>
                      <a:endParaRPr/>
                    </a:p>
                  </a:txBody>
                  <a:tcPr marT="91425" marB="91425" marR="91425" marL="91425"/>
                </a:tc>
              </a:tr>
              <a:tr h="381000">
                <a:tc>
                  <a:txBody>
                    <a:bodyPr/>
                    <a:lstStyle/>
                    <a:p>
                      <a:pPr indent="0" lvl="0" marL="0" rtl="0" algn="l">
                        <a:spcBef>
                          <a:spcPts val="0"/>
                        </a:spcBef>
                        <a:spcAft>
                          <a:spcPts val="0"/>
                        </a:spcAft>
                        <a:buNone/>
                      </a:pPr>
                      <a:r>
                        <a:rPr lang="en-GB"/>
                        <a:t>Scale Free Network</a:t>
                      </a:r>
                      <a:endParaRPr/>
                    </a:p>
                  </a:txBody>
                  <a:tcPr marT="91425" marB="91425" marR="91425" marL="91425"/>
                </a:tc>
                <a:tc>
                  <a:txBody>
                    <a:bodyPr/>
                    <a:lstStyle/>
                    <a:p>
                      <a:pPr indent="0" lvl="0" marL="0" rtl="0" algn="l">
                        <a:spcBef>
                          <a:spcPts val="0"/>
                        </a:spcBef>
                        <a:spcAft>
                          <a:spcPts val="0"/>
                        </a:spcAft>
                        <a:buNone/>
                      </a:pPr>
                      <a:r>
                        <a:rPr lang="en-GB"/>
                        <a:t>1000</a:t>
                      </a:r>
                      <a:endParaRPr/>
                    </a:p>
                  </a:txBody>
                  <a:tcPr marT="91425" marB="91425" marR="91425" marL="91425"/>
                </a:tc>
                <a:tc>
                  <a:txBody>
                    <a:bodyPr/>
                    <a:lstStyle/>
                    <a:p>
                      <a:pPr indent="0" lvl="0" marL="0" rtl="0" algn="l">
                        <a:spcBef>
                          <a:spcPts val="0"/>
                        </a:spcBef>
                        <a:spcAft>
                          <a:spcPts val="0"/>
                        </a:spcAft>
                        <a:buNone/>
                      </a:pPr>
                      <a:r>
                        <a:rPr lang="en-GB"/>
                        <a:t>1996</a:t>
                      </a:r>
                      <a:endParaRPr/>
                    </a:p>
                  </a:txBody>
                  <a:tcPr marT="91425" marB="91425" marR="91425" marL="91425"/>
                </a:tc>
              </a:tr>
              <a:tr h="381000">
                <a:tc>
                  <a:txBody>
                    <a:bodyPr/>
                    <a:lstStyle/>
                    <a:p>
                      <a:pPr indent="0" lvl="0" marL="0" rtl="0" algn="l">
                        <a:spcBef>
                          <a:spcPts val="0"/>
                        </a:spcBef>
                        <a:spcAft>
                          <a:spcPts val="0"/>
                        </a:spcAft>
                        <a:buNone/>
                      </a:pPr>
                      <a:r>
                        <a:rPr lang="en-GB"/>
                        <a:t>K-</a:t>
                      </a:r>
                      <a:r>
                        <a:rPr lang="en-GB"/>
                        <a:t>Regular</a:t>
                      </a:r>
                      <a:r>
                        <a:rPr lang="en-GB"/>
                        <a:t> Network</a:t>
                      </a:r>
                      <a:endParaRPr/>
                    </a:p>
                  </a:txBody>
                  <a:tcPr marT="91425" marB="91425" marR="91425" marL="91425"/>
                </a:tc>
                <a:tc>
                  <a:txBody>
                    <a:bodyPr/>
                    <a:lstStyle/>
                    <a:p>
                      <a:pPr indent="0" lvl="0" marL="0" rtl="0" algn="l">
                        <a:spcBef>
                          <a:spcPts val="0"/>
                        </a:spcBef>
                        <a:spcAft>
                          <a:spcPts val="0"/>
                        </a:spcAft>
                        <a:buNone/>
                      </a:pPr>
                      <a:r>
                        <a:rPr lang="en-GB"/>
                        <a:t>1000</a:t>
                      </a:r>
                      <a:endParaRPr/>
                    </a:p>
                  </a:txBody>
                  <a:tcPr marT="91425" marB="91425" marR="91425" marL="91425"/>
                </a:tc>
                <a:tc>
                  <a:txBody>
                    <a:bodyPr/>
                    <a:lstStyle/>
                    <a:p>
                      <a:pPr indent="0" lvl="0" marL="0" rtl="0" algn="l">
                        <a:spcBef>
                          <a:spcPts val="0"/>
                        </a:spcBef>
                        <a:spcAft>
                          <a:spcPts val="0"/>
                        </a:spcAft>
                        <a:buNone/>
                      </a:pPr>
                      <a:r>
                        <a:rPr lang="en-GB"/>
                        <a:t>2000</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887650" y="12788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Properties</a:t>
            </a:r>
            <a:endParaRPr/>
          </a:p>
        </p:txBody>
      </p:sp>
      <p:pic>
        <p:nvPicPr>
          <p:cNvPr id="189" name="Google Shape;189;p28"/>
          <p:cNvPicPr preferRelativeResize="0"/>
          <p:nvPr/>
        </p:nvPicPr>
        <p:blipFill>
          <a:blip r:embed="rId3">
            <a:alphaModFix/>
          </a:blip>
          <a:stretch>
            <a:fillRect/>
          </a:stretch>
        </p:blipFill>
        <p:spPr>
          <a:xfrm>
            <a:off x="618650" y="2121875"/>
            <a:ext cx="3780699" cy="2651600"/>
          </a:xfrm>
          <a:prstGeom prst="rect">
            <a:avLst/>
          </a:prstGeom>
          <a:noFill/>
          <a:ln>
            <a:noFill/>
          </a:ln>
        </p:spPr>
      </p:pic>
      <p:pic>
        <p:nvPicPr>
          <p:cNvPr id="190" name="Google Shape;190;p28"/>
          <p:cNvPicPr preferRelativeResize="0"/>
          <p:nvPr/>
        </p:nvPicPr>
        <p:blipFill>
          <a:blip r:embed="rId4">
            <a:alphaModFix/>
          </a:blip>
          <a:stretch>
            <a:fillRect/>
          </a:stretch>
        </p:blipFill>
        <p:spPr>
          <a:xfrm>
            <a:off x="4839554" y="2121875"/>
            <a:ext cx="3776622" cy="2651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887650" y="12788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Properties</a:t>
            </a:r>
            <a:endParaRPr/>
          </a:p>
        </p:txBody>
      </p:sp>
      <p:pic>
        <p:nvPicPr>
          <p:cNvPr id="196" name="Google Shape;196;p29"/>
          <p:cNvPicPr preferRelativeResize="0"/>
          <p:nvPr/>
        </p:nvPicPr>
        <p:blipFill>
          <a:blip r:embed="rId3">
            <a:alphaModFix/>
          </a:blip>
          <a:stretch>
            <a:fillRect/>
          </a:stretch>
        </p:blipFill>
        <p:spPr>
          <a:xfrm>
            <a:off x="887650" y="1981275"/>
            <a:ext cx="3519972" cy="3024624"/>
          </a:xfrm>
          <a:prstGeom prst="rect">
            <a:avLst/>
          </a:prstGeom>
          <a:noFill/>
          <a:ln>
            <a:noFill/>
          </a:ln>
        </p:spPr>
      </p:pic>
      <p:pic>
        <p:nvPicPr>
          <p:cNvPr id="197" name="Google Shape;197;p29"/>
          <p:cNvPicPr preferRelativeResize="0"/>
          <p:nvPr/>
        </p:nvPicPr>
        <p:blipFill>
          <a:blip r:embed="rId4">
            <a:alphaModFix/>
          </a:blip>
          <a:stretch>
            <a:fillRect/>
          </a:stretch>
        </p:blipFill>
        <p:spPr>
          <a:xfrm>
            <a:off x="4950061" y="1981275"/>
            <a:ext cx="3507365" cy="302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0"/>
          <p:cNvPicPr preferRelativeResize="0"/>
          <p:nvPr/>
        </p:nvPicPr>
        <p:blipFill rotWithShape="1">
          <a:blip r:embed="rId3">
            <a:alphaModFix amt="50000"/>
          </a:blip>
          <a:srcRect b="21875" l="0" r="0" t="21875"/>
          <a:stretch/>
        </p:blipFill>
        <p:spPr>
          <a:xfrm>
            <a:off x="0" y="0"/>
            <a:ext cx="9144005" cy="5143498"/>
          </a:xfrm>
          <a:prstGeom prst="rect">
            <a:avLst/>
          </a:prstGeom>
          <a:noFill/>
          <a:ln>
            <a:noFill/>
          </a:ln>
        </p:spPr>
      </p:pic>
      <p:sp>
        <p:nvSpPr>
          <p:cNvPr id="203" name="Google Shape;203;p30"/>
          <p:cNvSpPr txBox="1"/>
          <p:nvPr>
            <p:ph type="ctrTitle"/>
          </p:nvPr>
        </p:nvSpPr>
        <p:spPr>
          <a:xfrm>
            <a:off x="1837575" y="1251525"/>
            <a:ext cx="5445900" cy="264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209" name="Google Shape;209;p31"/>
          <p:cNvPicPr preferRelativeResize="0"/>
          <p:nvPr/>
        </p:nvPicPr>
        <p:blipFill>
          <a:blip r:embed="rId4">
            <a:alphaModFix/>
          </a:blip>
          <a:stretch>
            <a:fillRect/>
          </a:stretch>
        </p:blipFill>
        <p:spPr>
          <a:xfrm>
            <a:off x="280175" y="1926375"/>
            <a:ext cx="4232858" cy="2984850"/>
          </a:xfrm>
          <a:prstGeom prst="rect">
            <a:avLst/>
          </a:prstGeom>
          <a:noFill/>
          <a:ln>
            <a:noFill/>
          </a:ln>
        </p:spPr>
      </p:pic>
      <p:pic>
        <p:nvPicPr>
          <p:cNvPr id="210" name="Google Shape;210;p31"/>
          <p:cNvPicPr preferRelativeResize="0"/>
          <p:nvPr/>
        </p:nvPicPr>
        <p:blipFill>
          <a:blip r:embed="rId5">
            <a:alphaModFix/>
          </a:blip>
          <a:stretch>
            <a:fillRect/>
          </a:stretch>
        </p:blipFill>
        <p:spPr>
          <a:xfrm>
            <a:off x="4747900" y="1926375"/>
            <a:ext cx="4224816"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216" name="Google Shape;216;p32"/>
          <p:cNvPicPr preferRelativeResize="0"/>
          <p:nvPr/>
        </p:nvPicPr>
        <p:blipFill>
          <a:blip r:embed="rId3">
            <a:alphaModFix/>
          </a:blip>
          <a:stretch>
            <a:fillRect/>
          </a:stretch>
        </p:blipFill>
        <p:spPr>
          <a:xfrm>
            <a:off x="4772375" y="1853850"/>
            <a:ext cx="4283663" cy="2984850"/>
          </a:xfrm>
          <a:prstGeom prst="rect">
            <a:avLst/>
          </a:prstGeom>
          <a:noFill/>
          <a:ln>
            <a:noFill/>
          </a:ln>
        </p:spPr>
      </p:pic>
      <p:pic>
        <p:nvPicPr>
          <p:cNvPr id="217" name="Google Shape;217;p32"/>
          <p:cNvPicPr preferRelativeResize="0"/>
          <p:nvPr/>
        </p:nvPicPr>
        <p:blipFill>
          <a:blip r:embed="rId4">
            <a:alphaModFix/>
          </a:blip>
          <a:stretch>
            <a:fillRect/>
          </a:stretch>
        </p:blipFill>
        <p:spPr>
          <a:xfrm>
            <a:off x="288338" y="1853850"/>
            <a:ext cx="4283663" cy="298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887650" y="12788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Properties</a:t>
            </a:r>
            <a:endParaRPr/>
          </a:p>
        </p:txBody>
      </p:sp>
      <p:graphicFrame>
        <p:nvGraphicFramePr>
          <p:cNvPr id="223" name="Google Shape;223;p33"/>
          <p:cNvGraphicFramePr/>
          <p:nvPr/>
        </p:nvGraphicFramePr>
        <p:xfrm>
          <a:off x="952500" y="2000250"/>
          <a:ext cx="3000000" cy="3000000"/>
        </p:xfrm>
        <a:graphic>
          <a:graphicData uri="http://schemas.openxmlformats.org/drawingml/2006/table">
            <a:tbl>
              <a:tblPr>
                <a:noFill/>
                <a:tableStyleId>{794AE8B5-AB12-4590-9EC5-042F9B83B758}</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Node Count</a:t>
                      </a:r>
                      <a:endParaRPr/>
                    </a:p>
                  </a:txBody>
                  <a:tcPr marT="91425" marB="91425" marR="91425" marL="91425"/>
                </a:tc>
                <a:tc>
                  <a:txBody>
                    <a:bodyPr/>
                    <a:lstStyle/>
                    <a:p>
                      <a:pPr indent="0" lvl="0" marL="0" rtl="0" algn="l">
                        <a:spcBef>
                          <a:spcPts val="0"/>
                        </a:spcBef>
                        <a:spcAft>
                          <a:spcPts val="0"/>
                        </a:spcAft>
                        <a:buNone/>
                      </a:pPr>
                      <a:r>
                        <a:rPr lang="en-GB"/>
                        <a:t>Edge Count</a:t>
                      </a:r>
                      <a:endParaRPr/>
                    </a:p>
                  </a:txBody>
                  <a:tcPr marT="91425" marB="91425" marR="91425" marL="91425"/>
                </a:tc>
              </a:tr>
              <a:tr h="381000">
                <a:tc>
                  <a:txBody>
                    <a:bodyPr/>
                    <a:lstStyle/>
                    <a:p>
                      <a:pPr indent="0" lvl="0" marL="0" rtl="0" algn="l">
                        <a:spcBef>
                          <a:spcPts val="0"/>
                        </a:spcBef>
                        <a:spcAft>
                          <a:spcPts val="0"/>
                        </a:spcAft>
                        <a:buNone/>
                      </a:pPr>
                      <a:r>
                        <a:rPr lang="en-GB"/>
                        <a:t>Scale Free Network</a:t>
                      </a:r>
                      <a:endParaRPr/>
                    </a:p>
                  </a:txBody>
                  <a:tcPr marT="91425" marB="91425" marR="91425" marL="91425"/>
                </a:tc>
                <a:tc>
                  <a:txBody>
                    <a:bodyPr/>
                    <a:lstStyle/>
                    <a:p>
                      <a:pPr indent="0" lvl="0" marL="0" rtl="0" algn="l">
                        <a:spcBef>
                          <a:spcPts val="0"/>
                        </a:spcBef>
                        <a:spcAft>
                          <a:spcPts val="0"/>
                        </a:spcAft>
                        <a:buNone/>
                      </a:pPr>
                      <a:r>
                        <a:rPr lang="en-GB"/>
                        <a:t>180</a:t>
                      </a:r>
                      <a:endParaRPr/>
                    </a:p>
                  </a:txBody>
                  <a:tcPr marT="91425" marB="91425" marR="91425" marL="91425"/>
                </a:tc>
                <a:tc>
                  <a:txBody>
                    <a:bodyPr/>
                    <a:lstStyle/>
                    <a:p>
                      <a:pPr indent="0" lvl="0" marL="0" rtl="0" algn="l">
                        <a:spcBef>
                          <a:spcPts val="0"/>
                        </a:spcBef>
                        <a:spcAft>
                          <a:spcPts val="0"/>
                        </a:spcAft>
                        <a:buNone/>
                      </a:pPr>
                      <a:r>
                        <a:rPr lang="en-GB"/>
                        <a:t>356</a:t>
                      </a:r>
                      <a:endParaRPr/>
                    </a:p>
                  </a:txBody>
                  <a:tcPr marT="91425" marB="91425" marR="91425" marL="91425"/>
                </a:tc>
              </a:tr>
              <a:tr h="381000">
                <a:tc>
                  <a:txBody>
                    <a:bodyPr/>
                    <a:lstStyle/>
                    <a:p>
                      <a:pPr indent="0" lvl="0" marL="0" rtl="0" algn="l">
                        <a:spcBef>
                          <a:spcPts val="0"/>
                        </a:spcBef>
                        <a:spcAft>
                          <a:spcPts val="0"/>
                        </a:spcAft>
                        <a:buNone/>
                      </a:pPr>
                      <a:r>
                        <a:rPr lang="en-GB"/>
                        <a:t>K-Regular Network</a:t>
                      </a:r>
                      <a:endParaRPr/>
                    </a:p>
                  </a:txBody>
                  <a:tcPr marT="91425" marB="91425" marR="91425" marL="91425"/>
                </a:tc>
                <a:tc>
                  <a:txBody>
                    <a:bodyPr/>
                    <a:lstStyle/>
                    <a:p>
                      <a:pPr indent="0" lvl="0" marL="0" rtl="0" algn="l">
                        <a:spcBef>
                          <a:spcPts val="0"/>
                        </a:spcBef>
                        <a:spcAft>
                          <a:spcPts val="0"/>
                        </a:spcAft>
                        <a:buNone/>
                      </a:pPr>
                      <a:r>
                        <a:rPr lang="en-GB"/>
                        <a:t>180</a:t>
                      </a:r>
                      <a:endParaRPr/>
                    </a:p>
                  </a:txBody>
                  <a:tcPr marT="91425" marB="91425" marR="91425" marL="91425"/>
                </a:tc>
                <a:tc>
                  <a:txBody>
                    <a:bodyPr/>
                    <a:lstStyle/>
                    <a:p>
                      <a:pPr indent="0" lvl="0" marL="0" rtl="0" algn="l">
                        <a:spcBef>
                          <a:spcPts val="0"/>
                        </a:spcBef>
                        <a:spcAft>
                          <a:spcPts val="0"/>
                        </a:spcAft>
                        <a:buNone/>
                      </a:pPr>
                      <a:r>
                        <a:rPr lang="en-GB"/>
                        <a:t>360</a:t>
                      </a:r>
                      <a:endParaRPr/>
                    </a:p>
                  </a:txBody>
                  <a:tcPr marT="91425" marB="91425" marR="91425" marL="91425"/>
                </a:tc>
              </a:tr>
            </a:tbl>
          </a:graphicData>
        </a:graphic>
      </p:graphicFrame>
      <p:sp>
        <p:nvSpPr>
          <p:cNvPr id="224" name="Google Shape;224;p33"/>
          <p:cNvSpPr txBox="1"/>
          <p:nvPr/>
        </p:nvSpPr>
        <p:spPr>
          <a:xfrm>
            <a:off x="952500" y="3602175"/>
            <a:ext cx="723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We have simulated our network with previous null model. At the end, we have 100 graphs with same strength distribution.</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Mean Results</a:t>
            </a:r>
            <a:endParaRPr/>
          </a:p>
        </p:txBody>
      </p:sp>
      <p:pic>
        <p:nvPicPr>
          <p:cNvPr id="230" name="Google Shape;230;p34"/>
          <p:cNvPicPr preferRelativeResize="0"/>
          <p:nvPr/>
        </p:nvPicPr>
        <p:blipFill>
          <a:blip r:embed="rId3">
            <a:alphaModFix/>
          </a:blip>
          <a:stretch>
            <a:fillRect/>
          </a:stretch>
        </p:blipFill>
        <p:spPr>
          <a:xfrm>
            <a:off x="251550" y="2006250"/>
            <a:ext cx="4146522" cy="2984850"/>
          </a:xfrm>
          <a:prstGeom prst="rect">
            <a:avLst/>
          </a:prstGeom>
          <a:noFill/>
          <a:ln>
            <a:noFill/>
          </a:ln>
        </p:spPr>
      </p:pic>
      <p:pic>
        <p:nvPicPr>
          <p:cNvPr id="231" name="Google Shape;231;p34"/>
          <p:cNvPicPr preferRelativeResize="0"/>
          <p:nvPr/>
        </p:nvPicPr>
        <p:blipFill>
          <a:blip r:embed="rId4">
            <a:alphaModFix/>
          </a:blip>
          <a:stretch>
            <a:fillRect/>
          </a:stretch>
        </p:blipFill>
        <p:spPr>
          <a:xfrm>
            <a:off x="4572000" y="2006250"/>
            <a:ext cx="4283663"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Mean </a:t>
            </a:r>
            <a:r>
              <a:rPr lang="en-GB"/>
              <a:t>Results</a:t>
            </a:r>
            <a:endParaRPr/>
          </a:p>
        </p:txBody>
      </p:sp>
      <p:pic>
        <p:nvPicPr>
          <p:cNvPr id="237" name="Google Shape;237;p35"/>
          <p:cNvPicPr preferRelativeResize="0"/>
          <p:nvPr/>
        </p:nvPicPr>
        <p:blipFill>
          <a:blip r:embed="rId3">
            <a:alphaModFix/>
          </a:blip>
          <a:stretch>
            <a:fillRect/>
          </a:stretch>
        </p:blipFill>
        <p:spPr>
          <a:xfrm>
            <a:off x="4571997" y="2006250"/>
            <a:ext cx="4283663" cy="2984850"/>
          </a:xfrm>
          <a:prstGeom prst="rect">
            <a:avLst/>
          </a:prstGeom>
          <a:noFill/>
          <a:ln>
            <a:noFill/>
          </a:ln>
        </p:spPr>
      </p:pic>
      <p:pic>
        <p:nvPicPr>
          <p:cNvPr id="238" name="Google Shape;238;p35"/>
          <p:cNvPicPr preferRelativeResize="0"/>
          <p:nvPr/>
        </p:nvPicPr>
        <p:blipFill>
          <a:blip r:embed="rId4">
            <a:alphaModFix/>
          </a:blip>
          <a:stretch>
            <a:fillRect/>
          </a:stretch>
        </p:blipFill>
        <p:spPr>
          <a:xfrm>
            <a:off x="289147" y="2006250"/>
            <a:ext cx="4146522"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rotWithShape="1">
          <a:blip r:embed="rId3">
            <a:alphaModFix amt="90000"/>
          </a:blip>
          <a:srcRect b="0" l="258" r="268" t="0"/>
          <a:stretch/>
        </p:blipFill>
        <p:spPr>
          <a:xfrm>
            <a:off x="-1179700" y="3191600"/>
            <a:ext cx="2967600" cy="2983200"/>
          </a:xfrm>
          <a:prstGeom prst="ellipse">
            <a:avLst/>
          </a:prstGeom>
          <a:noFill/>
          <a:ln>
            <a:noFill/>
          </a:ln>
        </p:spPr>
      </p:pic>
      <p:sp>
        <p:nvSpPr>
          <p:cNvPr id="116" name="Google Shape;116;p18"/>
          <p:cNvSpPr txBox="1"/>
          <p:nvPr>
            <p:ph type="title"/>
          </p:nvPr>
        </p:nvSpPr>
        <p:spPr>
          <a:xfrm>
            <a:off x="2022875" y="669150"/>
            <a:ext cx="5698800" cy="342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What is the resilience of networks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6"/>
          <p:cNvPicPr preferRelativeResize="0"/>
          <p:nvPr/>
        </p:nvPicPr>
        <p:blipFill rotWithShape="1">
          <a:blip r:embed="rId3">
            <a:alphaModFix/>
          </a:blip>
          <a:srcRect b="0" l="5523" r="5523" t="0"/>
          <a:stretch/>
        </p:blipFill>
        <p:spPr>
          <a:xfrm>
            <a:off x="1" y="0"/>
            <a:ext cx="9144000" cy="5143500"/>
          </a:xfrm>
          <a:prstGeom prst="rect">
            <a:avLst/>
          </a:prstGeom>
          <a:noFill/>
          <a:ln>
            <a:noFill/>
          </a:ln>
        </p:spPr>
      </p:pic>
      <p:sp>
        <p:nvSpPr>
          <p:cNvPr id="244" name="Google Shape;244;p36"/>
          <p:cNvSpPr/>
          <p:nvPr/>
        </p:nvSpPr>
        <p:spPr>
          <a:xfrm>
            <a:off x="0" y="2574400"/>
            <a:ext cx="4568400" cy="1714500"/>
          </a:xfrm>
          <a:prstGeom prst="rect">
            <a:avLst/>
          </a:prstGeom>
          <a:solidFill>
            <a:srgbClr val="FFFFFF">
              <a:alpha val="8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txBox="1"/>
          <p:nvPr>
            <p:ph type="title"/>
          </p:nvPr>
        </p:nvSpPr>
        <p:spPr>
          <a:xfrm>
            <a:off x="351600" y="2736850"/>
            <a:ext cx="3997500" cy="138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 for </a:t>
            </a:r>
            <a:r>
              <a:rPr lang="en-GB"/>
              <a:t>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can we measure the resilience ?</a:t>
            </a:r>
            <a:endParaRPr/>
          </a:p>
        </p:txBody>
      </p:sp>
      <p:sp>
        <p:nvSpPr>
          <p:cNvPr id="122" name="Google Shape;122;p19"/>
          <p:cNvSpPr txBox="1"/>
          <p:nvPr>
            <p:ph idx="1" type="body"/>
          </p:nvPr>
        </p:nvSpPr>
        <p:spPr>
          <a:xfrm>
            <a:off x="729450" y="2078875"/>
            <a:ext cx="7688700" cy="2525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GB" sz="1700">
                <a:solidFill>
                  <a:srgbClr val="000000"/>
                </a:solidFill>
                <a:latin typeface="Arial"/>
                <a:ea typeface="Arial"/>
                <a:cs typeface="Arial"/>
                <a:sym typeface="Arial"/>
              </a:rPr>
              <a:t>Largest connected component size (LCC)</a:t>
            </a:r>
            <a:endParaRPr b="1" sz="1500">
              <a:solidFill>
                <a:srgbClr val="000000"/>
              </a:solidFill>
              <a:latin typeface="Arial"/>
              <a:ea typeface="Arial"/>
              <a:cs typeface="Arial"/>
              <a:sym typeface="Arial"/>
            </a:endParaRPr>
          </a:p>
          <a:p>
            <a:pPr indent="0" lvl="0" marL="457200" rtl="0" algn="l">
              <a:spcBef>
                <a:spcPts val="1200"/>
              </a:spcBef>
              <a:spcAft>
                <a:spcPts val="0"/>
              </a:spcAft>
              <a:buNone/>
            </a:pPr>
            <a:r>
              <a:t/>
            </a:r>
            <a:endParaRPr b="1" sz="1500">
              <a:solidFill>
                <a:srgbClr val="000000"/>
              </a:solidFill>
              <a:latin typeface="Arial"/>
              <a:ea typeface="Arial"/>
              <a:cs typeface="Arial"/>
              <a:sym typeface="Arial"/>
            </a:endParaRPr>
          </a:p>
          <a:p>
            <a:pPr indent="0" lvl="0" marL="0" rtl="0" algn="l">
              <a:spcBef>
                <a:spcPts val="1200"/>
              </a:spcBef>
              <a:spcAft>
                <a:spcPts val="0"/>
              </a:spcAft>
              <a:buNone/>
            </a:pPr>
            <a:r>
              <a:t/>
            </a:r>
            <a:endParaRPr b="1"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b="1" lang="en-GB" sz="1700">
                <a:solidFill>
                  <a:srgbClr val="000000"/>
                </a:solidFill>
                <a:latin typeface="Arial"/>
                <a:ea typeface="Arial"/>
                <a:cs typeface="Arial"/>
                <a:sym typeface="Arial"/>
              </a:rPr>
              <a:t>Global Efficiency</a:t>
            </a:r>
            <a:endParaRPr b="1" sz="1500">
              <a:solidFill>
                <a:srgbClr val="000000"/>
              </a:solidFill>
              <a:latin typeface="Arial"/>
              <a:ea typeface="Arial"/>
              <a:cs typeface="Arial"/>
              <a:sym typeface="Arial"/>
            </a:endParaRPr>
          </a:p>
        </p:txBody>
      </p:sp>
      <p:pic>
        <p:nvPicPr>
          <p:cNvPr id="123" name="Google Shape;123;p19"/>
          <p:cNvPicPr preferRelativeResize="0"/>
          <p:nvPr/>
        </p:nvPicPr>
        <p:blipFill>
          <a:blip r:embed="rId3">
            <a:alphaModFix/>
          </a:blip>
          <a:stretch>
            <a:fillRect/>
          </a:stretch>
        </p:blipFill>
        <p:spPr>
          <a:xfrm>
            <a:off x="3670813" y="3414425"/>
            <a:ext cx="1802375" cy="446875"/>
          </a:xfrm>
          <a:prstGeom prst="rect">
            <a:avLst/>
          </a:prstGeom>
          <a:noFill/>
          <a:ln>
            <a:noFill/>
          </a:ln>
        </p:spPr>
      </p:pic>
      <p:pic>
        <p:nvPicPr>
          <p:cNvPr id="124" name="Google Shape;124;p19"/>
          <p:cNvPicPr preferRelativeResize="0"/>
          <p:nvPr/>
        </p:nvPicPr>
        <p:blipFill>
          <a:blip r:embed="rId4">
            <a:alphaModFix/>
          </a:blip>
          <a:stretch>
            <a:fillRect/>
          </a:stretch>
        </p:blipFill>
        <p:spPr>
          <a:xfrm>
            <a:off x="5473178" y="1075653"/>
            <a:ext cx="4024325" cy="3528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000"/>
                                        <p:tgtEl>
                                          <p:spTgt spid="12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0"/>
          <p:cNvPicPr preferRelativeResize="0"/>
          <p:nvPr/>
        </p:nvPicPr>
        <p:blipFill rotWithShape="1">
          <a:blip r:embed="rId3">
            <a:alphaModFix/>
          </a:blip>
          <a:srcRect b="-22970" l="-21759" r="-25364" t="-19438"/>
          <a:stretch/>
        </p:blipFill>
        <p:spPr>
          <a:xfrm>
            <a:off x="887950" y="1091450"/>
            <a:ext cx="2871000" cy="2871300"/>
          </a:xfrm>
          <a:prstGeom prst="ellipse">
            <a:avLst/>
          </a:prstGeom>
          <a:noFill/>
          <a:ln>
            <a:noFill/>
          </a:ln>
          <a:effectLst>
            <a:outerShdw blurRad="171450" rotWithShape="0" algn="bl" dir="6540000" dist="171450">
              <a:srgbClr val="1A9988">
                <a:alpha val="40000"/>
              </a:srgbClr>
            </a:outerShdw>
          </a:effectLst>
        </p:spPr>
      </p:pic>
      <p:pic>
        <p:nvPicPr>
          <p:cNvPr id="130" name="Google Shape;130;p20"/>
          <p:cNvPicPr preferRelativeResize="0"/>
          <p:nvPr/>
        </p:nvPicPr>
        <p:blipFill rotWithShape="1">
          <a:blip r:embed="rId4">
            <a:alphaModFix/>
          </a:blip>
          <a:srcRect b="-18294" l="-22925" r="-22910" t="-22868"/>
          <a:stretch/>
        </p:blipFill>
        <p:spPr>
          <a:xfrm>
            <a:off x="5450450" y="1046650"/>
            <a:ext cx="2733300" cy="2733900"/>
          </a:xfrm>
          <a:prstGeom prst="ellipse">
            <a:avLst/>
          </a:prstGeom>
          <a:noFill/>
          <a:ln>
            <a:noFill/>
          </a:ln>
          <a:effectLst>
            <a:outerShdw blurRad="257175" rotWithShape="0" algn="bl" dir="6600000" dist="200025">
              <a:srgbClr val="1A9988">
                <a:alpha val="40000"/>
              </a:srgbClr>
            </a:outerShdw>
          </a:effectLst>
        </p:spPr>
      </p:pic>
      <p:sp>
        <p:nvSpPr>
          <p:cNvPr id="131" name="Google Shape;131;p20"/>
          <p:cNvSpPr txBox="1"/>
          <p:nvPr>
            <p:ph type="title"/>
          </p:nvPr>
        </p:nvSpPr>
        <p:spPr>
          <a:xfrm>
            <a:off x="311700" y="307825"/>
            <a:ext cx="7434600" cy="92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Network Models</a:t>
            </a:r>
            <a:endParaRPr/>
          </a:p>
        </p:txBody>
      </p:sp>
      <p:sp>
        <p:nvSpPr>
          <p:cNvPr id="132" name="Google Shape;132;p20"/>
          <p:cNvSpPr txBox="1"/>
          <p:nvPr>
            <p:ph idx="1" type="body"/>
          </p:nvPr>
        </p:nvSpPr>
        <p:spPr>
          <a:xfrm>
            <a:off x="1200250" y="3780700"/>
            <a:ext cx="2246400" cy="516600"/>
          </a:xfrm>
          <a:prstGeom prst="rect">
            <a:avLst/>
          </a:prstGeom>
        </p:spPr>
        <p:txBody>
          <a:bodyPr anchorCtr="0" anchor="t" bIns="91425" lIns="91425" spcFirstLastPara="1" rIns="91425" wrap="square" tIns="91425">
            <a:noAutofit/>
          </a:bodyPr>
          <a:lstStyle/>
          <a:p>
            <a:pPr indent="-314325" lvl="0" marL="457200" rtl="0" algn="ctr">
              <a:lnSpc>
                <a:spcPct val="95000"/>
              </a:lnSpc>
              <a:spcBef>
                <a:spcPts val="0"/>
              </a:spcBef>
              <a:spcAft>
                <a:spcPts val="0"/>
              </a:spcAft>
              <a:buSzPts val="1350"/>
              <a:buChar char="●"/>
            </a:pPr>
            <a:r>
              <a:rPr b="1" lang="en-GB" sz="1350"/>
              <a:t>K- Regular Networks</a:t>
            </a:r>
            <a:endParaRPr b="1" sz="1350"/>
          </a:p>
          <a:p>
            <a:pPr indent="0" lvl="0" marL="457200" rtl="0" algn="ctr">
              <a:lnSpc>
                <a:spcPct val="95000"/>
              </a:lnSpc>
              <a:spcBef>
                <a:spcPts val="1600"/>
              </a:spcBef>
              <a:spcAft>
                <a:spcPts val="1600"/>
              </a:spcAft>
              <a:buSzPts val="275"/>
              <a:buNone/>
            </a:pPr>
            <a:r>
              <a:t/>
            </a:r>
            <a:endParaRPr sz="1350"/>
          </a:p>
        </p:txBody>
      </p:sp>
      <p:sp>
        <p:nvSpPr>
          <p:cNvPr id="133" name="Google Shape;133;p20"/>
          <p:cNvSpPr txBox="1"/>
          <p:nvPr>
            <p:ph idx="2" type="body"/>
          </p:nvPr>
        </p:nvSpPr>
        <p:spPr>
          <a:xfrm>
            <a:off x="5244275" y="3780700"/>
            <a:ext cx="3018000" cy="516600"/>
          </a:xfrm>
          <a:prstGeom prst="rect">
            <a:avLst/>
          </a:prstGeom>
        </p:spPr>
        <p:txBody>
          <a:bodyPr anchorCtr="0" anchor="t" bIns="91425" lIns="91425" spcFirstLastPara="1" rIns="91425" wrap="square" tIns="91425">
            <a:noAutofit/>
          </a:bodyPr>
          <a:lstStyle/>
          <a:p>
            <a:pPr indent="-314325" lvl="0" marL="457200" rtl="0" algn="ctr">
              <a:spcBef>
                <a:spcPts val="0"/>
              </a:spcBef>
              <a:spcAft>
                <a:spcPts val="0"/>
              </a:spcAft>
              <a:buSzPts val="1350"/>
              <a:buChar char="●"/>
            </a:pPr>
            <a:r>
              <a:rPr b="1" lang="en-GB" sz="1350"/>
              <a:t>Scale- Free  Networks</a:t>
            </a:r>
            <a:endParaRPr b="1" sz="13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do nodes and edges represents ?</a:t>
            </a:r>
            <a:endParaRPr/>
          </a:p>
        </p:txBody>
      </p:sp>
      <p:pic>
        <p:nvPicPr>
          <p:cNvPr id="139" name="Google Shape;139;p21"/>
          <p:cNvPicPr preferRelativeResize="0"/>
          <p:nvPr/>
        </p:nvPicPr>
        <p:blipFill>
          <a:blip r:embed="rId3">
            <a:alphaModFix/>
          </a:blip>
          <a:stretch>
            <a:fillRect/>
          </a:stretch>
        </p:blipFill>
        <p:spPr>
          <a:xfrm>
            <a:off x="2363475" y="1986625"/>
            <a:ext cx="2357124" cy="2435675"/>
          </a:xfrm>
          <a:prstGeom prst="rect">
            <a:avLst/>
          </a:prstGeom>
          <a:noFill/>
          <a:ln>
            <a:noFill/>
          </a:ln>
        </p:spPr>
      </p:pic>
      <p:pic>
        <p:nvPicPr>
          <p:cNvPr id="140" name="Google Shape;140;p21"/>
          <p:cNvPicPr preferRelativeResize="0"/>
          <p:nvPr/>
        </p:nvPicPr>
        <p:blipFill>
          <a:blip r:embed="rId4">
            <a:alphaModFix/>
          </a:blip>
          <a:stretch>
            <a:fillRect/>
          </a:stretch>
        </p:blipFill>
        <p:spPr>
          <a:xfrm>
            <a:off x="5291626" y="3451850"/>
            <a:ext cx="2158595" cy="535200"/>
          </a:xfrm>
          <a:prstGeom prst="rect">
            <a:avLst/>
          </a:prstGeom>
          <a:noFill/>
          <a:ln>
            <a:noFill/>
          </a:ln>
        </p:spPr>
      </p:pic>
      <p:pic>
        <p:nvPicPr>
          <p:cNvPr id="141" name="Google Shape;141;p21"/>
          <p:cNvPicPr preferRelativeResize="0"/>
          <p:nvPr/>
        </p:nvPicPr>
        <p:blipFill>
          <a:blip r:embed="rId5">
            <a:alphaModFix/>
          </a:blip>
          <a:stretch>
            <a:fillRect/>
          </a:stretch>
        </p:blipFill>
        <p:spPr>
          <a:xfrm>
            <a:off x="5007300" y="2304550"/>
            <a:ext cx="2614252" cy="53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Attack Models</a:t>
            </a:r>
            <a:endParaRPr/>
          </a:p>
        </p:txBody>
      </p:sp>
      <p:pic>
        <p:nvPicPr>
          <p:cNvPr id="147" name="Google Shape;147;p22"/>
          <p:cNvPicPr preferRelativeResize="0"/>
          <p:nvPr/>
        </p:nvPicPr>
        <p:blipFill>
          <a:blip r:embed="rId4">
            <a:alphaModFix/>
          </a:blip>
          <a:stretch>
            <a:fillRect/>
          </a:stretch>
        </p:blipFill>
        <p:spPr>
          <a:xfrm>
            <a:off x="3336450" y="1719200"/>
            <a:ext cx="2471106" cy="2984850"/>
          </a:xfrm>
          <a:prstGeom prst="rect">
            <a:avLst/>
          </a:prstGeom>
          <a:noFill/>
          <a:ln>
            <a:noFill/>
          </a:ln>
        </p:spPr>
      </p:pic>
      <p:pic>
        <p:nvPicPr>
          <p:cNvPr id="148" name="Google Shape;148;p22"/>
          <p:cNvPicPr preferRelativeResize="0"/>
          <p:nvPr/>
        </p:nvPicPr>
        <p:blipFill rotWithShape="1">
          <a:blip r:embed="rId5">
            <a:alphaModFix/>
          </a:blip>
          <a:srcRect b="1203" l="-3960" r="58695" t="39806"/>
          <a:stretch/>
        </p:blipFill>
        <p:spPr>
          <a:xfrm>
            <a:off x="6756850" y="3"/>
            <a:ext cx="2387150" cy="2420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Attack Strategies</a:t>
            </a:r>
            <a:endParaRPr/>
          </a:p>
        </p:txBody>
      </p:sp>
      <p:sp>
        <p:nvSpPr>
          <p:cNvPr id="154" name="Google Shape;154;p23"/>
          <p:cNvSpPr txBox="1"/>
          <p:nvPr>
            <p:ph idx="1" type="body"/>
          </p:nvPr>
        </p:nvSpPr>
        <p:spPr>
          <a:xfrm>
            <a:off x="729450" y="2009000"/>
            <a:ext cx="49965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sz="1800"/>
              <a:t>Highest weight</a:t>
            </a:r>
            <a:endParaRPr sz="1800"/>
          </a:p>
        </p:txBody>
      </p:sp>
      <p:pic>
        <p:nvPicPr>
          <p:cNvPr id="155" name="Google Shape;155;p23"/>
          <p:cNvPicPr preferRelativeResize="0"/>
          <p:nvPr/>
        </p:nvPicPr>
        <p:blipFill>
          <a:blip r:embed="rId3">
            <a:alphaModFix/>
          </a:blip>
          <a:stretch>
            <a:fillRect/>
          </a:stretch>
        </p:blipFill>
        <p:spPr>
          <a:xfrm>
            <a:off x="3869300" y="1853850"/>
            <a:ext cx="2471925" cy="2984849"/>
          </a:xfrm>
          <a:prstGeom prst="rect">
            <a:avLst/>
          </a:prstGeom>
          <a:noFill/>
          <a:ln>
            <a:noFill/>
          </a:ln>
        </p:spPr>
      </p:pic>
      <p:pic>
        <p:nvPicPr>
          <p:cNvPr id="156" name="Google Shape;156;p23"/>
          <p:cNvPicPr preferRelativeResize="0"/>
          <p:nvPr/>
        </p:nvPicPr>
        <p:blipFill rotWithShape="1">
          <a:blip r:embed="rId4">
            <a:alphaModFix/>
          </a:blip>
          <a:srcRect b="1203" l="-3960" r="58695" t="39806"/>
          <a:stretch/>
        </p:blipFill>
        <p:spPr>
          <a:xfrm rot="10800000">
            <a:off x="0" y="2723353"/>
            <a:ext cx="2387150" cy="2420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Attack </a:t>
            </a:r>
            <a:r>
              <a:rPr lang="en-GB"/>
              <a:t>Strategies</a:t>
            </a:r>
            <a:endParaRPr/>
          </a:p>
        </p:txBody>
      </p:sp>
      <p:sp>
        <p:nvSpPr>
          <p:cNvPr id="162" name="Google Shape;162;p24"/>
          <p:cNvSpPr txBox="1"/>
          <p:nvPr>
            <p:ph idx="1" type="body"/>
          </p:nvPr>
        </p:nvSpPr>
        <p:spPr>
          <a:xfrm>
            <a:off x="729450" y="2078875"/>
            <a:ext cx="53613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GB" sz="1700"/>
              <a:t>Ra</a:t>
            </a:r>
            <a:r>
              <a:rPr b="1" lang="en-GB" sz="1700"/>
              <a:t>ndom removal</a:t>
            </a:r>
            <a:endParaRPr sz="1700"/>
          </a:p>
          <a:p>
            <a:pPr indent="0" lvl="0" marL="457200" rtl="0" algn="l">
              <a:spcBef>
                <a:spcPts val="1200"/>
              </a:spcBef>
              <a:spcAft>
                <a:spcPts val="1200"/>
              </a:spcAft>
              <a:buNone/>
            </a:pPr>
            <a:r>
              <a:t/>
            </a:r>
            <a:endParaRPr/>
          </a:p>
        </p:txBody>
      </p:sp>
      <p:pic>
        <p:nvPicPr>
          <p:cNvPr id="163" name="Google Shape;163;p24"/>
          <p:cNvPicPr preferRelativeResize="0"/>
          <p:nvPr/>
        </p:nvPicPr>
        <p:blipFill>
          <a:blip r:embed="rId3">
            <a:alphaModFix/>
          </a:blip>
          <a:stretch>
            <a:fillRect/>
          </a:stretch>
        </p:blipFill>
        <p:spPr>
          <a:xfrm>
            <a:off x="3842750" y="1932625"/>
            <a:ext cx="2471925" cy="2984849"/>
          </a:xfrm>
          <a:prstGeom prst="rect">
            <a:avLst/>
          </a:prstGeom>
          <a:noFill/>
          <a:ln>
            <a:noFill/>
          </a:ln>
        </p:spPr>
      </p:pic>
      <p:pic>
        <p:nvPicPr>
          <p:cNvPr id="164" name="Google Shape;164;p24"/>
          <p:cNvPicPr preferRelativeResize="0"/>
          <p:nvPr/>
        </p:nvPicPr>
        <p:blipFill rotWithShape="1">
          <a:blip r:embed="rId4">
            <a:alphaModFix/>
          </a:blip>
          <a:srcRect b="1203" l="-3960" r="58695" t="39806"/>
          <a:stretch/>
        </p:blipFill>
        <p:spPr>
          <a:xfrm>
            <a:off x="6756850" y="3"/>
            <a:ext cx="2387150" cy="2420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Null Model </a:t>
            </a:r>
            <a:r>
              <a:rPr lang="en-GB" sz="1300">
                <a:solidFill>
                  <a:schemeClr val="accent1"/>
                </a:solidFill>
                <a:latin typeface="Lato"/>
                <a:ea typeface="Lato"/>
                <a:cs typeface="Lato"/>
                <a:sym typeface="Lato"/>
              </a:rPr>
              <a:t>by Rubinov and Sporns</a:t>
            </a:r>
            <a:endParaRPr/>
          </a:p>
        </p:txBody>
      </p:sp>
      <p:pic>
        <p:nvPicPr>
          <p:cNvPr id="170" name="Google Shape;170;p25"/>
          <p:cNvPicPr preferRelativeResize="0"/>
          <p:nvPr/>
        </p:nvPicPr>
        <p:blipFill rotWithShape="1">
          <a:blip r:embed="rId4">
            <a:alphaModFix/>
          </a:blip>
          <a:srcRect b="49629" l="0" r="49052" t="0"/>
          <a:stretch/>
        </p:blipFill>
        <p:spPr>
          <a:xfrm>
            <a:off x="6523575" y="2571750"/>
            <a:ext cx="2620426" cy="2590800"/>
          </a:xfrm>
          <a:prstGeom prst="rect">
            <a:avLst/>
          </a:prstGeom>
          <a:noFill/>
          <a:ln>
            <a:noFill/>
          </a:ln>
        </p:spPr>
      </p:pic>
      <p:sp>
        <p:nvSpPr>
          <p:cNvPr id="171" name="Google Shape;171;p25"/>
          <p:cNvSpPr txBox="1"/>
          <p:nvPr>
            <p:ph idx="1" type="body"/>
          </p:nvPr>
        </p:nvSpPr>
        <p:spPr>
          <a:xfrm>
            <a:off x="729450" y="2006250"/>
            <a:ext cx="7390800" cy="315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500"/>
              <a:t>Each iteration</a:t>
            </a:r>
            <a:endParaRPr b="1" sz="1500"/>
          </a:p>
          <a:p>
            <a:pPr indent="-311150" lvl="0" marL="457200" rtl="0" algn="l">
              <a:spcBef>
                <a:spcPts val="1200"/>
              </a:spcBef>
              <a:spcAft>
                <a:spcPts val="0"/>
              </a:spcAft>
              <a:buSzPts val="1300"/>
              <a:buChar char="❖"/>
            </a:pPr>
            <a:r>
              <a:rPr b="1" lang="en-GB"/>
              <a:t>Randomly select </a:t>
            </a:r>
            <a:r>
              <a:rPr b="1" lang="en-GB" sz="1700"/>
              <a:t>4</a:t>
            </a:r>
            <a:r>
              <a:rPr b="1" lang="en-GB"/>
              <a:t> </a:t>
            </a:r>
            <a:r>
              <a:rPr b="1" lang="en-GB" sz="1629">
                <a:solidFill>
                  <a:schemeClr val="accent2"/>
                </a:solidFill>
              </a:rPr>
              <a:t>nodes</a:t>
            </a:r>
            <a:endParaRPr b="1" sz="1629">
              <a:solidFill>
                <a:schemeClr val="accent2"/>
              </a:solidFill>
            </a:endParaRPr>
          </a:p>
          <a:p>
            <a:pPr indent="457200" lvl="0" marL="0" rtl="0" algn="l">
              <a:spcBef>
                <a:spcPts val="1200"/>
              </a:spcBef>
              <a:spcAft>
                <a:spcPts val="0"/>
              </a:spcAft>
              <a:buNone/>
            </a:pPr>
            <a:r>
              <a:rPr b="1" lang="en-GB" sz="1500">
                <a:solidFill>
                  <a:schemeClr val="accent2"/>
                </a:solidFill>
              </a:rPr>
              <a:t>	</a:t>
            </a:r>
            <a:r>
              <a:rPr b="1" lang="en-GB"/>
              <a:t>That have </a:t>
            </a:r>
            <a:r>
              <a:rPr b="1" lang="en-GB" sz="1558">
                <a:solidFill>
                  <a:srgbClr val="6AA84F"/>
                </a:solidFill>
              </a:rPr>
              <a:t>positive </a:t>
            </a:r>
            <a:r>
              <a:rPr b="1" lang="en-GB"/>
              <a:t>connections </a:t>
            </a:r>
            <a:r>
              <a:rPr b="1" lang="en-GB" sz="1558">
                <a:solidFill>
                  <a:srgbClr val="6AA84F"/>
                </a:solidFill>
              </a:rPr>
              <a:t>(u1,u2)  ,  (u3,u4)</a:t>
            </a:r>
            <a:r>
              <a:rPr lang="en-GB" sz="1558">
                <a:solidFill>
                  <a:srgbClr val="6AA84F"/>
                </a:solidFill>
              </a:rPr>
              <a:t> </a:t>
            </a:r>
            <a:r>
              <a:rPr b="1" lang="en-GB"/>
              <a:t>and</a:t>
            </a:r>
            <a:endParaRPr b="1"/>
          </a:p>
          <a:p>
            <a:pPr indent="0" lvl="0" marL="0" rtl="0" algn="l">
              <a:spcBef>
                <a:spcPts val="1200"/>
              </a:spcBef>
              <a:spcAft>
                <a:spcPts val="0"/>
              </a:spcAft>
              <a:buNone/>
            </a:pPr>
            <a:r>
              <a:rPr b="1" lang="en-GB"/>
              <a:t> 			          </a:t>
            </a:r>
            <a:r>
              <a:rPr b="1" lang="en-GB" sz="1558">
                <a:solidFill>
                  <a:srgbClr val="FF0000"/>
                </a:solidFill>
              </a:rPr>
              <a:t>negative </a:t>
            </a:r>
            <a:r>
              <a:rPr b="1" lang="en-GB"/>
              <a:t>connections</a:t>
            </a:r>
            <a:r>
              <a:rPr b="1" lang="en-GB" sz="1558">
                <a:solidFill>
                  <a:srgbClr val="FF0000"/>
                </a:solidFill>
              </a:rPr>
              <a:t> (u1,u3) ,  (u2,u4)</a:t>
            </a:r>
            <a:endParaRPr b="1" sz="1558">
              <a:solidFill>
                <a:srgbClr val="FF0000"/>
              </a:solidFill>
            </a:endParaRPr>
          </a:p>
          <a:p>
            <a:pPr indent="-311150" lvl="0" marL="457200" rtl="0" algn="l">
              <a:spcBef>
                <a:spcPts val="1200"/>
              </a:spcBef>
              <a:spcAft>
                <a:spcPts val="0"/>
              </a:spcAft>
              <a:buSzPts val="1300"/>
              <a:buChar char="❖"/>
            </a:pPr>
            <a:r>
              <a:rPr b="1" lang="en-GB"/>
              <a:t>Reverse the </a:t>
            </a:r>
            <a:r>
              <a:rPr b="1" lang="en-GB" sz="1600">
                <a:solidFill>
                  <a:schemeClr val="accent2"/>
                </a:solidFill>
              </a:rPr>
              <a:t>signs </a:t>
            </a:r>
            <a:r>
              <a:rPr b="1" lang="en-GB"/>
              <a:t>of these </a:t>
            </a:r>
            <a:r>
              <a:rPr b="1" lang="en-GB" sz="1700"/>
              <a:t>4</a:t>
            </a:r>
            <a:r>
              <a:rPr b="1" lang="en-GB"/>
              <a:t> connections</a:t>
            </a:r>
            <a:endParaRPr b="1"/>
          </a:p>
          <a:p>
            <a:pPr indent="0" lvl="0" marL="457200" rtl="0" algn="l">
              <a:spcBef>
                <a:spcPts val="1200"/>
              </a:spcBef>
              <a:spcAft>
                <a:spcPts val="0"/>
              </a:spcAft>
              <a:buNone/>
            </a:pPr>
            <a:r>
              <a:t/>
            </a:r>
            <a:endParaRPr b="1"/>
          </a:p>
          <a:p>
            <a:pPr indent="-311150" lvl="0" marL="457200" rtl="0" algn="l">
              <a:spcBef>
                <a:spcPts val="1200"/>
              </a:spcBef>
              <a:spcAft>
                <a:spcPts val="0"/>
              </a:spcAft>
              <a:buSzPts val="1300"/>
              <a:buChar char="❖"/>
            </a:pPr>
            <a:r>
              <a:rPr b="1" lang="en-GB"/>
              <a:t>Randomize the connection </a:t>
            </a:r>
            <a:r>
              <a:rPr b="1" lang="en-GB" sz="1500">
                <a:solidFill>
                  <a:schemeClr val="accent2"/>
                </a:solidFill>
              </a:rPr>
              <a:t>weights</a:t>
            </a:r>
            <a:endParaRPr b="1" sz="1500">
              <a:solidFill>
                <a:schemeClr val="accent2"/>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