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6" r:id="rId2"/>
    <p:sldId id="260" r:id="rId3"/>
    <p:sldId id="261" r:id="rId4"/>
    <p:sldId id="264" r:id="rId5"/>
    <p:sldId id="287" r:id="rId6"/>
    <p:sldId id="288" r:id="rId7"/>
    <p:sldId id="291" r:id="rId8"/>
    <p:sldId id="292" r:id="rId9"/>
    <p:sldId id="290" r:id="rId10"/>
    <p:sldId id="293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794" autoAdjust="0"/>
  </p:normalViewPr>
  <p:slideViewPr>
    <p:cSldViewPr snapToGrid="0">
      <p:cViewPr>
        <p:scale>
          <a:sx n="66" d="100"/>
          <a:sy n="66" d="100"/>
        </p:scale>
        <p:origin x="1584" y="1146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7/23/2021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6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60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8043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D10E09-1D87-4636-B92C-2C9C6E109758}"/>
              </a:ext>
            </a:extLst>
          </p:cNvPr>
          <p:cNvSpPr/>
          <p:nvPr userDrawn="1"/>
        </p:nvSpPr>
        <p:spPr>
          <a:xfrm>
            <a:off x="8666676" y="18973"/>
            <a:ext cx="3525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tx2"/>
                  </a:solidFill>
                  <a:prstDash val="solid"/>
                </a:ln>
                <a:pattFill prst="pct50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GymNextGen</a:t>
            </a:r>
          </a:p>
        </p:txBody>
      </p: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365C9-8386-4A79-BD98-18612787E09F}"/>
              </a:ext>
            </a:extLst>
          </p:cNvPr>
          <p:cNvSpPr/>
          <p:nvPr userDrawn="1"/>
        </p:nvSpPr>
        <p:spPr>
          <a:xfrm>
            <a:off x="2400652" y="13083"/>
            <a:ext cx="3525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tx2"/>
                  </a:solidFill>
                  <a:prstDash val="solid"/>
                </a:ln>
                <a:pattFill prst="pct50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GymNextGen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388C39D-1FF9-4FC7-AD7B-E72796E7F1A2}"/>
              </a:ext>
            </a:extLst>
          </p:cNvPr>
          <p:cNvSpPr/>
          <p:nvPr userDrawn="1"/>
        </p:nvSpPr>
        <p:spPr>
          <a:xfrm>
            <a:off x="2400652" y="13083"/>
            <a:ext cx="3525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tx2"/>
                  </a:solidFill>
                  <a:prstDash val="solid"/>
                </a:ln>
                <a:pattFill prst="pct50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GymNextGen</a:t>
            </a:r>
          </a:p>
        </p:txBody>
      </p: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EAA9-0877-4E7A-9730-A3507901239E}"/>
              </a:ext>
            </a:extLst>
          </p:cNvPr>
          <p:cNvSpPr/>
          <p:nvPr userDrawn="1"/>
        </p:nvSpPr>
        <p:spPr>
          <a:xfrm>
            <a:off x="8666676" y="0"/>
            <a:ext cx="3525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tx2"/>
                  </a:solidFill>
                  <a:prstDash val="solid"/>
                </a:ln>
                <a:pattFill prst="pct50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GymNextGen</a:t>
            </a:r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68FAE-940F-4371-AD09-37F585A6B9C9}"/>
              </a:ext>
            </a:extLst>
          </p:cNvPr>
          <p:cNvSpPr/>
          <p:nvPr userDrawn="1"/>
        </p:nvSpPr>
        <p:spPr>
          <a:xfrm>
            <a:off x="8666675" y="29029"/>
            <a:ext cx="3525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tx2"/>
                  </a:solidFill>
                  <a:prstDash val="solid"/>
                </a:ln>
                <a:pattFill prst="pct50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GymNextGen</a:t>
            </a:r>
          </a:p>
        </p:txBody>
      </p: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D4941B-BAFF-411A-A7AD-2C36A048A41C}"/>
              </a:ext>
            </a:extLst>
          </p:cNvPr>
          <p:cNvSpPr/>
          <p:nvPr userDrawn="1"/>
        </p:nvSpPr>
        <p:spPr>
          <a:xfrm>
            <a:off x="8624881" y="-102691"/>
            <a:ext cx="3525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tx2"/>
                  </a:solidFill>
                  <a:prstDash val="solid"/>
                </a:ln>
                <a:pattFill prst="pct50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GymNextGen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Branch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2956" y="5489089"/>
            <a:ext cx="3383019" cy="691666"/>
          </a:xfrm>
        </p:spPr>
        <p:txBody>
          <a:bodyPr/>
          <a:lstStyle/>
          <a:p>
            <a:r>
              <a:rPr lang="en-US" noProof="1"/>
              <a:t>Where to open new store and office in Miami, fl.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05625-4AD7-4C38-BED8-41CFD3EB010C}"/>
              </a:ext>
            </a:extLst>
          </p:cNvPr>
          <p:cNvSpPr/>
          <p:nvPr/>
        </p:nvSpPr>
        <p:spPr>
          <a:xfrm>
            <a:off x="2793226" y="161149"/>
            <a:ext cx="3525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tx2"/>
                  </a:solidFill>
                  <a:prstDash val="solid"/>
                </a:ln>
                <a:pattFill prst="pct50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GymNextGen</a:t>
            </a:r>
          </a:p>
        </p:txBody>
      </p: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0A2308-D4B1-46BE-B7D5-5339ECACE2BD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FB7952-A86E-4191-A5BC-873129D8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548115"/>
            <a:ext cx="9973553" cy="432000"/>
          </a:xfrm>
        </p:spPr>
        <p:txBody>
          <a:bodyPr/>
          <a:lstStyle/>
          <a:p>
            <a:r>
              <a:rPr lang="en-US" dirty="0"/>
              <a:t>MAPPING BEST LOCATIONS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1B578B-3E4C-428E-A037-8912B1DFF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682" y="1124115"/>
            <a:ext cx="10999768" cy="20615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best cluster centers resulting of dividing the city between eleven (11) and fifteen (15) clusters were post in a city map.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2003779-D0A8-4BFF-91DE-6FE8451F4BAA}"/>
              </a:ext>
            </a:extLst>
          </p:cNvPr>
          <p:cNvSpPr txBox="1">
            <a:spLocks/>
          </p:cNvSpPr>
          <p:nvPr/>
        </p:nvSpPr>
        <p:spPr>
          <a:xfrm>
            <a:off x="8723085" y="1698170"/>
            <a:ext cx="2988913" cy="33673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best cluster centers identified clearly concentrate in a small area of the city.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 the best area for a new branch is bounded by the Southeast 1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Avenue, the Brickell Avenue, the Southwest 14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Street and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Sourtheast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Street.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C5E2D-3440-49ED-AA87-E7F25720D56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2" y="1698171"/>
            <a:ext cx="7967312" cy="4803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02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conclusions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analysis presented recommends to explore options to open a branch in Miami, Fl in the mentioned area.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2605215"/>
            <a:ext cx="5022591" cy="3798001"/>
          </a:xfrm>
        </p:spPr>
        <p:txBody>
          <a:bodyPr/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Our company specialized in gym services and products is looking to expand by opening a branch in Miami, Fl.</a:t>
            </a:r>
          </a:p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Available census of gym locations in the city was used to select best location for new branch.</a:t>
            </a:r>
          </a:p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K-means algorithm splitted the city in a number of areas and result in best locations.</a:t>
            </a:r>
          </a:p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Most suitable locations were found to be in area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bounded by the Southeast 1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Avenue, the Brickell Avenue, the Southwest 14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Street and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Sourtheast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Street.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4281714"/>
            <a:ext cx="5022591" cy="2121502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Societies evolves to be more fitness and health conscious.</a:t>
            </a:r>
          </a:p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ajor cities require larger number of gyms and sport stores in the heart of their more populous places. </a:t>
            </a:r>
          </a:p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More people is 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vid for lifestyle change and ways to be more active.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looking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Committed to help people and service providers in their search for better life.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Our next step, Miami, Fl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170" name="Picture 2" descr="Gym Spot Fitness Centre At Al Falah St, 19th St: Sports, Gymnastics, Gym,  Sports &amp; Fitness">
            <a:extLst>
              <a:ext uri="{FF2B5EF4-FFF2-40B4-BE49-F238E27FC236}">
                <a16:creationId xmlns:a16="http://schemas.microsoft.com/office/drawing/2014/main" id="{2A6FBA08-7506-4C6A-B1E2-C6AC6D85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69" y="930715"/>
            <a:ext cx="5259278" cy="295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ronavirus and the gym: COVID-19 has changed how people exercise, but that  doesn't mean gyms are going away | Fortune">
            <a:extLst>
              <a:ext uri="{FF2B5EF4-FFF2-40B4-BE49-F238E27FC236}">
                <a16:creationId xmlns:a16="http://schemas.microsoft.com/office/drawing/2014/main" id="{50866F8B-B58F-46FC-B441-0851B4161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96"/>
          <a:stretch/>
        </p:blipFill>
        <p:spPr bwMode="auto">
          <a:xfrm>
            <a:off x="521180" y="1074704"/>
            <a:ext cx="11080269" cy="529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Market Share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noProof="1"/>
              <a:t>Market Share will decline if Company Expansion is not carefully planned. </a:t>
            </a:r>
          </a:p>
          <a:p>
            <a:endParaRPr lang="en-US" sz="1600" dirty="0"/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000" dirty="0"/>
              <a:t>Financial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1600" noProof="1"/>
              <a:t>Optimum decisions will avoid financial unbalance.</a:t>
            </a:r>
          </a:p>
          <a:p>
            <a:endParaRPr lang="en-US" sz="1600" dirty="0"/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2000" dirty="0"/>
              <a:t>Proximity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1600" dirty="0"/>
              <a:t>Company motto is to grow and work closely with all our customers.</a:t>
            </a:r>
            <a:endParaRPr lang="en-US" sz="1600" noProof="1"/>
          </a:p>
          <a:p>
            <a:endParaRPr lang="en-US" sz="1600" dirty="0"/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2000" dirty="0"/>
              <a:t>Cost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16859" y="4471986"/>
            <a:ext cx="1620000" cy="1028927"/>
          </a:xfrm>
        </p:spPr>
        <p:txBody>
          <a:bodyPr/>
          <a:lstStyle/>
          <a:p>
            <a:r>
              <a:rPr lang="en-US" sz="1600" noProof="1"/>
              <a:t>Careful selection of new branch location will avoid requiring more than one branch in the city.</a:t>
            </a:r>
          </a:p>
          <a:p>
            <a:endParaRPr lang="en-US" sz="16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sz="2000" dirty="0"/>
              <a:t>Location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1600" dirty="0"/>
              <a:t>But how to find Optimum Location?</a:t>
            </a:r>
            <a:endParaRPr lang="en-US" sz="1600" noProof="1"/>
          </a:p>
          <a:p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Shape" descr="bullseye icon">
            <a:extLst>
              <a:ext uri="{FF2B5EF4-FFF2-40B4-BE49-F238E27FC236}">
                <a16:creationId xmlns:a16="http://schemas.microsoft.com/office/drawing/2014/main" id="{2B1294B3-9EF1-4A0B-B415-D82B02E81692}"/>
              </a:ext>
            </a:extLst>
          </p:cNvPr>
          <p:cNvSpPr>
            <a:spLocks noChangeAspect="1"/>
          </p:cNvSpPr>
          <p:nvPr/>
        </p:nvSpPr>
        <p:spPr>
          <a:xfrm>
            <a:off x="10047311" y="2677488"/>
            <a:ext cx="745490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600" extrusionOk="0">
                <a:moveTo>
                  <a:pt x="21419" y="11588"/>
                </a:moveTo>
                <a:lnTo>
                  <a:pt x="19941" y="9979"/>
                </a:lnTo>
                <a:lnTo>
                  <a:pt x="21419" y="8371"/>
                </a:lnTo>
                <a:cubicBezTo>
                  <a:pt x="21540" y="8240"/>
                  <a:pt x="21570" y="8043"/>
                  <a:pt x="21509" y="7878"/>
                </a:cubicBezTo>
                <a:cubicBezTo>
                  <a:pt x="21449" y="7714"/>
                  <a:pt x="21298" y="7583"/>
                  <a:pt x="21117" y="7583"/>
                </a:cubicBezTo>
                <a:lnTo>
                  <a:pt x="18070" y="7583"/>
                </a:lnTo>
                <a:cubicBezTo>
                  <a:pt x="17678" y="5810"/>
                  <a:pt x="16834" y="4202"/>
                  <a:pt x="15657" y="2922"/>
                </a:cubicBezTo>
                <a:cubicBezTo>
                  <a:pt x="13937" y="1050"/>
                  <a:pt x="11615" y="0"/>
                  <a:pt x="9171" y="0"/>
                </a:cubicBezTo>
                <a:cubicBezTo>
                  <a:pt x="6727" y="0"/>
                  <a:pt x="4435" y="1050"/>
                  <a:pt x="2685" y="2922"/>
                </a:cubicBezTo>
                <a:cubicBezTo>
                  <a:pt x="965" y="4793"/>
                  <a:pt x="0" y="7320"/>
                  <a:pt x="0" y="9979"/>
                </a:cubicBezTo>
                <a:cubicBezTo>
                  <a:pt x="0" y="12638"/>
                  <a:pt x="965" y="15133"/>
                  <a:pt x="2685" y="17037"/>
                </a:cubicBezTo>
                <a:cubicBezTo>
                  <a:pt x="3198" y="17595"/>
                  <a:pt x="3771" y="18088"/>
                  <a:pt x="4374" y="18481"/>
                </a:cubicBezTo>
                <a:lnTo>
                  <a:pt x="3107" y="20911"/>
                </a:lnTo>
                <a:cubicBezTo>
                  <a:pt x="3047" y="21042"/>
                  <a:pt x="3047" y="21239"/>
                  <a:pt x="3107" y="21370"/>
                </a:cubicBezTo>
                <a:cubicBezTo>
                  <a:pt x="3168" y="21502"/>
                  <a:pt x="3318" y="21600"/>
                  <a:pt x="3469" y="21600"/>
                </a:cubicBezTo>
                <a:lnTo>
                  <a:pt x="5641" y="21600"/>
                </a:lnTo>
                <a:cubicBezTo>
                  <a:pt x="5792" y="21600"/>
                  <a:pt x="5943" y="21502"/>
                  <a:pt x="6003" y="21370"/>
                </a:cubicBezTo>
                <a:lnTo>
                  <a:pt x="6908" y="19663"/>
                </a:lnTo>
                <a:cubicBezTo>
                  <a:pt x="7632" y="19860"/>
                  <a:pt x="8387" y="19959"/>
                  <a:pt x="9171" y="19959"/>
                </a:cubicBezTo>
                <a:cubicBezTo>
                  <a:pt x="9955" y="19959"/>
                  <a:pt x="10710" y="19860"/>
                  <a:pt x="11434" y="19663"/>
                </a:cubicBezTo>
                <a:lnTo>
                  <a:pt x="12339" y="21370"/>
                </a:lnTo>
                <a:cubicBezTo>
                  <a:pt x="12399" y="21502"/>
                  <a:pt x="12550" y="21600"/>
                  <a:pt x="12701" y="21600"/>
                </a:cubicBezTo>
                <a:lnTo>
                  <a:pt x="14873" y="21600"/>
                </a:lnTo>
                <a:cubicBezTo>
                  <a:pt x="15023" y="21600"/>
                  <a:pt x="15174" y="21502"/>
                  <a:pt x="15235" y="21370"/>
                </a:cubicBezTo>
                <a:cubicBezTo>
                  <a:pt x="15295" y="21239"/>
                  <a:pt x="15325" y="21042"/>
                  <a:pt x="15235" y="20911"/>
                </a:cubicBezTo>
                <a:lnTo>
                  <a:pt x="13968" y="18481"/>
                </a:lnTo>
                <a:cubicBezTo>
                  <a:pt x="14571" y="18088"/>
                  <a:pt x="15144" y="17595"/>
                  <a:pt x="15657" y="17037"/>
                </a:cubicBezTo>
                <a:cubicBezTo>
                  <a:pt x="16834" y="15757"/>
                  <a:pt x="17678" y="14116"/>
                  <a:pt x="18070" y="12376"/>
                </a:cubicBezTo>
                <a:lnTo>
                  <a:pt x="21117" y="12376"/>
                </a:lnTo>
                <a:cubicBezTo>
                  <a:pt x="21298" y="12376"/>
                  <a:pt x="21449" y="12277"/>
                  <a:pt x="21510" y="12080"/>
                </a:cubicBezTo>
                <a:cubicBezTo>
                  <a:pt x="21600" y="11916"/>
                  <a:pt x="21540" y="11719"/>
                  <a:pt x="21419" y="11588"/>
                </a:cubicBezTo>
                <a:close/>
                <a:moveTo>
                  <a:pt x="20122" y="8535"/>
                </a:moveTo>
                <a:lnTo>
                  <a:pt x="19187" y="9553"/>
                </a:lnTo>
                <a:lnTo>
                  <a:pt x="16260" y="9553"/>
                </a:lnTo>
                <a:lnTo>
                  <a:pt x="17196" y="8535"/>
                </a:lnTo>
                <a:lnTo>
                  <a:pt x="20122" y="8535"/>
                </a:lnTo>
                <a:close/>
                <a:moveTo>
                  <a:pt x="5430" y="20681"/>
                </a:moveTo>
                <a:lnTo>
                  <a:pt x="4223" y="20681"/>
                </a:lnTo>
                <a:lnTo>
                  <a:pt x="5128" y="18908"/>
                </a:lnTo>
                <a:cubicBezTo>
                  <a:pt x="5430" y="19072"/>
                  <a:pt x="5762" y="19236"/>
                  <a:pt x="6094" y="19368"/>
                </a:cubicBezTo>
                <a:lnTo>
                  <a:pt x="5430" y="20681"/>
                </a:lnTo>
                <a:close/>
                <a:moveTo>
                  <a:pt x="14179" y="20681"/>
                </a:moveTo>
                <a:lnTo>
                  <a:pt x="12972" y="20681"/>
                </a:lnTo>
                <a:lnTo>
                  <a:pt x="12278" y="19368"/>
                </a:lnTo>
                <a:cubicBezTo>
                  <a:pt x="12610" y="19236"/>
                  <a:pt x="12942" y="19105"/>
                  <a:pt x="13244" y="18908"/>
                </a:cubicBezTo>
                <a:lnTo>
                  <a:pt x="14179" y="20681"/>
                </a:lnTo>
                <a:close/>
                <a:moveTo>
                  <a:pt x="15084" y="16381"/>
                </a:moveTo>
                <a:cubicBezTo>
                  <a:pt x="14541" y="16971"/>
                  <a:pt x="13907" y="17497"/>
                  <a:pt x="13244" y="17891"/>
                </a:cubicBezTo>
                <a:cubicBezTo>
                  <a:pt x="13244" y="17891"/>
                  <a:pt x="13213" y="17891"/>
                  <a:pt x="13213" y="17891"/>
                </a:cubicBezTo>
                <a:cubicBezTo>
                  <a:pt x="13213" y="17891"/>
                  <a:pt x="13213" y="17891"/>
                  <a:pt x="13213" y="17891"/>
                </a:cubicBezTo>
                <a:cubicBezTo>
                  <a:pt x="12701" y="18186"/>
                  <a:pt x="12158" y="18449"/>
                  <a:pt x="11615" y="18613"/>
                </a:cubicBezTo>
                <a:cubicBezTo>
                  <a:pt x="11584" y="18613"/>
                  <a:pt x="11584" y="18613"/>
                  <a:pt x="11554" y="18646"/>
                </a:cubicBezTo>
                <a:cubicBezTo>
                  <a:pt x="10800" y="18875"/>
                  <a:pt x="10016" y="19007"/>
                  <a:pt x="9231" y="19007"/>
                </a:cubicBezTo>
                <a:cubicBezTo>
                  <a:pt x="8447" y="19007"/>
                  <a:pt x="7663" y="18875"/>
                  <a:pt x="6908" y="18646"/>
                </a:cubicBezTo>
                <a:cubicBezTo>
                  <a:pt x="6878" y="18646"/>
                  <a:pt x="6878" y="18646"/>
                  <a:pt x="6848" y="18613"/>
                </a:cubicBezTo>
                <a:cubicBezTo>
                  <a:pt x="6275" y="18416"/>
                  <a:pt x="5762" y="18186"/>
                  <a:pt x="5249" y="17891"/>
                </a:cubicBezTo>
                <a:cubicBezTo>
                  <a:pt x="5249" y="17891"/>
                  <a:pt x="5249" y="17891"/>
                  <a:pt x="5249" y="17891"/>
                </a:cubicBezTo>
                <a:cubicBezTo>
                  <a:pt x="5249" y="17891"/>
                  <a:pt x="5219" y="17891"/>
                  <a:pt x="5219" y="17891"/>
                </a:cubicBezTo>
                <a:cubicBezTo>
                  <a:pt x="4555" y="17497"/>
                  <a:pt x="3922" y="16971"/>
                  <a:pt x="3379" y="16381"/>
                </a:cubicBezTo>
                <a:cubicBezTo>
                  <a:pt x="1810" y="14674"/>
                  <a:pt x="935" y="12409"/>
                  <a:pt x="935" y="9979"/>
                </a:cubicBezTo>
                <a:cubicBezTo>
                  <a:pt x="935" y="7550"/>
                  <a:pt x="1810" y="5285"/>
                  <a:pt x="3379" y="3578"/>
                </a:cubicBezTo>
                <a:cubicBezTo>
                  <a:pt x="4947" y="1871"/>
                  <a:pt x="7029" y="919"/>
                  <a:pt x="9261" y="919"/>
                </a:cubicBezTo>
                <a:cubicBezTo>
                  <a:pt x="11494" y="919"/>
                  <a:pt x="13575" y="1871"/>
                  <a:pt x="15144" y="3578"/>
                </a:cubicBezTo>
                <a:cubicBezTo>
                  <a:pt x="16170" y="4694"/>
                  <a:pt x="16924" y="6073"/>
                  <a:pt x="17286" y="7616"/>
                </a:cubicBezTo>
                <a:lnTo>
                  <a:pt x="17075" y="7616"/>
                </a:lnTo>
                <a:cubicBezTo>
                  <a:pt x="16954" y="7616"/>
                  <a:pt x="16864" y="7649"/>
                  <a:pt x="16773" y="7747"/>
                </a:cubicBezTo>
                <a:lnTo>
                  <a:pt x="15657" y="8962"/>
                </a:lnTo>
                <a:cubicBezTo>
                  <a:pt x="15536" y="8141"/>
                  <a:pt x="15295" y="7320"/>
                  <a:pt x="14933" y="6598"/>
                </a:cubicBezTo>
                <a:cubicBezTo>
                  <a:pt x="14812" y="6368"/>
                  <a:pt x="14571" y="6303"/>
                  <a:pt x="14360" y="6434"/>
                </a:cubicBezTo>
                <a:cubicBezTo>
                  <a:pt x="14149" y="6565"/>
                  <a:pt x="14088" y="6828"/>
                  <a:pt x="14209" y="7058"/>
                </a:cubicBezTo>
                <a:cubicBezTo>
                  <a:pt x="14601" y="7846"/>
                  <a:pt x="14842" y="8699"/>
                  <a:pt x="14873" y="9553"/>
                </a:cubicBezTo>
                <a:lnTo>
                  <a:pt x="13032" y="9553"/>
                </a:lnTo>
                <a:cubicBezTo>
                  <a:pt x="12942" y="8633"/>
                  <a:pt x="12550" y="7780"/>
                  <a:pt x="11946" y="7091"/>
                </a:cubicBezTo>
                <a:cubicBezTo>
                  <a:pt x="11222" y="6303"/>
                  <a:pt x="10287" y="5876"/>
                  <a:pt x="9261" y="5876"/>
                </a:cubicBezTo>
                <a:cubicBezTo>
                  <a:pt x="8236" y="5876"/>
                  <a:pt x="7301" y="6303"/>
                  <a:pt x="6577" y="7091"/>
                </a:cubicBezTo>
                <a:cubicBezTo>
                  <a:pt x="5853" y="7878"/>
                  <a:pt x="5460" y="8896"/>
                  <a:pt x="5460" y="10012"/>
                </a:cubicBezTo>
                <a:cubicBezTo>
                  <a:pt x="5460" y="11095"/>
                  <a:pt x="5852" y="12146"/>
                  <a:pt x="6577" y="12934"/>
                </a:cubicBezTo>
                <a:cubicBezTo>
                  <a:pt x="7301" y="13722"/>
                  <a:pt x="8236" y="14148"/>
                  <a:pt x="9261" y="14148"/>
                </a:cubicBezTo>
                <a:cubicBezTo>
                  <a:pt x="10287" y="14148"/>
                  <a:pt x="11222" y="13722"/>
                  <a:pt x="11946" y="12934"/>
                </a:cubicBezTo>
                <a:cubicBezTo>
                  <a:pt x="12550" y="12277"/>
                  <a:pt x="12942" y="11424"/>
                  <a:pt x="13032" y="10472"/>
                </a:cubicBezTo>
                <a:lnTo>
                  <a:pt x="14873" y="10472"/>
                </a:lnTo>
                <a:cubicBezTo>
                  <a:pt x="14782" y="11916"/>
                  <a:pt x="14209" y="13295"/>
                  <a:pt x="13244" y="14345"/>
                </a:cubicBezTo>
                <a:cubicBezTo>
                  <a:pt x="12188" y="15494"/>
                  <a:pt x="10770" y="16151"/>
                  <a:pt x="9261" y="16151"/>
                </a:cubicBezTo>
                <a:cubicBezTo>
                  <a:pt x="7753" y="16151"/>
                  <a:pt x="6335" y="15527"/>
                  <a:pt x="5279" y="14345"/>
                </a:cubicBezTo>
                <a:cubicBezTo>
                  <a:pt x="4223" y="13196"/>
                  <a:pt x="3620" y="11654"/>
                  <a:pt x="3620" y="10012"/>
                </a:cubicBezTo>
                <a:cubicBezTo>
                  <a:pt x="3620" y="8371"/>
                  <a:pt x="4193" y="6828"/>
                  <a:pt x="5279" y="5679"/>
                </a:cubicBezTo>
                <a:cubicBezTo>
                  <a:pt x="7029" y="3775"/>
                  <a:pt x="9804" y="3348"/>
                  <a:pt x="11977" y="4661"/>
                </a:cubicBezTo>
                <a:cubicBezTo>
                  <a:pt x="12188" y="4793"/>
                  <a:pt x="12429" y="4694"/>
                  <a:pt x="12550" y="4497"/>
                </a:cubicBezTo>
                <a:cubicBezTo>
                  <a:pt x="12670" y="4267"/>
                  <a:pt x="12580" y="4005"/>
                  <a:pt x="12399" y="3874"/>
                </a:cubicBezTo>
                <a:cubicBezTo>
                  <a:pt x="11192" y="3151"/>
                  <a:pt x="9774" y="2856"/>
                  <a:pt x="8417" y="3053"/>
                </a:cubicBezTo>
                <a:cubicBezTo>
                  <a:pt x="6999" y="3250"/>
                  <a:pt x="5732" y="3939"/>
                  <a:pt x="4706" y="5055"/>
                </a:cubicBezTo>
                <a:cubicBezTo>
                  <a:pt x="3499" y="6368"/>
                  <a:pt x="2806" y="8141"/>
                  <a:pt x="2806" y="10045"/>
                </a:cubicBezTo>
                <a:cubicBezTo>
                  <a:pt x="2806" y="11916"/>
                  <a:pt x="3469" y="13689"/>
                  <a:pt x="4706" y="15035"/>
                </a:cubicBezTo>
                <a:cubicBezTo>
                  <a:pt x="5913" y="16348"/>
                  <a:pt x="7542" y="17103"/>
                  <a:pt x="9292" y="17103"/>
                </a:cubicBezTo>
                <a:cubicBezTo>
                  <a:pt x="11041" y="17103"/>
                  <a:pt x="12640" y="16381"/>
                  <a:pt x="13877" y="15035"/>
                </a:cubicBezTo>
                <a:cubicBezTo>
                  <a:pt x="14873" y="13951"/>
                  <a:pt x="15506" y="12605"/>
                  <a:pt x="15717" y="11095"/>
                </a:cubicBezTo>
                <a:lnTo>
                  <a:pt x="16834" y="12310"/>
                </a:lnTo>
                <a:cubicBezTo>
                  <a:pt x="16924" y="12409"/>
                  <a:pt x="17015" y="12441"/>
                  <a:pt x="17135" y="12441"/>
                </a:cubicBezTo>
                <a:lnTo>
                  <a:pt x="17346" y="12441"/>
                </a:lnTo>
                <a:cubicBezTo>
                  <a:pt x="16864" y="13886"/>
                  <a:pt x="16110" y="15264"/>
                  <a:pt x="15084" y="16381"/>
                </a:cubicBezTo>
                <a:close/>
                <a:moveTo>
                  <a:pt x="10589" y="9126"/>
                </a:moveTo>
                <a:cubicBezTo>
                  <a:pt x="10468" y="8896"/>
                  <a:pt x="10227" y="8830"/>
                  <a:pt x="10016" y="8962"/>
                </a:cubicBezTo>
                <a:lnTo>
                  <a:pt x="9020" y="9585"/>
                </a:lnTo>
                <a:cubicBezTo>
                  <a:pt x="8899" y="9651"/>
                  <a:pt x="8809" y="9815"/>
                  <a:pt x="8809" y="9979"/>
                </a:cubicBezTo>
                <a:cubicBezTo>
                  <a:pt x="8809" y="10143"/>
                  <a:pt x="8899" y="10308"/>
                  <a:pt x="9020" y="10373"/>
                </a:cubicBezTo>
                <a:lnTo>
                  <a:pt x="10016" y="10997"/>
                </a:lnTo>
                <a:cubicBezTo>
                  <a:pt x="10076" y="11030"/>
                  <a:pt x="10166" y="11063"/>
                  <a:pt x="10227" y="11063"/>
                </a:cubicBezTo>
                <a:cubicBezTo>
                  <a:pt x="10378" y="11063"/>
                  <a:pt x="10498" y="10997"/>
                  <a:pt x="10589" y="10833"/>
                </a:cubicBezTo>
                <a:cubicBezTo>
                  <a:pt x="10649" y="10702"/>
                  <a:pt x="10649" y="10570"/>
                  <a:pt x="10619" y="10439"/>
                </a:cubicBezTo>
                <a:lnTo>
                  <a:pt x="12127" y="10439"/>
                </a:lnTo>
                <a:cubicBezTo>
                  <a:pt x="12037" y="11128"/>
                  <a:pt x="11765" y="11752"/>
                  <a:pt x="11283" y="12244"/>
                </a:cubicBezTo>
                <a:cubicBezTo>
                  <a:pt x="10740" y="12835"/>
                  <a:pt x="9985" y="13196"/>
                  <a:pt x="9201" y="13196"/>
                </a:cubicBezTo>
                <a:cubicBezTo>
                  <a:pt x="8417" y="13196"/>
                  <a:pt x="7663" y="12868"/>
                  <a:pt x="7120" y="12244"/>
                </a:cubicBezTo>
                <a:cubicBezTo>
                  <a:pt x="6577" y="11653"/>
                  <a:pt x="6245" y="10833"/>
                  <a:pt x="6245" y="9979"/>
                </a:cubicBezTo>
                <a:cubicBezTo>
                  <a:pt x="6245" y="9126"/>
                  <a:pt x="6546" y="8305"/>
                  <a:pt x="7120" y="7714"/>
                </a:cubicBezTo>
                <a:cubicBezTo>
                  <a:pt x="7663" y="7123"/>
                  <a:pt x="8417" y="6762"/>
                  <a:pt x="9201" y="6762"/>
                </a:cubicBezTo>
                <a:cubicBezTo>
                  <a:pt x="9985" y="6762"/>
                  <a:pt x="10740" y="7091"/>
                  <a:pt x="11283" y="7714"/>
                </a:cubicBezTo>
                <a:cubicBezTo>
                  <a:pt x="11735" y="8207"/>
                  <a:pt x="12037" y="8830"/>
                  <a:pt x="12127" y="9520"/>
                </a:cubicBezTo>
                <a:lnTo>
                  <a:pt x="10619" y="9520"/>
                </a:lnTo>
                <a:cubicBezTo>
                  <a:pt x="10649" y="9388"/>
                  <a:pt x="10649" y="9257"/>
                  <a:pt x="10589" y="9126"/>
                </a:cubicBezTo>
                <a:close/>
                <a:moveTo>
                  <a:pt x="17196" y="11424"/>
                </a:moveTo>
                <a:lnTo>
                  <a:pt x="16260" y="10406"/>
                </a:lnTo>
                <a:lnTo>
                  <a:pt x="19187" y="10406"/>
                </a:lnTo>
                <a:lnTo>
                  <a:pt x="20122" y="11424"/>
                </a:lnTo>
                <a:lnTo>
                  <a:pt x="17196" y="11424"/>
                </a:lnTo>
                <a:close/>
                <a:moveTo>
                  <a:pt x="13183" y="5646"/>
                </a:moveTo>
                <a:cubicBezTo>
                  <a:pt x="13274" y="5745"/>
                  <a:pt x="13364" y="5778"/>
                  <a:pt x="13485" y="5778"/>
                </a:cubicBezTo>
                <a:cubicBezTo>
                  <a:pt x="13606" y="5778"/>
                  <a:pt x="13696" y="5745"/>
                  <a:pt x="13787" y="5646"/>
                </a:cubicBezTo>
                <a:cubicBezTo>
                  <a:pt x="13937" y="5482"/>
                  <a:pt x="13937" y="5187"/>
                  <a:pt x="13787" y="4990"/>
                </a:cubicBezTo>
                <a:lnTo>
                  <a:pt x="13787" y="4990"/>
                </a:lnTo>
                <a:cubicBezTo>
                  <a:pt x="13636" y="4826"/>
                  <a:pt x="13364" y="4826"/>
                  <a:pt x="13183" y="4990"/>
                </a:cubicBezTo>
                <a:cubicBezTo>
                  <a:pt x="13032" y="5187"/>
                  <a:pt x="13032" y="5482"/>
                  <a:pt x="13183" y="5646"/>
                </a:cubicBezTo>
                <a:lnTo>
                  <a:pt x="13183" y="5646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hunting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84" y="2636252"/>
            <a:ext cx="4283297" cy="474448"/>
          </a:xfrm>
        </p:spPr>
        <p:txBody>
          <a:bodyPr/>
          <a:lstStyle/>
          <a:p>
            <a:r>
              <a:rPr lang="en-US" dirty="0"/>
              <a:t>Foursquare 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989213" y="3114329"/>
            <a:ext cx="4283297" cy="2775845"/>
          </a:xfrm>
        </p:spPr>
        <p:txBody>
          <a:bodyPr/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FourSquare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is a service company specialized in providing many sorts of geospatial data oriented to business and customers.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Tables containing information of businesses name, type, geographical coordinates and addresses which are located within a certain radius from a given location. </a:t>
            </a: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Result: Table of Gym locations in Miami, Fl.</a:t>
            </a:r>
            <a:endParaRPr lang="en-US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32" name="Picture 8" descr="Networking Network Security Projects in Karappakam, Chennai, Aristocrat IT  Solutions Private Limited | ID: 19306794512">
            <a:extLst>
              <a:ext uri="{FF2B5EF4-FFF2-40B4-BE49-F238E27FC236}">
                <a16:creationId xmlns:a16="http://schemas.microsoft.com/office/drawing/2014/main" id="{21B36783-6934-490D-99E5-73D85B489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83"/>
          <a:stretch/>
        </p:blipFill>
        <p:spPr bwMode="auto">
          <a:xfrm>
            <a:off x="6488111" y="1288050"/>
            <a:ext cx="5703890" cy="42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5" y="838108"/>
            <a:ext cx="4855054" cy="5472319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84" y="2636252"/>
            <a:ext cx="4283297" cy="474448"/>
          </a:xfrm>
        </p:spPr>
        <p:txBody>
          <a:bodyPr/>
          <a:lstStyle/>
          <a:p>
            <a:r>
              <a:rPr lang="en-US" dirty="0"/>
              <a:t>Cleaning and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989213" y="3114329"/>
            <a:ext cx="4283297" cy="27758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All Data Obtained was quality controlled and cleaned and stored in a pandas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for manipulation.</a:t>
            </a:r>
          </a:p>
          <a:p>
            <a:endParaRPr 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resulting dataset consisted of 129 gym locations.</a:t>
            </a:r>
          </a:p>
          <a:p>
            <a:endParaRPr 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Most of the venues were more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densily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located along the beach.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D96713-F930-433F-90B3-93E2E809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390F0-8B76-4711-830F-79B46F80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52"/>
          <a:stretch/>
        </p:blipFill>
        <p:spPr>
          <a:xfrm>
            <a:off x="6488110" y="1302564"/>
            <a:ext cx="5703889" cy="42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7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5" y="707354"/>
            <a:ext cx="4993813" cy="5472319"/>
          </a:xfrm>
        </p:spPr>
        <p:txBody>
          <a:bodyPr/>
          <a:lstStyle/>
          <a:p>
            <a:r>
              <a:rPr lang="en-US" dirty="0"/>
              <a:t>Optimum locations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82" y="2462080"/>
            <a:ext cx="4283297" cy="474448"/>
          </a:xfrm>
        </p:spPr>
        <p:txBody>
          <a:bodyPr/>
          <a:lstStyle/>
          <a:p>
            <a:r>
              <a:rPr lang="en-US" dirty="0"/>
              <a:t>Use of k-means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989213" y="2830286"/>
            <a:ext cx="4283297" cy="305988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K-means algorithm splits a given population based on its distance to a cluster center. </a:t>
            </a: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Cluster Centers are iteratively selected such that minimum distance to all samples are achieved.</a:t>
            </a: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By input the gym locations data, algorithm is expected to output locations which minimize the geographical distance to all the gyms in their area.</a:t>
            </a: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Require pre-define number of clusters.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D96713-F930-433F-90B3-93E2E809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269882-BEA9-40D0-BA6D-E0CD4ADC8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 t="1" b="27112"/>
          <a:stretch/>
        </p:blipFill>
        <p:spPr bwMode="auto">
          <a:xfrm>
            <a:off x="6502626" y="1288051"/>
            <a:ext cx="5662093" cy="43199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8747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D96713-F930-433F-90B3-93E2E809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K Means Clustering | K Means Clustering Algorithm in Python">
            <a:extLst>
              <a:ext uri="{FF2B5EF4-FFF2-40B4-BE49-F238E27FC236}">
                <a16:creationId xmlns:a16="http://schemas.microsoft.com/office/drawing/2014/main" id="{9A684528-3923-4F78-A1B9-965853661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8"/>
          <a:stretch/>
        </p:blipFill>
        <p:spPr bwMode="auto">
          <a:xfrm>
            <a:off x="6502626" y="1288049"/>
            <a:ext cx="5662094" cy="43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5" y="707354"/>
            <a:ext cx="4993813" cy="5472319"/>
          </a:xfrm>
        </p:spPr>
        <p:txBody>
          <a:bodyPr/>
          <a:lstStyle/>
          <a:p>
            <a:r>
              <a:rPr lang="en-US" dirty="0"/>
              <a:t>Optimum locations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82" y="2462080"/>
            <a:ext cx="4283297" cy="474448"/>
          </a:xfrm>
        </p:spPr>
        <p:txBody>
          <a:bodyPr/>
          <a:lstStyle/>
          <a:p>
            <a:r>
              <a:rPr lang="en-US" dirty="0"/>
              <a:t>What metric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989213" y="2830286"/>
            <a:ext cx="4283297" cy="305988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How to select the best cluster center as optimum location of new branch location?</a:t>
            </a: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Metrics considered: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Max Number of Gyms in the cluster.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Minimum mean distance between the gym locations and cluster center.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Maximize a  pseudo density metric: Number of Gyms divided by mean distance.</a:t>
            </a:r>
          </a:p>
          <a:p>
            <a:pPr lvl="1"/>
            <a:endParaRPr 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66700" lvl="1" indent="0">
              <a:buNone/>
            </a:pP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pseudo density metric was selected as includes the first two in a single number.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9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0A2308-D4B1-46BE-B7D5-5339ECACE2BD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FB7952-A86E-4191-A5BC-873129D8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548115"/>
            <a:ext cx="9973553" cy="432000"/>
          </a:xfrm>
        </p:spPr>
        <p:txBody>
          <a:bodyPr/>
          <a:lstStyle/>
          <a:p>
            <a:r>
              <a:rPr lang="en-US" dirty="0"/>
              <a:t>K-MEANS RUN FOR MULTIPLE NUMBER OF CLUSTERS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1B578B-3E4C-428E-A037-8912B1DFF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682" y="1124115"/>
            <a:ext cx="10999768" cy="20615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understand the impact of the number of cluster that the city is divided into the result of optimum location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6A1FEE-E6D6-49F4-B9B7-A85726F3F6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3167" y="1511968"/>
            <a:ext cx="8945666" cy="3109656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2003779-D0A8-4BFF-91DE-6FE8451F4BAA}"/>
              </a:ext>
            </a:extLst>
          </p:cNvPr>
          <p:cNvSpPr txBox="1">
            <a:spLocks/>
          </p:cNvSpPr>
          <p:nvPr/>
        </p:nvSpPr>
        <p:spPr>
          <a:xfrm>
            <a:off x="596116" y="4803318"/>
            <a:ext cx="10999768" cy="15336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Higher than nineteen (19) clusters, empty clusters start appearing so the realizations were bounded to  nineteen clusters maximum.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Higher than sixteen (16 clusters) algorithm runs into problems  as starts finding clusters with to small frequency cluster together in a small region of the city.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stable results were found when selected to divide the city between seven (7) and fifteen (15) clusters.</a:t>
            </a:r>
          </a:p>
        </p:txBody>
      </p:sp>
    </p:spTree>
    <p:extLst>
      <p:ext uri="{BB962C8B-B14F-4D97-AF65-F5344CB8AC3E}">
        <p14:creationId xmlns:p14="http://schemas.microsoft.com/office/powerpoint/2010/main" val="311875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0A2308-D4B1-46BE-B7D5-5339ECACE2BD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FB7952-A86E-4191-A5BC-873129D8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548115"/>
            <a:ext cx="9973553" cy="432000"/>
          </a:xfrm>
        </p:spPr>
        <p:txBody>
          <a:bodyPr/>
          <a:lstStyle/>
          <a:p>
            <a:r>
              <a:rPr lang="en-US" dirty="0"/>
              <a:t>K-MEANS RUN FOR MULTIPLE NUMBER OF CLUSTERS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1B578B-3E4C-428E-A037-8912B1DFF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682" y="1124115"/>
            <a:ext cx="10999768" cy="20615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understand the impact of the number of cluster that the city is divided into the result of optimum location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2003779-D0A8-4BFF-91DE-6FE8451F4BAA}"/>
              </a:ext>
            </a:extLst>
          </p:cNvPr>
          <p:cNvSpPr txBox="1">
            <a:spLocks/>
          </p:cNvSpPr>
          <p:nvPr/>
        </p:nvSpPr>
        <p:spPr>
          <a:xfrm>
            <a:off x="596116" y="4971783"/>
            <a:ext cx="10999768" cy="891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Splitting the city between eleven (11) and fifteen (15) clusters result in locations with more than thirty nearby locations  within a mean distance between 330 and 385 m.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4E16DBF-DF89-4767-A4E6-2883FBAC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84065"/>
              </p:ext>
            </p:extLst>
          </p:nvPr>
        </p:nvGraphicFramePr>
        <p:xfrm>
          <a:off x="1879303" y="1680433"/>
          <a:ext cx="8433394" cy="2938125"/>
        </p:xfrm>
        <a:graphic>
          <a:graphicData uri="http://schemas.openxmlformats.org/drawingml/2006/table">
            <a:tbl>
              <a:tblPr firstRow="1" firstCol="1" bandRow="1"/>
              <a:tblGrid>
                <a:gridCol w="877815">
                  <a:extLst>
                    <a:ext uri="{9D8B030D-6E8A-4147-A177-3AD203B41FA5}">
                      <a16:colId xmlns:a16="http://schemas.microsoft.com/office/drawing/2014/main" val="410919616"/>
                    </a:ext>
                  </a:extLst>
                </a:gridCol>
                <a:gridCol w="1252634">
                  <a:extLst>
                    <a:ext uri="{9D8B030D-6E8A-4147-A177-3AD203B41FA5}">
                      <a16:colId xmlns:a16="http://schemas.microsoft.com/office/drawing/2014/main" val="3486743927"/>
                    </a:ext>
                  </a:extLst>
                </a:gridCol>
                <a:gridCol w="1193405">
                  <a:extLst>
                    <a:ext uri="{9D8B030D-6E8A-4147-A177-3AD203B41FA5}">
                      <a16:colId xmlns:a16="http://schemas.microsoft.com/office/drawing/2014/main" val="3685426441"/>
                    </a:ext>
                  </a:extLst>
                </a:gridCol>
                <a:gridCol w="848643">
                  <a:extLst>
                    <a:ext uri="{9D8B030D-6E8A-4147-A177-3AD203B41FA5}">
                      <a16:colId xmlns:a16="http://schemas.microsoft.com/office/drawing/2014/main" val="2792202570"/>
                    </a:ext>
                  </a:extLst>
                </a:gridCol>
                <a:gridCol w="937044">
                  <a:extLst>
                    <a:ext uri="{9D8B030D-6E8A-4147-A177-3AD203B41FA5}">
                      <a16:colId xmlns:a16="http://schemas.microsoft.com/office/drawing/2014/main" val="3151280560"/>
                    </a:ext>
                  </a:extLst>
                </a:gridCol>
                <a:gridCol w="1531978">
                  <a:extLst>
                    <a:ext uri="{9D8B030D-6E8A-4147-A177-3AD203B41FA5}">
                      <a16:colId xmlns:a16="http://schemas.microsoft.com/office/drawing/2014/main" val="2562813371"/>
                    </a:ext>
                  </a:extLst>
                </a:gridCol>
                <a:gridCol w="1791875">
                  <a:extLst>
                    <a:ext uri="{9D8B030D-6E8A-4147-A177-3AD203B41FA5}">
                      <a16:colId xmlns:a16="http://schemas.microsoft.com/office/drawing/2014/main" val="2623743176"/>
                    </a:ext>
                  </a:extLst>
                </a:gridCol>
              </a:tblGrid>
              <a:tr h="225149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Cluster Centroid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84345"/>
                  </a:ext>
                </a:extLst>
              </a:tr>
              <a:tr h="461486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Clusters Number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Latitude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Longitude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 of Gyms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Mean Distance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Gyms/MeanDist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ranking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59049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25.76278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-80.1923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0.088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best place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75323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25.77301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-80.1906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462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0.052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 best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602047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25.76193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-80.1921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0.089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best place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79419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25.77255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-80.1916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0.054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 best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67469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25.76141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-80.1927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370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0.089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best place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19368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25.77217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-80.1887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0.048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 best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735079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25.76245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-80.1921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362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0.088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best place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90538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25.7928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-80.1873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0.061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 best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96646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25.76175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-80.1926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0.088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best place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14672"/>
                  </a:ext>
                </a:extLst>
              </a:tr>
              <a:tr h="225149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25.7928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-80.1873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0.061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 best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97" marR="495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97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35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117</TotalTime>
  <Words>872</Words>
  <Application>Microsoft Office PowerPoint</Application>
  <PresentationFormat>Widescreen</PresentationFormat>
  <Paragraphs>169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Office Theme</vt:lpstr>
      <vt:lpstr>New Branch location</vt:lpstr>
      <vt:lpstr>Future looking</vt:lpstr>
      <vt:lpstr>The Problem</vt:lpstr>
      <vt:lpstr>Data hunting</vt:lpstr>
      <vt:lpstr>Data exploration</vt:lpstr>
      <vt:lpstr>Optimum locations</vt:lpstr>
      <vt:lpstr>Optimum locations</vt:lpstr>
      <vt:lpstr>K-MEANS RUN FOR MULTIPLE NUMBER OF CLUSTERS</vt:lpstr>
      <vt:lpstr>K-MEANS RUN FOR MULTIPLE NUMBER OF CLUSTERS</vt:lpstr>
      <vt:lpstr>MAPPING BEST LOCATIONS</vt:lpstr>
      <vt:lpstr>Summary 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Branch location</dc:title>
  <dc:creator>Luis Moreira</dc:creator>
  <cp:lastModifiedBy>Luis Moreira</cp:lastModifiedBy>
  <cp:revision>2</cp:revision>
  <dcterms:created xsi:type="dcterms:W3CDTF">2021-07-23T14:40:39Z</dcterms:created>
  <dcterms:modified xsi:type="dcterms:W3CDTF">2021-07-23T16:37:56Z</dcterms:modified>
</cp:coreProperties>
</file>