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Proxima Nova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jlqm5XNJx/upkg7zJ8aH5mO1eF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ProximaNova-italic.fntdata"/><Relationship Id="rId23" Type="http://schemas.openxmlformats.org/officeDocument/2006/relationships/slide" Target="slides/slide18.xml"/><Relationship Id="rId45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ProximaNova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068c5876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2068c5876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068c587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2068c587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3e412694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f3e412694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3e4126942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f3e412694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0697f90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20697f90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0697f90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20697f90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068c5876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2068c5876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0697f90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20697f90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0697f90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20697f90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068c5876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2068c5876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3e412694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f3e412694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068c5876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2068c5876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3e4126942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f3e4126942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3e4126942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2f3e412694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3e4126942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f3e4126942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068c587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2068c587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4652c92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4652c92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3e412694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f3e412694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3e4126942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f3e4126942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652c92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f4652c92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3e412694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f3e412694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3e4126942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f3e4126942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3e4126942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f3e4126942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3e4126942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f3e4126942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3e412694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f3e412694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068c5876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2068c5876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07261fcc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207261fcc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07261fcc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207261fcc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3e4126942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f3e4126942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3e4126942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f3e4126942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3e412694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f3e412694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3e4126942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f3e4126942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68c5876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2068c5876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7261fc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07261f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kaggle.com/datasets/renatosn/sao-paulo-housing-prices" TargetMode="External"/><Relationship Id="rId4" Type="http://schemas.openxmlformats.org/officeDocument/2006/relationships/hyperlink" Target="https://colab.research.google.com/drive/1n4-P2v04DTLI1YWKOcUCzB227HxEHATG?usp=sharin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linkedin.com/in/diasctiago/" TargetMode="External"/><Relationship Id="rId4" Type="http://schemas.openxmlformats.org/officeDocument/2006/relationships/hyperlink" Target="https://github.com/diasctiago" TargetMode="External"/><Relationship Id="rId5" Type="http://schemas.openxmlformats.org/officeDocument/2006/relationships/hyperlink" Target="https://www.dadosaocubo.com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hyperlink" Target="https://forms.gle/XpWmSRcxNYaZayuj8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673F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412" y="2245925"/>
            <a:ext cx="1652725" cy="499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"/>
          <p:cNvCxnSpPr/>
          <p:nvPr/>
        </p:nvCxnSpPr>
        <p:spPr>
          <a:xfrm>
            <a:off x="2993088" y="1787550"/>
            <a:ext cx="0" cy="1416000"/>
          </a:xfrm>
          <a:prstGeom prst="straightConnector1">
            <a:avLst/>
          </a:prstGeom>
          <a:noFill/>
          <a:ln cap="flat" cmpd="sng" w="28575">
            <a:solidFill>
              <a:srgbClr val="F7F9F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>
            <p:ph type="ctrTitle"/>
          </p:nvPr>
        </p:nvSpPr>
        <p:spPr>
          <a:xfrm>
            <a:off x="3250987" y="2135400"/>
            <a:ext cx="4980600" cy="8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Mineração de Dados para Modelagem Preditiva</a:t>
            </a:r>
            <a:endParaRPr sz="31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029025" y="3203550"/>
            <a:ext cx="342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pt-BR" sz="160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Tiago Dias</a:t>
            </a:r>
            <a:endParaRPr b="0" i="0" sz="1600" u="none" cap="none" strike="noStrike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068c58762_0_110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Modelagem Preditiva</a:t>
            </a:r>
            <a:endParaRPr b="1" sz="30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g22068c58762_0_110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r>
              <a:rPr i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 processo de desenvolvimento de uma ferramenta ou modelo matemático que gera uma previsão precisa</a:t>
            </a:r>
            <a:r>
              <a:rPr i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.”</a:t>
            </a:r>
            <a:endParaRPr i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Kuhn, M., &amp; Johnson, K. (2013). Applied Predictive Modeling.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68c58762_0_33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Mineração de Dados na Modelagem Preditiva</a:t>
            </a:r>
            <a:endParaRPr b="1" sz="30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g22068c58762_0_33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 mineração de dados desempenha um papel importante na modelagem preditiva, fornecendo as técnicas e processos necessários para transformar dados brutos em informações acionáveis.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Todo o processo para extrair valor dos dados e possibilitar a antecipação de tendências e comportamentos futuros, está centrado no uso das técnicas de mineração de dados de forma a obter um modelo matemático que represente os dados conhecidos e interprete os dados desconhecidos. Possibilitando resolver diversos problemas de negócios.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3e4126942_1_15"/>
          <p:cNvSpPr txBox="1"/>
          <p:nvPr>
            <p:ph type="ctrTitle"/>
          </p:nvPr>
        </p:nvSpPr>
        <p:spPr>
          <a:xfrm>
            <a:off x="1358250" y="0"/>
            <a:ext cx="6427500" cy="49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54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Seleção de Features e Pré-processamento</a:t>
            </a:r>
            <a:endParaRPr b="1" sz="54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3e4126942_1_104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Coleta e Preparação de Dados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g2f3e4126942_1_104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Extração de Dados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 etapa de extração envolve a obtenção de dados de diversas fontes. P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onto de partida para a preparação de dados de qualidade.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Fontes de Dados: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Bancos de Dados Relacionais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Warehouses e Data Lakes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APIs Web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Arquivos de Dados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Web Scraping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0697f908e_0_2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Coleta e Preparação de Dados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g220697f908e_0_2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Limpeza de Dados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 limpeza de dados é o processo de corrigir, remover ou lidar com dados que estão incompletos, incorretos, duplicados ou irrelevantes. Passo crítico, pois a qualidade dos dados influencia diretamente na performance do modelo.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Identificação de Valores Ausentes (Missing Data)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Tratamento de Dados Duplicados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Correção de Erros de Tipagem e Valores Inconsistentes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Detecção de Outliers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0697f908e_0_9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Coleta e Preparação de Dados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g220697f908e_0_9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Transformação de Dados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 transformação de dados envolve a conversão de dados em um formato mais apropriado para análise e construção de modelos preditivos. Geração de novas variáveis e a manipulação dos dados existentes.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Normalização e Padronização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Codificação de Variáveis Categóricas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Criação de Novas Variáveis (Feature Engineering)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068c58762_0_52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Exploratória de Dados (EDA)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g22068c58762_0_52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 objetivo principal de uma análise exploratória é explorar, e assim ter uma melhor compreensão dos dados antes da aplicação de algoritmos de machine learning. Realizar investigações preliminares para identificar padrões, detectar anomalias, verificar suposições e testar hipóteses através de estatísticas e visualizações gráficas.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697f908e_0_16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Exploratória de Dados (EDA)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g220697f908e_0_16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Visualização de Dados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Histogramas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Gráficos de Dispersão (Scatter Plot)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Boxplot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Pair Plot (ou Matrix de Correlação)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Heatmaps (Mapas de Calor)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Gráficos de Barras e Setores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0697f908e_0_21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Exploratória de Dados (EDA)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g220697f908e_0_21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Identificação de Padrões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Tendências Temporais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Correlação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Outliers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Agrupamento (Clustering)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Séries Temporais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Relações Não Lineares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Distribuição Condicional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68c58762_0_61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Seleção de Variáveis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g22068c58762_0_61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Envolve a identificação e escolha dos atributos (ou "features") mais relevantes, além de potencialmente enriquecer os dados com fontes adicionais, essas técnicas podem melhorar o desempenho do modelo. Um processo bem conduzido de seleção de variáveis pode reduzir a complexidade do modelo, aumentar a acurácia e minimizar o risco de overfitting.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Técnicas para Identificar as Variáveis Mais Relevantes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PCA (Análise de Componentes Principais)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RFE (Eliminação Recursiva de Atributos)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Enriquecimento dos Dados com Outras Fontes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Fontes Externas de Dados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Feature Engineering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-2573025" y="-4686325"/>
            <a:ext cx="8782200" cy="87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>
            <p:ph type="title"/>
          </p:nvPr>
        </p:nvSpPr>
        <p:spPr>
          <a:xfrm>
            <a:off x="1306275" y="715200"/>
            <a:ext cx="47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2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Agenda do dia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848200" y="1567525"/>
            <a:ext cx="47736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Boas-vindas e Introdução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Fundamentos da Mineração de Dados 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Seleção de Features e Pré-processamento de Dados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Algoritmos de Mineração de Dados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Avaliação de Desempenho de Modelos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Interpretação e Comunicação de Resultados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de Modelagem Preditiva na Prática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Sessão de Perguntas e Respostas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</a:pPr>
            <a:r>
              <a:rPr lang="pt-BR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Encerramento</a:t>
            </a:r>
            <a:endParaRPr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200" y="817359"/>
            <a:ext cx="458075" cy="4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3e4126942_1_49"/>
          <p:cNvSpPr txBox="1"/>
          <p:nvPr>
            <p:ph type="ctrTitle"/>
          </p:nvPr>
        </p:nvSpPr>
        <p:spPr>
          <a:xfrm>
            <a:off x="1358250" y="0"/>
            <a:ext cx="642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54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Algoritmos</a:t>
            </a:r>
            <a:endParaRPr b="1" sz="54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068c58762_0_71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Criação de Modelos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g22068c58762_0_71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Escolha de Algoritmos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 escolha deve ser orientada pelas características dos dados e pela natureza do problema a ser resolvido (por exemplo, classificação, regressão, clustering, etc.).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Classificação: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Regressão Logística | Árvores de Decisão | Support Vector Machine (SVM) | K-Nearest Neighbors (KNN)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Regressão: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Regressão Linear | Regressão Ridge e Lasso | XGBoost e LightGBM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Clustering: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K-Means | DBSCAN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Algoritmos de Redes Neurais: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Redes Neurais Artificiais (ANNs) | Redes Neurais Profundas (Deep Learning)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3e4126942_1_112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Criação de Modelos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g2f3e4126942_1_112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Treinamento de Modelos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 treinamento do ocorre com a apresentação d</a:t>
            </a: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os dados de treino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ao modelo, com as variáveis independentes e dependentes, a depender do problema, para que ele aprenda os padrões e relações dentro dos dados. Etapas do Treinamento de Modelos: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Divisão dos Dados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Ajuste de Hiperparâmetros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Treinamento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3e4126942_1_54"/>
          <p:cNvSpPr txBox="1"/>
          <p:nvPr>
            <p:ph type="ctrTitle"/>
          </p:nvPr>
        </p:nvSpPr>
        <p:spPr>
          <a:xfrm>
            <a:off x="1358250" y="0"/>
            <a:ext cx="642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54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Avaliação</a:t>
            </a:r>
            <a:endParaRPr b="1" sz="54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3e4126942_1_120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Avaliação de Modelos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g2f3e4126942_1_120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 avaliação visa entender o quão bem o modelo está se saindo em relação ao seu objetivo principal. A escolha das métricas apropriadas depende do tipo de problema (classificação, regressão ou clustering).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Classificação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Acurácia | Precisão (Precision) | Revocação (Recall ou Sensibilidade) | F1-Score | AUC-ROC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Regressão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Erro Médio Absoluto (MAE) | Erro Quadrático Médio (MSE) | Raiz do Erro Quadrático Médio (RMSE) | Coeficiente de Determinação (R²)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Índice de Silhueta | Índice de Rand Ajustado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068c58762_0_80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Implementação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g22068c58762_0_80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em Produção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Antes de colocar um modelo em produção, algumas considerações precisam ser feitas.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Deploy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Escalabilidade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Interoperabilidade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Latência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Integração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APIs para Predição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On-Premise vs Cloud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CI/CD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4652c92ac_0_1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Monitoramento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g2f4652c92ac_0_1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Uma vez em produção, o modelo precisa ser monitorado continuamente para garantir que mantenha sua eficácia.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 do Modelo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Performance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Drift de Dados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Desempenho no Tempo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Manutenção e Atualização de Modelos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Re-treinamento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Versão do Modelo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Monitoramento de Infraestrutura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Uso de Recursos Computacionais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Acompanhamento de Latência e Throughput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3e4126942_1_66"/>
          <p:cNvSpPr txBox="1"/>
          <p:nvPr>
            <p:ph type="ctrTitle"/>
          </p:nvPr>
        </p:nvSpPr>
        <p:spPr>
          <a:xfrm>
            <a:off x="1358250" y="0"/>
            <a:ext cx="642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54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Interpretação e Comunicação</a:t>
            </a:r>
            <a:endParaRPr b="1" sz="54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3e4126942_1_128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Geração de Insights e Ação</a:t>
            </a:r>
            <a:endParaRPr b="1" sz="30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g2f3e4126942_1_128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Interpretação de Resultados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Transformação de Dados em Conhecimento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Significado dos Resultados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Ferramentas de Visualização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Sensibilidade e Confiabilidade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de Sensibilidade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Intervalos de Confiança e Probabilidade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Comunicação dos Insights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Histórias com Dados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Recomendações Práticas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4652c92ac_0_15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Geração de Insights e Ação</a:t>
            </a:r>
            <a:endParaRPr b="1" sz="30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g2f4652c92ac_0_15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Aprimoramento Contínuo</a:t>
            </a:r>
            <a:endParaRPr b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Feedback para o Modelo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Incorporação de Novos Dados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Recalibração do Modelo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Teste de Hipóteses e Experimentação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Teste A/B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Melhoria de Políticas e Estratégias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Iteração do Modelo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Revisão e Reavaliação Regular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○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Automatização de Melhorias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ctrTitle"/>
          </p:nvPr>
        </p:nvSpPr>
        <p:spPr>
          <a:xfrm>
            <a:off x="1358250" y="0"/>
            <a:ext cx="642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54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Boas-vindas</a:t>
            </a:r>
            <a:endParaRPr b="1" sz="54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3e4126942_1_62"/>
          <p:cNvSpPr txBox="1"/>
          <p:nvPr>
            <p:ph type="ctrTitle"/>
          </p:nvPr>
        </p:nvSpPr>
        <p:spPr>
          <a:xfrm>
            <a:off x="1358250" y="0"/>
            <a:ext cx="642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54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Prática</a:t>
            </a:r>
            <a:endParaRPr b="1" sz="54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3e4126942_1_136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Prática no notebook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g2f3e4126942_1_136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Problema: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Um empresa que aluga imóveis precisa precificar novos produtos que nunca foram alugados anteriormente sem uma 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preferência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base de preço. Como ser assertivo em preços de novos produtos? Quais são as 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características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que precisamos levar em conta para decidir o preço de aluguel de um imóvel?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Base de Dados: </a:t>
            </a:r>
            <a:r>
              <a:rPr lang="pt-BR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https://www.kaggle.com/datasets/renatosn/sao-paulo-housing-prices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Modelo de Regressão: </a:t>
            </a:r>
            <a:r>
              <a:rPr lang="pt-BR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https://colab.research.google.com/drive/1n4-P2v04DTLI1YWKOcUCzB227HxEHATG?usp=sharing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3e4126942_1_70"/>
          <p:cNvSpPr txBox="1"/>
          <p:nvPr>
            <p:ph type="ctrTitle"/>
          </p:nvPr>
        </p:nvSpPr>
        <p:spPr>
          <a:xfrm>
            <a:off x="1358250" y="0"/>
            <a:ext cx="642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54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Perguntas e Respostas</a:t>
            </a:r>
            <a:endParaRPr b="1" sz="54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3e4126942_1_144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Dúvidas?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7" name="Google Shape;247;g2f3e4126942_1_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613" y="598088"/>
            <a:ext cx="4595266" cy="39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3e4126942_1_74"/>
          <p:cNvSpPr txBox="1"/>
          <p:nvPr>
            <p:ph type="ctrTitle"/>
          </p:nvPr>
        </p:nvSpPr>
        <p:spPr>
          <a:xfrm>
            <a:off x="1358250" y="0"/>
            <a:ext cx="642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54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Encerramento</a:t>
            </a:r>
            <a:endParaRPr b="1" sz="54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4"/>
          <p:cNvCxnSpPr/>
          <p:nvPr/>
        </p:nvCxnSpPr>
        <p:spPr>
          <a:xfrm>
            <a:off x="6801075" y="1500038"/>
            <a:ext cx="0" cy="1071600"/>
          </a:xfrm>
          <a:prstGeom prst="straightConnector1">
            <a:avLst/>
          </a:prstGeom>
          <a:noFill/>
          <a:ln cap="flat" cmpd="sng" w="19050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4"/>
          <p:cNvSpPr/>
          <p:nvPr/>
        </p:nvSpPr>
        <p:spPr>
          <a:xfrm>
            <a:off x="-1849125" y="-2254250"/>
            <a:ext cx="8782200" cy="87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4"/>
          <p:cNvCxnSpPr>
            <a:stCxn id="260" idx="2"/>
            <a:endCxn id="261" idx="2"/>
          </p:cNvCxnSpPr>
          <p:nvPr/>
        </p:nvCxnSpPr>
        <p:spPr>
          <a:xfrm>
            <a:off x="684400" y="2571750"/>
            <a:ext cx="5669400" cy="0"/>
          </a:xfrm>
          <a:prstGeom prst="straightConnector1">
            <a:avLst/>
          </a:prstGeom>
          <a:noFill/>
          <a:ln cap="flat" cmpd="sng" w="28575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4"/>
          <p:cNvSpPr/>
          <p:nvPr/>
        </p:nvSpPr>
        <p:spPr>
          <a:xfrm>
            <a:off x="6288075" y="2433450"/>
            <a:ext cx="264000" cy="264000"/>
          </a:xfrm>
          <a:prstGeom prst="ellipse">
            <a:avLst/>
          </a:prstGeom>
          <a:solidFill>
            <a:srgbClr val="F7F9FB"/>
          </a:solidFill>
          <a:ln cap="flat" cmpd="sng" w="19050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>
            <p:ph type="title"/>
          </p:nvPr>
        </p:nvSpPr>
        <p:spPr>
          <a:xfrm>
            <a:off x="552250" y="578150"/>
            <a:ext cx="8090100" cy="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2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Recapitulação dos Principais Pontos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5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750550" y="1467025"/>
            <a:ext cx="102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1673FA"/>
                </a:solidFill>
                <a:latin typeface="Proxima Nova"/>
                <a:ea typeface="Proxima Nova"/>
                <a:cs typeface="Proxima Nova"/>
                <a:sym typeface="Proxima Nova"/>
              </a:rPr>
              <a:t>Fundamentos</a:t>
            </a:r>
            <a:endParaRPr b="1" i="0" sz="1000" u="none" cap="none" strike="noStrike">
              <a:solidFill>
                <a:srgbClr val="1673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4"/>
          <p:cNvSpPr txBox="1"/>
          <p:nvPr/>
        </p:nvSpPr>
        <p:spPr>
          <a:xfrm>
            <a:off x="1680000" y="2983800"/>
            <a:ext cx="145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1673FA"/>
                </a:solidFill>
                <a:latin typeface="Proxima Nova"/>
                <a:ea typeface="Proxima Nova"/>
                <a:cs typeface="Proxima Nova"/>
                <a:sym typeface="Proxima Nova"/>
              </a:rPr>
              <a:t>Seleção de Features e Pré-processamento de Dados</a:t>
            </a:r>
            <a:endParaRPr b="1" i="0" sz="1000" u="none" cap="none" strike="noStrike">
              <a:solidFill>
                <a:srgbClr val="1673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4"/>
          <p:cNvSpPr txBox="1"/>
          <p:nvPr/>
        </p:nvSpPr>
        <p:spPr>
          <a:xfrm>
            <a:off x="2671075" y="1467025"/>
            <a:ext cx="115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1673FA"/>
                </a:solidFill>
                <a:latin typeface="Proxima Nova"/>
                <a:ea typeface="Proxima Nova"/>
                <a:cs typeface="Proxima Nova"/>
                <a:sym typeface="Proxima Nova"/>
              </a:rPr>
              <a:t>Algoritmos</a:t>
            </a:r>
            <a:endParaRPr b="1" i="0" sz="1000" u="none" cap="none" strike="noStrike">
              <a:solidFill>
                <a:srgbClr val="1673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"/>
          <p:cNvSpPr txBox="1"/>
          <p:nvPr/>
        </p:nvSpPr>
        <p:spPr>
          <a:xfrm>
            <a:off x="5339150" y="3150250"/>
            <a:ext cx="1362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1673FA"/>
                </a:solidFill>
                <a:latin typeface="Proxima Nova"/>
                <a:ea typeface="Proxima Nova"/>
                <a:cs typeface="Proxima Nova"/>
                <a:sym typeface="Proxima Nova"/>
              </a:rPr>
              <a:t>Modelagem Preditiva na Prática</a:t>
            </a:r>
            <a:endParaRPr b="1" i="0" sz="1000" u="none" cap="none" strike="noStrike">
              <a:solidFill>
                <a:srgbClr val="1673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684400" y="2505600"/>
            <a:ext cx="132300" cy="132300"/>
          </a:xfrm>
          <a:prstGeom prst="ellipse">
            <a:avLst/>
          </a:prstGeom>
          <a:solidFill>
            <a:srgbClr val="167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/>
          <p:nvPr/>
        </p:nvSpPr>
        <p:spPr>
          <a:xfrm>
            <a:off x="1613850" y="2505600"/>
            <a:ext cx="132300" cy="132300"/>
          </a:xfrm>
          <a:prstGeom prst="ellipse">
            <a:avLst/>
          </a:prstGeom>
          <a:solidFill>
            <a:srgbClr val="167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4"/>
          <p:cNvCxnSpPr/>
          <p:nvPr/>
        </p:nvCxnSpPr>
        <p:spPr>
          <a:xfrm>
            <a:off x="750550" y="1456475"/>
            <a:ext cx="0" cy="1071600"/>
          </a:xfrm>
          <a:prstGeom prst="straightConnector1">
            <a:avLst/>
          </a:prstGeom>
          <a:noFill/>
          <a:ln cap="flat" cmpd="sng" w="19050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4"/>
          <p:cNvCxnSpPr/>
          <p:nvPr/>
        </p:nvCxnSpPr>
        <p:spPr>
          <a:xfrm>
            <a:off x="1680000" y="2594350"/>
            <a:ext cx="0" cy="1071600"/>
          </a:xfrm>
          <a:prstGeom prst="straightConnector1">
            <a:avLst/>
          </a:prstGeom>
          <a:noFill/>
          <a:ln cap="flat" cmpd="sng" w="19050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1" name="Google Shape;271;p4"/>
          <p:cNvSpPr/>
          <p:nvPr/>
        </p:nvSpPr>
        <p:spPr>
          <a:xfrm>
            <a:off x="2597688" y="2505600"/>
            <a:ext cx="132300" cy="132300"/>
          </a:xfrm>
          <a:prstGeom prst="ellipse">
            <a:avLst/>
          </a:prstGeom>
          <a:solidFill>
            <a:srgbClr val="167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4"/>
          <p:cNvCxnSpPr/>
          <p:nvPr/>
        </p:nvCxnSpPr>
        <p:spPr>
          <a:xfrm>
            <a:off x="2671063" y="1456475"/>
            <a:ext cx="0" cy="1071600"/>
          </a:xfrm>
          <a:prstGeom prst="straightConnector1">
            <a:avLst/>
          </a:prstGeom>
          <a:noFill/>
          <a:ln cap="flat" cmpd="sng" w="19050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4"/>
          <p:cNvSpPr/>
          <p:nvPr/>
        </p:nvSpPr>
        <p:spPr>
          <a:xfrm>
            <a:off x="5273000" y="2505600"/>
            <a:ext cx="132300" cy="132300"/>
          </a:xfrm>
          <a:prstGeom prst="ellipse">
            <a:avLst/>
          </a:prstGeom>
          <a:solidFill>
            <a:srgbClr val="167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"/>
          <p:cNvCxnSpPr/>
          <p:nvPr/>
        </p:nvCxnSpPr>
        <p:spPr>
          <a:xfrm>
            <a:off x="5339150" y="2595600"/>
            <a:ext cx="0" cy="1071600"/>
          </a:xfrm>
          <a:prstGeom prst="straightConnector1">
            <a:avLst/>
          </a:prstGeom>
          <a:noFill/>
          <a:ln cap="flat" cmpd="sng" w="19050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1" name="Google Shape;261;p4"/>
          <p:cNvSpPr/>
          <p:nvPr/>
        </p:nvSpPr>
        <p:spPr>
          <a:xfrm>
            <a:off x="6353925" y="2505600"/>
            <a:ext cx="132300" cy="132300"/>
          </a:xfrm>
          <a:prstGeom prst="ellipse">
            <a:avLst/>
          </a:prstGeom>
          <a:solidFill>
            <a:srgbClr val="167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"/>
          <p:cNvSpPr txBox="1"/>
          <p:nvPr/>
        </p:nvSpPr>
        <p:spPr>
          <a:xfrm>
            <a:off x="6447300" y="1400875"/>
            <a:ext cx="2244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Mineração de Dados para Modelagem Preditiva</a:t>
            </a:r>
            <a:endParaRPr b="1" i="0" sz="1400" u="none" cap="none" strike="noStrike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4588" y="1224325"/>
            <a:ext cx="260578" cy="2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"/>
          <p:cNvSpPr/>
          <p:nvPr/>
        </p:nvSpPr>
        <p:spPr>
          <a:xfrm>
            <a:off x="4409688" y="2505600"/>
            <a:ext cx="132300" cy="132300"/>
          </a:xfrm>
          <a:prstGeom prst="ellipse">
            <a:avLst/>
          </a:prstGeom>
          <a:solidFill>
            <a:srgbClr val="167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4"/>
          <p:cNvCxnSpPr/>
          <p:nvPr/>
        </p:nvCxnSpPr>
        <p:spPr>
          <a:xfrm>
            <a:off x="4483063" y="1458000"/>
            <a:ext cx="0" cy="1071600"/>
          </a:xfrm>
          <a:prstGeom prst="straightConnector1">
            <a:avLst/>
          </a:prstGeom>
          <a:noFill/>
          <a:ln cap="flat" cmpd="sng" w="19050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4"/>
          <p:cNvSpPr/>
          <p:nvPr/>
        </p:nvSpPr>
        <p:spPr>
          <a:xfrm>
            <a:off x="3506925" y="2505600"/>
            <a:ext cx="132300" cy="132300"/>
          </a:xfrm>
          <a:prstGeom prst="ellipse">
            <a:avLst/>
          </a:prstGeom>
          <a:solidFill>
            <a:srgbClr val="1673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4"/>
          <p:cNvCxnSpPr/>
          <p:nvPr/>
        </p:nvCxnSpPr>
        <p:spPr>
          <a:xfrm>
            <a:off x="3573075" y="2594350"/>
            <a:ext cx="0" cy="1071600"/>
          </a:xfrm>
          <a:prstGeom prst="straightConnector1">
            <a:avLst/>
          </a:prstGeom>
          <a:noFill/>
          <a:ln cap="flat" cmpd="sng" w="19050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4"/>
          <p:cNvSpPr txBox="1"/>
          <p:nvPr/>
        </p:nvSpPr>
        <p:spPr>
          <a:xfrm>
            <a:off x="3573075" y="3327238"/>
            <a:ext cx="102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1673FA"/>
                </a:solidFill>
                <a:latin typeface="Proxima Nova"/>
                <a:ea typeface="Proxima Nova"/>
                <a:cs typeface="Proxima Nova"/>
                <a:sym typeface="Proxima Nova"/>
              </a:rPr>
              <a:t>Avaliação</a:t>
            </a:r>
            <a:endParaRPr b="1" i="0" sz="1000" u="none" cap="none" strike="noStrike">
              <a:solidFill>
                <a:srgbClr val="1673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4"/>
          <p:cNvSpPr txBox="1"/>
          <p:nvPr/>
        </p:nvSpPr>
        <p:spPr>
          <a:xfrm>
            <a:off x="4474626" y="1467025"/>
            <a:ext cx="10941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pt-BR" sz="1000">
                <a:solidFill>
                  <a:srgbClr val="1673FA"/>
                </a:solidFill>
                <a:latin typeface="Proxima Nova"/>
                <a:ea typeface="Proxima Nova"/>
                <a:cs typeface="Proxima Nova"/>
                <a:sym typeface="Proxima Nova"/>
              </a:rPr>
              <a:t>Interpretação e Comunicação</a:t>
            </a:r>
            <a:endParaRPr b="1" i="0" sz="1000" u="none" cap="none" strike="noStrike">
              <a:solidFill>
                <a:srgbClr val="1673F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3" name="Google Shape;283;p4"/>
          <p:cNvCxnSpPr/>
          <p:nvPr/>
        </p:nvCxnSpPr>
        <p:spPr>
          <a:xfrm>
            <a:off x="6418875" y="1451600"/>
            <a:ext cx="0" cy="987600"/>
          </a:xfrm>
          <a:prstGeom prst="straightConnector1">
            <a:avLst/>
          </a:prstGeom>
          <a:noFill/>
          <a:ln cap="flat" cmpd="sng" w="19050">
            <a:solidFill>
              <a:srgbClr val="1673F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068c58762_0_93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Livro </a:t>
            </a: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Referência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9" name="Google Shape;289;g22068c58762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013" y="891375"/>
            <a:ext cx="2999967" cy="3947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07261fccd_0_16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Contatos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g2207261fccd_0_16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Através da mentoria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Email: diasctiago@gmail.com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Linkedin: </a:t>
            </a:r>
            <a:r>
              <a:rPr lang="pt-BR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https://www.linkedin.com/in/diasctiago/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Github: </a:t>
            </a:r>
            <a:r>
              <a:rPr lang="pt-BR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https://github.com/diasctiago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Blog: </a:t>
            </a:r>
            <a:r>
              <a:rPr lang="pt-BR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https://www.dadosaocubo.com/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Telefone: (71)99179-0462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07261fccd_0_23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Feedbacks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1" name="Google Shape;301;g2207261fccd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376" y="891375"/>
            <a:ext cx="3547749" cy="354777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207261fccd_0_23"/>
          <p:cNvSpPr txBox="1"/>
          <p:nvPr>
            <p:ph type="title"/>
          </p:nvPr>
        </p:nvSpPr>
        <p:spPr>
          <a:xfrm>
            <a:off x="2828400" y="4439150"/>
            <a:ext cx="33177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https://forms.gle/XpWmSRcxNYaZayuj8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3e4126942_1_88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Apresentação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g2f3e4126942_1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0" y="989740"/>
            <a:ext cx="8338501" cy="316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3e4126942_1_152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 da MasterClass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g2f3e4126942_1_152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Introduzir os fundamentos da mineração de dados para modelagem preditiva.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Explorar técnicas práticas de seleção de features e pré-processamento de dados. 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Apresentar algoritmos essenciais de mineração de dados. 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Demonstrar a avaliação de desempenho de modelos preditivos. 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●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Discutir a interpretação e comunicação eficaz de resultados.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02124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3e4126942_1_11"/>
          <p:cNvSpPr txBox="1"/>
          <p:nvPr>
            <p:ph type="ctrTitle"/>
          </p:nvPr>
        </p:nvSpPr>
        <p:spPr>
          <a:xfrm>
            <a:off x="1358250" y="0"/>
            <a:ext cx="642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5420">
                <a:solidFill>
                  <a:srgbClr val="F7F9FB"/>
                </a:solidFill>
                <a:latin typeface="Proxima Nova"/>
                <a:ea typeface="Proxima Nova"/>
                <a:cs typeface="Proxima Nova"/>
                <a:sym typeface="Proxima Nova"/>
              </a:rPr>
              <a:t>Fundamentos</a:t>
            </a:r>
            <a:endParaRPr b="1" sz="5420">
              <a:solidFill>
                <a:srgbClr val="F7F9FB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3e4126942_1_96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Mineração de Dados</a:t>
            </a:r>
            <a:endParaRPr b="1" sz="32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3" name="Google Shape;93;g2f3e4126942_1_96"/>
          <p:cNvSpPr txBox="1"/>
          <p:nvPr>
            <p:ph type="title"/>
          </p:nvPr>
        </p:nvSpPr>
        <p:spPr>
          <a:xfrm>
            <a:off x="272050" y="891375"/>
            <a:ext cx="83385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“Mineração de dados é o processo de descobrir padrões interessantes e conhecimento a partir de grandes quantidades de dados.”</a:t>
            </a:r>
            <a:endParaRPr i="1"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Han, J., Kamber, M., &amp; Pei, J. (2011). Data Mining: Concepts and Techniques.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068c58762_0_1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KDD </a:t>
            </a:r>
            <a:r>
              <a:rPr b="1" lang="pt-BR" sz="21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(knowledge discovery from data)</a:t>
            </a:r>
            <a:endParaRPr b="1" sz="21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g22068c5876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025" y="891375"/>
            <a:ext cx="2993473" cy="394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22068c58762_0_1"/>
          <p:cNvSpPr txBox="1"/>
          <p:nvPr>
            <p:ph type="title"/>
          </p:nvPr>
        </p:nvSpPr>
        <p:spPr>
          <a:xfrm>
            <a:off x="272050" y="891375"/>
            <a:ext cx="42999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 cleaning (Limpeza de dados)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 integration (Integração de dados)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 selection (Seleção de dados)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 transformation (Transformação de dados)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 (Mineração de dados)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Pattern evaluation (Avaliação de padrões)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Knowledge presentation (Apresentação de conhecimento)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g22068c58762_0_1"/>
          <p:cNvSpPr txBox="1"/>
          <p:nvPr>
            <p:ph type="title"/>
          </p:nvPr>
        </p:nvSpPr>
        <p:spPr>
          <a:xfrm>
            <a:off x="5381813" y="4838700"/>
            <a:ext cx="35559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Han, J., Kamber, M., &amp; Pei, J. (2011). Data Mining: Concepts and Techniques.</a:t>
            </a:r>
            <a:endParaRPr sz="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9FB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7261fccd_0_0"/>
          <p:cNvSpPr txBox="1"/>
          <p:nvPr>
            <p:ph type="title"/>
          </p:nvPr>
        </p:nvSpPr>
        <p:spPr>
          <a:xfrm>
            <a:off x="318000" y="228975"/>
            <a:ext cx="83385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CRISP-DM</a:t>
            </a:r>
            <a:r>
              <a:rPr b="1" lang="pt-BR" sz="30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lang="pt-BR" sz="21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b="1" lang="pt-BR" sz="21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Cross Industry Standard Process for Data Mining</a:t>
            </a:r>
            <a:r>
              <a:rPr b="1" lang="pt-BR" sz="2100">
                <a:solidFill>
                  <a:srgbClr val="202124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1" sz="2300">
              <a:solidFill>
                <a:srgbClr val="20212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g2207261fccd_0_0"/>
          <p:cNvSpPr txBox="1"/>
          <p:nvPr>
            <p:ph type="title"/>
          </p:nvPr>
        </p:nvSpPr>
        <p:spPr>
          <a:xfrm>
            <a:off x="272050" y="891375"/>
            <a:ext cx="42999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Understanding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Compreensão do Negócio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 </a:t>
            </a:r>
            <a:r>
              <a:rPr lang="pt-BR" sz="1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Understanding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Compreensão dos Dados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Preparation (Preparação dos dados)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Modeling (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Modelagem</a:t>
            </a: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 (Avaliação)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AutoNum type="arabicPeriod"/>
            </a:pPr>
            <a:r>
              <a:rPr lang="pt-BR" sz="14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Deployment (Implantação)</a:t>
            </a:r>
            <a:endParaRPr sz="14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g2207261fccd_0_0"/>
          <p:cNvSpPr txBox="1"/>
          <p:nvPr>
            <p:ph type="title"/>
          </p:nvPr>
        </p:nvSpPr>
        <p:spPr>
          <a:xfrm>
            <a:off x="5046263" y="4612150"/>
            <a:ext cx="3555900" cy="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Provost, F., &amp; Fawcett, T. (2013). Data Science for Business</a:t>
            </a:r>
            <a:endParaRPr sz="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g2207261fc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1950" y="891375"/>
            <a:ext cx="3664556" cy="364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