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3" r:id="rId5"/>
    <p:sldId id="267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/>
    <p:restoredTop sz="94669"/>
  </p:normalViewPr>
  <p:slideViewPr>
    <p:cSldViewPr snapToGrid="0" snapToObjects="1">
      <p:cViewPr varScale="1">
        <p:scale>
          <a:sx n="101" d="100"/>
          <a:sy n="101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6687-1F92-F143-8BF1-650E6B09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8A3D7-E366-0E41-A910-33CB85E1C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5F7D-DF78-964F-BB65-C446E8B8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8948-EAE1-CB4B-B586-FD83515A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BC8A7-AAAE-FF4A-9488-43D60FF9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2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1DFC-AE49-7F41-916E-15E8830D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865DD-0D38-3D49-AB4A-D95F55F1E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2801-B0C9-DB4A-A969-2F070D5A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5C44-FCAD-7E49-B9B3-11AFC228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6E7F-3C3C-184B-A9B7-07AA6808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0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CB8D2-E26D-8C4D-922D-F1293E111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931D2-D8AC-0845-A8CF-552CCFB6A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ACCC8-C62C-C84F-A631-00500BAE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F04AC-E3F3-6F4C-B2A3-5268630B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CCA4-DFCE-BD49-87D9-154F3851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9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B9D9-9677-9D48-9D99-8B915E71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8A2C-E7A8-F041-9FA5-AD1A9D63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C3A52-F7C5-BD42-A265-7F08BFE8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FA704-266F-C94F-9F4F-88E73511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4520-B34F-E74D-BF66-35188D21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34CE-2FE2-3843-99A4-E961FF9C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51020-9E66-F948-9BAD-93D92EAE5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12A7-7DBC-AA44-8D0A-6737EF1F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CC2AB-AFE2-F440-AE01-30A710B5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B3730-2894-3143-A806-46E41EB97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7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483C-0FE4-944F-8CF1-2169C371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558E-9101-2F46-85BD-FD011A47D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442B7-EBFB-AB4F-8BE5-61747E75D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5CA06-7AFF-9642-ABA8-79417EA1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88133-0E70-664E-A9B9-5E91E894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4CA9-98E1-EB42-B826-571B0118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4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2576-FD42-FE44-9E4F-307D7B29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66A7A-9A0C-9847-99BF-DFAF6456A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309FE-3598-EF4D-9D73-2FDEE8E6A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9C190-70FC-6A42-9A46-C4308175F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FAFF0-EC43-5440-96CA-64708C285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740D4-6CAE-764F-88E8-A382ACB0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E13A3-4781-FC45-A8D6-5BCC951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E162D-4B45-B748-9A13-CA955BE0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B38A-FD3A-6048-8F0F-A7FB2767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8E8BD-085A-6349-92B7-B79AE480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B80BF-3FA3-DB47-A585-CA43CF90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4C51C-5DA9-484A-9726-FD22CF29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3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73EBA-87D9-DD47-86C4-41E4B567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F9E86-7B6A-D045-AF21-509A03C7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99C4A-0A93-4447-8530-5B1A994C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9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95DC-22A4-214F-BF96-BE96C7E7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F9B4-2D72-8443-AD26-76630EAE4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C5746-9AB3-BF42-A68E-3983B3F69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B1F57-BA9C-E740-B6D5-C83B30BDE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5E18-28F6-DE40-9F20-EED13BD6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206B-6F38-B344-8505-F027F513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1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CDF5-6905-C742-B91D-423642D4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B089E-7BB5-DE4C-A84F-2FF762F41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B902-E8DA-4F44-8FF2-B29172BE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9066C-072E-BF4B-A0D2-FF709978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AE6C-B7C6-7D4A-85C1-AA5E7FA24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6C7DD-4E47-5E40-8FEF-88C295DF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C1A6-67B9-8F44-8033-F68C713F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74145-1F09-0E4F-90E5-7DD37BBBB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9F64E-116B-CF4C-BBDB-261399527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B75C-37F3-F04C-BAEC-FB4C74EABF2F}" type="datetimeFigureOut">
              <a:rPr lang="en-US" smtClean="0"/>
              <a:t>2/9/21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03D1-1A1D-7647-8DC4-5EDD1070E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0103-E9C8-5347-8F12-62A1B6CC1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BFE3B-ECDA-F746-961E-9A355C9CD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0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D6A3A93-B4B4-514A-8B7F-7DD928EB26A7}"/>
              </a:ext>
            </a:extLst>
          </p:cNvPr>
          <p:cNvSpPr txBox="1"/>
          <p:nvPr/>
        </p:nvSpPr>
        <p:spPr>
          <a:xfrm>
            <a:off x="2438400" y="3105834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Modelo Lógico do Projeto 1</a:t>
            </a:r>
            <a:endParaRPr lang="en-US" dirty="0"/>
          </a:p>
        </p:txBody>
      </p:sp>
      <p:pic>
        <p:nvPicPr>
          <p:cNvPr id="22" name="Picture 21" descr="Bubble chart&#10;&#10;Description automatically generated">
            <a:extLst>
              <a:ext uri="{FF2B5EF4-FFF2-40B4-BE49-F238E27FC236}">
                <a16:creationId xmlns:a16="http://schemas.microsoft.com/office/drawing/2014/main" id="{6E0B19F7-01CF-B240-9A03-4B303F882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" r="-4" b="-4"/>
          <a:stretch/>
        </p:blipFill>
        <p:spPr>
          <a:xfrm>
            <a:off x="-12649" y="6157400"/>
            <a:ext cx="1406771" cy="8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0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30FCD052-AE39-2A48-91EA-D0E396CCC92B}"/>
              </a:ext>
            </a:extLst>
          </p:cNvPr>
          <p:cNvSpPr txBox="1"/>
          <p:nvPr/>
        </p:nvSpPr>
        <p:spPr>
          <a:xfrm>
            <a:off x="-186552" y="193361"/>
            <a:ext cx="426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Relacionamentos</a:t>
            </a:r>
            <a:endParaRPr lang="en-US" dirty="0"/>
          </a:p>
        </p:txBody>
      </p:sp>
      <p:pic>
        <p:nvPicPr>
          <p:cNvPr id="64" name="Picture 63" descr="Bubble chart&#10;&#10;Description automatically generated">
            <a:extLst>
              <a:ext uri="{FF2B5EF4-FFF2-40B4-BE49-F238E27FC236}">
                <a16:creationId xmlns:a16="http://schemas.microsoft.com/office/drawing/2014/main" id="{50299997-0999-1645-806A-CED173E13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" r="-4" b="-4"/>
          <a:stretch/>
        </p:blipFill>
        <p:spPr>
          <a:xfrm>
            <a:off x="-12649" y="6157400"/>
            <a:ext cx="1406771" cy="8061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1062BBB-1BFB-6549-B464-670F7C70512A}"/>
              </a:ext>
            </a:extLst>
          </p:cNvPr>
          <p:cNvSpPr txBox="1"/>
          <p:nvPr/>
        </p:nvSpPr>
        <p:spPr>
          <a:xfrm>
            <a:off x="4876800" y="637578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Modelo Lógico do Projeto 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00056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0B5CFE-306F-7940-AA40-73D929A91313}"/>
              </a:ext>
            </a:extLst>
          </p:cNvPr>
          <p:cNvSpPr/>
          <p:nvPr/>
        </p:nvSpPr>
        <p:spPr>
          <a:xfrm>
            <a:off x="3485055" y="2705558"/>
            <a:ext cx="2207172" cy="38792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D5A32D-7173-514F-9CFE-502596C132F5}"/>
              </a:ext>
            </a:extLst>
          </p:cNvPr>
          <p:cNvSpPr/>
          <p:nvPr/>
        </p:nvSpPr>
        <p:spPr>
          <a:xfrm>
            <a:off x="3485055" y="3895530"/>
            <a:ext cx="2207172" cy="388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retweet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122DD-F94E-9646-B8FC-F662F1DE6F3E}"/>
              </a:ext>
            </a:extLst>
          </p:cNvPr>
          <p:cNvSpPr/>
          <p:nvPr/>
        </p:nvSpPr>
        <p:spPr>
          <a:xfrm>
            <a:off x="3485055" y="1514148"/>
            <a:ext cx="2207172" cy="388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user_tweet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AA51A-E657-2641-B62C-BF1ED511A4EA}"/>
              </a:ext>
            </a:extLst>
          </p:cNvPr>
          <p:cNvSpPr/>
          <p:nvPr/>
        </p:nvSpPr>
        <p:spPr>
          <a:xfrm>
            <a:off x="476152" y="3895530"/>
            <a:ext cx="2207172" cy="388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user_retweet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D0CBF2-A998-DF45-912B-CEF816A15E47}"/>
              </a:ext>
            </a:extLst>
          </p:cNvPr>
          <p:cNvSpPr/>
          <p:nvPr/>
        </p:nvSpPr>
        <p:spPr>
          <a:xfrm>
            <a:off x="6448975" y="3894571"/>
            <a:ext cx="2207172" cy="388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quoted_tweets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FFF68-FC7E-0B4E-86FA-7764CACBF852}"/>
              </a:ext>
            </a:extLst>
          </p:cNvPr>
          <p:cNvSpPr/>
          <p:nvPr/>
        </p:nvSpPr>
        <p:spPr>
          <a:xfrm>
            <a:off x="9412895" y="3894571"/>
            <a:ext cx="2207172" cy="388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user_quoted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3A1F4-7270-1745-A49A-B0B6E7E3132D}"/>
              </a:ext>
            </a:extLst>
          </p:cNvPr>
          <p:cNvSpPr/>
          <p:nvPr/>
        </p:nvSpPr>
        <p:spPr>
          <a:xfrm>
            <a:off x="6448975" y="2704599"/>
            <a:ext cx="2207172" cy="388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localidade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895540-D1F7-FA49-845A-FAF9B7EF06A3}"/>
              </a:ext>
            </a:extLst>
          </p:cNvPr>
          <p:cNvSpPr/>
          <p:nvPr/>
        </p:nvSpPr>
        <p:spPr>
          <a:xfrm>
            <a:off x="6448975" y="1514627"/>
            <a:ext cx="2207172" cy="388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hashtags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DF75D0-8CDE-2A43-9EE9-F3F68A6996D4}"/>
              </a:ext>
            </a:extLst>
          </p:cNvPr>
          <p:cNvSpPr/>
          <p:nvPr/>
        </p:nvSpPr>
        <p:spPr>
          <a:xfrm>
            <a:off x="9412895" y="2698371"/>
            <a:ext cx="2207172" cy="388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coordenadas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F9AA8B-DC07-3245-8173-A398E37EFB0F}"/>
              </a:ext>
            </a:extLst>
          </p:cNvPr>
          <p:cNvSpPr/>
          <p:nvPr/>
        </p:nvSpPr>
        <p:spPr>
          <a:xfrm>
            <a:off x="6448975" y="5080540"/>
            <a:ext cx="2207172" cy="388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user_mentions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950B83-2AB2-C344-B752-0619AC1570BC}"/>
              </a:ext>
            </a:extLst>
          </p:cNvPr>
          <p:cNvSpPr/>
          <p:nvPr/>
        </p:nvSpPr>
        <p:spPr>
          <a:xfrm>
            <a:off x="9412895" y="5080540"/>
            <a:ext cx="2207172" cy="38888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extended_tweets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FCD052-AE39-2A48-91EA-D0E396CCC92B}"/>
              </a:ext>
            </a:extLst>
          </p:cNvPr>
          <p:cNvSpPr txBox="1"/>
          <p:nvPr/>
        </p:nvSpPr>
        <p:spPr>
          <a:xfrm>
            <a:off x="-197063" y="180798"/>
            <a:ext cx="4261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Relacionamentos</a:t>
            </a:r>
            <a:endParaRPr lang="en-US" dirty="0"/>
          </a:p>
        </p:txBody>
      </p:sp>
      <p:pic>
        <p:nvPicPr>
          <p:cNvPr id="64" name="Picture 63" descr="Bubble chart&#10;&#10;Description automatically generated">
            <a:extLst>
              <a:ext uri="{FF2B5EF4-FFF2-40B4-BE49-F238E27FC236}">
                <a16:creationId xmlns:a16="http://schemas.microsoft.com/office/drawing/2014/main" id="{50299997-0999-1645-806A-CED173E13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" r="-4" b="-4"/>
          <a:stretch/>
        </p:blipFill>
        <p:spPr>
          <a:xfrm>
            <a:off x="-12649" y="6157400"/>
            <a:ext cx="1406771" cy="8061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1062BBB-1BFB-6549-B464-670F7C70512A}"/>
              </a:ext>
            </a:extLst>
          </p:cNvPr>
          <p:cNvSpPr txBox="1"/>
          <p:nvPr/>
        </p:nvSpPr>
        <p:spPr>
          <a:xfrm>
            <a:off x="4876800" y="637578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Modelo Lógico do Projeto 1</a:t>
            </a:r>
            <a:endParaRPr lang="en-US" sz="105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F2EEB5-AF09-9045-96CB-889685E09FE3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683324" y="4089971"/>
            <a:ext cx="801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A7A4C0-4D6F-DC4C-B1E8-C9372BA955EF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5692227" y="2899040"/>
            <a:ext cx="756748" cy="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50B489-DBE5-4D4B-931A-D46CDF9F97E1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8656147" y="2892812"/>
            <a:ext cx="756748" cy="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1A48102-7138-FE4D-8001-16555AA59CC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5692227" y="2899520"/>
            <a:ext cx="756748" cy="1189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E19B52-B258-AD4F-85FD-EAA5358846C6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692227" y="4089012"/>
            <a:ext cx="756748" cy="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98A197-F7AA-124B-BCEB-21A6EC388F11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8656147" y="4089012"/>
            <a:ext cx="756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F8C35E9-63F5-0549-A987-875FFBB57BA0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5692227" y="2899520"/>
            <a:ext cx="756748" cy="2375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01C85C-5FD9-EB44-BF99-94EF19D4B85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8656147" y="5274981"/>
            <a:ext cx="756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447F272-7BA4-D240-8B35-B2823067D369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5692227" y="1709068"/>
            <a:ext cx="756748" cy="1190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781451-DB37-D04F-9440-5E43697F82B1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4588641" y="1903030"/>
            <a:ext cx="0" cy="80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FC7499-9389-F342-B7ED-66A774B51527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588641" y="3093481"/>
            <a:ext cx="0" cy="80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30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ubble chart&#10;&#10;Description automatically generated">
            <a:extLst>
              <a:ext uri="{FF2B5EF4-FFF2-40B4-BE49-F238E27FC236}">
                <a16:creationId xmlns:a16="http://schemas.microsoft.com/office/drawing/2014/main" id="{6E0B19F7-01CF-B240-9A03-4B303F882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" r="-4" b="-4"/>
          <a:stretch/>
        </p:blipFill>
        <p:spPr>
          <a:xfrm>
            <a:off x="-12649" y="6157400"/>
            <a:ext cx="1406771" cy="806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4180AF-C4CE-394F-ABDE-99CD5B6E3941}"/>
              </a:ext>
            </a:extLst>
          </p:cNvPr>
          <p:cNvSpPr txBox="1"/>
          <p:nvPr/>
        </p:nvSpPr>
        <p:spPr>
          <a:xfrm>
            <a:off x="4876800" y="637578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Modelo Lógico do Projeto 1</a:t>
            </a:r>
            <a:endParaRPr lang="en-US" sz="105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10E13-F9C4-B440-81F0-389E66DC71B1}"/>
              </a:ext>
            </a:extLst>
          </p:cNvPr>
          <p:cNvSpPr txBox="1"/>
          <p:nvPr/>
        </p:nvSpPr>
        <p:spPr>
          <a:xfrm>
            <a:off x="190500" y="212781"/>
            <a:ext cx="369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Tipos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2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ubble chart&#10;&#10;Description automatically generated">
            <a:extLst>
              <a:ext uri="{FF2B5EF4-FFF2-40B4-BE49-F238E27FC236}">
                <a16:creationId xmlns:a16="http://schemas.microsoft.com/office/drawing/2014/main" id="{6E0B19F7-01CF-B240-9A03-4B303F882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" r="-4" b="-4"/>
          <a:stretch/>
        </p:blipFill>
        <p:spPr>
          <a:xfrm>
            <a:off x="-12649" y="6157400"/>
            <a:ext cx="1406771" cy="806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4180AF-C4CE-394F-ABDE-99CD5B6E3941}"/>
              </a:ext>
            </a:extLst>
          </p:cNvPr>
          <p:cNvSpPr txBox="1"/>
          <p:nvPr/>
        </p:nvSpPr>
        <p:spPr>
          <a:xfrm>
            <a:off x="4876800" y="637578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Modelo Lógico do Projeto 1</a:t>
            </a:r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1C079-6B15-ED46-8C0F-8556F1A94ECD}"/>
              </a:ext>
            </a:extLst>
          </p:cNvPr>
          <p:cNvSpPr/>
          <p:nvPr/>
        </p:nvSpPr>
        <p:spPr>
          <a:xfrm>
            <a:off x="2883263" y="4007412"/>
            <a:ext cx="3041241" cy="49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retweet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643CF7-45ED-0240-89BA-7A4D65302926}"/>
              </a:ext>
            </a:extLst>
          </p:cNvPr>
          <p:cNvSpPr/>
          <p:nvPr/>
        </p:nvSpPr>
        <p:spPr>
          <a:xfrm>
            <a:off x="2883263" y="4501397"/>
            <a:ext cx="3041243" cy="1656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F885E-1090-7846-A6DF-4171D7DC02C8}"/>
              </a:ext>
            </a:extLst>
          </p:cNvPr>
          <p:cNvSpPr txBox="1"/>
          <p:nvPr/>
        </p:nvSpPr>
        <p:spPr>
          <a:xfrm>
            <a:off x="2883264" y="4680072"/>
            <a:ext cx="1996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id_retweet</a:t>
            </a:r>
          </a:p>
          <a:p>
            <a:r>
              <a:rPr lang="en-US" dirty="0"/>
              <a:t>texto_retweet</a:t>
            </a:r>
          </a:p>
          <a:p>
            <a:r>
              <a:rPr lang="en-US" dirty="0"/>
              <a:t>id_hash</a:t>
            </a:r>
          </a:p>
          <a:p>
            <a:r>
              <a:rPr lang="en-US" dirty="0"/>
              <a:t>id_tweet</a:t>
            </a:r>
          </a:p>
          <a:p>
            <a:r>
              <a:rPr lang="en-US" dirty="0"/>
              <a:t>id_user_retweet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2D44D-326A-264D-95DD-52B3248A3F66}"/>
              </a:ext>
            </a:extLst>
          </p:cNvPr>
          <p:cNvSpPr txBox="1"/>
          <p:nvPr/>
        </p:nvSpPr>
        <p:spPr>
          <a:xfrm>
            <a:off x="4453056" y="4680071"/>
            <a:ext cx="1471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TEXTO</a:t>
            </a:r>
          </a:p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BIGINT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A497C-986D-2C4A-B3F1-A5BCF4F6FD77}"/>
              </a:ext>
            </a:extLst>
          </p:cNvPr>
          <p:cNvSpPr/>
          <p:nvPr/>
        </p:nvSpPr>
        <p:spPr>
          <a:xfrm>
            <a:off x="1079249" y="1161105"/>
            <a:ext cx="3041241" cy="49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user_tweet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4E708-5880-C342-9DEC-C1EC6A4E13BB}"/>
              </a:ext>
            </a:extLst>
          </p:cNvPr>
          <p:cNvSpPr/>
          <p:nvPr/>
        </p:nvSpPr>
        <p:spPr>
          <a:xfrm>
            <a:off x="1079249" y="1655090"/>
            <a:ext cx="3041243" cy="1656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3BA9B-0CC9-3243-B79C-6A75AC4694C7}"/>
              </a:ext>
            </a:extLst>
          </p:cNvPr>
          <p:cNvSpPr txBox="1"/>
          <p:nvPr/>
        </p:nvSpPr>
        <p:spPr>
          <a:xfrm>
            <a:off x="1079249" y="1833765"/>
            <a:ext cx="2343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id_user_tweet	</a:t>
            </a:r>
          </a:p>
          <a:p>
            <a:r>
              <a:rPr lang="en-US" dirty="0"/>
              <a:t>data_cadastro</a:t>
            </a:r>
          </a:p>
          <a:p>
            <a:r>
              <a:rPr lang="en-US" dirty="0"/>
              <a:t>num_seguidores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5321B-2448-934C-AC7D-F57FA9695A8E}"/>
              </a:ext>
            </a:extLst>
          </p:cNvPr>
          <p:cNvSpPr txBox="1"/>
          <p:nvPr/>
        </p:nvSpPr>
        <p:spPr>
          <a:xfrm>
            <a:off x="2649042" y="1833764"/>
            <a:ext cx="147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TIMESTAMP</a:t>
            </a:r>
          </a:p>
          <a:p>
            <a:pPr algn="r"/>
            <a:r>
              <a:rPr lang="en-US" dirty="0"/>
              <a:t>BIGINT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E52E5-BAEE-914D-94B2-3CD3F542D00D}"/>
              </a:ext>
            </a:extLst>
          </p:cNvPr>
          <p:cNvSpPr/>
          <p:nvPr/>
        </p:nvSpPr>
        <p:spPr>
          <a:xfrm>
            <a:off x="4593262" y="1161105"/>
            <a:ext cx="3041241" cy="49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user_retweet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24EF8-5BB6-5544-AFE3-EB7001E1AE91}"/>
              </a:ext>
            </a:extLst>
          </p:cNvPr>
          <p:cNvSpPr/>
          <p:nvPr/>
        </p:nvSpPr>
        <p:spPr>
          <a:xfrm>
            <a:off x="4593262" y="1655090"/>
            <a:ext cx="3041243" cy="1656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73579-EF5A-0049-A829-787BE5EAAEE1}"/>
              </a:ext>
            </a:extLst>
          </p:cNvPr>
          <p:cNvSpPr txBox="1"/>
          <p:nvPr/>
        </p:nvSpPr>
        <p:spPr>
          <a:xfrm>
            <a:off x="4593262" y="1833765"/>
            <a:ext cx="2053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id_user_retweet	</a:t>
            </a:r>
          </a:p>
          <a:p>
            <a:r>
              <a:rPr lang="en-US" dirty="0"/>
              <a:t>data_cadastro</a:t>
            </a:r>
          </a:p>
          <a:p>
            <a:r>
              <a:rPr lang="en-US" dirty="0"/>
              <a:t>num_seguidores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3971C-6065-3B43-98A3-6AD711D2E5AE}"/>
              </a:ext>
            </a:extLst>
          </p:cNvPr>
          <p:cNvSpPr txBox="1"/>
          <p:nvPr/>
        </p:nvSpPr>
        <p:spPr>
          <a:xfrm>
            <a:off x="6163055" y="1833764"/>
            <a:ext cx="147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TIMESTAMP</a:t>
            </a:r>
          </a:p>
          <a:p>
            <a:pPr algn="r"/>
            <a:r>
              <a:rPr lang="en-US" dirty="0"/>
              <a:t>BIGINT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94274E-358B-2D48-8168-8B79BD8945B0}"/>
              </a:ext>
            </a:extLst>
          </p:cNvPr>
          <p:cNvSpPr/>
          <p:nvPr/>
        </p:nvSpPr>
        <p:spPr>
          <a:xfrm>
            <a:off x="6351662" y="4017061"/>
            <a:ext cx="3041241" cy="49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quoted_tweets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E91923-44FC-0B49-9198-E4EEBD92E208}"/>
              </a:ext>
            </a:extLst>
          </p:cNvPr>
          <p:cNvSpPr/>
          <p:nvPr/>
        </p:nvSpPr>
        <p:spPr>
          <a:xfrm>
            <a:off x="6351664" y="4496918"/>
            <a:ext cx="3041243" cy="1656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B64341-A9F1-C74B-97C4-F3DECFDB3A9E}"/>
              </a:ext>
            </a:extLst>
          </p:cNvPr>
          <p:cNvSpPr txBox="1"/>
          <p:nvPr/>
        </p:nvSpPr>
        <p:spPr>
          <a:xfrm>
            <a:off x="6351665" y="4675593"/>
            <a:ext cx="1569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id_quoted</a:t>
            </a:r>
          </a:p>
          <a:p>
            <a:r>
              <a:rPr lang="en-US" dirty="0"/>
              <a:t>texto_quoted</a:t>
            </a:r>
          </a:p>
          <a:p>
            <a:r>
              <a:rPr lang="en-US" dirty="0"/>
              <a:t>id_hash</a:t>
            </a:r>
          </a:p>
          <a:p>
            <a:r>
              <a:rPr lang="en-US" dirty="0"/>
              <a:t>id_tweet</a:t>
            </a:r>
          </a:p>
          <a:p>
            <a:r>
              <a:rPr lang="en-US" dirty="0"/>
              <a:t>id_retweet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08D38-210D-054B-9D85-C3839DF40593}"/>
              </a:ext>
            </a:extLst>
          </p:cNvPr>
          <p:cNvSpPr txBox="1"/>
          <p:nvPr/>
        </p:nvSpPr>
        <p:spPr>
          <a:xfrm>
            <a:off x="7921457" y="4675592"/>
            <a:ext cx="1471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TEXTO</a:t>
            </a:r>
          </a:p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BIGINT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E5060A-D5F1-F840-81A4-14F51B8DA4F1}"/>
              </a:ext>
            </a:extLst>
          </p:cNvPr>
          <p:cNvSpPr/>
          <p:nvPr/>
        </p:nvSpPr>
        <p:spPr>
          <a:xfrm>
            <a:off x="8107280" y="1161105"/>
            <a:ext cx="3041241" cy="49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user_quoted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6564E5-59F6-7649-A63F-30DB723ECFBF}"/>
              </a:ext>
            </a:extLst>
          </p:cNvPr>
          <p:cNvSpPr/>
          <p:nvPr/>
        </p:nvSpPr>
        <p:spPr>
          <a:xfrm>
            <a:off x="8107280" y="1655090"/>
            <a:ext cx="3041243" cy="1656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4550B9-4B56-704E-A1F6-737F6F112C6F}"/>
              </a:ext>
            </a:extLst>
          </p:cNvPr>
          <p:cNvSpPr txBox="1"/>
          <p:nvPr/>
        </p:nvSpPr>
        <p:spPr>
          <a:xfrm>
            <a:off x="8107281" y="1833765"/>
            <a:ext cx="1769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id_user_quoted</a:t>
            </a:r>
          </a:p>
          <a:p>
            <a:r>
              <a:rPr lang="en-US" dirty="0"/>
              <a:t>data_cadastro</a:t>
            </a:r>
          </a:p>
          <a:p>
            <a:r>
              <a:rPr lang="en-US" dirty="0"/>
              <a:t>num_seguidores</a:t>
            </a:r>
          </a:p>
          <a:p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5CC6CB-FD56-904A-B7B1-7A42842351CD}"/>
              </a:ext>
            </a:extLst>
          </p:cNvPr>
          <p:cNvSpPr txBox="1"/>
          <p:nvPr/>
        </p:nvSpPr>
        <p:spPr>
          <a:xfrm>
            <a:off x="9677073" y="1833764"/>
            <a:ext cx="147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TIMESTAMP</a:t>
            </a:r>
          </a:p>
          <a:p>
            <a:pPr algn="r"/>
            <a:r>
              <a:rPr lang="en-US" dirty="0"/>
              <a:t>BIGINT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C10E13-F9C4-B440-81F0-389E66DC71B1}"/>
              </a:ext>
            </a:extLst>
          </p:cNvPr>
          <p:cNvSpPr txBox="1"/>
          <p:nvPr/>
        </p:nvSpPr>
        <p:spPr>
          <a:xfrm>
            <a:off x="190500" y="212781"/>
            <a:ext cx="369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Tipos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1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ubble chart&#10;&#10;Description automatically generated">
            <a:extLst>
              <a:ext uri="{FF2B5EF4-FFF2-40B4-BE49-F238E27FC236}">
                <a16:creationId xmlns:a16="http://schemas.microsoft.com/office/drawing/2014/main" id="{6E0B19F7-01CF-B240-9A03-4B303F882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" r="-4" b="-4"/>
          <a:stretch/>
        </p:blipFill>
        <p:spPr>
          <a:xfrm>
            <a:off x="-12649" y="6157400"/>
            <a:ext cx="1406771" cy="806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4180AF-C4CE-394F-ABDE-99CD5B6E3941}"/>
              </a:ext>
            </a:extLst>
          </p:cNvPr>
          <p:cNvSpPr txBox="1"/>
          <p:nvPr/>
        </p:nvSpPr>
        <p:spPr>
          <a:xfrm>
            <a:off x="4876800" y="637578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Modelo Lógico do Projeto 1</a:t>
            </a:r>
            <a:endParaRPr lang="en-US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17505-3E3B-874F-8FC6-371053031B86}"/>
              </a:ext>
            </a:extLst>
          </p:cNvPr>
          <p:cNvSpPr/>
          <p:nvPr/>
        </p:nvSpPr>
        <p:spPr>
          <a:xfrm>
            <a:off x="1104649" y="1114973"/>
            <a:ext cx="3041241" cy="49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localidade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6DCEC-94EC-4E48-9369-5FC5ABB6EFAC}"/>
              </a:ext>
            </a:extLst>
          </p:cNvPr>
          <p:cNvSpPr/>
          <p:nvPr/>
        </p:nvSpPr>
        <p:spPr>
          <a:xfrm>
            <a:off x="1104649" y="1608959"/>
            <a:ext cx="3041243" cy="1664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8DD55-3EDD-0544-A59A-E7ACF6550987}"/>
              </a:ext>
            </a:extLst>
          </p:cNvPr>
          <p:cNvSpPr txBox="1"/>
          <p:nvPr/>
        </p:nvSpPr>
        <p:spPr>
          <a:xfrm>
            <a:off x="1104650" y="1787633"/>
            <a:ext cx="1569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id_tweet	</a:t>
            </a:r>
          </a:p>
          <a:p>
            <a:r>
              <a:rPr lang="en-US" dirty="0"/>
              <a:t>cod_pais</a:t>
            </a:r>
          </a:p>
          <a:p>
            <a:r>
              <a:rPr lang="en-US" dirty="0"/>
              <a:t>nome_pais</a:t>
            </a:r>
          </a:p>
          <a:p>
            <a:r>
              <a:rPr lang="en-US" dirty="0"/>
              <a:t>id_coord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8A8DE-AA6E-BA4F-82EB-63F1DD504DCB}"/>
              </a:ext>
            </a:extLst>
          </p:cNvPr>
          <p:cNvSpPr txBox="1"/>
          <p:nvPr/>
        </p:nvSpPr>
        <p:spPr>
          <a:xfrm>
            <a:off x="2674442" y="1787632"/>
            <a:ext cx="1471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TEXTO</a:t>
            </a:r>
          </a:p>
          <a:p>
            <a:pPr algn="r"/>
            <a:r>
              <a:rPr lang="en-US" dirty="0"/>
              <a:t>BIGINT</a:t>
            </a:r>
          </a:p>
          <a:p>
            <a:pPr algn="r"/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1C079-6B15-ED46-8C0F-8556F1A94ECD}"/>
              </a:ext>
            </a:extLst>
          </p:cNvPr>
          <p:cNvSpPr/>
          <p:nvPr/>
        </p:nvSpPr>
        <p:spPr>
          <a:xfrm>
            <a:off x="4573052" y="1119452"/>
            <a:ext cx="3041241" cy="49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hashtags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643CF7-45ED-0240-89BA-7A4D65302926}"/>
              </a:ext>
            </a:extLst>
          </p:cNvPr>
          <p:cNvSpPr/>
          <p:nvPr/>
        </p:nvSpPr>
        <p:spPr>
          <a:xfrm>
            <a:off x="4573052" y="1613437"/>
            <a:ext cx="3041243" cy="1656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0F885E-1090-7846-A6DF-4171D7DC02C8}"/>
              </a:ext>
            </a:extLst>
          </p:cNvPr>
          <p:cNvSpPr txBox="1"/>
          <p:nvPr/>
        </p:nvSpPr>
        <p:spPr>
          <a:xfrm>
            <a:off x="4573053" y="1792112"/>
            <a:ext cx="156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id_hash	</a:t>
            </a:r>
          </a:p>
          <a:p>
            <a:r>
              <a:rPr lang="en-US" dirty="0"/>
              <a:t>hashtag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92D44D-326A-264D-95DD-52B3248A3F66}"/>
              </a:ext>
            </a:extLst>
          </p:cNvPr>
          <p:cNvSpPr txBox="1"/>
          <p:nvPr/>
        </p:nvSpPr>
        <p:spPr>
          <a:xfrm>
            <a:off x="6142845" y="1792111"/>
            <a:ext cx="147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TEXTO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6A497C-986D-2C4A-B3F1-A5BCF4F6FD77}"/>
              </a:ext>
            </a:extLst>
          </p:cNvPr>
          <p:cNvSpPr/>
          <p:nvPr/>
        </p:nvSpPr>
        <p:spPr>
          <a:xfrm>
            <a:off x="3052427" y="3856438"/>
            <a:ext cx="3041241" cy="49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user_mentions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4E708-5880-C342-9DEC-C1EC6A4E13BB}"/>
              </a:ext>
            </a:extLst>
          </p:cNvPr>
          <p:cNvSpPr/>
          <p:nvPr/>
        </p:nvSpPr>
        <p:spPr>
          <a:xfrm>
            <a:off x="3052427" y="4350423"/>
            <a:ext cx="3041243" cy="1656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3BA9B-0CC9-3243-B79C-6A75AC4694C7}"/>
              </a:ext>
            </a:extLst>
          </p:cNvPr>
          <p:cNvSpPr txBox="1"/>
          <p:nvPr/>
        </p:nvSpPr>
        <p:spPr>
          <a:xfrm>
            <a:off x="3052428" y="4529098"/>
            <a:ext cx="1986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id_user_mentions</a:t>
            </a:r>
          </a:p>
          <a:p>
            <a:r>
              <a:rPr lang="en-US" dirty="0"/>
              <a:t>nome_user</a:t>
            </a:r>
          </a:p>
          <a:p>
            <a:r>
              <a:rPr lang="en-US" dirty="0"/>
              <a:t>id_tweet</a:t>
            </a:r>
          </a:p>
          <a:p>
            <a:r>
              <a:rPr lang="en-US" dirty="0"/>
              <a:t>id_retweet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5321B-2448-934C-AC7D-F57FA9695A8E}"/>
              </a:ext>
            </a:extLst>
          </p:cNvPr>
          <p:cNvSpPr txBox="1"/>
          <p:nvPr/>
        </p:nvSpPr>
        <p:spPr>
          <a:xfrm>
            <a:off x="4622220" y="4529097"/>
            <a:ext cx="147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TEXTO</a:t>
            </a:r>
          </a:p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BIGINT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EE52E5-BAEE-914D-94B2-3CD3F542D00D}"/>
              </a:ext>
            </a:extLst>
          </p:cNvPr>
          <p:cNvSpPr/>
          <p:nvPr/>
        </p:nvSpPr>
        <p:spPr>
          <a:xfrm>
            <a:off x="6520832" y="3856438"/>
            <a:ext cx="3041241" cy="49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extended_tweets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824EF8-5BB6-5544-AFE3-EB7001E1AE91}"/>
              </a:ext>
            </a:extLst>
          </p:cNvPr>
          <p:cNvSpPr/>
          <p:nvPr/>
        </p:nvSpPr>
        <p:spPr>
          <a:xfrm>
            <a:off x="6520832" y="4350423"/>
            <a:ext cx="3041243" cy="1656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73579-EF5A-0049-A829-787BE5EAAEE1}"/>
              </a:ext>
            </a:extLst>
          </p:cNvPr>
          <p:cNvSpPr txBox="1"/>
          <p:nvPr/>
        </p:nvSpPr>
        <p:spPr>
          <a:xfrm>
            <a:off x="6520832" y="4529098"/>
            <a:ext cx="2112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id_ext_tweet	</a:t>
            </a:r>
          </a:p>
          <a:p>
            <a:r>
              <a:rPr lang="en-US" dirty="0"/>
              <a:t>texto_completo</a:t>
            </a:r>
          </a:p>
          <a:p>
            <a:r>
              <a:rPr lang="en-US" dirty="0"/>
              <a:t>id_user_mentions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33971C-6065-3B43-98A3-6AD711D2E5AE}"/>
              </a:ext>
            </a:extLst>
          </p:cNvPr>
          <p:cNvSpPr txBox="1"/>
          <p:nvPr/>
        </p:nvSpPr>
        <p:spPr>
          <a:xfrm>
            <a:off x="8090625" y="4529097"/>
            <a:ext cx="147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TEXTO</a:t>
            </a:r>
          </a:p>
          <a:p>
            <a:pPr algn="r"/>
            <a:r>
              <a:rPr lang="en-US" dirty="0"/>
              <a:t>BIGINT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94274E-358B-2D48-8168-8B79BD8945B0}"/>
              </a:ext>
            </a:extLst>
          </p:cNvPr>
          <p:cNvSpPr/>
          <p:nvPr/>
        </p:nvSpPr>
        <p:spPr>
          <a:xfrm>
            <a:off x="8041453" y="1114973"/>
            <a:ext cx="3041241" cy="49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coordenadas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E91923-44FC-0B49-9198-E4EEBD92E208}"/>
              </a:ext>
            </a:extLst>
          </p:cNvPr>
          <p:cNvSpPr/>
          <p:nvPr/>
        </p:nvSpPr>
        <p:spPr>
          <a:xfrm>
            <a:off x="8041453" y="1608958"/>
            <a:ext cx="3041243" cy="1656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B64341-A9F1-C74B-97C4-F3DECFDB3A9E}"/>
              </a:ext>
            </a:extLst>
          </p:cNvPr>
          <p:cNvSpPr txBox="1"/>
          <p:nvPr/>
        </p:nvSpPr>
        <p:spPr>
          <a:xfrm>
            <a:off x="8041454" y="1787633"/>
            <a:ext cx="156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id_coord	</a:t>
            </a:r>
          </a:p>
          <a:p>
            <a:r>
              <a:rPr lang="en-US" dirty="0"/>
              <a:t>latitude</a:t>
            </a:r>
          </a:p>
          <a:p>
            <a:r>
              <a:rPr lang="en-US" dirty="0"/>
              <a:t>longitude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008D38-210D-054B-9D85-C3839DF40593}"/>
              </a:ext>
            </a:extLst>
          </p:cNvPr>
          <p:cNvSpPr txBox="1"/>
          <p:nvPr/>
        </p:nvSpPr>
        <p:spPr>
          <a:xfrm>
            <a:off x="9611246" y="1787632"/>
            <a:ext cx="1471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TEXTO</a:t>
            </a:r>
          </a:p>
          <a:p>
            <a:pPr algn="r"/>
            <a:r>
              <a:rPr lang="en-US" dirty="0"/>
              <a:t>TEXTO</a:t>
            </a:r>
          </a:p>
          <a:p>
            <a:pPr algn="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2FDE35-E7BB-F94F-AB9A-CE1637668334}"/>
              </a:ext>
            </a:extLst>
          </p:cNvPr>
          <p:cNvSpPr txBox="1"/>
          <p:nvPr/>
        </p:nvSpPr>
        <p:spPr>
          <a:xfrm>
            <a:off x="190500" y="212781"/>
            <a:ext cx="369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Tipos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ubble chart&#10;&#10;Description automatically generated">
            <a:extLst>
              <a:ext uri="{FF2B5EF4-FFF2-40B4-BE49-F238E27FC236}">
                <a16:creationId xmlns:a16="http://schemas.microsoft.com/office/drawing/2014/main" id="{6E0B19F7-01CF-B240-9A03-4B303F8829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6" r="-4" b="-4"/>
          <a:stretch/>
        </p:blipFill>
        <p:spPr>
          <a:xfrm>
            <a:off x="-12649" y="6157400"/>
            <a:ext cx="1406771" cy="8061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4180AF-C4CE-394F-ABDE-99CD5B6E3941}"/>
              </a:ext>
            </a:extLst>
          </p:cNvPr>
          <p:cNvSpPr txBox="1"/>
          <p:nvPr/>
        </p:nvSpPr>
        <p:spPr>
          <a:xfrm>
            <a:off x="4876800" y="637578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Modelo Lógico do Projeto 1</a:t>
            </a:r>
            <a:endParaRPr lang="en-US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17505-3E3B-874F-8FC6-371053031B86}"/>
              </a:ext>
            </a:extLst>
          </p:cNvPr>
          <p:cNvSpPr/>
          <p:nvPr/>
        </p:nvSpPr>
        <p:spPr>
          <a:xfrm>
            <a:off x="4362856" y="911335"/>
            <a:ext cx="3041241" cy="4939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tweet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76DCEC-94EC-4E48-9369-5FC5ABB6EFAC}"/>
              </a:ext>
            </a:extLst>
          </p:cNvPr>
          <p:cNvSpPr/>
          <p:nvPr/>
        </p:nvSpPr>
        <p:spPr>
          <a:xfrm>
            <a:off x="4362856" y="1405320"/>
            <a:ext cx="3041243" cy="4158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8DD55-3EDD-0544-A59A-E7ACF6550987}"/>
              </a:ext>
            </a:extLst>
          </p:cNvPr>
          <p:cNvSpPr txBox="1"/>
          <p:nvPr/>
        </p:nvSpPr>
        <p:spPr>
          <a:xfrm>
            <a:off x="4362857" y="1583995"/>
            <a:ext cx="2084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id_tweet	</a:t>
            </a:r>
          </a:p>
          <a:p>
            <a:r>
              <a:rPr lang="en-US" dirty="0"/>
              <a:t>data_tweet</a:t>
            </a:r>
          </a:p>
          <a:p>
            <a:r>
              <a:rPr lang="en-US" dirty="0"/>
              <a:t>idioma_tweet</a:t>
            </a:r>
          </a:p>
          <a:p>
            <a:r>
              <a:rPr lang="en-US" dirty="0"/>
              <a:t>texto_tweet</a:t>
            </a:r>
          </a:p>
          <a:p>
            <a:r>
              <a:rPr lang="en-US" dirty="0"/>
              <a:t>num_retweets</a:t>
            </a:r>
          </a:p>
          <a:p>
            <a:r>
              <a:rPr lang="en-US" dirty="0"/>
              <a:t>status_tweet</a:t>
            </a:r>
          </a:p>
          <a:p>
            <a:r>
              <a:rPr lang="en-US" dirty="0"/>
              <a:t>id_user_tweet</a:t>
            </a:r>
          </a:p>
          <a:p>
            <a:r>
              <a:rPr lang="en-US" dirty="0"/>
              <a:t>id_hash</a:t>
            </a:r>
          </a:p>
          <a:p>
            <a:r>
              <a:rPr lang="en-US" dirty="0"/>
              <a:t>id_localidade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8A8DE-AA6E-BA4F-82EB-63F1DD504DCB}"/>
              </a:ext>
            </a:extLst>
          </p:cNvPr>
          <p:cNvSpPr txBox="1"/>
          <p:nvPr/>
        </p:nvSpPr>
        <p:spPr>
          <a:xfrm>
            <a:off x="5932649" y="1583994"/>
            <a:ext cx="1471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TIMESTAMP</a:t>
            </a:r>
          </a:p>
          <a:p>
            <a:pPr algn="r"/>
            <a:r>
              <a:rPr lang="en-US" dirty="0"/>
              <a:t>TEXTO</a:t>
            </a:r>
          </a:p>
          <a:p>
            <a:pPr algn="r"/>
            <a:r>
              <a:rPr lang="en-US" dirty="0"/>
              <a:t>TEXTO</a:t>
            </a:r>
          </a:p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TEXTO</a:t>
            </a:r>
          </a:p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BIGINT</a:t>
            </a:r>
          </a:p>
          <a:p>
            <a:pPr algn="r"/>
            <a:r>
              <a:rPr lang="en-US" dirty="0"/>
              <a:t>BIGINT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9D3541-FA37-074A-B8A9-D379F036DF3B}"/>
              </a:ext>
            </a:extLst>
          </p:cNvPr>
          <p:cNvSpPr txBox="1"/>
          <p:nvPr/>
        </p:nvSpPr>
        <p:spPr>
          <a:xfrm>
            <a:off x="190500" y="212781"/>
            <a:ext cx="369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Tipos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288</Words>
  <Application>Microsoft Macintosh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 PM</dc:creator>
  <cp:lastModifiedBy>DM PM</cp:lastModifiedBy>
  <cp:revision>29</cp:revision>
  <dcterms:created xsi:type="dcterms:W3CDTF">2021-02-09T20:46:38Z</dcterms:created>
  <dcterms:modified xsi:type="dcterms:W3CDTF">2021-02-10T02:09:59Z</dcterms:modified>
</cp:coreProperties>
</file>