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position of generators are not fixed anymore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Convolutional NN was implemented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ResNet</a:t>
          </a:r>
          <a:r>
            <a:rPr lang="en-US" dirty="0"/>
            <a:t> was implemented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position of generators are not fixed anymore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Convolutional NN was implemented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ResNet</a:t>
          </a:r>
          <a:r>
            <a:rPr lang="en-US" sz="2200" kern="1200" dirty="0"/>
            <a:t> was implemented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2:46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0,'7595'0,"-7573"0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2:54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1,'7544'0,"-7521"0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05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0,'7517'0,"-7493"0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25.3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11554 0,'-11524'0,"11494"0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29.5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33.7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11547 0,'-11532'0,"11518"0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36.5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0,'-157'0,"158"0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43.7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11571 0,'34'0,"-31"0,-5 0,-19 0,-11549 0,11555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16:33:54.5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11412 1,'182'0,"-11744"0,11530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896881_Iris_Recognition_with_Off-the-Shelf_CNN_Features_A_Deep_Learning_Perspective/figures?lo=1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Report for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Mohammadreza </a:t>
            </a:r>
            <a:r>
              <a:rPr lang="en-US" dirty="0" err="1">
                <a:solidFill>
                  <a:srgbClr val="7CEBFF"/>
                </a:solidFill>
              </a:rPr>
              <a:t>kazemi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47F9-A4D9-4D80-AA09-E4A4F216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1 (CNN prediction)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8001A-B539-4BD8-9FBA-D14004DE3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84216"/>
              </p:ext>
            </p:extLst>
          </p:nvPr>
        </p:nvGraphicFramePr>
        <p:xfrm>
          <a:off x="936845" y="2450564"/>
          <a:ext cx="10318310" cy="3705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737827092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48427696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939453283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6707831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1951828326"/>
                    </a:ext>
                  </a:extLst>
                </a:gridCol>
              </a:tblGrid>
              <a:tr h="598783"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Bus #</a:t>
                      </a:r>
                      <a:endParaRPr lang="en-CA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2243404215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0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-124.0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-121.693504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30.0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30.201191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194682923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1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-0.284206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0.907698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759090305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2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0.535467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0.606632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697987609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3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-0.372101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-0.136823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302045604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4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92.0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92.520256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-0.042954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226807301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5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176.0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175.870483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-0.110085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10535556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6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0.881297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-0.027453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806778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7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-0.302840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0.061926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834730389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8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0.365462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-0.041741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4347193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2A9AA3B-D3BD-4FA1-9B68-E2975A41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Case: 3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9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AE7-97C8-44ED-83E5-2F63A2B9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2 (CNN prediction)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197509-3C0E-4F05-9F70-5BB6D89F1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97868"/>
              </p:ext>
            </p:extLst>
          </p:nvPr>
        </p:nvGraphicFramePr>
        <p:xfrm>
          <a:off x="936845" y="2450564"/>
          <a:ext cx="10318310" cy="3705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301029349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164737281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707926062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87030583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467376346"/>
                    </a:ext>
                  </a:extLst>
                </a:gridCol>
              </a:tblGrid>
              <a:tr h="598783"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Bus #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8244117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0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170.0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169.818253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67.0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66.918182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624705764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1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0.195781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-0.370815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89341427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2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91.0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89.946724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15.0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14.529804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2390101013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3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-0.208835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0.058383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4250536175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4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0.099604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0.026538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55513489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5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0.288580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0.073228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78083239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6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99.0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100.341103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0.005307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95767724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7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0.622381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-0.046634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261389742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>
                          <a:effectLst/>
                        </a:rPr>
                        <a:t>8</a:t>
                      </a:r>
                      <a:endParaRPr lang="en-CA" sz="1700" b="1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0.025451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0.075404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16011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9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1DC9-5E1F-4F5D-8E09-AD7FD0DC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3 (CNN prediction)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9B3263-CB1E-4192-B2AB-8973E4A97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18579"/>
              </p:ext>
            </p:extLst>
          </p:nvPr>
        </p:nvGraphicFramePr>
        <p:xfrm>
          <a:off x="936845" y="2450564"/>
          <a:ext cx="10318310" cy="3705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3629929272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81792634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512196041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23012343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422168867"/>
                    </a:ext>
                  </a:extLst>
                </a:gridCol>
              </a:tblGrid>
              <a:tr h="598783"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Bus #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P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</a:t>
                      </a:r>
                    </a:p>
                    <a:p>
                      <a:pPr algn="ctr"/>
                      <a:r>
                        <a:rPr lang="en-CA" sz="1700" dirty="0">
                          <a:effectLst/>
                        </a:rPr>
                        <a:t>(</a:t>
                      </a:r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True Value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effectLst/>
                        </a:rPr>
                        <a:t>Generation Q (</a:t>
                      </a:r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Prediction</a:t>
                      </a:r>
                      <a:r>
                        <a:rPr lang="en-CA" sz="1700" dirty="0">
                          <a:effectLst/>
                        </a:rPr>
                        <a:t>)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07007770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0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-0.401420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-0.176424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05919337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1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-0.301592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0.460730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989556765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2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-45.0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-45.227913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89.0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89.443909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312124226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3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-0.561829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0.044143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455652896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4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-0.152657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0.002158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5193157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5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0.348304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0.050586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3536605289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6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11.0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12.743074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0.123529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160606716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7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226.0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224.611450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-0.065079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2433171652"/>
                  </a:ext>
                </a:extLst>
              </a:tr>
              <a:tr h="3421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700" dirty="0">
                          <a:effectLst/>
                        </a:rPr>
                        <a:t>8</a:t>
                      </a:r>
                      <a:endParaRPr lang="en-CA" sz="1700" b="1" dirty="0">
                        <a:effectLst/>
                      </a:endParaRP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0.313832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rgbClr val="00B050"/>
                          </a:solidFill>
                          <a:effectLst/>
                        </a:rPr>
                        <a:t>0.0</a:t>
                      </a:r>
                    </a:p>
                  </a:txBody>
                  <a:tcPr marL="85540" marR="85540" marT="42770" marB="427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7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0.166100</a:t>
                      </a:r>
                    </a:p>
                  </a:txBody>
                  <a:tcPr marL="85540" marR="85540" marT="42770" marB="42770" anchor="ctr"/>
                </a:tc>
                <a:extLst>
                  <a:ext uri="{0D108BD9-81ED-4DB2-BD59-A6C34878D82A}">
                    <a16:rowId xmlns:a16="http://schemas.microsoft.com/office/drawing/2014/main" val="410369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4F9-81E5-4F4E-AFED-2333E7D7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dirty="0" err="1"/>
              <a:t>ResNet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0F274CB-60C5-4740-A39F-6E88438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2261083"/>
            <a:ext cx="4962525" cy="26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490A-263F-4A2F-9AF6-04B96E1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CA" dirty="0"/>
              <a:t>Beside CNN, I implemented </a:t>
            </a:r>
            <a:r>
              <a:rPr lang="en-CA" dirty="0" err="1"/>
              <a:t>ResNet</a:t>
            </a:r>
            <a:r>
              <a:rPr lang="en-CA" dirty="0"/>
              <a:t>, but unfortunately Its implementation was done just last night, and I didn’t get a chance to </a:t>
            </a:r>
            <a:r>
              <a:rPr lang="en-CA" b="1" dirty="0"/>
              <a:t>fully</a:t>
            </a:r>
            <a:r>
              <a:rPr lang="en-CA" dirty="0"/>
              <a:t> run it. But over 53 epochs, the result was not promising compared to other models. However, I insist on running it, because it is the winner of “ImageNet Large Scale Visual Recognition Challenge” and it beat other models in every category.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55BC1-4970-48DE-A788-59E7D4B22356}"/>
              </a:ext>
            </a:extLst>
          </p:cNvPr>
          <p:cNvSpPr/>
          <p:nvPr/>
        </p:nvSpPr>
        <p:spPr>
          <a:xfrm>
            <a:off x="643810" y="4951261"/>
            <a:ext cx="507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Roboto"/>
              </a:rPr>
              <a:t>Fig. 1. The evolution of the winning entries on the ImageNet Large Scale Visual Recognition Challenge from 2010 to 2015. Since 2012, CNNs have outperformed hand-crafted descriptors and shallow networks by a large margin. Image re-printed with permission.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F623A-20B2-42FC-A196-A5E46AB2BD86}"/>
              </a:ext>
            </a:extLst>
          </p:cNvPr>
          <p:cNvSpPr/>
          <p:nvPr/>
        </p:nvSpPr>
        <p:spPr>
          <a:xfrm>
            <a:off x="637594" y="57329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900" dirty="0">
                <a:hlinkClick r:id="rId3"/>
              </a:rPr>
              <a:t>Source: https://www.researchgate.net/publication/321896881_Iris_Recognition_with_Off-the-Shelf_CNN_Features_A_Deep_Learning_Perspective/figures?lo=1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7302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Major improvements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2293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D771-832A-472F-B9D5-4CE11E1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 of generators are not fixed anymore</a:t>
            </a:r>
            <a:endParaRPr lang="en-CA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F0D31D-54C0-4C0A-9493-4EF5FC2DFA8E}"/>
              </a:ext>
            </a:extLst>
          </p:cNvPr>
          <p:cNvSpPr txBox="1">
            <a:spLocks/>
          </p:cNvSpPr>
          <p:nvPr/>
        </p:nvSpPr>
        <p:spPr>
          <a:xfrm>
            <a:off x="581192" y="2119866"/>
            <a:ext cx="551756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Previously,  the Position of generators were fixed to bus #1 to 3</a:t>
            </a:r>
          </a:p>
          <a:p>
            <a:r>
              <a:rPr lang="en-CA" dirty="0"/>
              <a:t>Now, the position for demand and supply is randomly generated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104FF-07D6-4A67-95FA-7F33E8BCD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5" r="32223" b="40760"/>
          <a:stretch/>
        </p:blipFill>
        <p:spPr>
          <a:xfrm>
            <a:off x="6096000" y="2732343"/>
            <a:ext cx="5910858" cy="2685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95E4DB-C07E-40D3-B95C-C463CF6E24A0}"/>
                  </a:ext>
                </a:extLst>
              </p14:cNvPr>
              <p14:cNvContentPartPr/>
              <p14:nvPr/>
            </p14:nvContentPartPr>
            <p14:xfrm>
              <a:off x="6353897" y="3862851"/>
              <a:ext cx="27424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95E4DB-C07E-40D3-B95C-C463CF6E24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9897" y="3754851"/>
                <a:ext cx="285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AC1F2F-19DA-4122-B56D-C13E16D89D54}"/>
                  </a:ext>
                </a:extLst>
              </p14:cNvPr>
              <p14:cNvContentPartPr/>
              <p14:nvPr/>
            </p14:nvContentPartPr>
            <p14:xfrm>
              <a:off x="6400337" y="4189371"/>
              <a:ext cx="27244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AC1F2F-19DA-4122-B56D-C13E16D89D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6337" y="4081731"/>
                <a:ext cx="2832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3F771B-AF18-48ED-A38A-E4611E4813FE}"/>
                  </a:ext>
                </a:extLst>
              </p14:cNvPr>
              <p14:cNvContentPartPr/>
              <p14:nvPr/>
            </p14:nvContentPartPr>
            <p14:xfrm>
              <a:off x="6400337" y="4488171"/>
              <a:ext cx="27151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3F771B-AF18-48ED-A38A-E4611E4813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6337" y="4380171"/>
                <a:ext cx="282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564699-98FD-480A-BA7D-17D744771A6C}"/>
                  </a:ext>
                </a:extLst>
              </p14:cNvPr>
              <p14:cNvContentPartPr/>
              <p14:nvPr/>
            </p14:nvContentPartPr>
            <p14:xfrm>
              <a:off x="6402857" y="4795971"/>
              <a:ext cx="415944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564699-98FD-480A-BA7D-17D744771A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8857" y="4687971"/>
                <a:ext cx="4267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02631C-86C9-4AF6-A08B-86DA76477F42}"/>
                  </a:ext>
                </a:extLst>
              </p14:cNvPr>
              <p14:cNvContentPartPr/>
              <p14:nvPr/>
            </p14:nvContentPartPr>
            <p14:xfrm>
              <a:off x="10534217" y="471209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02631C-86C9-4AF6-A08B-86DA76477F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80217" y="46040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78DBAC-6AE0-4B54-8ED5-5D4402B4D06C}"/>
                  </a:ext>
                </a:extLst>
              </p14:cNvPr>
              <p14:cNvContentPartPr/>
              <p14:nvPr/>
            </p14:nvContentPartPr>
            <p14:xfrm>
              <a:off x="6377297" y="4712091"/>
              <a:ext cx="41572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78DBAC-6AE0-4B54-8ED5-5D4402B4D0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3657" y="4604091"/>
                <a:ext cx="426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22C620-E6AC-4DF7-9D5F-C28BAB6CD5A3}"/>
                  </a:ext>
                </a:extLst>
              </p14:cNvPr>
              <p14:cNvContentPartPr/>
              <p14:nvPr/>
            </p14:nvContentPartPr>
            <p14:xfrm>
              <a:off x="8555297" y="4712091"/>
              <a:ext cx="568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22C620-E6AC-4DF7-9D5F-C28BAB6CD5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1297" y="4604091"/>
                <a:ext cx="16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449603-2A73-49BC-885E-3FBFB2F43F48}"/>
                  </a:ext>
                </a:extLst>
              </p14:cNvPr>
              <p14:cNvContentPartPr/>
              <p14:nvPr/>
            </p14:nvContentPartPr>
            <p14:xfrm>
              <a:off x="6378017" y="4665651"/>
              <a:ext cx="41788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449603-2A73-49BC-885E-3FBFB2F43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4017" y="4557651"/>
                <a:ext cx="428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66523F-3EF6-47B6-B7E9-EBE548ADD8C4}"/>
                  </a:ext>
                </a:extLst>
              </p14:cNvPr>
              <p14:cNvContentPartPr/>
              <p14:nvPr/>
            </p14:nvContentPartPr>
            <p14:xfrm>
              <a:off x="6379097" y="4030971"/>
              <a:ext cx="41742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66523F-3EF6-47B6-B7E9-EBE548ADD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5097" y="3923331"/>
                <a:ext cx="4281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2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15B0-E5A9-4DB9-8B1B-0D565EC7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NN was implemented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CC7-4F61-4013-846F-92A6D909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Convolutional NN was implemented</a:t>
            </a:r>
          </a:p>
          <a:p>
            <a:r>
              <a:rPr lang="en-CA" dirty="0"/>
              <a:t>CNN outperformed Fully Connected 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B6721-844B-491A-831A-7A31CB724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 r="55230" b="7483"/>
          <a:stretch/>
        </p:blipFill>
        <p:spPr>
          <a:xfrm>
            <a:off x="7399796" y="1940767"/>
            <a:ext cx="4211011" cy="46932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90B519-4984-4A3F-8CDB-C28DBB271659}"/>
              </a:ext>
            </a:extLst>
          </p:cNvPr>
          <p:cNvCxnSpPr/>
          <p:nvPr/>
        </p:nvCxnSpPr>
        <p:spPr>
          <a:xfrm>
            <a:off x="7156580" y="2180496"/>
            <a:ext cx="0" cy="374444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B8E39A-1F0E-4613-B696-2C8A8BBCD475}"/>
              </a:ext>
            </a:extLst>
          </p:cNvPr>
          <p:cNvSpPr txBox="1"/>
          <p:nvPr/>
        </p:nvSpPr>
        <p:spPr>
          <a:xfrm>
            <a:off x="6421281" y="2114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B3B52-1074-4F3E-87DF-BFDAE1640F45}"/>
              </a:ext>
            </a:extLst>
          </p:cNvPr>
          <p:cNvSpPr txBox="1"/>
          <p:nvPr/>
        </p:nvSpPr>
        <p:spPr>
          <a:xfrm>
            <a:off x="6345139" y="564660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2430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762-AF65-4FF0-BB61-9853C6A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Comparisons between </a:t>
            </a:r>
            <a:r>
              <a:rPr lang="en-CA" dirty="0" err="1"/>
              <a:t>fcnn</a:t>
            </a:r>
            <a:r>
              <a:rPr lang="en-CA" dirty="0"/>
              <a:t> and </a:t>
            </a:r>
            <a:r>
              <a:rPr lang="en-CA" dirty="0" err="1"/>
              <a:t>cnn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8E70-31A2-4700-A26C-73899765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 Absolute Error for FCNN with fixed generation and load position:	</a:t>
            </a:r>
            <a:r>
              <a:rPr lang="en-CA" dirty="0">
                <a:solidFill>
                  <a:srgbClr val="C00000"/>
                </a:solidFill>
              </a:rPr>
              <a:t>0.85</a:t>
            </a:r>
          </a:p>
          <a:p>
            <a:r>
              <a:rPr lang="en-CA" dirty="0"/>
              <a:t>Mean Absolute Error for FCNN with variable generation and load position:	</a:t>
            </a:r>
            <a:r>
              <a:rPr lang="en-CA" dirty="0" err="1">
                <a:solidFill>
                  <a:srgbClr val="C00000"/>
                </a:solidFill>
              </a:rPr>
              <a:t>NaN</a:t>
            </a:r>
            <a:r>
              <a:rPr lang="en-CA" dirty="0">
                <a:solidFill>
                  <a:srgbClr val="C00000"/>
                </a:solidFill>
              </a:rPr>
              <a:t> (No experiment was done)</a:t>
            </a:r>
          </a:p>
          <a:p>
            <a:pPr marL="0" indent="0">
              <a:buNone/>
            </a:pPr>
            <a:endParaRPr lang="en-CA" dirty="0">
              <a:solidFill>
                <a:srgbClr val="C00000"/>
              </a:solidFill>
            </a:endParaRPr>
          </a:p>
          <a:p>
            <a:r>
              <a:rPr lang="en-CA" dirty="0"/>
              <a:t>Mean Absolute Error for CNN with fixed generation and load positions:	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0.35</a:t>
            </a:r>
          </a:p>
          <a:p>
            <a:r>
              <a:rPr lang="en-CA" dirty="0"/>
              <a:t>Mean Absolute Error for CNN with variable generation and load positions:	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0.52</a:t>
            </a:r>
          </a:p>
          <a:p>
            <a:endParaRPr lang="en-CA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believe it is safe to say that CNN outperformed FCNN</a:t>
            </a:r>
          </a:p>
        </p:txBody>
      </p:sp>
    </p:spTree>
    <p:extLst>
      <p:ext uri="{BB962C8B-B14F-4D97-AF65-F5344CB8AC3E}">
        <p14:creationId xmlns:p14="http://schemas.microsoft.com/office/powerpoint/2010/main" val="31287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D43-188A-4EAA-A98A-6C76D4E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numbers for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AAA4-1C5B-48A7-98CB-16047FDF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Training:</a:t>
            </a:r>
          </a:p>
          <a:p>
            <a:pPr lvl="1"/>
            <a:r>
              <a:rPr lang="en-CA" dirty="0"/>
              <a:t>loss: 0.9694 - accuracy: 0.9928 - </a:t>
            </a:r>
            <a:r>
              <a:rPr lang="en-CA" dirty="0" err="1"/>
              <a:t>mae</a:t>
            </a:r>
            <a:r>
              <a:rPr lang="en-CA" dirty="0"/>
              <a:t>: 0.5137 - </a:t>
            </a:r>
            <a:r>
              <a:rPr lang="en-CA" dirty="0" err="1"/>
              <a:t>mse</a:t>
            </a:r>
            <a:r>
              <a:rPr lang="en-CA" dirty="0"/>
              <a:t>: 0.9694</a:t>
            </a:r>
          </a:p>
          <a:p>
            <a:r>
              <a:rPr lang="en-CA" dirty="0"/>
              <a:t>Testing:</a:t>
            </a:r>
          </a:p>
          <a:p>
            <a:pPr lvl="1"/>
            <a:r>
              <a:rPr lang="en-CA" dirty="0"/>
              <a:t>loss: 1.0681 - accuracy: 1.0000 - </a:t>
            </a:r>
            <a:r>
              <a:rPr lang="en-CA" dirty="0" err="1"/>
              <a:t>mae</a:t>
            </a:r>
            <a:r>
              <a:rPr lang="en-CA" dirty="0"/>
              <a:t>: 0.5234 - </a:t>
            </a:r>
            <a:r>
              <a:rPr lang="en-CA" dirty="0" err="1"/>
              <a:t>mse</a:t>
            </a:r>
            <a:r>
              <a:rPr lang="en-CA" dirty="0"/>
              <a:t>: 1.0681</a:t>
            </a:r>
          </a:p>
        </p:txBody>
      </p:sp>
    </p:spTree>
    <p:extLst>
      <p:ext uri="{BB962C8B-B14F-4D97-AF65-F5344CB8AC3E}">
        <p14:creationId xmlns:p14="http://schemas.microsoft.com/office/powerpoint/2010/main" val="11480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3D8FF-7740-4AC5-B03D-6DA4D2C9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51" y="723899"/>
            <a:ext cx="7558266" cy="5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6FF2-5D2B-42E7-A2AA-47A17F14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Loss vs. epochs for cnn</a:t>
            </a:r>
          </a:p>
        </p:txBody>
      </p:sp>
    </p:spTree>
    <p:extLst>
      <p:ext uri="{BB962C8B-B14F-4D97-AF65-F5344CB8AC3E}">
        <p14:creationId xmlns:p14="http://schemas.microsoft.com/office/powerpoint/2010/main" val="234399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109549-435D-47D0-B003-E0865E8F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49" y="641732"/>
            <a:ext cx="6018244" cy="59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610F4-1DC0-4756-A37B-4364B0E2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True value vs. prediction</a:t>
            </a:r>
          </a:p>
        </p:txBody>
      </p:sp>
    </p:spTree>
    <p:extLst>
      <p:ext uri="{BB962C8B-B14F-4D97-AF65-F5344CB8AC3E}">
        <p14:creationId xmlns:p14="http://schemas.microsoft.com/office/powerpoint/2010/main" val="367895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Rectangle 13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3" name="Rectangle 140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04" name="Rectangle 14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C43BCB3-507F-4E76-B445-6B4BC6EE9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r="16682" b="-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14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858C-33E1-46CD-AC8E-C8C8E0E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error vs. count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782705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123aaa7-2f1a-41ce-9280-71adc958ee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4CEC3364ED4346B160B5F004FCD2B0" ma:contentTypeVersion="4" ma:contentTypeDescription="Create a new document." ma:contentTypeScope="" ma:versionID="3dec35473673ef6752adf3e551caa7ed">
  <xsd:schema xmlns:xsd="http://www.w3.org/2001/XMLSchema" xmlns:xs="http://www.w3.org/2001/XMLSchema" xmlns:p="http://schemas.microsoft.com/office/2006/metadata/properties" xmlns:ns3="0123aaa7-2f1a-41ce-9280-71adc958ee06" targetNamespace="http://schemas.microsoft.com/office/2006/metadata/properties" ma:root="true" ma:fieldsID="664c77f14bf1b99b12c6592e436b56ef" ns3:_="">
    <xsd:import namespace="0123aaa7-2f1a-41ce-9280-71adc958ee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3aaa7-2f1a-41ce-9280-71adc958ee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0123aaa7-2f1a-41ce-9280-71adc958ee0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0380AB-B483-4C91-A26C-80D8B293C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23aaa7-2f1a-41ce-9280-71adc958ee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198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Gill Sans MT</vt:lpstr>
      <vt:lpstr>Roboto</vt:lpstr>
      <vt:lpstr>Wingdings 2</vt:lpstr>
      <vt:lpstr>Dividend</vt:lpstr>
      <vt:lpstr>Report for week 6</vt:lpstr>
      <vt:lpstr>Major improvements</vt:lpstr>
      <vt:lpstr>The position of generators are not fixed anymore</vt:lpstr>
      <vt:lpstr>Convolutional NN was implemented</vt:lpstr>
      <vt:lpstr>Comparisons between fcnn and cnn</vt:lpstr>
      <vt:lpstr>Some numbers for CNN</vt:lpstr>
      <vt:lpstr>Loss vs. epochs for cnn</vt:lpstr>
      <vt:lpstr>True value vs. prediction</vt:lpstr>
      <vt:lpstr>Prediction error vs. count</vt:lpstr>
      <vt:lpstr>Test Case 1 (CNN prediction)</vt:lpstr>
      <vt:lpstr>Test Case 2 (CNN prediction)</vt:lpstr>
      <vt:lpstr>Test Case 3 (CNN prediction)</vt:lpstr>
      <vt:lpstr>ResNet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2020-06-15T17:23:27Z</dcterms:created>
  <dcterms:modified xsi:type="dcterms:W3CDTF">2020-06-15T17:33:21Z</dcterms:modified>
</cp:coreProperties>
</file>