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9" r:id="rId3"/>
    <p:sldId id="260" r:id="rId4"/>
    <p:sldId id="261" r:id="rId5"/>
    <p:sldId id="262" r:id="rId6"/>
    <p:sldId id="263"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4720"/>
  </p:normalViewPr>
  <p:slideViewPr>
    <p:cSldViewPr snapToGrid="0" snapToObjects="1">
      <p:cViewPr varScale="1">
        <p:scale>
          <a:sx n="119" d="100"/>
          <a:sy n="119" d="100"/>
        </p:scale>
        <p:origin x="232" y="2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2BE22F-6764-BA41-A6DF-2295F4F58FC1}" type="doc">
      <dgm:prSet loTypeId="urn:microsoft.com/office/officeart/2005/8/layout/process3" loCatId="" qsTypeId="urn:microsoft.com/office/officeart/2005/8/quickstyle/simple1" qsCatId="simple" csTypeId="urn:microsoft.com/office/officeart/2005/8/colors/accent2_3" csCatId="accent2" phldr="1"/>
      <dgm:spPr/>
      <dgm:t>
        <a:bodyPr/>
        <a:lstStyle/>
        <a:p>
          <a:endParaRPr lang="en-US"/>
        </a:p>
      </dgm:t>
    </dgm:pt>
    <dgm:pt modelId="{37B5AC98-C351-F747-B4C7-322826319013}">
      <dgm:prSet phldrT="[Text]"/>
      <dgm:spPr/>
      <dgm:t>
        <a:bodyPr/>
        <a:lstStyle/>
        <a:p>
          <a:r>
            <a:rPr lang="en-US" dirty="0"/>
            <a:t>Import data collected</a:t>
          </a:r>
        </a:p>
      </dgm:t>
    </dgm:pt>
    <dgm:pt modelId="{3D253568-2C4F-3B40-B090-CE49B81064B0}" type="parTrans" cxnId="{F2A5475F-CA3F-DF4B-9684-B6F1DEEE6E6C}">
      <dgm:prSet/>
      <dgm:spPr/>
      <dgm:t>
        <a:bodyPr/>
        <a:lstStyle/>
        <a:p>
          <a:endParaRPr lang="en-US"/>
        </a:p>
      </dgm:t>
    </dgm:pt>
    <dgm:pt modelId="{F5DF10C5-61D7-D149-9864-64D0032215D1}" type="sibTrans" cxnId="{F2A5475F-CA3F-DF4B-9684-B6F1DEEE6E6C}">
      <dgm:prSet/>
      <dgm:spPr/>
      <dgm:t>
        <a:bodyPr/>
        <a:lstStyle/>
        <a:p>
          <a:endParaRPr lang="en-US"/>
        </a:p>
      </dgm:t>
    </dgm:pt>
    <dgm:pt modelId="{19DCA2A2-2F3F-4345-9806-B5E3A59E855C}">
      <dgm:prSet phldrT="[Text]"/>
      <dgm:spPr/>
      <dgm:t>
        <a:bodyPr/>
        <a:lstStyle/>
        <a:p>
          <a:pPr>
            <a:buFont typeface="Arial" panose="020B0604020202020204" pitchFamily="34" charset="0"/>
            <a:buChar char="•"/>
          </a:pPr>
          <a:r>
            <a:rPr lang="en-US" dirty="0"/>
            <a:t>Build connection with SQL database and extract data into a pandas </a:t>
          </a:r>
          <a:r>
            <a:rPr lang="en-US" dirty="0" err="1"/>
            <a:t>dataframe</a:t>
          </a:r>
          <a:r>
            <a:rPr lang="en-US" dirty="0"/>
            <a:t>.</a:t>
          </a:r>
        </a:p>
      </dgm:t>
    </dgm:pt>
    <dgm:pt modelId="{8BCEB0F1-F587-1243-8577-0F4E2358D0D0}" type="parTrans" cxnId="{DA65AA22-9104-7547-9302-DDF36D356EFD}">
      <dgm:prSet/>
      <dgm:spPr/>
      <dgm:t>
        <a:bodyPr/>
        <a:lstStyle/>
        <a:p>
          <a:endParaRPr lang="en-US"/>
        </a:p>
      </dgm:t>
    </dgm:pt>
    <dgm:pt modelId="{54AAE1E2-A8A1-484C-94B3-B73702132C4C}" type="sibTrans" cxnId="{DA65AA22-9104-7547-9302-DDF36D356EFD}">
      <dgm:prSet/>
      <dgm:spPr/>
      <dgm:t>
        <a:bodyPr/>
        <a:lstStyle/>
        <a:p>
          <a:endParaRPr lang="en-US"/>
        </a:p>
      </dgm:t>
    </dgm:pt>
    <dgm:pt modelId="{8CDFCD8C-6397-AB47-9591-A62A9B14F140}">
      <dgm:prSet phldrT="[Text]"/>
      <dgm:spPr/>
      <dgm:t>
        <a:bodyPr/>
        <a:lstStyle/>
        <a:p>
          <a:r>
            <a:rPr lang="en-US" dirty="0"/>
            <a:t>Pre-Process data</a:t>
          </a:r>
        </a:p>
      </dgm:t>
    </dgm:pt>
    <dgm:pt modelId="{B7BD9BBA-4FB0-D54F-B4B8-EB78D6023B0E}" type="parTrans" cxnId="{35106767-BFD4-D348-9593-BD5B9184BCB0}">
      <dgm:prSet/>
      <dgm:spPr/>
      <dgm:t>
        <a:bodyPr/>
        <a:lstStyle/>
        <a:p>
          <a:endParaRPr lang="en-US"/>
        </a:p>
      </dgm:t>
    </dgm:pt>
    <dgm:pt modelId="{148977F9-D836-6547-8310-E7C96DC74C42}" type="sibTrans" cxnId="{35106767-BFD4-D348-9593-BD5B9184BCB0}">
      <dgm:prSet/>
      <dgm:spPr/>
      <dgm:t>
        <a:bodyPr/>
        <a:lstStyle/>
        <a:p>
          <a:endParaRPr lang="en-US"/>
        </a:p>
      </dgm:t>
    </dgm:pt>
    <dgm:pt modelId="{6646EF48-9416-D942-9BD9-7483DE5E727C}">
      <dgm:prSet phldrT="[Text]"/>
      <dgm:spPr/>
      <dgm:t>
        <a:bodyPr/>
        <a:lstStyle/>
        <a:p>
          <a:r>
            <a:rPr lang="en-US" dirty="0"/>
            <a:t>Check data types.</a:t>
          </a:r>
        </a:p>
      </dgm:t>
    </dgm:pt>
    <dgm:pt modelId="{5E34CAEC-69AE-D64F-B7F9-E2EC3C667726}" type="parTrans" cxnId="{0279E7D7-120D-FC44-B014-23358210FD58}">
      <dgm:prSet/>
      <dgm:spPr/>
      <dgm:t>
        <a:bodyPr/>
        <a:lstStyle/>
        <a:p>
          <a:endParaRPr lang="en-US"/>
        </a:p>
      </dgm:t>
    </dgm:pt>
    <dgm:pt modelId="{11128FFE-0824-564F-9603-888660012BB3}" type="sibTrans" cxnId="{0279E7D7-120D-FC44-B014-23358210FD58}">
      <dgm:prSet/>
      <dgm:spPr/>
      <dgm:t>
        <a:bodyPr/>
        <a:lstStyle/>
        <a:p>
          <a:endParaRPr lang="en-US"/>
        </a:p>
      </dgm:t>
    </dgm:pt>
    <dgm:pt modelId="{5A690A5B-E72A-C842-95B3-EE7506892614}">
      <dgm:prSet phldrT="[Text]"/>
      <dgm:spPr/>
      <dgm:t>
        <a:bodyPr/>
        <a:lstStyle/>
        <a:p>
          <a:r>
            <a:rPr lang="en-US" dirty="0"/>
            <a:t>Exploratory Data Analysis (EDA)</a:t>
          </a:r>
        </a:p>
      </dgm:t>
    </dgm:pt>
    <dgm:pt modelId="{8F494396-1EE7-0C44-93D9-7FF0998AFA42}" type="parTrans" cxnId="{3BEA93B2-20B4-7E42-B92D-5B6205C2AF97}">
      <dgm:prSet/>
      <dgm:spPr/>
      <dgm:t>
        <a:bodyPr/>
        <a:lstStyle/>
        <a:p>
          <a:endParaRPr lang="en-US"/>
        </a:p>
      </dgm:t>
    </dgm:pt>
    <dgm:pt modelId="{8C3E110F-3428-C748-ABC3-B1FADD26DB57}" type="sibTrans" cxnId="{3BEA93B2-20B4-7E42-B92D-5B6205C2AF97}">
      <dgm:prSet/>
      <dgm:spPr/>
      <dgm:t>
        <a:bodyPr/>
        <a:lstStyle/>
        <a:p>
          <a:endParaRPr lang="en-US"/>
        </a:p>
      </dgm:t>
    </dgm:pt>
    <dgm:pt modelId="{945E583C-CC3C-4749-BC66-9BE8871F4E64}">
      <dgm:prSet phldrT="[Text]"/>
      <dgm:spPr/>
      <dgm:t>
        <a:bodyPr/>
        <a:lstStyle/>
        <a:p>
          <a:r>
            <a:rPr lang="en-US" dirty="0"/>
            <a:t>Review summary statistics. </a:t>
          </a:r>
        </a:p>
      </dgm:t>
    </dgm:pt>
    <dgm:pt modelId="{83D9A10D-95FE-7E44-966D-12607FCFA50C}" type="parTrans" cxnId="{17F1A215-0173-4B47-A7C1-C44F04AFB619}">
      <dgm:prSet/>
      <dgm:spPr/>
      <dgm:t>
        <a:bodyPr/>
        <a:lstStyle/>
        <a:p>
          <a:endParaRPr lang="en-US"/>
        </a:p>
      </dgm:t>
    </dgm:pt>
    <dgm:pt modelId="{4FFADF40-9717-5249-88D7-0827149FD14D}" type="sibTrans" cxnId="{17F1A215-0173-4B47-A7C1-C44F04AFB619}">
      <dgm:prSet/>
      <dgm:spPr/>
      <dgm:t>
        <a:bodyPr/>
        <a:lstStyle/>
        <a:p>
          <a:endParaRPr lang="en-US"/>
        </a:p>
      </dgm:t>
    </dgm:pt>
    <dgm:pt modelId="{7A9F2139-034E-3245-82D0-07CBBC520A60}">
      <dgm:prSet phldrT="[Text]"/>
      <dgm:spPr/>
      <dgm:t>
        <a:bodyPr/>
        <a:lstStyle/>
        <a:p>
          <a:r>
            <a:rPr lang="en-US" dirty="0"/>
            <a:t>Check for duplicates </a:t>
          </a:r>
        </a:p>
      </dgm:t>
    </dgm:pt>
    <dgm:pt modelId="{2C5BB616-33FB-D644-AA14-818046BB5CF0}" type="parTrans" cxnId="{EE091A7F-DC24-5144-84BB-002A4A2DA247}">
      <dgm:prSet/>
      <dgm:spPr/>
      <dgm:t>
        <a:bodyPr/>
        <a:lstStyle/>
        <a:p>
          <a:endParaRPr lang="en-US"/>
        </a:p>
      </dgm:t>
    </dgm:pt>
    <dgm:pt modelId="{265E732C-B48C-9844-9A63-06BA17E2B2AD}" type="sibTrans" cxnId="{EE091A7F-DC24-5144-84BB-002A4A2DA247}">
      <dgm:prSet/>
      <dgm:spPr/>
      <dgm:t>
        <a:bodyPr/>
        <a:lstStyle/>
        <a:p>
          <a:endParaRPr lang="en-US"/>
        </a:p>
      </dgm:t>
    </dgm:pt>
    <dgm:pt modelId="{875EAF90-4BDE-9F4A-AFAC-94F92CDEEC59}">
      <dgm:prSet phldrT="[Text]"/>
      <dgm:spPr/>
      <dgm:t>
        <a:bodyPr/>
        <a:lstStyle/>
        <a:p>
          <a:r>
            <a:rPr lang="en-US" dirty="0"/>
            <a:t>Check for missing data or empty strings.</a:t>
          </a:r>
        </a:p>
      </dgm:t>
    </dgm:pt>
    <dgm:pt modelId="{36D4EF4D-549D-4D40-BA8D-2F747F79B032}" type="parTrans" cxnId="{782CB94E-BE29-7E45-8FD7-9CE2A7AEE546}">
      <dgm:prSet/>
      <dgm:spPr/>
      <dgm:t>
        <a:bodyPr/>
        <a:lstStyle/>
        <a:p>
          <a:endParaRPr lang="en-US"/>
        </a:p>
      </dgm:t>
    </dgm:pt>
    <dgm:pt modelId="{805B4FBA-E9D9-CD46-A31A-842AEB5702A8}" type="sibTrans" cxnId="{782CB94E-BE29-7E45-8FD7-9CE2A7AEE546}">
      <dgm:prSet/>
      <dgm:spPr/>
      <dgm:t>
        <a:bodyPr/>
        <a:lstStyle/>
        <a:p>
          <a:endParaRPr lang="en-US"/>
        </a:p>
      </dgm:t>
    </dgm:pt>
    <dgm:pt modelId="{A9216135-593B-0947-8366-213233A53D8F}">
      <dgm:prSet phldrT="[Text]"/>
      <dgm:spPr/>
      <dgm:t>
        <a:bodyPr/>
        <a:lstStyle/>
        <a:p>
          <a:r>
            <a:rPr lang="en-US" dirty="0"/>
            <a:t>Review Pandas Profiling to check if there are any other unusual or unexpected issues with the data.</a:t>
          </a:r>
        </a:p>
      </dgm:t>
    </dgm:pt>
    <dgm:pt modelId="{EEEE233F-134F-9E49-8CC1-603E1EAA981F}" type="parTrans" cxnId="{F5DAD9D3-AD32-7147-A757-AF907D8C2DB9}">
      <dgm:prSet/>
      <dgm:spPr/>
      <dgm:t>
        <a:bodyPr/>
        <a:lstStyle/>
        <a:p>
          <a:endParaRPr lang="en-US"/>
        </a:p>
      </dgm:t>
    </dgm:pt>
    <dgm:pt modelId="{ABFFF839-5F55-8D44-9E24-71B857B28B2C}" type="sibTrans" cxnId="{F5DAD9D3-AD32-7147-A757-AF907D8C2DB9}">
      <dgm:prSet/>
      <dgm:spPr/>
      <dgm:t>
        <a:bodyPr/>
        <a:lstStyle/>
        <a:p>
          <a:endParaRPr lang="en-US"/>
        </a:p>
      </dgm:t>
    </dgm:pt>
    <dgm:pt modelId="{772BD1DA-4E73-7D4A-A0B5-603E97D30FA6}">
      <dgm:prSet phldrT="[Text]"/>
      <dgm:spPr/>
      <dgm:t>
        <a:bodyPr/>
        <a:lstStyle/>
        <a:p>
          <a:r>
            <a:rPr lang="en-US" dirty="0"/>
            <a:t>Compare features to determine if there is any correlation with the dependent variable.</a:t>
          </a:r>
        </a:p>
      </dgm:t>
    </dgm:pt>
    <dgm:pt modelId="{5A4674D9-0A32-EA42-85FD-04178B2D0253}" type="parTrans" cxnId="{A54E3D55-E31C-274E-B4C2-472A63A4D69E}">
      <dgm:prSet/>
      <dgm:spPr/>
      <dgm:t>
        <a:bodyPr/>
        <a:lstStyle/>
        <a:p>
          <a:endParaRPr lang="en-US"/>
        </a:p>
      </dgm:t>
    </dgm:pt>
    <dgm:pt modelId="{935EB5D0-C4A7-6545-B80C-A8097F2AA8EB}" type="sibTrans" cxnId="{A54E3D55-E31C-274E-B4C2-472A63A4D69E}">
      <dgm:prSet/>
      <dgm:spPr/>
      <dgm:t>
        <a:bodyPr/>
        <a:lstStyle/>
        <a:p>
          <a:endParaRPr lang="en-US"/>
        </a:p>
      </dgm:t>
    </dgm:pt>
    <dgm:pt modelId="{6D7110E3-601E-FF45-90CF-9FE577085731}">
      <dgm:prSet phldrT="[Text]"/>
      <dgm:spPr/>
      <dgm:t>
        <a:bodyPr/>
        <a:lstStyle/>
        <a:p>
          <a:r>
            <a:rPr lang="en-US" dirty="0"/>
            <a:t>Use visualizations like matplotlib, seaborn and pandas plots to demonstrate relationships. </a:t>
          </a:r>
        </a:p>
      </dgm:t>
    </dgm:pt>
    <dgm:pt modelId="{C990E7B4-3F0B-074B-B22F-C17945BEF519}" type="parTrans" cxnId="{368823C8-CC26-434C-8080-B8D0DABFDE3A}">
      <dgm:prSet/>
      <dgm:spPr/>
      <dgm:t>
        <a:bodyPr/>
        <a:lstStyle/>
        <a:p>
          <a:endParaRPr lang="en-US"/>
        </a:p>
      </dgm:t>
    </dgm:pt>
    <dgm:pt modelId="{2B8AA04A-BE90-954F-B253-145C9133D5AC}" type="sibTrans" cxnId="{368823C8-CC26-434C-8080-B8D0DABFDE3A}">
      <dgm:prSet/>
      <dgm:spPr/>
      <dgm:t>
        <a:bodyPr/>
        <a:lstStyle/>
        <a:p>
          <a:endParaRPr lang="en-US"/>
        </a:p>
      </dgm:t>
    </dgm:pt>
    <dgm:pt modelId="{5A5D25BC-66D9-1D4F-9527-A1BAF01FCEFE}">
      <dgm:prSet/>
      <dgm:spPr/>
      <dgm:t>
        <a:bodyPr/>
        <a:lstStyle/>
        <a:p>
          <a:r>
            <a:rPr lang="en-US" dirty="0"/>
            <a:t>Create a predictive model</a:t>
          </a:r>
        </a:p>
      </dgm:t>
    </dgm:pt>
    <dgm:pt modelId="{6690C9A2-D943-AB4F-A77F-AA0984D9DF6F}" type="parTrans" cxnId="{3885CEC7-1941-1542-86DD-45B1BEEC35BE}">
      <dgm:prSet/>
      <dgm:spPr/>
      <dgm:t>
        <a:bodyPr/>
        <a:lstStyle/>
        <a:p>
          <a:endParaRPr lang="en-US"/>
        </a:p>
      </dgm:t>
    </dgm:pt>
    <dgm:pt modelId="{C0050C72-1391-9D48-8854-A112022A525E}" type="sibTrans" cxnId="{3885CEC7-1941-1542-86DD-45B1BEEC35BE}">
      <dgm:prSet/>
      <dgm:spPr/>
      <dgm:t>
        <a:bodyPr/>
        <a:lstStyle/>
        <a:p>
          <a:endParaRPr lang="en-US"/>
        </a:p>
      </dgm:t>
    </dgm:pt>
    <dgm:pt modelId="{670C6A38-12B6-BB4D-A9AB-C7B2A0E76983}">
      <dgm:prSet phldrT="[Text]"/>
      <dgm:spPr/>
      <dgm:t>
        <a:bodyPr/>
        <a:lstStyle/>
        <a:p>
          <a:r>
            <a:rPr lang="en-US" dirty="0"/>
            <a:t>Verify that data is within the scope of the analysis plan by checking min, max, range, distribution of the data.  </a:t>
          </a:r>
        </a:p>
      </dgm:t>
    </dgm:pt>
    <dgm:pt modelId="{EF9B9AA2-5140-0648-8DAD-9A72B60FC905}" type="parTrans" cxnId="{A066199E-C25C-0442-95DD-0D4DBFA7BF92}">
      <dgm:prSet/>
      <dgm:spPr/>
      <dgm:t>
        <a:bodyPr/>
        <a:lstStyle/>
        <a:p>
          <a:endParaRPr lang="en-US"/>
        </a:p>
      </dgm:t>
    </dgm:pt>
    <dgm:pt modelId="{D4FE7A84-8F36-7A47-95C3-0A5ED9EBBB27}" type="sibTrans" cxnId="{A066199E-C25C-0442-95DD-0D4DBFA7BF92}">
      <dgm:prSet/>
      <dgm:spPr/>
      <dgm:t>
        <a:bodyPr/>
        <a:lstStyle/>
        <a:p>
          <a:endParaRPr lang="en-US"/>
        </a:p>
      </dgm:t>
    </dgm:pt>
    <dgm:pt modelId="{02B8AC7F-6B67-774A-8A27-EC18669F6304}">
      <dgm:prSet/>
      <dgm:spPr/>
      <dgm:t>
        <a:bodyPr/>
        <a:lstStyle/>
        <a:p>
          <a:r>
            <a:rPr lang="en-US" dirty="0"/>
            <a:t>Test Hypothesis</a:t>
          </a:r>
        </a:p>
      </dgm:t>
    </dgm:pt>
    <dgm:pt modelId="{C6B10533-B9F9-764A-94C4-9EB5A32F7B0A}" type="parTrans" cxnId="{185671F4-FC4E-DC44-82EC-E4811D3E5738}">
      <dgm:prSet/>
      <dgm:spPr/>
      <dgm:t>
        <a:bodyPr/>
        <a:lstStyle/>
        <a:p>
          <a:endParaRPr lang="en-US"/>
        </a:p>
      </dgm:t>
    </dgm:pt>
    <dgm:pt modelId="{6238B3F0-F010-634E-8781-FADDDB058CDA}" type="sibTrans" cxnId="{185671F4-FC4E-DC44-82EC-E4811D3E5738}">
      <dgm:prSet/>
      <dgm:spPr/>
      <dgm:t>
        <a:bodyPr/>
        <a:lstStyle/>
        <a:p>
          <a:endParaRPr lang="en-US"/>
        </a:p>
      </dgm:t>
    </dgm:pt>
    <dgm:pt modelId="{6926CC71-B408-C74E-9B4B-70080CA2B6B8}">
      <dgm:prSet/>
      <dgm:spPr/>
      <dgm:t>
        <a:bodyPr/>
        <a:lstStyle/>
        <a:p>
          <a:r>
            <a:rPr lang="en-US" dirty="0"/>
            <a:t>Based on the relationships seen in the EDA, a predictive model will be trained using the </a:t>
          </a:r>
          <a:r>
            <a:rPr lang="en-US" dirty="0" err="1"/>
            <a:t>SkiKit</a:t>
          </a:r>
          <a:r>
            <a:rPr lang="en-US" dirty="0"/>
            <a:t>-Learn Test/Train Split function.</a:t>
          </a:r>
        </a:p>
      </dgm:t>
    </dgm:pt>
    <dgm:pt modelId="{E14458CF-5F39-384C-A3BB-9BAE3EFC58F4}" type="parTrans" cxnId="{42C887E6-E88A-AB45-881B-D6B24E8B6BB1}">
      <dgm:prSet/>
      <dgm:spPr/>
      <dgm:t>
        <a:bodyPr/>
        <a:lstStyle/>
        <a:p>
          <a:endParaRPr lang="en-US"/>
        </a:p>
      </dgm:t>
    </dgm:pt>
    <dgm:pt modelId="{D130DC89-6DBA-9042-A5BE-CAE5197690E5}" type="sibTrans" cxnId="{42C887E6-E88A-AB45-881B-D6B24E8B6BB1}">
      <dgm:prSet/>
      <dgm:spPr/>
      <dgm:t>
        <a:bodyPr/>
        <a:lstStyle/>
        <a:p>
          <a:endParaRPr lang="en-US"/>
        </a:p>
      </dgm:t>
    </dgm:pt>
    <dgm:pt modelId="{4BFDB5C4-7C2E-F443-8E47-8C09CE4059F5}">
      <dgm:prSet/>
      <dgm:spPr/>
      <dgm:t>
        <a:bodyPr/>
        <a:lstStyle/>
        <a:p>
          <a:r>
            <a:rPr lang="en-US" dirty="0"/>
            <a:t>Cross-validation will help confirm the best-fitting model to achieve the greatest accuracy.  </a:t>
          </a:r>
        </a:p>
      </dgm:t>
    </dgm:pt>
    <dgm:pt modelId="{D86453B0-B4C3-EB47-951A-88CF624E9A8F}" type="parTrans" cxnId="{2EFE0F58-AD25-FB4F-9625-D38D8A9B2252}">
      <dgm:prSet/>
      <dgm:spPr/>
      <dgm:t>
        <a:bodyPr/>
        <a:lstStyle/>
        <a:p>
          <a:endParaRPr lang="en-US"/>
        </a:p>
      </dgm:t>
    </dgm:pt>
    <dgm:pt modelId="{E5E49E71-11B3-C748-B4D7-C3D7E6576F7A}" type="sibTrans" cxnId="{2EFE0F58-AD25-FB4F-9625-D38D8A9B2252}">
      <dgm:prSet/>
      <dgm:spPr/>
      <dgm:t>
        <a:bodyPr/>
        <a:lstStyle/>
        <a:p>
          <a:endParaRPr lang="en-US"/>
        </a:p>
      </dgm:t>
    </dgm:pt>
    <dgm:pt modelId="{75992DCE-7E9B-AD41-96A7-5A449D9D22F6}">
      <dgm:prSet/>
      <dgm:spPr/>
      <dgm:t>
        <a:bodyPr/>
        <a:lstStyle/>
        <a:p>
          <a:r>
            <a:rPr lang="en-US" dirty="0"/>
            <a:t>After creating a model, a decision tree can be created to determine which parameters are most important at predicting a client’s behavior.</a:t>
          </a:r>
        </a:p>
      </dgm:t>
    </dgm:pt>
    <dgm:pt modelId="{5ABA344B-0D2B-F547-B6D6-179D06591A1E}" type="parTrans" cxnId="{AF210E8D-1EB0-3C49-AD53-3194DF0657A5}">
      <dgm:prSet/>
      <dgm:spPr/>
      <dgm:t>
        <a:bodyPr/>
        <a:lstStyle/>
        <a:p>
          <a:endParaRPr lang="en-US"/>
        </a:p>
      </dgm:t>
    </dgm:pt>
    <dgm:pt modelId="{AD8FBAE0-0019-224A-87FE-7BA720E8BB84}" type="sibTrans" cxnId="{AF210E8D-1EB0-3C49-AD53-3194DF0657A5}">
      <dgm:prSet/>
      <dgm:spPr/>
      <dgm:t>
        <a:bodyPr/>
        <a:lstStyle/>
        <a:p>
          <a:endParaRPr lang="en-US"/>
        </a:p>
      </dgm:t>
    </dgm:pt>
    <dgm:pt modelId="{6ECF48F0-CCD2-EF47-A604-E741B58CC579}">
      <dgm:prSet/>
      <dgm:spPr/>
      <dgm:t>
        <a:bodyPr/>
        <a:lstStyle/>
        <a:p>
          <a:r>
            <a:rPr lang="en-US" dirty="0"/>
            <a:t>A prediction accuracy of &gt;75% will be used as the metric to determine if the hypothesis can be proved or disproved.  </a:t>
          </a:r>
        </a:p>
      </dgm:t>
    </dgm:pt>
    <dgm:pt modelId="{88478D7D-6649-7245-B4DF-1489C3B0A5D4}" type="parTrans" cxnId="{6C8C7DC7-D4B9-2A4D-B50E-49BD5CD9365B}">
      <dgm:prSet/>
      <dgm:spPr/>
      <dgm:t>
        <a:bodyPr/>
        <a:lstStyle/>
        <a:p>
          <a:endParaRPr lang="en-US"/>
        </a:p>
      </dgm:t>
    </dgm:pt>
    <dgm:pt modelId="{E579A843-7A14-C248-94CD-608BA536DA0A}" type="sibTrans" cxnId="{6C8C7DC7-D4B9-2A4D-B50E-49BD5CD9365B}">
      <dgm:prSet/>
      <dgm:spPr/>
      <dgm:t>
        <a:bodyPr/>
        <a:lstStyle/>
        <a:p>
          <a:endParaRPr lang="en-US"/>
        </a:p>
      </dgm:t>
    </dgm:pt>
    <dgm:pt modelId="{91467D45-01BB-CF4D-9F81-4C73E734E490}" type="pres">
      <dgm:prSet presAssocID="{2A2BE22F-6764-BA41-A6DF-2295F4F58FC1}" presName="linearFlow" presStyleCnt="0">
        <dgm:presLayoutVars>
          <dgm:dir/>
          <dgm:animLvl val="lvl"/>
          <dgm:resizeHandles val="exact"/>
        </dgm:presLayoutVars>
      </dgm:prSet>
      <dgm:spPr/>
    </dgm:pt>
    <dgm:pt modelId="{CD057B25-976B-EE42-A1C0-B7F18E6CD24E}" type="pres">
      <dgm:prSet presAssocID="{37B5AC98-C351-F747-B4C7-322826319013}" presName="composite" presStyleCnt="0"/>
      <dgm:spPr/>
    </dgm:pt>
    <dgm:pt modelId="{79C81A1A-EDBC-C749-AF92-14F14539344F}" type="pres">
      <dgm:prSet presAssocID="{37B5AC98-C351-F747-B4C7-322826319013}" presName="parTx" presStyleLbl="node1" presStyleIdx="0" presStyleCnt="5">
        <dgm:presLayoutVars>
          <dgm:chMax val="0"/>
          <dgm:chPref val="0"/>
          <dgm:bulletEnabled val="1"/>
        </dgm:presLayoutVars>
      </dgm:prSet>
      <dgm:spPr/>
    </dgm:pt>
    <dgm:pt modelId="{E745C0FE-A3AE-0A4F-B97F-94391EC909D5}" type="pres">
      <dgm:prSet presAssocID="{37B5AC98-C351-F747-B4C7-322826319013}" presName="parSh" presStyleLbl="node1" presStyleIdx="0" presStyleCnt="5"/>
      <dgm:spPr/>
    </dgm:pt>
    <dgm:pt modelId="{1EFC7D3E-BF30-884E-88B4-0AE23A59CBC5}" type="pres">
      <dgm:prSet presAssocID="{37B5AC98-C351-F747-B4C7-322826319013}" presName="desTx" presStyleLbl="fgAcc1" presStyleIdx="0" presStyleCnt="5">
        <dgm:presLayoutVars>
          <dgm:bulletEnabled val="1"/>
        </dgm:presLayoutVars>
      </dgm:prSet>
      <dgm:spPr/>
    </dgm:pt>
    <dgm:pt modelId="{5964587B-2F90-7F46-B746-FA635A790246}" type="pres">
      <dgm:prSet presAssocID="{F5DF10C5-61D7-D149-9864-64D0032215D1}" presName="sibTrans" presStyleLbl="sibTrans2D1" presStyleIdx="0" presStyleCnt="4"/>
      <dgm:spPr/>
    </dgm:pt>
    <dgm:pt modelId="{1EC47A31-BFB6-144A-902E-F1821A2B3E71}" type="pres">
      <dgm:prSet presAssocID="{F5DF10C5-61D7-D149-9864-64D0032215D1}" presName="connTx" presStyleLbl="sibTrans2D1" presStyleIdx="0" presStyleCnt="4"/>
      <dgm:spPr/>
    </dgm:pt>
    <dgm:pt modelId="{216EDB1C-5330-0E42-AC7F-7F3FBCAA13A8}" type="pres">
      <dgm:prSet presAssocID="{8CDFCD8C-6397-AB47-9591-A62A9B14F140}" presName="composite" presStyleCnt="0"/>
      <dgm:spPr/>
    </dgm:pt>
    <dgm:pt modelId="{B27D4BFA-5DDE-2F47-B281-07DF6CA134F1}" type="pres">
      <dgm:prSet presAssocID="{8CDFCD8C-6397-AB47-9591-A62A9B14F140}" presName="parTx" presStyleLbl="node1" presStyleIdx="0" presStyleCnt="5">
        <dgm:presLayoutVars>
          <dgm:chMax val="0"/>
          <dgm:chPref val="0"/>
          <dgm:bulletEnabled val="1"/>
        </dgm:presLayoutVars>
      </dgm:prSet>
      <dgm:spPr/>
    </dgm:pt>
    <dgm:pt modelId="{B2BCA837-4E90-464F-9C70-5B04ABF3C7F8}" type="pres">
      <dgm:prSet presAssocID="{8CDFCD8C-6397-AB47-9591-A62A9B14F140}" presName="parSh" presStyleLbl="node1" presStyleIdx="1" presStyleCnt="5"/>
      <dgm:spPr/>
    </dgm:pt>
    <dgm:pt modelId="{CE95F1F3-07AE-F748-BA08-A6E3EDC432B0}" type="pres">
      <dgm:prSet presAssocID="{8CDFCD8C-6397-AB47-9591-A62A9B14F140}" presName="desTx" presStyleLbl="fgAcc1" presStyleIdx="1" presStyleCnt="5">
        <dgm:presLayoutVars>
          <dgm:bulletEnabled val="1"/>
        </dgm:presLayoutVars>
      </dgm:prSet>
      <dgm:spPr/>
    </dgm:pt>
    <dgm:pt modelId="{7A9B38DB-D97C-DD4E-9599-89DDC9BE40F7}" type="pres">
      <dgm:prSet presAssocID="{148977F9-D836-6547-8310-E7C96DC74C42}" presName="sibTrans" presStyleLbl="sibTrans2D1" presStyleIdx="1" presStyleCnt="4"/>
      <dgm:spPr/>
    </dgm:pt>
    <dgm:pt modelId="{38318EF9-3CEC-4440-965A-12EE9951B65C}" type="pres">
      <dgm:prSet presAssocID="{148977F9-D836-6547-8310-E7C96DC74C42}" presName="connTx" presStyleLbl="sibTrans2D1" presStyleIdx="1" presStyleCnt="4"/>
      <dgm:spPr/>
    </dgm:pt>
    <dgm:pt modelId="{E94CB965-AAC2-4448-BA60-1088B22C9C72}" type="pres">
      <dgm:prSet presAssocID="{5A690A5B-E72A-C842-95B3-EE7506892614}" presName="composite" presStyleCnt="0"/>
      <dgm:spPr/>
    </dgm:pt>
    <dgm:pt modelId="{9980BCFD-9478-F44D-AEEA-40F2C02E2AEE}" type="pres">
      <dgm:prSet presAssocID="{5A690A5B-E72A-C842-95B3-EE7506892614}" presName="parTx" presStyleLbl="node1" presStyleIdx="1" presStyleCnt="5">
        <dgm:presLayoutVars>
          <dgm:chMax val="0"/>
          <dgm:chPref val="0"/>
          <dgm:bulletEnabled val="1"/>
        </dgm:presLayoutVars>
      </dgm:prSet>
      <dgm:spPr/>
    </dgm:pt>
    <dgm:pt modelId="{AFAE7C5C-327F-954E-8447-C4A6BFE61534}" type="pres">
      <dgm:prSet presAssocID="{5A690A5B-E72A-C842-95B3-EE7506892614}" presName="parSh" presStyleLbl="node1" presStyleIdx="2" presStyleCnt="5"/>
      <dgm:spPr/>
    </dgm:pt>
    <dgm:pt modelId="{6FB9DFD7-F2BB-C743-B9F5-37BB75F8472E}" type="pres">
      <dgm:prSet presAssocID="{5A690A5B-E72A-C842-95B3-EE7506892614}" presName="desTx" presStyleLbl="fgAcc1" presStyleIdx="2" presStyleCnt="5">
        <dgm:presLayoutVars>
          <dgm:bulletEnabled val="1"/>
        </dgm:presLayoutVars>
      </dgm:prSet>
      <dgm:spPr/>
    </dgm:pt>
    <dgm:pt modelId="{A1B403AC-9D2D-5546-A318-1AAF3C667616}" type="pres">
      <dgm:prSet presAssocID="{8C3E110F-3428-C748-ABC3-B1FADD26DB57}" presName="sibTrans" presStyleLbl="sibTrans2D1" presStyleIdx="2" presStyleCnt="4"/>
      <dgm:spPr/>
    </dgm:pt>
    <dgm:pt modelId="{81959E55-E0DE-2149-A65E-EE18D354F4FF}" type="pres">
      <dgm:prSet presAssocID="{8C3E110F-3428-C748-ABC3-B1FADD26DB57}" presName="connTx" presStyleLbl="sibTrans2D1" presStyleIdx="2" presStyleCnt="4"/>
      <dgm:spPr/>
    </dgm:pt>
    <dgm:pt modelId="{7842D81A-D75A-E249-9F35-1C6072EC704A}" type="pres">
      <dgm:prSet presAssocID="{5A5D25BC-66D9-1D4F-9527-A1BAF01FCEFE}" presName="composite" presStyleCnt="0"/>
      <dgm:spPr/>
    </dgm:pt>
    <dgm:pt modelId="{2875A92A-38B7-E945-A3E1-41D709E91FA5}" type="pres">
      <dgm:prSet presAssocID="{5A5D25BC-66D9-1D4F-9527-A1BAF01FCEFE}" presName="parTx" presStyleLbl="node1" presStyleIdx="2" presStyleCnt="5">
        <dgm:presLayoutVars>
          <dgm:chMax val="0"/>
          <dgm:chPref val="0"/>
          <dgm:bulletEnabled val="1"/>
        </dgm:presLayoutVars>
      </dgm:prSet>
      <dgm:spPr/>
    </dgm:pt>
    <dgm:pt modelId="{85CA9C29-8241-D548-80EB-105281F6D04A}" type="pres">
      <dgm:prSet presAssocID="{5A5D25BC-66D9-1D4F-9527-A1BAF01FCEFE}" presName="parSh" presStyleLbl="node1" presStyleIdx="3" presStyleCnt="5"/>
      <dgm:spPr/>
    </dgm:pt>
    <dgm:pt modelId="{BD2A16BB-1C5B-194B-B74A-662088771822}" type="pres">
      <dgm:prSet presAssocID="{5A5D25BC-66D9-1D4F-9527-A1BAF01FCEFE}" presName="desTx" presStyleLbl="fgAcc1" presStyleIdx="3" presStyleCnt="5">
        <dgm:presLayoutVars>
          <dgm:bulletEnabled val="1"/>
        </dgm:presLayoutVars>
      </dgm:prSet>
      <dgm:spPr/>
    </dgm:pt>
    <dgm:pt modelId="{5C09EF7F-6E88-D74B-97BC-DA08A6953D1B}" type="pres">
      <dgm:prSet presAssocID="{C0050C72-1391-9D48-8854-A112022A525E}" presName="sibTrans" presStyleLbl="sibTrans2D1" presStyleIdx="3" presStyleCnt="4"/>
      <dgm:spPr/>
    </dgm:pt>
    <dgm:pt modelId="{21CD3DB1-BDD8-D548-9E38-DAFF8BAAFBFF}" type="pres">
      <dgm:prSet presAssocID="{C0050C72-1391-9D48-8854-A112022A525E}" presName="connTx" presStyleLbl="sibTrans2D1" presStyleIdx="3" presStyleCnt="4"/>
      <dgm:spPr/>
    </dgm:pt>
    <dgm:pt modelId="{D1CCE390-0C48-1943-A8F3-1F1E4E88F96C}" type="pres">
      <dgm:prSet presAssocID="{02B8AC7F-6B67-774A-8A27-EC18669F6304}" presName="composite" presStyleCnt="0"/>
      <dgm:spPr/>
    </dgm:pt>
    <dgm:pt modelId="{E491C759-FEE3-8F4F-BFAB-F56FC4050BD4}" type="pres">
      <dgm:prSet presAssocID="{02B8AC7F-6B67-774A-8A27-EC18669F6304}" presName="parTx" presStyleLbl="node1" presStyleIdx="3" presStyleCnt="5">
        <dgm:presLayoutVars>
          <dgm:chMax val="0"/>
          <dgm:chPref val="0"/>
          <dgm:bulletEnabled val="1"/>
        </dgm:presLayoutVars>
      </dgm:prSet>
      <dgm:spPr/>
    </dgm:pt>
    <dgm:pt modelId="{F1025D39-705B-E147-9138-A137F47C9671}" type="pres">
      <dgm:prSet presAssocID="{02B8AC7F-6B67-774A-8A27-EC18669F6304}" presName="parSh" presStyleLbl="node1" presStyleIdx="4" presStyleCnt="5"/>
      <dgm:spPr/>
    </dgm:pt>
    <dgm:pt modelId="{A0937DDD-6A93-BB43-AD2E-88BC017E02BA}" type="pres">
      <dgm:prSet presAssocID="{02B8AC7F-6B67-774A-8A27-EC18669F6304}" presName="desTx" presStyleLbl="fgAcc1" presStyleIdx="4" presStyleCnt="5">
        <dgm:presLayoutVars>
          <dgm:bulletEnabled val="1"/>
        </dgm:presLayoutVars>
      </dgm:prSet>
      <dgm:spPr/>
    </dgm:pt>
  </dgm:ptLst>
  <dgm:cxnLst>
    <dgm:cxn modelId="{E6E7F407-5A97-8249-BE91-8F7D5158946B}" type="presOf" srcId="{37B5AC98-C351-F747-B4C7-322826319013}" destId="{79C81A1A-EDBC-C749-AF92-14F14539344F}" srcOrd="0" destOrd="0" presId="urn:microsoft.com/office/officeart/2005/8/layout/process3"/>
    <dgm:cxn modelId="{CB0F0F0C-9F76-B340-AE0B-9923C89A9663}" type="presOf" srcId="{148977F9-D836-6547-8310-E7C96DC74C42}" destId="{7A9B38DB-D97C-DD4E-9599-89DDC9BE40F7}" srcOrd="0" destOrd="0" presId="urn:microsoft.com/office/officeart/2005/8/layout/process3"/>
    <dgm:cxn modelId="{52F3F70F-282E-CF42-A7E0-412BE9BAEFC4}" type="presOf" srcId="{8C3E110F-3428-C748-ABC3-B1FADD26DB57}" destId="{81959E55-E0DE-2149-A65E-EE18D354F4FF}" srcOrd="1" destOrd="0" presId="urn:microsoft.com/office/officeart/2005/8/layout/process3"/>
    <dgm:cxn modelId="{17F1A215-0173-4B47-A7C1-C44F04AFB619}" srcId="{5A690A5B-E72A-C842-95B3-EE7506892614}" destId="{945E583C-CC3C-4749-BC66-9BE8871F4E64}" srcOrd="0" destOrd="0" parTransId="{83D9A10D-95FE-7E44-966D-12607FCFA50C}" sibTransId="{4FFADF40-9717-5249-88D7-0827149FD14D}"/>
    <dgm:cxn modelId="{323EC51A-9784-484C-84FF-879BD9E35DF1}" type="presOf" srcId="{875EAF90-4BDE-9F4A-AFAC-94F92CDEEC59}" destId="{CE95F1F3-07AE-F748-BA08-A6E3EDC432B0}" srcOrd="0" destOrd="2" presId="urn:microsoft.com/office/officeart/2005/8/layout/process3"/>
    <dgm:cxn modelId="{B388451D-E80C-ED4B-B878-B9BBA797408B}" type="presOf" srcId="{5A5D25BC-66D9-1D4F-9527-A1BAF01FCEFE}" destId="{85CA9C29-8241-D548-80EB-105281F6D04A}" srcOrd="1" destOrd="0" presId="urn:microsoft.com/office/officeart/2005/8/layout/process3"/>
    <dgm:cxn modelId="{ABA52020-238E-014B-9381-0E3BB033DB82}" type="presOf" srcId="{5A690A5B-E72A-C842-95B3-EE7506892614}" destId="{9980BCFD-9478-F44D-AEEA-40F2C02E2AEE}" srcOrd="0" destOrd="0" presId="urn:microsoft.com/office/officeart/2005/8/layout/process3"/>
    <dgm:cxn modelId="{DA65AA22-9104-7547-9302-DDF36D356EFD}" srcId="{37B5AC98-C351-F747-B4C7-322826319013}" destId="{19DCA2A2-2F3F-4345-9806-B5E3A59E855C}" srcOrd="0" destOrd="0" parTransId="{8BCEB0F1-F587-1243-8577-0F4E2358D0D0}" sibTransId="{54AAE1E2-A8A1-484C-94B3-B73702132C4C}"/>
    <dgm:cxn modelId="{ECF5D02A-9A0F-B644-B8C3-D498395981BC}" type="presOf" srcId="{148977F9-D836-6547-8310-E7C96DC74C42}" destId="{38318EF9-3CEC-4440-965A-12EE9951B65C}" srcOrd="1" destOrd="0" presId="urn:microsoft.com/office/officeart/2005/8/layout/process3"/>
    <dgm:cxn modelId="{5D3AE72A-BB7A-4046-87BE-7FA4E99B5B6D}" type="presOf" srcId="{8C3E110F-3428-C748-ABC3-B1FADD26DB57}" destId="{A1B403AC-9D2D-5546-A318-1AAF3C667616}" srcOrd="0" destOrd="0" presId="urn:microsoft.com/office/officeart/2005/8/layout/process3"/>
    <dgm:cxn modelId="{73D2192E-D465-8243-BBF1-2A2CE6FB50EC}" type="presOf" srcId="{5A5D25BC-66D9-1D4F-9527-A1BAF01FCEFE}" destId="{2875A92A-38B7-E945-A3E1-41D709E91FA5}" srcOrd="0" destOrd="0" presId="urn:microsoft.com/office/officeart/2005/8/layout/process3"/>
    <dgm:cxn modelId="{85B1E339-89FF-7C4F-BE82-B941B2F65E0F}" type="presOf" srcId="{4BFDB5C4-7C2E-F443-8E47-8C09CE4059F5}" destId="{BD2A16BB-1C5B-194B-B74A-662088771822}" srcOrd="0" destOrd="1" presId="urn:microsoft.com/office/officeart/2005/8/layout/process3"/>
    <dgm:cxn modelId="{73A7693C-BD21-9641-B335-CF3D4A68B114}" type="presOf" srcId="{C0050C72-1391-9D48-8854-A112022A525E}" destId="{21CD3DB1-BDD8-D548-9E38-DAFF8BAAFBFF}" srcOrd="1" destOrd="0" presId="urn:microsoft.com/office/officeart/2005/8/layout/process3"/>
    <dgm:cxn modelId="{7474063E-B015-F240-A9C8-06916CA89033}" type="presOf" srcId="{772BD1DA-4E73-7D4A-A0B5-603E97D30FA6}" destId="{6FB9DFD7-F2BB-C743-B9F5-37BB75F8472E}" srcOrd="0" destOrd="1" presId="urn:microsoft.com/office/officeart/2005/8/layout/process3"/>
    <dgm:cxn modelId="{18811842-B35A-D345-AF53-DD76302DE4FE}" type="presOf" srcId="{5A690A5B-E72A-C842-95B3-EE7506892614}" destId="{AFAE7C5C-327F-954E-8447-C4A6BFE61534}" srcOrd="1" destOrd="0" presId="urn:microsoft.com/office/officeart/2005/8/layout/process3"/>
    <dgm:cxn modelId="{02BCB044-5EB2-D948-93D6-0C4C38C8A018}" type="presOf" srcId="{7A9F2139-034E-3245-82D0-07CBBC520A60}" destId="{CE95F1F3-07AE-F748-BA08-A6E3EDC432B0}" srcOrd="0" destOrd="1" presId="urn:microsoft.com/office/officeart/2005/8/layout/process3"/>
    <dgm:cxn modelId="{ABBD514A-A78D-A740-9B13-269004AEED2C}" type="presOf" srcId="{6926CC71-B408-C74E-9B4B-70080CA2B6B8}" destId="{BD2A16BB-1C5B-194B-B74A-662088771822}" srcOrd="0" destOrd="0" presId="urn:microsoft.com/office/officeart/2005/8/layout/process3"/>
    <dgm:cxn modelId="{782CB94E-BE29-7E45-8FD7-9CE2A7AEE546}" srcId="{8CDFCD8C-6397-AB47-9591-A62A9B14F140}" destId="{875EAF90-4BDE-9F4A-AFAC-94F92CDEEC59}" srcOrd="2" destOrd="0" parTransId="{36D4EF4D-549D-4D40-BA8D-2F747F79B032}" sibTransId="{805B4FBA-E9D9-CD46-A31A-842AEB5702A8}"/>
    <dgm:cxn modelId="{98A83155-3909-FB4D-89A0-9758D1B24468}" type="presOf" srcId="{8CDFCD8C-6397-AB47-9591-A62A9B14F140}" destId="{B2BCA837-4E90-464F-9C70-5B04ABF3C7F8}" srcOrd="1" destOrd="0" presId="urn:microsoft.com/office/officeart/2005/8/layout/process3"/>
    <dgm:cxn modelId="{A54E3D55-E31C-274E-B4C2-472A63A4D69E}" srcId="{5A690A5B-E72A-C842-95B3-EE7506892614}" destId="{772BD1DA-4E73-7D4A-A0B5-603E97D30FA6}" srcOrd="1" destOrd="0" parTransId="{5A4674D9-0A32-EA42-85FD-04178B2D0253}" sibTransId="{935EB5D0-C4A7-6545-B80C-A8097F2AA8EB}"/>
    <dgm:cxn modelId="{090EE756-2DFB-8147-91AF-6F52B52C4FB2}" type="presOf" srcId="{19DCA2A2-2F3F-4345-9806-B5E3A59E855C}" destId="{1EFC7D3E-BF30-884E-88B4-0AE23A59CBC5}" srcOrd="0" destOrd="0" presId="urn:microsoft.com/office/officeart/2005/8/layout/process3"/>
    <dgm:cxn modelId="{2EFE0F58-AD25-FB4F-9625-D38D8A9B2252}" srcId="{5A5D25BC-66D9-1D4F-9527-A1BAF01FCEFE}" destId="{4BFDB5C4-7C2E-F443-8E47-8C09CE4059F5}" srcOrd="1" destOrd="0" parTransId="{D86453B0-B4C3-EB47-951A-88CF624E9A8F}" sibTransId="{E5E49E71-11B3-C748-B4D7-C3D7E6576F7A}"/>
    <dgm:cxn modelId="{F2A5475F-CA3F-DF4B-9684-B6F1DEEE6E6C}" srcId="{2A2BE22F-6764-BA41-A6DF-2295F4F58FC1}" destId="{37B5AC98-C351-F747-B4C7-322826319013}" srcOrd="0" destOrd="0" parTransId="{3D253568-2C4F-3B40-B090-CE49B81064B0}" sibTransId="{F5DF10C5-61D7-D149-9864-64D0032215D1}"/>
    <dgm:cxn modelId="{755F7966-85F6-C04B-B255-363170EEC66F}" type="presOf" srcId="{2A2BE22F-6764-BA41-A6DF-2295F4F58FC1}" destId="{91467D45-01BB-CF4D-9F81-4C73E734E490}" srcOrd="0" destOrd="0" presId="urn:microsoft.com/office/officeart/2005/8/layout/process3"/>
    <dgm:cxn modelId="{35106767-BFD4-D348-9593-BD5B9184BCB0}" srcId="{2A2BE22F-6764-BA41-A6DF-2295F4F58FC1}" destId="{8CDFCD8C-6397-AB47-9591-A62A9B14F140}" srcOrd="1" destOrd="0" parTransId="{B7BD9BBA-4FB0-D54F-B4B8-EB78D6023B0E}" sibTransId="{148977F9-D836-6547-8310-E7C96DC74C42}"/>
    <dgm:cxn modelId="{EE091A7F-DC24-5144-84BB-002A4A2DA247}" srcId="{8CDFCD8C-6397-AB47-9591-A62A9B14F140}" destId="{7A9F2139-034E-3245-82D0-07CBBC520A60}" srcOrd="1" destOrd="0" parTransId="{2C5BB616-33FB-D644-AA14-818046BB5CF0}" sibTransId="{265E732C-B48C-9844-9A63-06BA17E2B2AD}"/>
    <dgm:cxn modelId="{97BB7388-C68A-8B42-81A2-89AA0D9C9C4E}" type="presOf" srcId="{C0050C72-1391-9D48-8854-A112022A525E}" destId="{5C09EF7F-6E88-D74B-97BC-DA08A6953D1B}" srcOrd="0" destOrd="0" presId="urn:microsoft.com/office/officeart/2005/8/layout/process3"/>
    <dgm:cxn modelId="{AF210E8D-1EB0-3C49-AD53-3194DF0657A5}" srcId="{02B8AC7F-6B67-774A-8A27-EC18669F6304}" destId="{75992DCE-7E9B-AD41-96A7-5A449D9D22F6}" srcOrd="0" destOrd="0" parTransId="{5ABA344B-0D2B-F547-B6D6-179D06591A1E}" sibTransId="{AD8FBAE0-0019-224A-87FE-7BA720E8BB84}"/>
    <dgm:cxn modelId="{D73E3296-E93D-0E41-8F13-487EDBB7A9BA}" type="presOf" srcId="{6ECF48F0-CCD2-EF47-A604-E741B58CC579}" destId="{A0937DDD-6A93-BB43-AD2E-88BC017E02BA}" srcOrd="0" destOrd="1" presId="urn:microsoft.com/office/officeart/2005/8/layout/process3"/>
    <dgm:cxn modelId="{A066199E-C25C-0442-95DD-0D4DBFA7BF92}" srcId="{8CDFCD8C-6397-AB47-9591-A62A9B14F140}" destId="{670C6A38-12B6-BB4D-A9AB-C7B2A0E76983}" srcOrd="3" destOrd="0" parTransId="{EF9B9AA2-5140-0648-8DAD-9A72B60FC905}" sibTransId="{D4FE7A84-8F36-7A47-95C3-0A5ED9EBBB27}"/>
    <dgm:cxn modelId="{7754E3AB-2E29-974F-8CA0-CC51E3F186E7}" type="presOf" srcId="{670C6A38-12B6-BB4D-A9AB-C7B2A0E76983}" destId="{CE95F1F3-07AE-F748-BA08-A6E3EDC432B0}" srcOrd="0" destOrd="3" presId="urn:microsoft.com/office/officeart/2005/8/layout/process3"/>
    <dgm:cxn modelId="{3BEA93B2-20B4-7E42-B92D-5B6205C2AF97}" srcId="{2A2BE22F-6764-BA41-A6DF-2295F4F58FC1}" destId="{5A690A5B-E72A-C842-95B3-EE7506892614}" srcOrd="2" destOrd="0" parTransId="{8F494396-1EE7-0C44-93D9-7FF0998AFA42}" sibTransId="{8C3E110F-3428-C748-ABC3-B1FADD26DB57}"/>
    <dgm:cxn modelId="{309972B5-5968-004B-B7DD-E08F99AF10AD}" type="presOf" srcId="{A9216135-593B-0947-8366-213233A53D8F}" destId="{6FB9DFD7-F2BB-C743-B9F5-37BB75F8472E}" srcOrd="0" destOrd="3" presId="urn:microsoft.com/office/officeart/2005/8/layout/process3"/>
    <dgm:cxn modelId="{A5F26BB6-2165-B341-B18C-2E2C34CE9FF9}" type="presOf" srcId="{6D7110E3-601E-FF45-90CF-9FE577085731}" destId="{6FB9DFD7-F2BB-C743-B9F5-37BB75F8472E}" srcOrd="0" destOrd="2" presId="urn:microsoft.com/office/officeart/2005/8/layout/process3"/>
    <dgm:cxn modelId="{94F8FBBA-DA0D-C445-B5D1-290232279779}" type="presOf" srcId="{945E583C-CC3C-4749-BC66-9BE8871F4E64}" destId="{6FB9DFD7-F2BB-C743-B9F5-37BB75F8472E}" srcOrd="0" destOrd="0" presId="urn:microsoft.com/office/officeart/2005/8/layout/process3"/>
    <dgm:cxn modelId="{967867C0-6F9E-C043-81A6-086B63EA6D74}" type="presOf" srcId="{02B8AC7F-6B67-774A-8A27-EC18669F6304}" destId="{F1025D39-705B-E147-9138-A137F47C9671}" srcOrd="1" destOrd="0" presId="urn:microsoft.com/office/officeart/2005/8/layout/process3"/>
    <dgm:cxn modelId="{6C8C7DC7-D4B9-2A4D-B50E-49BD5CD9365B}" srcId="{02B8AC7F-6B67-774A-8A27-EC18669F6304}" destId="{6ECF48F0-CCD2-EF47-A604-E741B58CC579}" srcOrd="1" destOrd="0" parTransId="{88478D7D-6649-7245-B4DF-1489C3B0A5D4}" sibTransId="{E579A843-7A14-C248-94CD-608BA536DA0A}"/>
    <dgm:cxn modelId="{3885CEC7-1941-1542-86DD-45B1BEEC35BE}" srcId="{2A2BE22F-6764-BA41-A6DF-2295F4F58FC1}" destId="{5A5D25BC-66D9-1D4F-9527-A1BAF01FCEFE}" srcOrd="3" destOrd="0" parTransId="{6690C9A2-D943-AB4F-A77F-AA0984D9DF6F}" sibTransId="{C0050C72-1391-9D48-8854-A112022A525E}"/>
    <dgm:cxn modelId="{368823C8-CC26-434C-8080-B8D0DABFDE3A}" srcId="{5A690A5B-E72A-C842-95B3-EE7506892614}" destId="{6D7110E3-601E-FF45-90CF-9FE577085731}" srcOrd="2" destOrd="0" parTransId="{C990E7B4-3F0B-074B-B22F-C17945BEF519}" sibTransId="{2B8AA04A-BE90-954F-B253-145C9133D5AC}"/>
    <dgm:cxn modelId="{F5DAD9D3-AD32-7147-A757-AF907D8C2DB9}" srcId="{5A690A5B-E72A-C842-95B3-EE7506892614}" destId="{A9216135-593B-0947-8366-213233A53D8F}" srcOrd="3" destOrd="0" parTransId="{EEEE233F-134F-9E49-8CC1-603E1EAA981F}" sibTransId="{ABFFF839-5F55-8D44-9E24-71B857B28B2C}"/>
    <dgm:cxn modelId="{1F39B6D5-44A9-8A41-9CE9-95718EC5F2BE}" type="presOf" srcId="{75992DCE-7E9B-AD41-96A7-5A449D9D22F6}" destId="{A0937DDD-6A93-BB43-AD2E-88BC017E02BA}" srcOrd="0" destOrd="0" presId="urn:microsoft.com/office/officeart/2005/8/layout/process3"/>
    <dgm:cxn modelId="{0279E7D7-120D-FC44-B014-23358210FD58}" srcId="{8CDFCD8C-6397-AB47-9591-A62A9B14F140}" destId="{6646EF48-9416-D942-9BD9-7483DE5E727C}" srcOrd="0" destOrd="0" parTransId="{5E34CAEC-69AE-D64F-B7F9-E2EC3C667726}" sibTransId="{11128FFE-0824-564F-9603-888660012BB3}"/>
    <dgm:cxn modelId="{42C887E6-E88A-AB45-881B-D6B24E8B6BB1}" srcId="{5A5D25BC-66D9-1D4F-9527-A1BAF01FCEFE}" destId="{6926CC71-B408-C74E-9B4B-70080CA2B6B8}" srcOrd="0" destOrd="0" parTransId="{E14458CF-5F39-384C-A3BB-9BAE3EFC58F4}" sibTransId="{D130DC89-6DBA-9042-A5BE-CAE5197690E5}"/>
    <dgm:cxn modelId="{56390AE9-7A11-7843-B128-870B11293617}" type="presOf" srcId="{F5DF10C5-61D7-D149-9864-64D0032215D1}" destId="{1EC47A31-BFB6-144A-902E-F1821A2B3E71}" srcOrd="1" destOrd="0" presId="urn:microsoft.com/office/officeart/2005/8/layout/process3"/>
    <dgm:cxn modelId="{1185B3F2-EAF2-9E4A-92D9-496A8EA2876D}" type="presOf" srcId="{F5DF10C5-61D7-D149-9864-64D0032215D1}" destId="{5964587B-2F90-7F46-B746-FA635A790246}" srcOrd="0" destOrd="0" presId="urn:microsoft.com/office/officeart/2005/8/layout/process3"/>
    <dgm:cxn modelId="{BE6C88F3-9996-6B43-BD3B-72AD2E5DE481}" type="presOf" srcId="{37B5AC98-C351-F747-B4C7-322826319013}" destId="{E745C0FE-A3AE-0A4F-B97F-94391EC909D5}" srcOrd="1" destOrd="0" presId="urn:microsoft.com/office/officeart/2005/8/layout/process3"/>
    <dgm:cxn modelId="{185671F4-FC4E-DC44-82EC-E4811D3E5738}" srcId="{2A2BE22F-6764-BA41-A6DF-2295F4F58FC1}" destId="{02B8AC7F-6B67-774A-8A27-EC18669F6304}" srcOrd="4" destOrd="0" parTransId="{C6B10533-B9F9-764A-94C4-9EB5A32F7B0A}" sibTransId="{6238B3F0-F010-634E-8781-FADDDB058CDA}"/>
    <dgm:cxn modelId="{FEBCB4F6-0A97-1548-8886-F051C1A4ECA2}" type="presOf" srcId="{6646EF48-9416-D942-9BD9-7483DE5E727C}" destId="{CE95F1F3-07AE-F748-BA08-A6E3EDC432B0}" srcOrd="0" destOrd="0" presId="urn:microsoft.com/office/officeart/2005/8/layout/process3"/>
    <dgm:cxn modelId="{D782EBF9-81B1-9D4D-AD3A-D4D97D86D6C7}" type="presOf" srcId="{8CDFCD8C-6397-AB47-9591-A62A9B14F140}" destId="{B27D4BFA-5DDE-2F47-B281-07DF6CA134F1}" srcOrd="0" destOrd="0" presId="urn:microsoft.com/office/officeart/2005/8/layout/process3"/>
    <dgm:cxn modelId="{987875FC-54B5-2142-8C8E-12851AAE9872}" type="presOf" srcId="{02B8AC7F-6B67-774A-8A27-EC18669F6304}" destId="{E491C759-FEE3-8F4F-BFAB-F56FC4050BD4}" srcOrd="0" destOrd="0" presId="urn:microsoft.com/office/officeart/2005/8/layout/process3"/>
    <dgm:cxn modelId="{3DBA231C-8D74-DC4F-9E6E-9D93BE4D63EF}" type="presParOf" srcId="{91467D45-01BB-CF4D-9F81-4C73E734E490}" destId="{CD057B25-976B-EE42-A1C0-B7F18E6CD24E}" srcOrd="0" destOrd="0" presId="urn:microsoft.com/office/officeart/2005/8/layout/process3"/>
    <dgm:cxn modelId="{B6AECAB3-0022-4448-8DEB-DB9C8004D360}" type="presParOf" srcId="{CD057B25-976B-EE42-A1C0-B7F18E6CD24E}" destId="{79C81A1A-EDBC-C749-AF92-14F14539344F}" srcOrd="0" destOrd="0" presId="urn:microsoft.com/office/officeart/2005/8/layout/process3"/>
    <dgm:cxn modelId="{36C8489B-E8BA-4A4C-8377-CB21BF22BC30}" type="presParOf" srcId="{CD057B25-976B-EE42-A1C0-B7F18E6CD24E}" destId="{E745C0FE-A3AE-0A4F-B97F-94391EC909D5}" srcOrd="1" destOrd="0" presId="urn:microsoft.com/office/officeart/2005/8/layout/process3"/>
    <dgm:cxn modelId="{01C98AD8-536B-494C-B913-08BA79CBA4EB}" type="presParOf" srcId="{CD057B25-976B-EE42-A1C0-B7F18E6CD24E}" destId="{1EFC7D3E-BF30-884E-88B4-0AE23A59CBC5}" srcOrd="2" destOrd="0" presId="urn:microsoft.com/office/officeart/2005/8/layout/process3"/>
    <dgm:cxn modelId="{188FA44A-30DF-C449-B179-1D36E572A91B}" type="presParOf" srcId="{91467D45-01BB-CF4D-9F81-4C73E734E490}" destId="{5964587B-2F90-7F46-B746-FA635A790246}" srcOrd="1" destOrd="0" presId="urn:microsoft.com/office/officeart/2005/8/layout/process3"/>
    <dgm:cxn modelId="{00E81D77-E933-D440-A242-E54C78A83685}" type="presParOf" srcId="{5964587B-2F90-7F46-B746-FA635A790246}" destId="{1EC47A31-BFB6-144A-902E-F1821A2B3E71}" srcOrd="0" destOrd="0" presId="urn:microsoft.com/office/officeart/2005/8/layout/process3"/>
    <dgm:cxn modelId="{CD479216-DDF9-4245-BA14-C5364367C030}" type="presParOf" srcId="{91467D45-01BB-CF4D-9F81-4C73E734E490}" destId="{216EDB1C-5330-0E42-AC7F-7F3FBCAA13A8}" srcOrd="2" destOrd="0" presId="urn:microsoft.com/office/officeart/2005/8/layout/process3"/>
    <dgm:cxn modelId="{BBB36D99-EE22-404D-86FE-7CA73BCBEB43}" type="presParOf" srcId="{216EDB1C-5330-0E42-AC7F-7F3FBCAA13A8}" destId="{B27D4BFA-5DDE-2F47-B281-07DF6CA134F1}" srcOrd="0" destOrd="0" presId="urn:microsoft.com/office/officeart/2005/8/layout/process3"/>
    <dgm:cxn modelId="{D27B0184-AE30-684A-9E2D-DD95CF025D72}" type="presParOf" srcId="{216EDB1C-5330-0E42-AC7F-7F3FBCAA13A8}" destId="{B2BCA837-4E90-464F-9C70-5B04ABF3C7F8}" srcOrd="1" destOrd="0" presId="urn:microsoft.com/office/officeart/2005/8/layout/process3"/>
    <dgm:cxn modelId="{EDA8B7B6-947D-BD4D-A58F-B44CE41EFD60}" type="presParOf" srcId="{216EDB1C-5330-0E42-AC7F-7F3FBCAA13A8}" destId="{CE95F1F3-07AE-F748-BA08-A6E3EDC432B0}" srcOrd="2" destOrd="0" presId="urn:microsoft.com/office/officeart/2005/8/layout/process3"/>
    <dgm:cxn modelId="{CD30AEFD-E8AB-B245-BA88-B0A6A3B1874D}" type="presParOf" srcId="{91467D45-01BB-CF4D-9F81-4C73E734E490}" destId="{7A9B38DB-D97C-DD4E-9599-89DDC9BE40F7}" srcOrd="3" destOrd="0" presId="urn:microsoft.com/office/officeart/2005/8/layout/process3"/>
    <dgm:cxn modelId="{11B48AD8-C5FA-454D-920A-FA4FFA0F43F5}" type="presParOf" srcId="{7A9B38DB-D97C-DD4E-9599-89DDC9BE40F7}" destId="{38318EF9-3CEC-4440-965A-12EE9951B65C}" srcOrd="0" destOrd="0" presId="urn:microsoft.com/office/officeart/2005/8/layout/process3"/>
    <dgm:cxn modelId="{1850FFAA-932D-E341-8817-3AFAF38BB558}" type="presParOf" srcId="{91467D45-01BB-CF4D-9F81-4C73E734E490}" destId="{E94CB965-AAC2-4448-BA60-1088B22C9C72}" srcOrd="4" destOrd="0" presId="urn:microsoft.com/office/officeart/2005/8/layout/process3"/>
    <dgm:cxn modelId="{16711348-4B27-9E4D-A155-A6EBC527F280}" type="presParOf" srcId="{E94CB965-AAC2-4448-BA60-1088B22C9C72}" destId="{9980BCFD-9478-F44D-AEEA-40F2C02E2AEE}" srcOrd="0" destOrd="0" presId="urn:microsoft.com/office/officeart/2005/8/layout/process3"/>
    <dgm:cxn modelId="{649181FE-12BD-C74E-8A6F-298399A9E108}" type="presParOf" srcId="{E94CB965-AAC2-4448-BA60-1088B22C9C72}" destId="{AFAE7C5C-327F-954E-8447-C4A6BFE61534}" srcOrd="1" destOrd="0" presId="urn:microsoft.com/office/officeart/2005/8/layout/process3"/>
    <dgm:cxn modelId="{B3D23D3F-E9CD-2746-B9A5-BA30953188B3}" type="presParOf" srcId="{E94CB965-AAC2-4448-BA60-1088B22C9C72}" destId="{6FB9DFD7-F2BB-C743-B9F5-37BB75F8472E}" srcOrd="2" destOrd="0" presId="urn:microsoft.com/office/officeart/2005/8/layout/process3"/>
    <dgm:cxn modelId="{A8795EBA-7B76-FC40-84D0-023F4FBFF1FE}" type="presParOf" srcId="{91467D45-01BB-CF4D-9F81-4C73E734E490}" destId="{A1B403AC-9D2D-5546-A318-1AAF3C667616}" srcOrd="5" destOrd="0" presId="urn:microsoft.com/office/officeart/2005/8/layout/process3"/>
    <dgm:cxn modelId="{99A3804B-AE19-4140-8F55-BF8D389F7B0E}" type="presParOf" srcId="{A1B403AC-9D2D-5546-A318-1AAF3C667616}" destId="{81959E55-E0DE-2149-A65E-EE18D354F4FF}" srcOrd="0" destOrd="0" presId="urn:microsoft.com/office/officeart/2005/8/layout/process3"/>
    <dgm:cxn modelId="{231377FC-4543-7B49-AEF2-9D608253D4BF}" type="presParOf" srcId="{91467D45-01BB-CF4D-9F81-4C73E734E490}" destId="{7842D81A-D75A-E249-9F35-1C6072EC704A}" srcOrd="6" destOrd="0" presId="urn:microsoft.com/office/officeart/2005/8/layout/process3"/>
    <dgm:cxn modelId="{F22F7D38-5202-9B44-A715-942301E32CD3}" type="presParOf" srcId="{7842D81A-D75A-E249-9F35-1C6072EC704A}" destId="{2875A92A-38B7-E945-A3E1-41D709E91FA5}" srcOrd="0" destOrd="0" presId="urn:microsoft.com/office/officeart/2005/8/layout/process3"/>
    <dgm:cxn modelId="{20FC2B30-CFEE-9E4F-BD01-7780F3A3C1FA}" type="presParOf" srcId="{7842D81A-D75A-E249-9F35-1C6072EC704A}" destId="{85CA9C29-8241-D548-80EB-105281F6D04A}" srcOrd="1" destOrd="0" presId="urn:microsoft.com/office/officeart/2005/8/layout/process3"/>
    <dgm:cxn modelId="{0C4654BF-BD9F-F54C-B7A0-CAABE5900462}" type="presParOf" srcId="{7842D81A-D75A-E249-9F35-1C6072EC704A}" destId="{BD2A16BB-1C5B-194B-B74A-662088771822}" srcOrd="2" destOrd="0" presId="urn:microsoft.com/office/officeart/2005/8/layout/process3"/>
    <dgm:cxn modelId="{F98BBBCF-7353-3044-BBBF-A20C9616F25A}" type="presParOf" srcId="{91467D45-01BB-CF4D-9F81-4C73E734E490}" destId="{5C09EF7F-6E88-D74B-97BC-DA08A6953D1B}" srcOrd="7" destOrd="0" presId="urn:microsoft.com/office/officeart/2005/8/layout/process3"/>
    <dgm:cxn modelId="{7F368AEF-A41C-AB46-9D9A-979D4833E967}" type="presParOf" srcId="{5C09EF7F-6E88-D74B-97BC-DA08A6953D1B}" destId="{21CD3DB1-BDD8-D548-9E38-DAFF8BAAFBFF}" srcOrd="0" destOrd="0" presId="urn:microsoft.com/office/officeart/2005/8/layout/process3"/>
    <dgm:cxn modelId="{87CEB1B6-3B52-8243-9E82-5C09A4F8528D}" type="presParOf" srcId="{91467D45-01BB-CF4D-9F81-4C73E734E490}" destId="{D1CCE390-0C48-1943-A8F3-1F1E4E88F96C}" srcOrd="8" destOrd="0" presId="urn:microsoft.com/office/officeart/2005/8/layout/process3"/>
    <dgm:cxn modelId="{F39E9BFF-5F81-3445-AF6B-E667F90694E0}" type="presParOf" srcId="{D1CCE390-0C48-1943-A8F3-1F1E4E88F96C}" destId="{E491C759-FEE3-8F4F-BFAB-F56FC4050BD4}" srcOrd="0" destOrd="0" presId="urn:microsoft.com/office/officeart/2005/8/layout/process3"/>
    <dgm:cxn modelId="{923505FA-EEB4-024F-B434-4B722F6F4F82}" type="presParOf" srcId="{D1CCE390-0C48-1943-A8F3-1F1E4E88F96C}" destId="{F1025D39-705B-E147-9138-A137F47C9671}" srcOrd="1" destOrd="0" presId="urn:microsoft.com/office/officeart/2005/8/layout/process3"/>
    <dgm:cxn modelId="{24257253-94B1-2E4C-B5FF-0597163E4CD3}" type="presParOf" srcId="{D1CCE390-0C48-1943-A8F3-1F1E4E88F96C}" destId="{A0937DDD-6A93-BB43-AD2E-88BC017E02B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5C0FE-A3AE-0A4F-B97F-94391EC909D5}">
      <dsp:nvSpPr>
        <dsp:cNvPr id="0" name=""/>
        <dsp:cNvSpPr/>
      </dsp:nvSpPr>
      <dsp:spPr>
        <a:xfrm>
          <a:off x="7073" y="243942"/>
          <a:ext cx="1595973" cy="683093"/>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Import data collected</a:t>
          </a:r>
        </a:p>
      </dsp:txBody>
      <dsp:txXfrm>
        <a:off x="7073" y="243942"/>
        <a:ext cx="1595973" cy="455395"/>
      </dsp:txXfrm>
    </dsp:sp>
    <dsp:sp modelId="{1EFC7D3E-BF30-884E-88B4-0AE23A59CBC5}">
      <dsp:nvSpPr>
        <dsp:cNvPr id="0" name=""/>
        <dsp:cNvSpPr/>
      </dsp:nvSpPr>
      <dsp:spPr>
        <a:xfrm>
          <a:off x="333959" y="699338"/>
          <a:ext cx="1595973" cy="3543749"/>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Build connection with SQL database and extract data into a pandas </a:t>
          </a:r>
          <a:r>
            <a:rPr lang="en-US" sz="1200" kern="1200" dirty="0" err="1"/>
            <a:t>dataframe</a:t>
          </a:r>
          <a:r>
            <a:rPr lang="en-US" sz="1200" kern="1200" dirty="0"/>
            <a:t>.</a:t>
          </a:r>
        </a:p>
      </dsp:txBody>
      <dsp:txXfrm>
        <a:off x="380703" y="746082"/>
        <a:ext cx="1502485" cy="3450261"/>
      </dsp:txXfrm>
    </dsp:sp>
    <dsp:sp modelId="{5964587B-2F90-7F46-B746-FA635A790246}">
      <dsp:nvSpPr>
        <dsp:cNvPr id="0" name=""/>
        <dsp:cNvSpPr/>
      </dsp:nvSpPr>
      <dsp:spPr>
        <a:xfrm>
          <a:off x="1844990" y="272964"/>
          <a:ext cx="512920" cy="397351"/>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844990" y="352434"/>
        <a:ext cx="393715" cy="238411"/>
      </dsp:txXfrm>
    </dsp:sp>
    <dsp:sp modelId="{B2BCA837-4E90-464F-9C70-5B04ABF3C7F8}">
      <dsp:nvSpPr>
        <dsp:cNvPr id="0" name=""/>
        <dsp:cNvSpPr/>
      </dsp:nvSpPr>
      <dsp:spPr>
        <a:xfrm>
          <a:off x="2570821" y="243942"/>
          <a:ext cx="1595973" cy="683093"/>
        </a:xfrm>
        <a:prstGeom prst="roundRect">
          <a:avLst>
            <a:gd name="adj" fmla="val 10000"/>
          </a:avLst>
        </a:prstGeom>
        <a:solidFill>
          <a:schemeClr val="accent2">
            <a:shade val="80000"/>
            <a:hueOff val="8289"/>
            <a:satOff val="415"/>
            <a:lumOff val="46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Pre-Process data</a:t>
          </a:r>
        </a:p>
      </dsp:txBody>
      <dsp:txXfrm>
        <a:off x="2570821" y="243942"/>
        <a:ext cx="1595973" cy="455395"/>
      </dsp:txXfrm>
    </dsp:sp>
    <dsp:sp modelId="{CE95F1F3-07AE-F748-BA08-A6E3EDC432B0}">
      <dsp:nvSpPr>
        <dsp:cNvPr id="0" name=""/>
        <dsp:cNvSpPr/>
      </dsp:nvSpPr>
      <dsp:spPr>
        <a:xfrm>
          <a:off x="2897708" y="699338"/>
          <a:ext cx="1595973" cy="3543749"/>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8289"/>
              <a:satOff val="415"/>
              <a:lumOff val="46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Check data types.</a:t>
          </a:r>
        </a:p>
        <a:p>
          <a:pPr marL="114300" lvl="1" indent="-114300" algn="l" defTabSz="533400">
            <a:lnSpc>
              <a:spcPct val="90000"/>
            </a:lnSpc>
            <a:spcBef>
              <a:spcPct val="0"/>
            </a:spcBef>
            <a:spcAft>
              <a:spcPct val="15000"/>
            </a:spcAft>
            <a:buChar char="•"/>
          </a:pPr>
          <a:r>
            <a:rPr lang="en-US" sz="1200" kern="1200" dirty="0"/>
            <a:t>Check for duplicates </a:t>
          </a:r>
        </a:p>
        <a:p>
          <a:pPr marL="114300" lvl="1" indent="-114300" algn="l" defTabSz="533400">
            <a:lnSpc>
              <a:spcPct val="90000"/>
            </a:lnSpc>
            <a:spcBef>
              <a:spcPct val="0"/>
            </a:spcBef>
            <a:spcAft>
              <a:spcPct val="15000"/>
            </a:spcAft>
            <a:buChar char="•"/>
          </a:pPr>
          <a:r>
            <a:rPr lang="en-US" sz="1200" kern="1200" dirty="0"/>
            <a:t>Check for missing data or empty strings.</a:t>
          </a:r>
        </a:p>
        <a:p>
          <a:pPr marL="114300" lvl="1" indent="-114300" algn="l" defTabSz="533400">
            <a:lnSpc>
              <a:spcPct val="90000"/>
            </a:lnSpc>
            <a:spcBef>
              <a:spcPct val="0"/>
            </a:spcBef>
            <a:spcAft>
              <a:spcPct val="15000"/>
            </a:spcAft>
            <a:buChar char="•"/>
          </a:pPr>
          <a:r>
            <a:rPr lang="en-US" sz="1200" kern="1200" dirty="0"/>
            <a:t>Verify that data is within the scope of the analysis plan by checking min, max, range, distribution of the data.  </a:t>
          </a:r>
        </a:p>
      </dsp:txBody>
      <dsp:txXfrm>
        <a:off x="2944452" y="746082"/>
        <a:ext cx="1502485" cy="3450261"/>
      </dsp:txXfrm>
    </dsp:sp>
    <dsp:sp modelId="{7A9B38DB-D97C-DD4E-9599-89DDC9BE40F7}">
      <dsp:nvSpPr>
        <dsp:cNvPr id="0" name=""/>
        <dsp:cNvSpPr/>
      </dsp:nvSpPr>
      <dsp:spPr>
        <a:xfrm>
          <a:off x="4408738" y="272964"/>
          <a:ext cx="512920" cy="397351"/>
        </a:xfrm>
        <a:prstGeom prst="rightArrow">
          <a:avLst>
            <a:gd name="adj1" fmla="val 60000"/>
            <a:gd name="adj2" fmla="val 50000"/>
          </a:avLst>
        </a:prstGeom>
        <a:solidFill>
          <a:schemeClr val="accent2">
            <a:shade val="90000"/>
            <a:hueOff val="11041"/>
            <a:satOff val="6"/>
            <a:lumOff val="516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08738" y="352434"/>
        <a:ext cx="393715" cy="238411"/>
      </dsp:txXfrm>
    </dsp:sp>
    <dsp:sp modelId="{AFAE7C5C-327F-954E-8447-C4A6BFE61534}">
      <dsp:nvSpPr>
        <dsp:cNvPr id="0" name=""/>
        <dsp:cNvSpPr/>
      </dsp:nvSpPr>
      <dsp:spPr>
        <a:xfrm>
          <a:off x="5134570" y="243942"/>
          <a:ext cx="1595973" cy="683093"/>
        </a:xfrm>
        <a:prstGeom prst="roundRect">
          <a:avLst>
            <a:gd name="adj" fmla="val 10000"/>
          </a:avLst>
        </a:prstGeom>
        <a:solidFill>
          <a:schemeClr val="accent2">
            <a:shade val="80000"/>
            <a:hueOff val="16578"/>
            <a:satOff val="829"/>
            <a:lumOff val="93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Exploratory Data Analysis (EDA)</a:t>
          </a:r>
        </a:p>
      </dsp:txBody>
      <dsp:txXfrm>
        <a:off x="5134570" y="243942"/>
        <a:ext cx="1595973" cy="455395"/>
      </dsp:txXfrm>
    </dsp:sp>
    <dsp:sp modelId="{6FB9DFD7-F2BB-C743-B9F5-37BB75F8472E}">
      <dsp:nvSpPr>
        <dsp:cNvPr id="0" name=""/>
        <dsp:cNvSpPr/>
      </dsp:nvSpPr>
      <dsp:spPr>
        <a:xfrm>
          <a:off x="5461456" y="699338"/>
          <a:ext cx="1595973" cy="3543749"/>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16578"/>
              <a:satOff val="829"/>
              <a:lumOff val="93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Review summary statistics. </a:t>
          </a:r>
        </a:p>
        <a:p>
          <a:pPr marL="114300" lvl="1" indent="-114300" algn="l" defTabSz="533400">
            <a:lnSpc>
              <a:spcPct val="90000"/>
            </a:lnSpc>
            <a:spcBef>
              <a:spcPct val="0"/>
            </a:spcBef>
            <a:spcAft>
              <a:spcPct val="15000"/>
            </a:spcAft>
            <a:buChar char="•"/>
          </a:pPr>
          <a:r>
            <a:rPr lang="en-US" sz="1200" kern="1200" dirty="0"/>
            <a:t>Compare features to determine if there is any correlation with the dependent variable.</a:t>
          </a:r>
        </a:p>
        <a:p>
          <a:pPr marL="114300" lvl="1" indent="-114300" algn="l" defTabSz="533400">
            <a:lnSpc>
              <a:spcPct val="90000"/>
            </a:lnSpc>
            <a:spcBef>
              <a:spcPct val="0"/>
            </a:spcBef>
            <a:spcAft>
              <a:spcPct val="15000"/>
            </a:spcAft>
            <a:buChar char="•"/>
          </a:pPr>
          <a:r>
            <a:rPr lang="en-US" sz="1200" kern="1200" dirty="0"/>
            <a:t>Use visualizations like matplotlib, seaborn and pandas plots to demonstrate relationships. </a:t>
          </a:r>
        </a:p>
        <a:p>
          <a:pPr marL="114300" lvl="1" indent="-114300" algn="l" defTabSz="533400">
            <a:lnSpc>
              <a:spcPct val="90000"/>
            </a:lnSpc>
            <a:spcBef>
              <a:spcPct val="0"/>
            </a:spcBef>
            <a:spcAft>
              <a:spcPct val="15000"/>
            </a:spcAft>
            <a:buChar char="•"/>
          </a:pPr>
          <a:r>
            <a:rPr lang="en-US" sz="1200" kern="1200" dirty="0"/>
            <a:t>Review Pandas Profiling to check if there are any other unusual or unexpected issues with the data.</a:t>
          </a:r>
        </a:p>
      </dsp:txBody>
      <dsp:txXfrm>
        <a:off x="5508200" y="746082"/>
        <a:ext cx="1502485" cy="3450261"/>
      </dsp:txXfrm>
    </dsp:sp>
    <dsp:sp modelId="{A1B403AC-9D2D-5546-A318-1AAF3C667616}">
      <dsp:nvSpPr>
        <dsp:cNvPr id="0" name=""/>
        <dsp:cNvSpPr/>
      </dsp:nvSpPr>
      <dsp:spPr>
        <a:xfrm>
          <a:off x="6972487" y="272964"/>
          <a:ext cx="512920" cy="397351"/>
        </a:xfrm>
        <a:prstGeom prst="rightArrow">
          <a:avLst>
            <a:gd name="adj1" fmla="val 60000"/>
            <a:gd name="adj2" fmla="val 50000"/>
          </a:avLst>
        </a:prstGeom>
        <a:solidFill>
          <a:schemeClr val="accent2">
            <a:shade val="90000"/>
            <a:hueOff val="22081"/>
            <a:satOff val="13"/>
            <a:lumOff val="103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972487" y="352434"/>
        <a:ext cx="393715" cy="238411"/>
      </dsp:txXfrm>
    </dsp:sp>
    <dsp:sp modelId="{85CA9C29-8241-D548-80EB-105281F6D04A}">
      <dsp:nvSpPr>
        <dsp:cNvPr id="0" name=""/>
        <dsp:cNvSpPr/>
      </dsp:nvSpPr>
      <dsp:spPr>
        <a:xfrm>
          <a:off x="7698318" y="243942"/>
          <a:ext cx="1595973" cy="683093"/>
        </a:xfrm>
        <a:prstGeom prst="roundRect">
          <a:avLst>
            <a:gd name="adj" fmla="val 10000"/>
          </a:avLst>
        </a:prstGeom>
        <a:solidFill>
          <a:schemeClr val="accent2">
            <a:shade val="80000"/>
            <a:hueOff val="24868"/>
            <a:satOff val="1244"/>
            <a:lumOff val="1406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Create a predictive model</a:t>
          </a:r>
        </a:p>
      </dsp:txBody>
      <dsp:txXfrm>
        <a:off x="7698318" y="243942"/>
        <a:ext cx="1595973" cy="455395"/>
      </dsp:txXfrm>
    </dsp:sp>
    <dsp:sp modelId="{BD2A16BB-1C5B-194B-B74A-662088771822}">
      <dsp:nvSpPr>
        <dsp:cNvPr id="0" name=""/>
        <dsp:cNvSpPr/>
      </dsp:nvSpPr>
      <dsp:spPr>
        <a:xfrm>
          <a:off x="8025204" y="699338"/>
          <a:ext cx="1595973" cy="3543749"/>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24868"/>
              <a:satOff val="1244"/>
              <a:lumOff val="140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Based on the relationships seen in the EDA, a predictive model will be trained using the </a:t>
          </a:r>
          <a:r>
            <a:rPr lang="en-US" sz="1200" kern="1200" dirty="0" err="1"/>
            <a:t>SkiKit</a:t>
          </a:r>
          <a:r>
            <a:rPr lang="en-US" sz="1200" kern="1200" dirty="0"/>
            <a:t>-Learn Test/Train Split function.</a:t>
          </a:r>
        </a:p>
        <a:p>
          <a:pPr marL="114300" lvl="1" indent="-114300" algn="l" defTabSz="533400">
            <a:lnSpc>
              <a:spcPct val="90000"/>
            </a:lnSpc>
            <a:spcBef>
              <a:spcPct val="0"/>
            </a:spcBef>
            <a:spcAft>
              <a:spcPct val="15000"/>
            </a:spcAft>
            <a:buChar char="•"/>
          </a:pPr>
          <a:r>
            <a:rPr lang="en-US" sz="1200" kern="1200" dirty="0"/>
            <a:t>Cross-validation will help confirm the best-fitting model to achieve the greatest accuracy.  </a:t>
          </a:r>
        </a:p>
      </dsp:txBody>
      <dsp:txXfrm>
        <a:off x="8071948" y="746082"/>
        <a:ext cx="1502485" cy="3450261"/>
      </dsp:txXfrm>
    </dsp:sp>
    <dsp:sp modelId="{5C09EF7F-6E88-D74B-97BC-DA08A6953D1B}">
      <dsp:nvSpPr>
        <dsp:cNvPr id="0" name=""/>
        <dsp:cNvSpPr/>
      </dsp:nvSpPr>
      <dsp:spPr>
        <a:xfrm>
          <a:off x="9536235" y="272964"/>
          <a:ext cx="512920" cy="397351"/>
        </a:xfrm>
        <a:prstGeom prst="rightArrow">
          <a:avLst>
            <a:gd name="adj1" fmla="val 60000"/>
            <a:gd name="adj2" fmla="val 50000"/>
          </a:avLst>
        </a:prstGeom>
        <a:solidFill>
          <a:schemeClr val="accent2">
            <a:shade val="90000"/>
            <a:hueOff val="33122"/>
            <a:satOff val="19"/>
            <a:lumOff val="154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536235" y="352434"/>
        <a:ext cx="393715" cy="238411"/>
      </dsp:txXfrm>
    </dsp:sp>
    <dsp:sp modelId="{F1025D39-705B-E147-9138-A137F47C9671}">
      <dsp:nvSpPr>
        <dsp:cNvPr id="0" name=""/>
        <dsp:cNvSpPr/>
      </dsp:nvSpPr>
      <dsp:spPr>
        <a:xfrm>
          <a:off x="10262067" y="243942"/>
          <a:ext cx="1595973" cy="683093"/>
        </a:xfrm>
        <a:prstGeom prst="roundRect">
          <a:avLst>
            <a:gd name="adj" fmla="val 10000"/>
          </a:avLst>
        </a:prstGeom>
        <a:solidFill>
          <a:schemeClr val="accent2">
            <a:shade val="80000"/>
            <a:hueOff val="33157"/>
            <a:satOff val="1658"/>
            <a:lumOff val="187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Test Hypothesis</a:t>
          </a:r>
        </a:p>
      </dsp:txBody>
      <dsp:txXfrm>
        <a:off x="10262067" y="243942"/>
        <a:ext cx="1595973" cy="455395"/>
      </dsp:txXfrm>
    </dsp:sp>
    <dsp:sp modelId="{A0937DDD-6A93-BB43-AD2E-88BC017E02BA}">
      <dsp:nvSpPr>
        <dsp:cNvPr id="0" name=""/>
        <dsp:cNvSpPr/>
      </dsp:nvSpPr>
      <dsp:spPr>
        <a:xfrm>
          <a:off x="10588953" y="699338"/>
          <a:ext cx="1595973" cy="3543749"/>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33157"/>
              <a:satOff val="1658"/>
              <a:lumOff val="18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After creating a model, a decision tree can be created to determine which parameters are most important at predicting a client’s behavior.</a:t>
          </a:r>
        </a:p>
        <a:p>
          <a:pPr marL="114300" lvl="1" indent="-114300" algn="l" defTabSz="533400">
            <a:lnSpc>
              <a:spcPct val="90000"/>
            </a:lnSpc>
            <a:spcBef>
              <a:spcPct val="0"/>
            </a:spcBef>
            <a:spcAft>
              <a:spcPct val="15000"/>
            </a:spcAft>
            <a:buChar char="•"/>
          </a:pPr>
          <a:r>
            <a:rPr lang="en-US" sz="1200" kern="1200" dirty="0"/>
            <a:t>A prediction accuracy of &gt;75% will be used as the metric to determine if the hypothesis can be proved or disproved.  </a:t>
          </a:r>
        </a:p>
      </dsp:txBody>
      <dsp:txXfrm>
        <a:off x="10635697" y="746082"/>
        <a:ext cx="1502485" cy="3450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37A0575-D6E3-D145-B8CF-3E8FB160F1FA}" type="datetimeFigureOut">
              <a:rPr lang="en-US" smtClean="0"/>
              <a:t>4/10/21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31512177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A0575-D6E3-D145-B8CF-3E8FB160F1FA}" type="datetimeFigureOut">
              <a:rPr lang="en-US" smtClean="0"/>
              <a:t>4/10/21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407613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A0575-D6E3-D145-B8CF-3E8FB160F1FA}" type="datetimeFigureOut">
              <a:rPr lang="en-US" smtClean="0"/>
              <a:t>4/10/21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108446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1136" y="286963"/>
            <a:ext cx="7729728" cy="767290"/>
          </a:xfrm>
        </p:spPr>
        <p:txBody>
          <a:bodyPr/>
          <a:lstStyle/>
          <a:p>
            <a:r>
              <a:rPr lang="en-US"/>
              <a:t>Click to edit Master title style</a:t>
            </a:r>
            <a:endParaRPr lang="en-US" dirty="0"/>
          </a:p>
        </p:txBody>
      </p:sp>
      <p:sp>
        <p:nvSpPr>
          <p:cNvPr id="3" name="Content Placeholder 2"/>
          <p:cNvSpPr>
            <a:spLocks noGrp="1"/>
          </p:cNvSpPr>
          <p:nvPr>
            <p:ph idx="1"/>
          </p:nvPr>
        </p:nvSpPr>
        <p:spPr>
          <a:xfrm>
            <a:off x="613186" y="1269402"/>
            <a:ext cx="11144922" cy="4470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37A0575-D6E3-D145-B8CF-3E8FB160F1FA}" type="datetimeFigureOut">
              <a:rPr lang="en-US" smtClean="0"/>
              <a:t>4/10/21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223403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37A0575-D6E3-D145-B8CF-3E8FB160F1FA}" type="datetimeFigureOut">
              <a:rPr lang="en-US" smtClean="0"/>
              <a:t>4/10/21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33421876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37A0575-D6E3-D145-B8CF-3E8FB160F1FA}" type="datetimeFigureOut">
              <a:rPr lang="en-US" smtClean="0"/>
              <a:t>4/10/21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139715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37A0575-D6E3-D145-B8CF-3E8FB160F1FA}" type="datetimeFigureOut">
              <a:rPr lang="en-US" smtClean="0"/>
              <a:t>4/10/21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C95EE-ABBB-AA4F-89B8-87C75E7C7BC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907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A0575-D6E3-D145-B8CF-3E8FB160F1FA}" type="datetimeFigureOut">
              <a:rPr lang="en-US" smtClean="0"/>
              <a:t>4/10/21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385453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A0575-D6E3-D145-B8CF-3E8FB160F1FA}" type="datetimeFigureOut">
              <a:rPr lang="en-US" smtClean="0"/>
              <a:t>4/10/21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1034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37A0575-D6E3-D145-B8CF-3E8FB160F1FA}" type="datetimeFigureOut">
              <a:rPr lang="en-US" smtClean="0"/>
              <a:t>4/10/21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184341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37A0575-D6E3-D145-B8CF-3E8FB160F1FA}" type="datetimeFigureOut">
              <a:rPr lang="en-US" smtClean="0"/>
              <a:t>4/10/21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ABC95EE-ABBB-AA4F-89B8-87C75E7C7BCF}" type="slidenum">
              <a:rPr lang="en-US" smtClean="0"/>
              <a:t>‹#›</a:t>
            </a:fld>
            <a:endParaRPr lang="en-US"/>
          </a:p>
        </p:txBody>
      </p:sp>
    </p:spTree>
    <p:extLst>
      <p:ext uri="{BB962C8B-B14F-4D97-AF65-F5344CB8AC3E}">
        <p14:creationId xmlns:p14="http://schemas.microsoft.com/office/powerpoint/2010/main" val="259099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37A0575-D6E3-D145-B8CF-3E8FB160F1FA}" type="datetimeFigureOut">
              <a:rPr lang="en-US" smtClean="0"/>
              <a:t>4/10/21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ABC95EE-ABBB-AA4F-89B8-87C75E7C7BCF}" type="slidenum">
              <a:rPr lang="en-US" smtClean="0"/>
              <a:t>‹#›</a:t>
            </a:fld>
            <a:endParaRPr lang="en-US"/>
          </a:p>
        </p:txBody>
      </p:sp>
    </p:spTree>
    <p:extLst>
      <p:ext uri="{BB962C8B-B14F-4D97-AF65-F5344CB8AC3E}">
        <p14:creationId xmlns:p14="http://schemas.microsoft.com/office/powerpoint/2010/main" val="401663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03014-33EB-9043-83FC-ADA6873A9396}"/>
              </a:ext>
            </a:extLst>
          </p:cNvPr>
          <p:cNvSpPr>
            <a:spLocks noGrp="1"/>
          </p:cNvSpPr>
          <p:nvPr>
            <p:ph type="title"/>
          </p:nvPr>
        </p:nvSpPr>
        <p:spPr>
          <a:xfrm>
            <a:off x="643468" y="1254350"/>
            <a:ext cx="3415288" cy="4003450"/>
          </a:xfrm>
          <a:noFill/>
          <a:ln>
            <a:solidFill>
              <a:schemeClr val="bg1"/>
            </a:solidFill>
          </a:ln>
        </p:spPr>
        <p:txBody>
          <a:bodyPr vert="horz" lIns="274320" tIns="182880" rIns="274320" bIns="182880" rtlCol="0" anchor="ctr" anchorCtr="1">
            <a:normAutofit/>
          </a:bodyPr>
          <a:lstStyle/>
          <a:p>
            <a:r>
              <a:rPr lang="en-US" cap="none" dirty="0">
                <a:solidFill>
                  <a:schemeClr val="bg1"/>
                </a:solidFill>
                <a:cs typeface="Arial" panose="020B0604020202020204" pitchFamily="34" charset="0"/>
              </a:rPr>
              <a:t>Blackwell Data Science Team: </a:t>
            </a:r>
            <a:br>
              <a:rPr lang="en-US" cap="none" dirty="0">
                <a:solidFill>
                  <a:schemeClr val="bg1"/>
                </a:solidFill>
                <a:cs typeface="Arial" panose="020B0604020202020204" pitchFamily="34" charset="0"/>
              </a:rPr>
            </a:br>
            <a:br>
              <a:rPr lang="en-US" cap="none" dirty="0">
                <a:solidFill>
                  <a:schemeClr val="bg1"/>
                </a:solidFill>
                <a:cs typeface="Arial" panose="020B0604020202020204" pitchFamily="34" charset="0"/>
              </a:rPr>
            </a:br>
            <a:r>
              <a:rPr lang="en-US" cap="none" dirty="0">
                <a:solidFill>
                  <a:schemeClr val="bg1"/>
                </a:solidFill>
                <a:cs typeface="Arial" panose="020B0604020202020204" pitchFamily="34" charset="0"/>
              </a:rPr>
              <a:t>Credit One Loan Assessment</a:t>
            </a:r>
            <a:br>
              <a:rPr lang="en-US" cap="none" dirty="0">
                <a:solidFill>
                  <a:schemeClr val="bg1"/>
                </a:solidFill>
                <a:cs typeface="Arial" panose="020B0604020202020204" pitchFamily="34" charset="0"/>
              </a:rPr>
            </a:br>
            <a:br>
              <a:rPr lang="en-US" cap="none" dirty="0">
                <a:solidFill>
                  <a:schemeClr val="bg1"/>
                </a:solidFill>
                <a:cs typeface="Arial" panose="020B0604020202020204" pitchFamily="34" charset="0"/>
              </a:rPr>
            </a:br>
            <a:br>
              <a:rPr lang="en-US" cap="none" dirty="0">
                <a:solidFill>
                  <a:schemeClr val="bg1"/>
                </a:solidFill>
                <a:cs typeface="Arial" panose="020B0604020202020204" pitchFamily="34" charset="0"/>
              </a:rPr>
            </a:br>
            <a:r>
              <a:rPr lang="en-US" sz="2400" cap="none" dirty="0">
                <a:solidFill>
                  <a:schemeClr val="bg1"/>
                </a:solidFill>
                <a:cs typeface="Arial" panose="020B0604020202020204" pitchFamily="34" charset="0"/>
              </a:rPr>
              <a:t>Presented by: Morela Montoya</a:t>
            </a:r>
            <a:endParaRPr lang="en-US" cap="none" dirty="0">
              <a:solidFill>
                <a:schemeClr val="bg1"/>
              </a:solidFill>
              <a:cs typeface="Arial" panose="020B0604020202020204" pitchFamily="34" charset="0"/>
            </a:endParaRPr>
          </a:p>
        </p:txBody>
      </p:sp>
      <p:pic>
        <p:nvPicPr>
          <p:cNvPr id="5" name="Content Placeholder 4" descr="Pile of credit cards">
            <a:extLst>
              <a:ext uri="{FF2B5EF4-FFF2-40B4-BE49-F238E27FC236}">
                <a16:creationId xmlns:a16="http://schemas.microsoft.com/office/drawing/2014/main" id="{6D4A67A2-D422-D64E-8899-EF0E2D64B058}"/>
              </a:ext>
            </a:extLst>
          </p:cNvPr>
          <p:cNvPicPr>
            <a:picLocks noGrp="1" noChangeAspect="1"/>
          </p:cNvPicPr>
          <p:nvPr>
            <p:ph idx="1"/>
          </p:nvPr>
        </p:nvPicPr>
        <p:blipFill rotWithShape="1">
          <a:blip r:embed="rId2"/>
          <a:srcRect l="6880" r="19753" b="-1"/>
          <a:stretch/>
        </p:blipFill>
        <p:spPr>
          <a:xfrm>
            <a:off x="4654297" y="10"/>
            <a:ext cx="7537702" cy="6857989"/>
          </a:xfrm>
          <a:prstGeom prst="rect">
            <a:avLst/>
          </a:prstGeom>
        </p:spPr>
      </p:pic>
    </p:spTree>
    <p:extLst>
      <p:ext uri="{BB962C8B-B14F-4D97-AF65-F5344CB8AC3E}">
        <p14:creationId xmlns:p14="http://schemas.microsoft.com/office/powerpoint/2010/main" val="319431584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5EBA-4C9D-6544-A1FC-C125C599E7B1}"/>
              </a:ext>
            </a:extLst>
          </p:cNvPr>
          <p:cNvSpPr>
            <a:spLocks noGrp="1"/>
          </p:cNvSpPr>
          <p:nvPr>
            <p:ph type="title"/>
          </p:nvPr>
        </p:nvSpPr>
        <p:spPr/>
        <p:txBody>
          <a:bodyPr/>
          <a:lstStyle/>
          <a:p>
            <a:r>
              <a:rPr lang="en-US" cap="none" dirty="0"/>
              <a:t>Statement of Goals</a:t>
            </a:r>
            <a:endParaRPr lang="en-US" dirty="0"/>
          </a:p>
        </p:txBody>
      </p:sp>
      <p:sp>
        <p:nvSpPr>
          <p:cNvPr id="3" name="Content Placeholder 2">
            <a:extLst>
              <a:ext uri="{FF2B5EF4-FFF2-40B4-BE49-F238E27FC236}">
                <a16:creationId xmlns:a16="http://schemas.microsoft.com/office/drawing/2014/main" id="{0C5E9B44-E8A3-4944-AF4E-652CAFA23369}"/>
              </a:ext>
            </a:extLst>
          </p:cNvPr>
          <p:cNvSpPr>
            <a:spLocks noGrp="1"/>
          </p:cNvSpPr>
          <p:nvPr>
            <p:ph idx="1"/>
          </p:nvPr>
        </p:nvSpPr>
        <p:spPr>
          <a:xfrm>
            <a:off x="2198863" y="1508484"/>
            <a:ext cx="3864864" cy="4297230"/>
          </a:xfrm>
        </p:spPr>
        <p:txBody>
          <a:bodyPr>
            <a:normAutofit/>
          </a:bodyPr>
          <a:lstStyle/>
          <a:p>
            <a:pPr marL="0" indent="0">
              <a:buNone/>
            </a:pPr>
            <a:r>
              <a:rPr lang="en-US" dirty="0"/>
              <a:t>The Data Science Team’s goal is to create a predictive model that will determine the risk of issuing loans to customers based on our clients' background and historical payments. </a:t>
            </a:r>
          </a:p>
          <a:p>
            <a:pPr marL="0" indent="0">
              <a:buNone/>
            </a:pPr>
            <a:r>
              <a:rPr lang="en-US" dirty="0"/>
              <a:t>Assessing clients’ loan risk will help Credit One </a:t>
            </a:r>
            <a:r>
              <a:rPr lang="en-US" b="1" dirty="0">
                <a:solidFill>
                  <a:srgbClr val="002060"/>
                </a:solidFill>
              </a:rPr>
              <a:t>minimize the number of high-risk clients</a:t>
            </a:r>
            <a:r>
              <a:rPr lang="en-US" dirty="0">
                <a:solidFill>
                  <a:srgbClr val="002060"/>
                </a:solidFill>
              </a:rPr>
              <a:t> </a:t>
            </a:r>
            <a:r>
              <a:rPr lang="en-US" dirty="0"/>
              <a:t>they sign on that are at likely to default on their loans.</a:t>
            </a:r>
          </a:p>
          <a:p>
            <a:pPr marL="0" indent="0">
              <a:buNone/>
            </a:pPr>
            <a:r>
              <a:rPr lang="en-US" dirty="0"/>
              <a:t>To accomplish our goals the Data Science Team will be using the </a:t>
            </a:r>
            <a:r>
              <a:rPr lang="en-US" b="1" dirty="0">
                <a:solidFill>
                  <a:srgbClr val="002060"/>
                </a:solidFill>
              </a:rPr>
              <a:t>BADIR Data Science Framework</a:t>
            </a:r>
            <a:r>
              <a:rPr lang="en-US" dirty="0"/>
              <a:t>. </a:t>
            </a:r>
          </a:p>
        </p:txBody>
      </p:sp>
      <p:pic>
        <p:nvPicPr>
          <p:cNvPr id="1026" name="Picture 2" descr="People, Business, Meeting">
            <a:extLst>
              <a:ext uri="{FF2B5EF4-FFF2-40B4-BE49-F238E27FC236}">
                <a16:creationId xmlns:a16="http://schemas.microsoft.com/office/drawing/2014/main" id="{4A2E3F28-3601-284D-9163-2F25F13E3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275" y="1932643"/>
            <a:ext cx="3864863" cy="25765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34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BAF5-B85D-DE47-8D1F-4F0442EDC98C}"/>
              </a:ext>
            </a:extLst>
          </p:cNvPr>
          <p:cNvSpPr>
            <a:spLocks noGrp="1"/>
          </p:cNvSpPr>
          <p:nvPr>
            <p:ph type="title"/>
          </p:nvPr>
        </p:nvSpPr>
        <p:spPr/>
        <p:txBody>
          <a:bodyPr/>
          <a:lstStyle/>
          <a:p>
            <a:r>
              <a:rPr lang="en-US" cap="none" dirty="0"/>
              <a:t>Data Science Framework: BADIR</a:t>
            </a:r>
          </a:p>
        </p:txBody>
      </p:sp>
      <p:sp>
        <p:nvSpPr>
          <p:cNvPr id="3" name="Content Placeholder 2">
            <a:extLst>
              <a:ext uri="{FF2B5EF4-FFF2-40B4-BE49-F238E27FC236}">
                <a16:creationId xmlns:a16="http://schemas.microsoft.com/office/drawing/2014/main" id="{BD576012-0B11-A34D-8D31-E87DB5DAD6E3}"/>
              </a:ext>
            </a:extLst>
          </p:cNvPr>
          <p:cNvSpPr>
            <a:spLocks noGrp="1"/>
          </p:cNvSpPr>
          <p:nvPr>
            <p:ph idx="1"/>
          </p:nvPr>
        </p:nvSpPr>
        <p:spPr>
          <a:xfrm>
            <a:off x="4485939" y="1513669"/>
            <a:ext cx="7174059" cy="4175788"/>
          </a:xfrm>
        </p:spPr>
        <p:txBody>
          <a:bodyPr>
            <a:normAutofit fontScale="92500" lnSpcReduction="20000"/>
          </a:bodyPr>
          <a:lstStyle/>
          <a:p>
            <a:pPr marL="0" indent="0">
              <a:buNone/>
            </a:pPr>
            <a:r>
              <a:rPr lang="en-US" dirty="0"/>
              <a:t>The BADIR Data Science Framework is a streamlined problem-solving method to efficiently tackle business questions and deliver actionable recommendations.  BADIR is an acronym for the following mythology:</a:t>
            </a:r>
          </a:p>
          <a:p>
            <a:pPr marL="342900" indent="-342900">
              <a:buAutoNum type="arabicPeriod"/>
            </a:pPr>
            <a:r>
              <a:rPr lang="en-US" b="1" dirty="0">
                <a:solidFill>
                  <a:srgbClr val="002060"/>
                </a:solidFill>
              </a:rPr>
              <a:t>B</a:t>
            </a:r>
            <a:r>
              <a:rPr lang="en-US" dirty="0">
                <a:solidFill>
                  <a:srgbClr val="002060"/>
                </a:solidFill>
              </a:rPr>
              <a:t>usiness Question </a:t>
            </a:r>
            <a:r>
              <a:rPr lang="en-US" dirty="0"/>
              <a:t>– Identify significance of the problem and how it affects stakeholders and within which context.</a:t>
            </a:r>
          </a:p>
          <a:p>
            <a:pPr marL="342900" indent="-342900">
              <a:buAutoNum type="arabicPeriod"/>
            </a:pPr>
            <a:r>
              <a:rPr lang="en-US" b="1" dirty="0">
                <a:solidFill>
                  <a:srgbClr val="002060"/>
                </a:solidFill>
              </a:rPr>
              <a:t>A</a:t>
            </a:r>
            <a:r>
              <a:rPr lang="en-US" dirty="0">
                <a:solidFill>
                  <a:srgbClr val="002060"/>
                </a:solidFill>
              </a:rPr>
              <a:t>nalysis Plan </a:t>
            </a:r>
            <a:r>
              <a:rPr lang="en-US" dirty="0"/>
              <a:t>– Create a hypothesis and criteria to prove or disprove each hypothesis. Ensure only relevant data is collected and the data specifications.</a:t>
            </a:r>
          </a:p>
          <a:p>
            <a:pPr marL="342900" indent="-342900">
              <a:buAutoNum type="arabicPeriod"/>
            </a:pPr>
            <a:r>
              <a:rPr lang="en-US" b="1" dirty="0">
                <a:solidFill>
                  <a:srgbClr val="002060"/>
                </a:solidFill>
              </a:rPr>
              <a:t>D</a:t>
            </a:r>
            <a:r>
              <a:rPr lang="en-US" dirty="0">
                <a:solidFill>
                  <a:srgbClr val="002060"/>
                </a:solidFill>
              </a:rPr>
              <a:t>ata Collection </a:t>
            </a:r>
            <a:r>
              <a:rPr lang="en-US" dirty="0"/>
              <a:t>– Collect relevant data as established in the analysis plan. Cleanse the data and validate it to ensure that it’s accurate.</a:t>
            </a:r>
          </a:p>
          <a:p>
            <a:pPr marL="342900" indent="-342900">
              <a:buAutoNum type="arabicPeriod"/>
            </a:pPr>
            <a:r>
              <a:rPr lang="en-US" b="1" dirty="0">
                <a:solidFill>
                  <a:srgbClr val="002060"/>
                </a:solidFill>
              </a:rPr>
              <a:t>I</a:t>
            </a:r>
            <a:r>
              <a:rPr lang="en-US" dirty="0">
                <a:solidFill>
                  <a:srgbClr val="002060"/>
                </a:solidFill>
              </a:rPr>
              <a:t>nsights</a:t>
            </a:r>
            <a:r>
              <a:rPr lang="en-US" dirty="0"/>
              <a:t> – Review patterns and revisit the hypothesis. Check if the data can prove or disprove each hypothesis. </a:t>
            </a:r>
          </a:p>
          <a:p>
            <a:pPr marL="342900" indent="-342900">
              <a:buAutoNum type="arabicPeriod"/>
            </a:pPr>
            <a:r>
              <a:rPr lang="en-US" b="1" dirty="0">
                <a:solidFill>
                  <a:srgbClr val="002060"/>
                </a:solidFill>
              </a:rPr>
              <a:t>R</a:t>
            </a:r>
            <a:r>
              <a:rPr lang="en-US" dirty="0">
                <a:solidFill>
                  <a:srgbClr val="002060"/>
                </a:solidFill>
              </a:rPr>
              <a:t>ecommendations</a:t>
            </a:r>
            <a:r>
              <a:rPr lang="en-US" dirty="0"/>
              <a:t> – Present information that members need to know. Discuss actionable recommendations based on key insights. Provide supporting materials. </a:t>
            </a:r>
          </a:p>
          <a:p>
            <a:pPr marL="0" indent="0">
              <a:buNone/>
            </a:pPr>
            <a:endParaRPr lang="en-US" dirty="0"/>
          </a:p>
        </p:txBody>
      </p:sp>
      <p:pic>
        <p:nvPicPr>
          <p:cNvPr id="5" name="Picture 4">
            <a:extLst>
              <a:ext uri="{FF2B5EF4-FFF2-40B4-BE49-F238E27FC236}">
                <a16:creationId xmlns:a16="http://schemas.microsoft.com/office/drawing/2014/main" id="{D6BE1723-EF53-3B48-90F5-B0A104BD7888}"/>
              </a:ext>
            </a:extLst>
          </p:cNvPr>
          <p:cNvPicPr>
            <a:picLocks noChangeAspect="1"/>
          </p:cNvPicPr>
          <p:nvPr/>
        </p:nvPicPr>
        <p:blipFill>
          <a:blip r:embed="rId2"/>
          <a:stretch>
            <a:fillRect/>
          </a:stretch>
        </p:blipFill>
        <p:spPr>
          <a:xfrm>
            <a:off x="532002" y="1473328"/>
            <a:ext cx="3785545" cy="4216129"/>
          </a:xfrm>
          <a:prstGeom prst="rect">
            <a:avLst/>
          </a:prstGeom>
          <a:ln>
            <a:solidFill>
              <a:schemeClr val="tx1"/>
            </a:solidFill>
          </a:ln>
        </p:spPr>
      </p:pic>
    </p:spTree>
    <p:extLst>
      <p:ext uri="{BB962C8B-B14F-4D97-AF65-F5344CB8AC3E}">
        <p14:creationId xmlns:p14="http://schemas.microsoft.com/office/powerpoint/2010/main" val="64653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BAF5-B85D-DE47-8D1F-4F0442EDC98C}"/>
              </a:ext>
            </a:extLst>
          </p:cNvPr>
          <p:cNvSpPr>
            <a:spLocks noGrp="1"/>
          </p:cNvSpPr>
          <p:nvPr>
            <p:ph type="title"/>
          </p:nvPr>
        </p:nvSpPr>
        <p:spPr/>
        <p:txBody>
          <a:bodyPr/>
          <a:lstStyle/>
          <a:p>
            <a:r>
              <a:rPr lang="en-US" cap="none" dirty="0"/>
              <a:t>Data Sources and Data Management</a:t>
            </a:r>
          </a:p>
        </p:txBody>
      </p:sp>
      <p:sp>
        <p:nvSpPr>
          <p:cNvPr id="7" name="Content Placeholder 6">
            <a:extLst>
              <a:ext uri="{FF2B5EF4-FFF2-40B4-BE49-F238E27FC236}">
                <a16:creationId xmlns:a16="http://schemas.microsoft.com/office/drawing/2014/main" id="{27CE69C1-9288-FD4D-82C2-19E5B8EFDDB8}"/>
              </a:ext>
            </a:extLst>
          </p:cNvPr>
          <p:cNvSpPr>
            <a:spLocks noGrp="1"/>
          </p:cNvSpPr>
          <p:nvPr>
            <p:ph idx="1"/>
          </p:nvPr>
        </p:nvSpPr>
        <p:spPr>
          <a:xfrm>
            <a:off x="2231134" y="1269402"/>
            <a:ext cx="7729729" cy="4991549"/>
          </a:xfrm>
        </p:spPr>
        <p:txBody>
          <a:bodyPr>
            <a:normAutofit lnSpcReduction="10000"/>
          </a:bodyPr>
          <a:lstStyle/>
          <a:p>
            <a:pPr marL="0" indent="0">
              <a:lnSpc>
                <a:spcPct val="120000"/>
              </a:lnSpc>
              <a:buNone/>
            </a:pPr>
            <a:r>
              <a:rPr lang="en-US" dirty="0"/>
              <a:t>Approximately 30,000 data points from customers examined extracted from the Credit One SQL Database and stored in a Pandas </a:t>
            </a:r>
            <a:r>
              <a:rPr lang="en-US" dirty="0" err="1"/>
              <a:t>Dataframe</a:t>
            </a:r>
            <a:r>
              <a:rPr lang="en-US" dirty="0"/>
              <a:t>. The following parameters will be studied for correlation:</a:t>
            </a:r>
          </a:p>
          <a:p>
            <a:pPr marL="342900" indent="-342900">
              <a:lnSpc>
                <a:spcPct val="120000"/>
              </a:lnSpc>
              <a:buAutoNum type="arabicPeriod"/>
            </a:pPr>
            <a:r>
              <a:rPr lang="en-US" dirty="0"/>
              <a:t>Credit Amount Given</a:t>
            </a:r>
          </a:p>
          <a:p>
            <a:pPr marL="342900" indent="-342900">
              <a:lnSpc>
                <a:spcPct val="120000"/>
              </a:lnSpc>
              <a:buAutoNum type="arabicPeriod"/>
            </a:pPr>
            <a:r>
              <a:rPr lang="en-US" dirty="0"/>
              <a:t>Gender</a:t>
            </a:r>
          </a:p>
          <a:p>
            <a:pPr marL="342900" indent="-342900">
              <a:lnSpc>
                <a:spcPct val="120000"/>
              </a:lnSpc>
              <a:buAutoNum type="arabicPeriod"/>
            </a:pPr>
            <a:r>
              <a:rPr lang="en-US" dirty="0"/>
              <a:t>Education</a:t>
            </a:r>
          </a:p>
          <a:p>
            <a:pPr marL="342900" indent="-342900">
              <a:lnSpc>
                <a:spcPct val="120000"/>
              </a:lnSpc>
              <a:buAutoNum type="arabicPeriod"/>
            </a:pPr>
            <a:r>
              <a:rPr lang="en-US" dirty="0"/>
              <a:t>Marital status</a:t>
            </a:r>
          </a:p>
          <a:p>
            <a:pPr marL="342900" indent="-342900">
              <a:lnSpc>
                <a:spcPct val="120000"/>
              </a:lnSpc>
              <a:buAutoNum type="arabicPeriod"/>
            </a:pPr>
            <a:r>
              <a:rPr lang="en-US" dirty="0"/>
              <a:t>Age</a:t>
            </a:r>
          </a:p>
          <a:p>
            <a:pPr marL="342900" indent="-342900">
              <a:lnSpc>
                <a:spcPct val="120000"/>
              </a:lnSpc>
              <a:buAutoNum type="arabicPeriod"/>
            </a:pPr>
            <a:r>
              <a:rPr lang="en-US" dirty="0"/>
              <a:t>Past 6 Month Payment Status</a:t>
            </a:r>
          </a:p>
          <a:p>
            <a:pPr marL="342900" indent="-342900">
              <a:lnSpc>
                <a:spcPct val="120000"/>
              </a:lnSpc>
              <a:buAutoNum type="arabicPeriod"/>
            </a:pPr>
            <a:r>
              <a:rPr lang="en-US" dirty="0"/>
              <a:t>Past 6 Month Bill Statement</a:t>
            </a:r>
          </a:p>
          <a:p>
            <a:pPr marL="342900" indent="-342900">
              <a:lnSpc>
                <a:spcPct val="120000"/>
              </a:lnSpc>
              <a:buAutoNum type="arabicPeriod"/>
            </a:pPr>
            <a:r>
              <a:rPr lang="en-US" dirty="0"/>
              <a:t>Past 6 Months Payment History</a:t>
            </a:r>
          </a:p>
          <a:p>
            <a:pPr marL="342900" indent="-342900">
              <a:lnSpc>
                <a:spcPct val="120000"/>
              </a:lnSpc>
              <a:buAutoNum type="arabicPeriod"/>
            </a:pPr>
            <a:r>
              <a:rPr lang="en-US" dirty="0"/>
              <a:t>Clients Behavior</a:t>
            </a:r>
          </a:p>
        </p:txBody>
      </p:sp>
    </p:spTree>
    <p:extLst>
      <p:ext uri="{BB962C8B-B14F-4D97-AF65-F5344CB8AC3E}">
        <p14:creationId xmlns:p14="http://schemas.microsoft.com/office/powerpoint/2010/main" val="18196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BAF5-B85D-DE47-8D1F-4F0442EDC98C}"/>
              </a:ext>
            </a:extLst>
          </p:cNvPr>
          <p:cNvSpPr>
            <a:spLocks noGrp="1"/>
          </p:cNvSpPr>
          <p:nvPr>
            <p:ph type="title"/>
          </p:nvPr>
        </p:nvSpPr>
        <p:spPr/>
        <p:txBody>
          <a:bodyPr/>
          <a:lstStyle/>
          <a:p>
            <a:r>
              <a:rPr lang="en-US" cap="none" dirty="0"/>
              <a:t>Initial Review: Known Issues with Data</a:t>
            </a:r>
          </a:p>
        </p:txBody>
      </p:sp>
      <p:sp>
        <p:nvSpPr>
          <p:cNvPr id="7" name="Content Placeholder 6">
            <a:extLst>
              <a:ext uri="{FF2B5EF4-FFF2-40B4-BE49-F238E27FC236}">
                <a16:creationId xmlns:a16="http://schemas.microsoft.com/office/drawing/2014/main" id="{27CE69C1-9288-FD4D-82C2-19E5B8EFDDB8}"/>
              </a:ext>
            </a:extLst>
          </p:cNvPr>
          <p:cNvSpPr>
            <a:spLocks noGrp="1"/>
          </p:cNvSpPr>
          <p:nvPr>
            <p:ph idx="1"/>
          </p:nvPr>
        </p:nvSpPr>
        <p:spPr>
          <a:xfrm>
            <a:off x="634702" y="1269402"/>
            <a:ext cx="11005072" cy="4991549"/>
          </a:xfrm>
        </p:spPr>
        <p:txBody>
          <a:bodyPr>
            <a:normAutofit/>
          </a:bodyPr>
          <a:lstStyle/>
          <a:p>
            <a:pPr marL="0" indent="0">
              <a:buNone/>
            </a:pPr>
            <a:r>
              <a:rPr lang="en-US" dirty="0"/>
              <a:t>During Pre-Processing initial issues were observed and resolved as shown below: </a:t>
            </a:r>
          </a:p>
          <a:p>
            <a:pPr marL="342900" indent="-342900">
              <a:buAutoNum type="arabicPeriod"/>
            </a:pPr>
            <a:r>
              <a:rPr lang="en-US" dirty="0"/>
              <a:t>Features were not labeled with descriptive names. </a:t>
            </a:r>
          </a:p>
          <a:p>
            <a:pPr lvl="1">
              <a:buFont typeface="System Font Regular"/>
              <a:buChar char="✅"/>
            </a:pPr>
            <a:r>
              <a:rPr lang="en-US" dirty="0"/>
              <a:t>Resolution: Features were re-labeled with descriptive names. </a:t>
            </a:r>
          </a:p>
          <a:p>
            <a:pPr marL="342900" indent="-342900">
              <a:buAutoNum type="arabicPeriod"/>
            </a:pPr>
            <a:r>
              <a:rPr lang="en-US" dirty="0"/>
              <a:t> Three rows in the </a:t>
            </a:r>
            <a:r>
              <a:rPr lang="en-US" dirty="0" err="1"/>
              <a:t>dataframe</a:t>
            </a:r>
            <a:r>
              <a:rPr lang="en-US" dirty="0"/>
              <a:t> did not contain data, instead they contained original feature description. </a:t>
            </a:r>
          </a:p>
          <a:p>
            <a:pPr lvl="1">
              <a:buFont typeface="System Font Regular"/>
              <a:buChar char="✅"/>
            </a:pPr>
            <a:r>
              <a:rPr lang="en-US" dirty="0"/>
              <a:t>Resolution: Rows were removed from the </a:t>
            </a:r>
            <a:r>
              <a:rPr lang="en-US" dirty="0" err="1"/>
              <a:t>dataframe</a:t>
            </a:r>
            <a:r>
              <a:rPr lang="en-US" dirty="0"/>
              <a:t>. The IDs numbering were kept the same in case there was any connection with specific customers. However, this could cause a secondary issue when indexing specific rows. </a:t>
            </a:r>
          </a:p>
          <a:p>
            <a:pPr marL="342900" indent="-342900">
              <a:buAutoNum type="arabicPeriod"/>
            </a:pPr>
            <a:r>
              <a:rPr lang="en-US" dirty="0"/>
              <a:t>All features were ‘Object’ datatype when values were initially imported into the </a:t>
            </a:r>
            <a:r>
              <a:rPr lang="en-US" dirty="0" err="1"/>
              <a:t>dataframe</a:t>
            </a:r>
            <a:r>
              <a:rPr lang="en-US" dirty="0"/>
              <a:t>.</a:t>
            </a:r>
          </a:p>
          <a:p>
            <a:pPr lvl="1">
              <a:buFont typeface="System Font Regular"/>
              <a:buChar char="✅"/>
            </a:pPr>
            <a:r>
              <a:rPr lang="en-US" dirty="0"/>
              <a:t>Resolution: Features were changed to numerical type where it was appropriate. Gender, Education, and Client Behavior were kept as objects because their values were strings. </a:t>
            </a:r>
          </a:p>
          <a:p>
            <a:pPr marL="342900" indent="-342900">
              <a:buAutoNum type="arabicPeriod"/>
            </a:pPr>
            <a:r>
              <a:rPr lang="en-US" dirty="0"/>
              <a:t>In order to create a predictive model, entries need to be numerical datatype but Gender, Education, and Client Behavior have string entries. </a:t>
            </a:r>
          </a:p>
          <a:p>
            <a:pPr lvl="1">
              <a:buFont typeface="System Font Regular"/>
              <a:buChar char="✅"/>
            </a:pPr>
            <a:r>
              <a:rPr lang="en-US" dirty="0"/>
              <a:t>Resolution: Create new columns that can transform the data to numerical categories. </a:t>
            </a:r>
          </a:p>
        </p:txBody>
      </p:sp>
    </p:spTree>
    <p:extLst>
      <p:ext uri="{BB962C8B-B14F-4D97-AF65-F5344CB8AC3E}">
        <p14:creationId xmlns:p14="http://schemas.microsoft.com/office/powerpoint/2010/main" val="223749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DDE4-FE22-4646-82F6-848BF2E44606}"/>
              </a:ext>
            </a:extLst>
          </p:cNvPr>
          <p:cNvSpPr>
            <a:spLocks noGrp="1"/>
          </p:cNvSpPr>
          <p:nvPr>
            <p:ph type="title"/>
          </p:nvPr>
        </p:nvSpPr>
        <p:spPr/>
        <p:txBody>
          <a:bodyPr/>
          <a:lstStyle/>
          <a:p>
            <a:r>
              <a:rPr lang="en-US" cap="none" dirty="0"/>
              <a:t>Data Process Flowchart</a:t>
            </a:r>
          </a:p>
        </p:txBody>
      </p:sp>
      <p:sp>
        <p:nvSpPr>
          <p:cNvPr id="3" name="Content Placeholder 2">
            <a:extLst>
              <a:ext uri="{FF2B5EF4-FFF2-40B4-BE49-F238E27FC236}">
                <a16:creationId xmlns:a16="http://schemas.microsoft.com/office/drawing/2014/main" id="{B34C3C19-96DB-8D4A-962D-588924658D9A}"/>
              </a:ext>
            </a:extLst>
          </p:cNvPr>
          <p:cNvSpPr>
            <a:spLocks noGrp="1"/>
          </p:cNvSpPr>
          <p:nvPr>
            <p:ph idx="1"/>
          </p:nvPr>
        </p:nvSpPr>
        <p:spPr>
          <a:xfrm>
            <a:off x="613186" y="1215612"/>
            <a:ext cx="11144922" cy="5077610"/>
          </a:xfrm>
        </p:spPr>
        <p:txBody>
          <a:bodyPr>
            <a:normAutofit/>
          </a:bodyPr>
          <a:lstStyle/>
          <a:p>
            <a:pPr marL="0" indent="0">
              <a:buNone/>
            </a:pPr>
            <a:r>
              <a:rPr lang="en-US" dirty="0"/>
              <a:t>After establishing the business question and hypothesis, data can be collected and processed to determine if the hypothesis can be proved or disproved. Below shows the data process flowchart that will be followed to evaluate our hypothesis.  </a:t>
            </a:r>
          </a:p>
        </p:txBody>
      </p:sp>
      <p:graphicFrame>
        <p:nvGraphicFramePr>
          <p:cNvPr id="4" name="Diagram 3">
            <a:extLst>
              <a:ext uri="{FF2B5EF4-FFF2-40B4-BE49-F238E27FC236}">
                <a16:creationId xmlns:a16="http://schemas.microsoft.com/office/drawing/2014/main" id="{3702E6D3-2E57-8D4B-8AF5-A1F5CDAE6911}"/>
              </a:ext>
            </a:extLst>
          </p:cNvPr>
          <p:cNvGraphicFramePr/>
          <p:nvPr>
            <p:extLst>
              <p:ext uri="{D42A27DB-BD31-4B8C-83A1-F6EECF244321}">
                <p14:modId xmlns:p14="http://schemas.microsoft.com/office/powerpoint/2010/main" val="619331704"/>
              </p:ext>
            </p:extLst>
          </p:nvPr>
        </p:nvGraphicFramePr>
        <p:xfrm>
          <a:off x="0" y="2256128"/>
          <a:ext cx="12192000" cy="4487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098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DDE4-FE22-4646-82F6-848BF2E44606}"/>
              </a:ext>
            </a:extLst>
          </p:cNvPr>
          <p:cNvSpPr>
            <a:spLocks noGrp="1"/>
          </p:cNvSpPr>
          <p:nvPr>
            <p:ph type="title"/>
          </p:nvPr>
        </p:nvSpPr>
        <p:spPr/>
        <p:txBody>
          <a:bodyPr/>
          <a:lstStyle/>
          <a:p>
            <a:r>
              <a:rPr lang="en-US" cap="none" dirty="0"/>
              <a:t>Initial Data Insights</a:t>
            </a:r>
          </a:p>
        </p:txBody>
      </p:sp>
      <p:sp>
        <p:nvSpPr>
          <p:cNvPr id="3" name="Content Placeholder 2">
            <a:extLst>
              <a:ext uri="{FF2B5EF4-FFF2-40B4-BE49-F238E27FC236}">
                <a16:creationId xmlns:a16="http://schemas.microsoft.com/office/drawing/2014/main" id="{B34C3C19-96DB-8D4A-962D-588924658D9A}"/>
              </a:ext>
            </a:extLst>
          </p:cNvPr>
          <p:cNvSpPr>
            <a:spLocks noGrp="1"/>
          </p:cNvSpPr>
          <p:nvPr>
            <p:ph idx="1"/>
          </p:nvPr>
        </p:nvSpPr>
        <p:spPr>
          <a:xfrm>
            <a:off x="613186" y="1269402"/>
            <a:ext cx="11144922" cy="5077610"/>
          </a:xfrm>
        </p:spPr>
        <p:txBody>
          <a:bodyPr>
            <a:normAutofit/>
          </a:bodyPr>
          <a:lstStyle/>
          <a:p>
            <a:pPr marL="0" indent="0">
              <a:buNone/>
            </a:pPr>
            <a:endParaRPr lang="en-US" dirty="0"/>
          </a:p>
          <a:p>
            <a:endParaRPr lang="en-US" dirty="0"/>
          </a:p>
        </p:txBody>
      </p:sp>
      <p:pic>
        <p:nvPicPr>
          <p:cNvPr id="6" name="Picture 5">
            <a:extLst>
              <a:ext uri="{FF2B5EF4-FFF2-40B4-BE49-F238E27FC236}">
                <a16:creationId xmlns:a16="http://schemas.microsoft.com/office/drawing/2014/main" id="{FC324D3E-F977-6D46-93D2-B2C89C7E263C}"/>
              </a:ext>
            </a:extLst>
          </p:cNvPr>
          <p:cNvPicPr>
            <a:picLocks noChangeAspect="1"/>
          </p:cNvPicPr>
          <p:nvPr/>
        </p:nvPicPr>
        <p:blipFill>
          <a:blip r:embed="rId2"/>
          <a:stretch>
            <a:fillRect/>
          </a:stretch>
        </p:blipFill>
        <p:spPr>
          <a:xfrm>
            <a:off x="3212125" y="2703427"/>
            <a:ext cx="4329250" cy="3359309"/>
          </a:xfrm>
          <a:prstGeom prst="rect">
            <a:avLst/>
          </a:prstGeom>
        </p:spPr>
      </p:pic>
      <p:sp>
        <p:nvSpPr>
          <p:cNvPr id="7" name="TextBox 6">
            <a:extLst>
              <a:ext uri="{FF2B5EF4-FFF2-40B4-BE49-F238E27FC236}">
                <a16:creationId xmlns:a16="http://schemas.microsoft.com/office/drawing/2014/main" id="{0251670F-D713-D740-8865-AEE3E296EE57}"/>
              </a:ext>
            </a:extLst>
          </p:cNvPr>
          <p:cNvSpPr txBox="1"/>
          <p:nvPr/>
        </p:nvSpPr>
        <p:spPr>
          <a:xfrm>
            <a:off x="1372566" y="1335542"/>
            <a:ext cx="9740417" cy="1200329"/>
          </a:xfrm>
          <a:prstGeom prst="rect">
            <a:avLst/>
          </a:prstGeom>
          <a:noFill/>
        </p:spPr>
        <p:txBody>
          <a:bodyPr wrap="square" rtlCol="0">
            <a:spAutoFit/>
          </a:bodyPr>
          <a:lstStyle/>
          <a:p>
            <a:r>
              <a:rPr lang="en-US" dirty="0"/>
              <a:t>Initial review of the data shows that approximately 22% of client’s have defaulted on their loan.</a:t>
            </a:r>
          </a:p>
          <a:p>
            <a:r>
              <a:rPr lang="en-US" dirty="0"/>
              <a:t>The correlation chart does not show any clear relationships with the dependent variable (Client Behavior) because of its binary nature.  Additional plots of feature subsets will be analyzed to determine if there are any other relationships between client demographic data and client behavior.</a:t>
            </a:r>
          </a:p>
        </p:txBody>
      </p:sp>
      <p:sp>
        <p:nvSpPr>
          <p:cNvPr id="8" name="Rectangle 7">
            <a:extLst>
              <a:ext uri="{FF2B5EF4-FFF2-40B4-BE49-F238E27FC236}">
                <a16:creationId xmlns:a16="http://schemas.microsoft.com/office/drawing/2014/main" id="{F6E8297B-2736-D142-9275-7C8EEE228885}"/>
              </a:ext>
            </a:extLst>
          </p:cNvPr>
          <p:cNvSpPr/>
          <p:nvPr/>
        </p:nvSpPr>
        <p:spPr>
          <a:xfrm>
            <a:off x="6486861" y="3280601"/>
            <a:ext cx="193638" cy="6239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0DE88E3-11B6-1E46-BBA7-7AE042421F93}"/>
              </a:ext>
            </a:extLst>
          </p:cNvPr>
          <p:cNvSpPr/>
          <p:nvPr/>
        </p:nvSpPr>
        <p:spPr>
          <a:xfrm>
            <a:off x="8035963" y="2966419"/>
            <a:ext cx="2323652" cy="1754326"/>
          </a:xfrm>
          <a:prstGeom prst="rect">
            <a:avLst/>
          </a:prstGeom>
        </p:spPr>
        <p:txBody>
          <a:bodyPr wrap="square">
            <a:spAutoFit/>
          </a:bodyPr>
          <a:lstStyle/>
          <a:p>
            <a:r>
              <a:rPr lang="en-US" dirty="0"/>
              <a:t>The heat map shows a correlation between the number of months that a person has had their payment delayed and customer default. </a:t>
            </a:r>
          </a:p>
        </p:txBody>
      </p:sp>
      <p:cxnSp>
        <p:nvCxnSpPr>
          <p:cNvPr id="11" name="Straight Arrow Connector 10">
            <a:extLst>
              <a:ext uri="{FF2B5EF4-FFF2-40B4-BE49-F238E27FC236}">
                <a16:creationId xmlns:a16="http://schemas.microsoft.com/office/drawing/2014/main" id="{2951B3D1-CD44-9340-A7F1-760E0B96C54C}"/>
              </a:ext>
            </a:extLst>
          </p:cNvPr>
          <p:cNvCxnSpPr>
            <a:stCxn id="9" idx="1"/>
            <a:endCxn id="8" idx="3"/>
          </p:cNvCxnSpPr>
          <p:nvPr/>
        </p:nvCxnSpPr>
        <p:spPr>
          <a:xfrm flipH="1" flipV="1">
            <a:off x="6680499" y="3592573"/>
            <a:ext cx="1355464" cy="251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AB58540-9E01-E24F-9ED5-CE15C7107BFD}"/>
              </a:ext>
            </a:extLst>
          </p:cNvPr>
          <p:cNvSpPr/>
          <p:nvPr/>
        </p:nvSpPr>
        <p:spPr>
          <a:xfrm>
            <a:off x="3158336" y="6071509"/>
            <a:ext cx="4329249" cy="307777"/>
          </a:xfrm>
          <a:prstGeom prst="rect">
            <a:avLst/>
          </a:prstGeom>
        </p:spPr>
        <p:txBody>
          <a:bodyPr wrap="square">
            <a:spAutoFit/>
          </a:bodyPr>
          <a:lstStyle/>
          <a:p>
            <a:pPr algn="ctr"/>
            <a:r>
              <a:rPr lang="en-US" sz="1400" dirty="0"/>
              <a:t>Pearson’s r correlation from Pandas Profiling Report</a:t>
            </a:r>
          </a:p>
        </p:txBody>
      </p:sp>
    </p:spTree>
    <p:extLst>
      <p:ext uri="{BB962C8B-B14F-4D97-AF65-F5344CB8AC3E}">
        <p14:creationId xmlns:p14="http://schemas.microsoft.com/office/powerpoint/2010/main" val="28147815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{5D5F94BB-BA3A-BD41-8BE0-054C42EFE792}tf10001120</Template>
  <TotalTime>9146</TotalTime>
  <Words>826</Words>
  <Application>Microsoft Macintosh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System Font Regular</vt:lpstr>
      <vt:lpstr>Parcel</vt:lpstr>
      <vt:lpstr>Blackwell Data Science Team:   Credit One Loan Assessment   Presented by: Morela Montoya</vt:lpstr>
      <vt:lpstr>Statement of Goals</vt:lpstr>
      <vt:lpstr>Data Science Framework: BADIR</vt:lpstr>
      <vt:lpstr>Data Sources and Data Management</vt:lpstr>
      <vt:lpstr>Initial Review: Known Issues with Data</vt:lpstr>
      <vt:lpstr>Data Process Flowchart</vt:lpstr>
      <vt:lpstr>Initial Data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Morela Montoya</dc:creator>
  <cp:lastModifiedBy>Morela Montoya</cp:lastModifiedBy>
  <cp:revision>48</cp:revision>
  <dcterms:created xsi:type="dcterms:W3CDTF">2021-04-06T19:32:16Z</dcterms:created>
  <dcterms:modified xsi:type="dcterms:W3CDTF">2021-04-13T03:59:25Z</dcterms:modified>
</cp:coreProperties>
</file>