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theme/themeOverride1.xml" ContentType="application/vnd.openxmlformats-officedocument.themeOverride+xml"/>
  <Override PartName="/ppt/charts/chart7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7" r:id="rId8"/>
    <p:sldId id="261" r:id="rId9"/>
    <p:sldId id="268" r:id="rId10"/>
    <p:sldId id="262" r:id="rId11"/>
    <p:sldId id="263" r:id="rId12"/>
    <p:sldId id="264" r:id="rId13"/>
    <p:sldId id="269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idemorelli:Projects:k-dense-github:k-dense:results:graph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idemorelli:Projects:k-dense-github:k-dense:results:graph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idemorelli:Projects:k-dense-github:k-dense:results:graph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idemorelli:Projects:k-dense-github:k-dense:results:graph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idemorelli:Projects:k-dense-github:k-dense:results:graph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davidemorelli:Projects:k-dense-github:k-dense:results:graph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Macintosh%20HD:Users:davidemorelli:Projects:k-dense-github:k-dense:results: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number of nodes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numRef>
              <c:f>anni!$B$1:$G$1</c:f>
              <c:numCache>
                <c:formatCode>General</c:formatCode>
                <c:ptCount val="6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</c:numCache>
            </c:numRef>
          </c:cat>
          <c:val>
            <c:numRef>
              <c:f>anni!$B$40812:$G$40812</c:f>
              <c:numCache>
                <c:formatCode>General</c:formatCode>
                <c:ptCount val="6"/>
                <c:pt idx="0">
                  <c:v>24835.0</c:v>
                </c:pt>
                <c:pt idx="1">
                  <c:v>27896.0</c:v>
                </c:pt>
                <c:pt idx="2">
                  <c:v>31349.0</c:v>
                </c:pt>
                <c:pt idx="3">
                  <c:v>34054.0</c:v>
                </c:pt>
                <c:pt idx="4">
                  <c:v>37261.0</c:v>
                </c:pt>
                <c:pt idx="5">
                  <c:v>40810.0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89355976"/>
        <c:axId val="2089358984"/>
      </c:barChart>
      <c:catAx>
        <c:axId val="2089355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89358984"/>
        <c:crosses val="autoZero"/>
        <c:auto val="1"/>
        <c:lblAlgn val="ctr"/>
        <c:lblOffset val="100"/>
        <c:noMultiLvlLbl val="0"/>
      </c:catAx>
      <c:valAx>
        <c:axId val="20893589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893559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k-core 2007 to 2012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anni!$B$1</c:f>
              <c:strCache>
                <c:ptCount val="1"/>
                <c:pt idx="0">
                  <c:v>2007</c:v>
                </c:pt>
              </c:strCache>
            </c:strRef>
          </c:tx>
          <c:invertIfNegative val="0"/>
          <c:cat>
            <c:numRef>
              <c:f>anni!$A$4:$A$11</c:f>
              <c:numCache>
                <c:formatCode>General</c:formatCode>
                <c:ptCount val="8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anni!$B$4:$B$11</c:f>
              <c:numCache>
                <c:formatCode>General</c:formatCode>
                <c:ptCount val="8"/>
                <c:pt idx="0">
                  <c:v>6841.0</c:v>
                </c:pt>
                <c:pt idx="1">
                  <c:v>11340.0</c:v>
                </c:pt>
                <c:pt idx="2">
                  <c:v>3220.0</c:v>
                </c:pt>
                <c:pt idx="3">
                  <c:v>1194.0</c:v>
                </c:pt>
                <c:pt idx="4">
                  <c:v>549.0</c:v>
                </c:pt>
                <c:pt idx="5">
                  <c:v>271.0</c:v>
                </c:pt>
                <c:pt idx="6">
                  <c:v>233.0</c:v>
                </c:pt>
                <c:pt idx="7">
                  <c:v>148.0</c:v>
                </c:pt>
              </c:numCache>
            </c:numRef>
          </c:val>
        </c:ser>
        <c:ser>
          <c:idx val="1"/>
          <c:order val="1"/>
          <c:tx>
            <c:strRef>
              <c:f>anni!$C$1</c:f>
              <c:strCache>
                <c:ptCount val="1"/>
                <c:pt idx="0">
                  <c:v>2008</c:v>
                </c:pt>
              </c:strCache>
            </c:strRef>
          </c:tx>
          <c:invertIfNegative val="0"/>
          <c:cat>
            <c:numRef>
              <c:f>anni!$A$4:$A$11</c:f>
              <c:numCache>
                <c:formatCode>General</c:formatCode>
                <c:ptCount val="8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anni!$C$4:$C$11</c:f>
              <c:numCache>
                <c:formatCode>General</c:formatCode>
                <c:ptCount val="8"/>
                <c:pt idx="0">
                  <c:v>7997.0</c:v>
                </c:pt>
                <c:pt idx="1">
                  <c:v>12467.0</c:v>
                </c:pt>
                <c:pt idx="2">
                  <c:v>3592.0</c:v>
                </c:pt>
                <c:pt idx="3">
                  <c:v>1342.0</c:v>
                </c:pt>
                <c:pt idx="4">
                  <c:v>603.0</c:v>
                </c:pt>
                <c:pt idx="5">
                  <c:v>324.0</c:v>
                </c:pt>
                <c:pt idx="6">
                  <c:v>212.0</c:v>
                </c:pt>
                <c:pt idx="7">
                  <c:v>169.0</c:v>
                </c:pt>
              </c:numCache>
            </c:numRef>
          </c:val>
        </c:ser>
        <c:ser>
          <c:idx val="2"/>
          <c:order val="2"/>
          <c:tx>
            <c:strRef>
              <c:f>anni!$D$1</c:f>
              <c:strCache>
                <c:ptCount val="1"/>
                <c:pt idx="0">
                  <c:v>2009</c:v>
                </c:pt>
              </c:strCache>
            </c:strRef>
          </c:tx>
          <c:invertIfNegative val="0"/>
          <c:cat>
            <c:numRef>
              <c:f>anni!$A$4:$A$11</c:f>
              <c:numCache>
                <c:formatCode>General</c:formatCode>
                <c:ptCount val="8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anni!$D$4:$D$11</c:f>
              <c:numCache>
                <c:formatCode>General</c:formatCode>
                <c:ptCount val="8"/>
                <c:pt idx="0">
                  <c:v>7728.0</c:v>
                </c:pt>
                <c:pt idx="1">
                  <c:v>12754.0</c:v>
                </c:pt>
                <c:pt idx="2">
                  <c:v>5224.0</c:v>
                </c:pt>
                <c:pt idx="3">
                  <c:v>2059.0</c:v>
                </c:pt>
                <c:pt idx="4">
                  <c:v>946.0</c:v>
                </c:pt>
                <c:pt idx="5">
                  <c:v>472.0</c:v>
                </c:pt>
                <c:pt idx="6">
                  <c:v>319.0</c:v>
                </c:pt>
                <c:pt idx="7">
                  <c:v>212.0</c:v>
                </c:pt>
              </c:numCache>
            </c:numRef>
          </c:val>
        </c:ser>
        <c:ser>
          <c:idx val="3"/>
          <c:order val="3"/>
          <c:tx>
            <c:strRef>
              <c:f>anni!$E$1</c:f>
              <c:strCache>
                <c:ptCount val="1"/>
                <c:pt idx="0">
                  <c:v>2010</c:v>
                </c:pt>
              </c:strCache>
            </c:strRef>
          </c:tx>
          <c:invertIfNegative val="0"/>
          <c:cat>
            <c:numRef>
              <c:f>anni!$A$4:$A$11</c:f>
              <c:numCache>
                <c:formatCode>General</c:formatCode>
                <c:ptCount val="8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anni!$E$4:$E$11</c:f>
              <c:numCache>
                <c:formatCode>General</c:formatCode>
                <c:ptCount val="8"/>
                <c:pt idx="0">
                  <c:v>10351.0</c:v>
                </c:pt>
                <c:pt idx="1">
                  <c:v>15083.0</c:v>
                </c:pt>
                <c:pt idx="2">
                  <c:v>3975.0</c:v>
                </c:pt>
                <c:pt idx="3">
                  <c:v>1405.0</c:v>
                </c:pt>
                <c:pt idx="4">
                  <c:v>668.0</c:v>
                </c:pt>
                <c:pt idx="5">
                  <c:v>398.0</c:v>
                </c:pt>
                <c:pt idx="6">
                  <c:v>246.0</c:v>
                </c:pt>
                <c:pt idx="7">
                  <c:v>212.0</c:v>
                </c:pt>
              </c:numCache>
            </c:numRef>
          </c:val>
        </c:ser>
        <c:ser>
          <c:idx val="4"/>
          <c:order val="4"/>
          <c:tx>
            <c:strRef>
              <c:f>anni!$F$1</c:f>
              <c:strCache>
                <c:ptCount val="1"/>
                <c:pt idx="0">
                  <c:v>2011</c:v>
                </c:pt>
              </c:strCache>
            </c:strRef>
          </c:tx>
          <c:invertIfNegative val="0"/>
          <c:cat>
            <c:numRef>
              <c:f>anni!$A$4:$A$11</c:f>
              <c:numCache>
                <c:formatCode>General</c:formatCode>
                <c:ptCount val="8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anni!$F$4:$F$11</c:f>
              <c:numCache>
                <c:formatCode>General</c:formatCode>
                <c:ptCount val="8"/>
                <c:pt idx="0">
                  <c:v>11511.0</c:v>
                </c:pt>
                <c:pt idx="1">
                  <c:v>16090.0</c:v>
                </c:pt>
                <c:pt idx="2">
                  <c:v>4321.0</c:v>
                </c:pt>
                <c:pt idx="3">
                  <c:v>1721.0</c:v>
                </c:pt>
                <c:pt idx="4">
                  <c:v>684.0</c:v>
                </c:pt>
                <c:pt idx="5">
                  <c:v>401.0</c:v>
                </c:pt>
                <c:pt idx="6">
                  <c:v>296.0</c:v>
                </c:pt>
                <c:pt idx="7">
                  <c:v>217.0</c:v>
                </c:pt>
              </c:numCache>
            </c:numRef>
          </c:val>
        </c:ser>
        <c:ser>
          <c:idx val="5"/>
          <c:order val="5"/>
          <c:tx>
            <c:strRef>
              <c:f>anni!$G$1</c:f>
              <c:strCache>
                <c:ptCount val="1"/>
                <c:pt idx="0">
                  <c:v>2012</c:v>
                </c:pt>
              </c:strCache>
            </c:strRef>
          </c:tx>
          <c:invertIfNegative val="0"/>
          <c:cat>
            <c:numRef>
              <c:f>anni!$A$4:$A$11</c:f>
              <c:numCache>
                <c:formatCode>General</c:formatCode>
                <c:ptCount val="8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anni!$G$4:$G$11</c:f>
              <c:numCache>
                <c:formatCode>General</c:formatCode>
                <c:ptCount val="8"/>
                <c:pt idx="0">
                  <c:v>12683.0</c:v>
                </c:pt>
                <c:pt idx="1">
                  <c:v>17005.0</c:v>
                </c:pt>
                <c:pt idx="2">
                  <c:v>4894.0</c:v>
                </c:pt>
                <c:pt idx="3">
                  <c:v>1886.0</c:v>
                </c:pt>
                <c:pt idx="4">
                  <c:v>803.0</c:v>
                </c:pt>
                <c:pt idx="5">
                  <c:v>451.0</c:v>
                </c:pt>
                <c:pt idx="6">
                  <c:v>333.0</c:v>
                </c:pt>
                <c:pt idx="7">
                  <c:v>261.0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7520584"/>
        <c:axId val="2107523720"/>
      </c:barChart>
      <c:catAx>
        <c:axId val="21075205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K</a:t>
                </a:r>
              </a:p>
              <a:p>
                <a:pPr>
                  <a:defRPr/>
                </a:pP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7523720"/>
        <c:crosses val="autoZero"/>
        <c:auto val="1"/>
        <c:lblAlgn val="ctr"/>
        <c:lblOffset val="100"/>
        <c:noMultiLvlLbl val="0"/>
      </c:catAx>
      <c:valAx>
        <c:axId val="21075237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075205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/>
            </a:pPr>
            <a:r>
              <a:rPr lang="en-US" sz="2400"/>
              <a:t>2012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kcore</c:v>
          </c:tx>
          <c:spPr>
            <a:ln w="12700"/>
          </c:spPr>
          <c:marker>
            <c:symbol val="none"/>
          </c:marker>
          <c:val>
            <c:numRef>
              <c:f>'confronto 2012'!$B$1:$B$80</c:f>
              <c:numCache>
                <c:formatCode>General</c:formatCode>
                <c:ptCount val="80"/>
                <c:pt idx="0">
                  <c:v>0.0</c:v>
                </c:pt>
                <c:pt idx="1">
                  <c:v>0.0</c:v>
                </c:pt>
                <c:pt idx="2">
                  <c:v>12683.0</c:v>
                </c:pt>
                <c:pt idx="3">
                  <c:v>17005.0</c:v>
                </c:pt>
                <c:pt idx="4">
                  <c:v>4894.0</c:v>
                </c:pt>
                <c:pt idx="5">
                  <c:v>1886.0</c:v>
                </c:pt>
                <c:pt idx="6">
                  <c:v>803.0</c:v>
                </c:pt>
                <c:pt idx="7">
                  <c:v>451.0</c:v>
                </c:pt>
                <c:pt idx="8">
                  <c:v>333.0</c:v>
                </c:pt>
                <c:pt idx="9">
                  <c:v>261.0</c:v>
                </c:pt>
                <c:pt idx="10">
                  <c:v>187.0</c:v>
                </c:pt>
                <c:pt idx="11">
                  <c:v>161.0</c:v>
                </c:pt>
                <c:pt idx="12">
                  <c:v>133.0</c:v>
                </c:pt>
                <c:pt idx="13">
                  <c:v>147.0</c:v>
                </c:pt>
                <c:pt idx="14">
                  <c:v>147.0</c:v>
                </c:pt>
                <c:pt idx="15">
                  <c:v>156.0</c:v>
                </c:pt>
                <c:pt idx="16">
                  <c:v>121.0</c:v>
                </c:pt>
                <c:pt idx="17">
                  <c:v>126.0</c:v>
                </c:pt>
                <c:pt idx="18">
                  <c:v>110.0</c:v>
                </c:pt>
                <c:pt idx="19">
                  <c:v>69.0</c:v>
                </c:pt>
                <c:pt idx="20">
                  <c:v>64.0</c:v>
                </c:pt>
                <c:pt idx="21">
                  <c:v>48.0</c:v>
                </c:pt>
                <c:pt idx="22">
                  <c:v>40.0</c:v>
                </c:pt>
                <c:pt idx="23">
                  <c:v>25.0</c:v>
                </c:pt>
                <c:pt idx="24">
                  <c:v>23.0</c:v>
                </c:pt>
                <c:pt idx="25">
                  <c:v>26.0</c:v>
                </c:pt>
                <c:pt idx="26">
                  <c:v>17.0</c:v>
                </c:pt>
                <c:pt idx="27">
                  <c:v>14.0</c:v>
                </c:pt>
                <c:pt idx="28">
                  <c:v>17.0</c:v>
                </c:pt>
                <c:pt idx="29">
                  <c:v>18.0</c:v>
                </c:pt>
                <c:pt idx="30">
                  <c:v>11.0</c:v>
                </c:pt>
                <c:pt idx="31">
                  <c:v>12.0</c:v>
                </c:pt>
                <c:pt idx="32">
                  <c:v>11.0</c:v>
                </c:pt>
                <c:pt idx="33">
                  <c:v>19.0</c:v>
                </c:pt>
                <c:pt idx="34">
                  <c:v>9.0</c:v>
                </c:pt>
                <c:pt idx="35">
                  <c:v>13.0</c:v>
                </c:pt>
                <c:pt idx="36">
                  <c:v>16.0</c:v>
                </c:pt>
                <c:pt idx="37">
                  <c:v>14.0</c:v>
                </c:pt>
                <c:pt idx="38">
                  <c:v>19.0</c:v>
                </c:pt>
                <c:pt idx="39">
                  <c:v>20.0</c:v>
                </c:pt>
                <c:pt idx="40">
                  <c:v>12.0</c:v>
                </c:pt>
                <c:pt idx="41">
                  <c:v>19.0</c:v>
                </c:pt>
                <c:pt idx="42">
                  <c:v>30.0</c:v>
                </c:pt>
                <c:pt idx="43">
                  <c:v>30.0</c:v>
                </c:pt>
                <c:pt idx="44">
                  <c:v>16.0</c:v>
                </c:pt>
                <c:pt idx="45">
                  <c:v>12.0</c:v>
                </c:pt>
                <c:pt idx="46">
                  <c:v>21.0</c:v>
                </c:pt>
                <c:pt idx="47">
                  <c:v>21.0</c:v>
                </c:pt>
                <c:pt idx="48">
                  <c:v>23.0</c:v>
                </c:pt>
                <c:pt idx="49">
                  <c:v>19.0</c:v>
                </c:pt>
                <c:pt idx="50">
                  <c:v>28.0</c:v>
                </c:pt>
                <c:pt idx="51">
                  <c:v>18.0</c:v>
                </c:pt>
                <c:pt idx="52">
                  <c:v>11.0</c:v>
                </c:pt>
                <c:pt idx="53">
                  <c:v>18.0</c:v>
                </c:pt>
                <c:pt idx="54">
                  <c:v>14.0</c:v>
                </c:pt>
                <c:pt idx="55">
                  <c:v>11.0</c:v>
                </c:pt>
                <c:pt idx="56">
                  <c:v>21.0</c:v>
                </c:pt>
                <c:pt idx="57">
                  <c:v>14.0</c:v>
                </c:pt>
                <c:pt idx="58">
                  <c:v>9.0</c:v>
                </c:pt>
                <c:pt idx="59">
                  <c:v>18.0</c:v>
                </c:pt>
                <c:pt idx="60">
                  <c:v>17.0</c:v>
                </c:pt>
                <c:pt idx="61">
                  <c:v>7.0</c:v>
                </c:pt>
                <c:pt idx="62">
                  <c:v>17.0</c:v>
                </c:pt>
                <c:pt idx="63">
                  <c:v>22.0</c:v>
                </c:pt>
                <c:pt idx="64">
                  <c:v>8.0</c:v>
                </c:pt>
                <c:pt idx="65">
                  <c:v>8.0</c:v>
                </c:pt>
                <c:pt idx="66">
                  <c:v>9.0</c:v>
                </c:pt>
                <c:pt idx="67">
                  <c:v>11.0</c:v>
                </c:pt>
                <c:pt idx="68">
                  <c:v>3.0</c:v>
                </c:pt>
                <c:pt idx="69">
                  <c:v>4.0</c:v>
                </c:pt>
                <c:pt idx="70">
                  <c:v>7.0</c:v>
                </c:pt>
                <c:pt idx="71">
                  <c:v>13.0</c:v>
                </c:pt>
                <c:pt idx="72">
                  <c:v>7.0</c:v>
                </c:pt>
                <c:pt idx="73">
                  <c:v>20.0</c:v>
                </c:pt>
                <c:pt idx="74">
                  <c:v>8.0</c:v>
                </c:pt>
                <c:pt idx="75">
                  <c:v>34.0</c:v>
                </c:pt>
                <c:pt idx="76">
                  <c:v>141.0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</c:numCache>
            </c:numRef>
          </c:val>
          <c:smooth val="0"/>
        </c:ser>
        <c:ser>
          <c:idx val="0"/>
          <c:order val="1"/>
          <c:tx>
            <c:v>kdense</c:v>
          </c:tx>
          <c:marker>
            <c:symbol val="none"/>
          </c:marker>
          <c:val>
            <c:numRef>
              <c:f>'confronto 2012'!$E$1:$E$80</c:f>
              <c:numCache>
                <c:formatCode>General</c:formatCode>
                <c:ptCount val="80"/>
                <c:pt idx="0">
                  <c:v>0.0</c:v>
                </c:pt>
                <c:pt idx="1">
                  <c:v>0.0</c:v>
                </c:pt>
                <c:pt idx="2">
                  <c:v>22527.0</c:v>
                </c:pt>
                <c:pt idx="3">
                  <c:v>12277.0</c:v>
                </c:pt>
                <c:pt idx="4">
                  <c:v>2233.0</c:v>
                </c:pt>
                <c:pt idx="5">
                  <c:v>783.0</c:v>
                </c:pt>
                <c:pt idx="6">
                  <c:v>445.0</c:v>
                </c:pt>
                <c:pt idx="7">
                  <c:v>291.0</c:v>
                </c:pt>
                <c:pt idx="8">
                  <c:v>162.0</c:v>
                </c:pt>
                <c:pt idx="9">
                  <c:v>145.0</c:v>
                </c:pt>
                <c:pt idx="10">
                  <c:v>117.0</c:v>
                </c:pt>
                <c:pt idx="11">
                  <c:v>118.0</c:v>
                </c:pt>
                <c:pt idx="12">
                  <c:v>131.0</c:v>
                </c:pt>
                <c:pt idx="13">
                  <c:v>202.0</c:v>
                </c:pt>
                <c:pt idx="14">
                  <c:v>171.0</c:v>
                </c:pt>
                <c:pt idx="15">
                  <c:v>126.0</c:v>
                </c:pt>
                <c:pt idx="16">
                  <c:v>109.0</c:v>
                </c:pt>
                <c:pt idx="17">
                  <c:v>45.0</c:v>
                </c:pt>
                <c:pt idx="18">
                  <c:v>42.0</c:v>
                </c:pt>
                <c:pt idx="19">
                  <c:v>41.0</c:v>
                </c:pt>
                <c:pt idx="20">
                  <c:v>21.0</c:v>
                </c:pt>
                <c:pt idx="21">
                  <c:v>22.0</c:v>
                </c:pt>
                <c:pt idx="22">
                  <c:v>17.0</c:v>
                </c:pt>
                <c:pt idx="23">
                  <c:v>19.0</c:v>
                </c:pt>
                <c:pt idx="24">
                  <c:v>15.0</c:v>
                </c:pt>
                <c:pt idx="25">
                  <c:v>8.0</c:v>
                </c:pt>
                <c:pt idx="26">
                  <c:v>9.0</c:v>
                </c:pt>
                <c:pt idx="27">
                  <c:v>19.0</c:v>
                </c:pt>
                <c:pt idx="28">
                  <c:v>19.0</c:v>
                </c:pt>
                <c:pt idx="29">
                  <c:v>19.0</c:v>
                </c:pt>
                <c:pt idx="30">
                  <c:v>13.0</c:v>
                </c:pt>
                <c:pt idx="31">
                  <c:v>20.0</c:v>
                </c:pt>
                <c:pt idx="32">
                  <c:v>30.0</c:v>
                </c:pt>
                <c:pt idx="33">
                  <c:v>31.0</c:v>
                </c:pt>
                <c:pt idx="34">
                  <c:v>30.0</c:v>
                </c:pt>
                <c:pt idx="35">
                  <c:v>34.0</c:v>
                </c:pt>
                <c:pt idx="36">
                  <c:v>40.0</c:v>
                </c:pt>
                <c:pt idx="37">
                  <c:v>36.0</c:v>
                </c:pt>
                <c:pt idx="38">
                  <c:v>30.0</c:v>
                </c:pt>
                <c:pt idx="39">
                  <c:v>36.0</c:v>
                </c:pt>
                <c:pt idx="40">
                  <c:v>39.0</c:v>
                </c:pt>
                <c:pt idx="41">
                  <c:v>29.0</c:v>
                </c:pt>
                <c:pt idx="42">
                  <c:v>40.0</c:v>
                </c:pt>
                <c:pt idx="43">
                  <c:v>27.0</c:v>
                </c:pt>
                <c:pt idx="44">
                  <c:v>31.0</c:v>
                </c:pt>
                <c:pt idx="45">
                  <c:v>15.0</c:v>
                </c:pt>
                <c:pt idx="46">
                  <c:v>24.0</c:v>
                </c:pt>
                <c:pt idx="47">
                  <c:v>39.0</c:v>
                </c:pt>
                <c:pt idx="48">
                  <c:v>20.0</c:v>
                </c:pt>
                <c:pt idx="49">
                  <c:v>49.0</c:v>
                </c:pt>
                <c:pt idx="50">
                  <c:v>64.0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1295864"/>
        <c:axId val="2110203576"/>
      </c:lineChart>
      <c:catAx>
        <c:axId val="2101295864"/>
        <c:scaling>
          <c:orientation val="minMax"/>
        </c:scaling>
        <c:delete val="0"/>
        <c:axPos val="b"/>
        <c:majorTickMark val="out"/>
        <c:minorTickMark val="none"/>
        <c:tickLblPos val="nextTo"/>
        <c:crossAx val="2110203576"/>
        <c:crosses val="autoZero"/>
        <c:auto val="1"/>
        <c:lblAlgn val="ctr"/>
        <c:lblOffset val="100"/>
        <c:tickLblSkip val="5"/>
        <c:noMultiLvlLbl val="0"/>
      </c:catAx>
      <c:valAx>
        <c:axId val="21102035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012958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57225940507437"/>
          <c:y val="0.48402201337736"/>
          <c:w val="0.124739829396325"/>
          <c:h val="0.117547371094742"/>
        </c:manualLayout>
      </c:layout>
      <c:overlay val="1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betweenes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k-dense</c:v>
          </c:tx>
          <c:invertIfNegative val="0"/>
          <c:errBars>
            <c:errBarType val="both"/>
            <c:errValType val="cust"/>
            <c:noEndCap val="0"/>
            <c:plus>
              <c:numRef>
                <c:f>info!$J$70</c:f>
                <c:numCache>
                  <c:formatCode>General</c:formatCode>
                  <c:ptCount val="1"/>
                  <c:pt idx="0">
                    <c:v>0.834180107249831</c:v>
                  </c:pt>
                </c:numCache>
              </c:numRef>
            </c:plus>
            <c:minus>
              <c:numRef>
                <c:f>info!$J$70</c:f>
                <c:numCache>
                  <c:formatCode>General</c:formatCode>
                  <c:ptCount val="1"/>
                  <c:pt idx="0">
                    <c:v>0.834180107249831</c:v>
                  </c:pt>
                </c:numCache>
              </c:numRef>
            </c:minus>
          </c:errBars>
          <c:val>
            <c:numRef>
              <c:f>info!$J$69</c:f>
              <c:numCache>
                <c:formatCode>General</c:formatCode>
                <c:ptCount val="1"/>
                <c:pt idx="0">
                  <c:v>1.609374796875</c:v>
                </c:pt>
              </c:numCache>
            </c:numRef>
          </c:val>
        </c:ser>
        <c:ser>
          <c:idx val="1"/>
          <c:order val="1"/>
          <c:tx>
            <c:v>k-core</c:v>
          </c:tx>
          <c:invertIfNegative val="0"/>
          <c:errBars>
            <c:errBarType val="both"/>
            <c:errValType val="cust"/>
            <c:noEndCap val="0"/>
            <c:plus>
              <c:numRef>
                <c:f>info!$B$147</c:f>
                <c:numCache>
                  <c:formatCode>General</c:formatCode>
                  <c:ptCount val="1"/>
                  <c:pt idx="0">
                    <c:v>10.3828047959504</c:v>
                  </c:pt>
                </c:numCache>
              </c:numRef>
            </c:plus>
            <c:minus>
              <c:numRef>
                <c:f>info!$B$147</c:f>
                <c:numCache>
                  <c:formatCode>General</c:formatCode>
                  <c:ptCount val="1"/>
                  <c:pt idx="0">
                    <c:v>10.3828047959504</c:v>
                  </c:pt>
                </c:numCache>
              </c:numRef>
            </c:minus>
          </c:errBars>
          <c:val>
            <c:numRef>
              <c:f>info!$B$146</c:f>
              <c:numCache>
                <c:formatCode>General</c:formatCode>
                <c:ptCount val="1"/>
                <c:pt idx="0">
                  <c:v>19.68085103546099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2643000"/>
        <c:axId val="2109369656"/>
      </c:barChart>
      <c:catAx>
        <c:axId val="2112643000"/>
        <c:scaling>
          <c:orientation val="minMax"/>
        </c:scaling>
        <c:delete val="0"/>
        <c:axPos val="b"/>
        <c:majorTickMark val="out"/>
        <c:minorTickMark val="none"/>
        <c:tickLblPos val="nextTo"/>
        <c:crossAx val="2109369656"/>
        <c:crosses val="autoZero"/>
        <c:auto val="1"/>
        <c:lblAlgn val="ctr"/>
        <c:lblOffset val="100"/>
        <c:noMultiLvlLbl val="0"/>
      </c:catAx>
      <c:valAx>
        <c:axId val="21093696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26430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normalized betweenes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k-dense</c:v>
          </c:tx>
          <c:invertIfNegative val="0"/>
          <c:val>
            <c:numRef>
              <c:f>info!$O$69</c:f>
              <c:numCache>
                <c:formatCode>General</c:formatCode>
                <c:ptCount val="1"/>
                <c:pt idx="0">
                  <c:v>0.000940604790692577</c:v>
                </c:pt>
              </c:numCache>
            </c:numRef>
          </c:val>
        </c:ser>
        <c:ser>
          <c:idx val="1"/>
          <c:order val="1"/>
          <c:tx>
            <c:v>k-core</c:v>
          </c:tx>
          <c:invertIfNegative val="0"/>
          <c:val>
            <c:numRef>
              <c:f>info!$F$146</c:f>
              <c:numCache>
                <c:formatCode>General</c:formatCode>
                <c:ptCount val="1"/>
                <c:pt idx="0">
                  <c:v>0.00205201241116265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1946616"/>
        <c:axId val="2108889960"/>
      </c:barChart>
      <c:catAx>
        <c:axId val="2111946616"/>
        <c:scaling>
          <c:orientation val="minMax"/>
        </c:scaling>
        <c:delete val="0"/>
        <c:axPos val="b"/>
        <c:majorTickMark val="out"/>
        <c:minorTickMark val="none"/>
        <c:tickLblPos val="nextTo"/>
        <c:crossAx val="2108889960"/>
        <c:crosses val="autoZero"/>
        <c:auto val="1"/>
        <c:lblAlgn val="ctr"/>
        <c:lblOffset val="100"/>
        <c:noMultiLvlLbl val="0"/>
      </c:catAx>
      <c:valAx>
        <c:axId val="21088899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19466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closeness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k-dense</c:v>
          </c:tx>
          <c:invertIfNegative val="0"/>
          <c:errBars>
            <c:errBarType val="both"/>
            <c:errValType val="cust"/>
            <c:noEndCap val="0"/>
            <c:plus>
              <c:numRef>
                <c:f>info!$K$70</c:f>
                <c:numCache>
                  <c:formatCode>General</c:formatCode>
                  <c:ptCount val="1"/>
                  <c:pt idx="0">
                    <c:v>0.0597118000154165</c:v>
                  </c:pt>
                </c:numCache>
              </c:numRef>
            </c:plus>
            <c:minus>
              <c:numRef>
                <c:f>info!$K$70</c:f>
                <c:numCache>
                  <c:formatCode>General</c:formatCode>
                  <c:ptCount val="1"/>
                  <c:pt idx="0">
                    <c:v>0.0597118000154165</c:v>
                  </c:pt>
                </c:numCache>
              </c:numRef>
            </c:minus>
          </c:errBars>
          <c:val>
            <c:numRef>
              <c:f>info!$K$69</c:f>
              <c:numCache>
                <c:formatCode>General</c:formatCode>
                <c:ptCount val="1"/>
                <c:pt idx="0">
                  <c:v>0.955304328125</c:v>
                </c:pt>
              </c:numCache>
            </c:numRef>
          </c:val>
        </c:ser>
        <c:ser>
          <c:idx val="1"/>
          <c:order val="1"/>
          <c:tx>
            <c:v>k-core</c:v>
          </c:tx>
          <c:invertIfNegative val="0"/>
          <c:errBars>
            <c:errBarType val="both"/>
            <c:errValType val="cust"/>
            <c:noEndCap val="0"/>
            <c:plus>
              <c:numRef>
                <c:f>info!$C$147</c:f>
                <c:numCache>
                  <c:formatCode>General</c:formatCode>
                  <c:ptCount val="1"/>
                  <c:pt idx="0">
                    <c:v>0.0968353466798049</c:v>
                  </c:pt>
                </c:numCache>
              </c:numRef>
            </c:plus>
            <c:minus>
              <c:numRef>
                <c:f>info!$C$147</c:f>
                <c:numCache>
                  <c:formatCode>General</c:formatCode>
                  <c:ptCount val="1"/>
                  <c:pt idx="0">
                    <c:v>0.0968353466798049</c:v>
                  </c:pt>
                </c:numCache>
              </c:numRef>
            </c:minus>
          </c:errBars>
          <c:val>
            <c:numRef>
              <c:f>info!$C$146</c:f>
              <c:numCache>
                <c:formatCode>General</c:formatCode>
                <c:ptCount val="1"/>
                <c:pt idx="0">
                  <c:v>0.791387191489362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2701240"/>
        <c:axId val="2125598120"/>
      </c:barChart>
      <c:catAx>
        <c:axId val="2122701240"/>
        <c:scaling>
          <c:orientation val="minMax"/>
        </c:scaling>
        <c:delete val="0"/>
        <c:axPos val="b"/>
        <c:majorTickMark val="out"/>
        <c:minorTickMark val="none"/>
        <c:tickLblPos val="nextTo"/>
        <c:crossAx val="2125598120"/>
        <c:crosses val="autoZero"/>
        <c:auto val="1"/>
        <c:lblAlgn val="ctr"/>
        <c:lblOffset val="100"/>
        <c:noMultiLvlLbl val="0"/>
      </c:catAx>
      <c:valAx>
        <c:axId val="21255981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27012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transitivity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k-dense</c:v>
          </c:tx>
          <c:invertIfNegative val="0"/>
          <c:errBars>
            <c:errBarType val="both"/>
            <c:errValType val="cust"/>
            <c:noEndCap val="0"/>
            <c:plus>
              <c:numRef>
                <c:f>info!$L$70</c:f>
                <c:numCache>
                  <c:formatCode>General</c:formatCode>
                  <c:ptCount val="1"/>
                  <c:pt idx="0">
                    <c:v>0.0185438861929385</c:v>
                  </c:pt>
                </c:numCache>
              </c:numRef>
            </c:plus>
            <c:minus>
              <c:numRef>
                <c:f>info!$L$70</c:f>
                <c:numCache>
                  <c:formatCode>General</c:formatCode>
                  <c:ptCount val="1"/>
                  <c:pt idx="0">
                    <c:v>0.0185438861929385</c:v>
                  </c:pt>
                </c:numCache>
              </c:numRef>
            </c:minus>
          </c:errBars>
          <c:val>
            <c:numRef>
              <c:f>info!$L$69</c:f>
              <c:numCache>
                <c:formatCode>General</c:formatCode>
                <c:ptCount val="1"/>
                <c:pt idx="0">
                  <c:v>0.959073421875</c:v>
                </c:pt>
              </c:numCache>
            </c:numRef>
          </c:val>
        </c:ser>
        <c:ser>
          <c:idx val="1"/>
          <c:order val="1"/>
          <c:tx>
            <c:v>k-core</c:v>
          </c:tx>
          <c:invertIfNegative val="0"/>
          <c:errBars>
            <c:errBarType val="both"/>
            <c:errValType val="cust"/>
            <c:noEndCap val="0"/>
            <c:plus>
              <c:numRef>
                <c:f>info!$D$147</c:f>
                <c:numCache>
                  <c:formatCode>General</c:formatCode>
                  <c:ptCount val="1"/>
                  <c:pt idx="0">
                    <c:v>0.0319203865136697</c:v>
                  </c:pt>
                </c:numCache>
              </c:numRef>
            </c:plus>
            <c:minus>
              <c:numRef>
                <c:f>info!$D$147</c:f>
                <c:numCache>
                  <c:formatCode>General</c:formatCode>
                  <c:ptCount val="1"/>
                  <c:pt idx="0">
                    <c:v>0.0319203865136697</c:v>
                  </c:pt>
                </c:numCache>
              </c:numRef>
            </c:minus>
          </c:errBars>
          <c:val>
            <c:numRef>
              <c:f>info!$D$146</c:f>
              <c:numCache>
                <c:formatCode>General</c:formatCode>
                <c:ptCount val="1"/>
                <c:pt idx="0">
                  <c:v>0.75293970212766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3301032"/>
        <c:axId val="2123303832"/>
      </c:barChart>
      <c:catAx>
        <c:axId val="2123301032"/>
        <c:scaling>
          <c:orientation val="minMax"/>
        </c:scaling>
        <c:delete val="0"/>
        <c:axPos val="b"/>
        <c:majorTickMark val="out"/>
        <c:minorTickMark val="none"/>
        <c:tickLblPos val="nextTo"/>
        <c:crossAx val="2123303832"/>
        <c:crosses val="autoZero"/>
        <c:auto val="1"/>
        <c:lblAlgn val="ctr"/>
        <c:lblOffset val="100"/>
        <c:noMultiLvlLbl val="0"/>
      </c:catAx>
      <c:valAx>
        <c:axId val="21233038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33010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9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0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3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4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4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9/18/12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9/18/12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6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9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3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98DAD-5796-154F-9D08-20EF7FFE737C}" type="datetimeFigureOut">
              <a:rPr lang="en-US" smtClean="0"/>
              <a:t>9/18/12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3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6083"/>
            <a:ext cx="7772400" cy="1894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 between two network decomposition methods:</a:t>
            </a:r>
            <a:br>
              <a:rPr lang="en-US" dirty="0" smtClean="0"/>
            </a:br>
            <a:r>
              <a:rPr lang="en-US" dirty="0" smtClean="0"/>
              <a:t>k-core and k-dense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Gabriele </a:t>
            </a:r>
            <a:r>
              <a:rPr lang="en-US" dirty="0" err="1" smtClean="0"/>
              <a:t>Cocco</a:t>
            </a:r>
            <a:r>
              <a:rPr lang="en-US" dirty="0" smtClean="0"/>
              <a:t> and Davide Morelli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cocco|morelli</a:t>
            </a:r>
            <a:r>
              <a:rPr lang="en-US" dirty="0" smtClean="0"/>
              <a:t>}@</a:t>
            </a:r>
            <a:r>
              <a:rPr lang="en-US" dirty="0" err="1" smtClean="0"/>
              <a:t>di.unipi.it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55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946"/>
            <a:ext cx="8229600" cy="1143000"/>
          </a:xfrm>
        </p:spPr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-core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/>
              <a:t>k</a:t>
            </a:r>
            <a:r>
              <a:rPr lang="en-US" dirty="0" smtClean="0"/>
              <a:t>-dense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2792347"/>
              </p:ext>
            </p:extLst>
          </p:nvPr>
        </p:nvGraphicFramePr>
        <p:xfrm>
          <a:off x="0" y="1009740"/>
          <a:ext cx="9144000" cy="5905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5255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K=77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4544092"/>
              </p:ext>
            </p:extLst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K-core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K-dense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20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34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141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76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Characterizing maximal communities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0130079"/>
              </p:ext>
            </p:extLst>
          </p:nvPr>
        </p:nvGraphicFramePr>
        <p:xfrm>
          <a:off x="186445" y="1433606"/>
          <a:ext cx="414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4596325"/>
              </p:ext>
            </p:extLst>
          </p:nvPr>
        </p:nvGraphicFramePr>
        <p:xfrm>
          <a:off x="4694597" y="1433606"/>
          <a:ext cx="414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40" y="4438450"/>
            <a:ext cx="4515168" cy="2265618"/>
          </a:xfrm>
          <a:prstGeom prst="rect">
            <a:avLst/>
          </a:prstGeom>
          <a:solidFill>
            <a:srgbClr val="C0504D"/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054" y="4596234"/>
            <a:ext cx="4034391" cy="2005212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92054" y="4451209"/>
            <a:ext cx="3890260" cy="226568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944337" y="4438379"/>
            <a:ext cx="3890260" cy="2265689"/>
          </a:xfrm>
          <a:prstGeom prst="round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694805" y="3784166"/>
            <a:ext cx="2232277" cy="6670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7004734" y="3784166"/>
            <a:ext cx="51317" cy="6542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93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Characterizing maximal communities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1386637"/>
              </p:ext>
            </p:extLst>
          </p:nvPr>
        </p:nvGraphicFramePr>
        <p:xfrm>
          <a:off x="186445" y="2759369"/>
          <a:ext cx="414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7712068"/>
              </p:ext>
            </p:extLst>
          </p:nvPr>
        </p:nvGraphicFramePr>
        <p:xfrm>
          <a:off x="4694597" y="2759369"/>
          <a:ext cx="414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68507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-dense communities nodes are more interconnected</a:t>
            </a:r>
          </a:p>
          <a:p>
            <a:r>
              <a:rPr lang="en-US" dirty="0" smtClean="0"/>
              <a:t>k-dense filters out meaningless nodes (e.g. </a:t>
            </a:r>
            <a:r>
              <a:rPr lang="en-US" dirty="0" smtClean="0"/>
              <a:t>“bridge nodes” between cliques)</a:t>
            </a:r>
          </a:p>
          <a:p>
            <a:r>
              <a:rPr lang="en-US" dirty="0" err="1" smtClean="0"/>
              <a:t>Gli</a:t>
            </a:r>
            <a:r>
              <a:rPr lang="en-US" dirty="0" smtClean="0"/>
              <a:t> hub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connettono</a:t>
            </a:r>
            <a:r>
              <a:rPr lang="en-US" dirty="0" smtClean="0"/>
              <a:t> </a:t>
            </a:r>
            <a:r>
              <a:rPr lang="en-US" dirty="0" err="1" smtClean="0"/>
              <a:t>nodi</a:t>
            </a:r>
            <a:r>
              <a:rPr lang="en-US" dirty="0" smtClean="0"/>
              <a:t> </a:t>
            </a:r>
            <a:r>
              <a:rPr lang="en-US" dirty="0" err="1" smtClean="0"/>
              <a:t>poco</a:t>
            </a:r>
            <a:r>
              <a:rPr lang="en-US" dirty="0" smtClean="0"/>
              <a:t> </a:t>
            </a:r>
            <a:r>
              <a:rPr lang="en-US" dirty="0" err="1" smtClean="0"/>
              <a:t>connessi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filtrati</a:t>
            </a:r>
            <a:r>
              <a:rPr lang="en-US" smtClean="0"/>
              <a:t> via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42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Implementing k-dense in </a:t>
            </a:r>
            <a:r>
              <a:rPr lang="en-US" dirty="0" err="1" smtClean="0"/>
              <a:t>igraph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Decompose the internet topology using k-core and k-dense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Extract and analyze the maximal communities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664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k-core of a graph G is a maximal connected </a:t>
            </a:r>
            <a:r>
              <a:rPr lang="en-US" sz="2400" dirty="0" err="1" smtClean="0"/>
              <a:t>subgraph</a:t>
            </a:r>
            <a:r>
              <a:rPr lang="en-US" sz="2400" dirty="0" smtClean="0"/>
              <a:t> of G in which all vertices have degree at least k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3203282"/>
            <a:ext cx="7137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75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K-dense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</a:t>
            </a:r>
            <a:r>
              <a:rPr lang="en-US" sz="2400" dirty="0" err="1"/>
              <a:t>subnetwork</a:t>
            </a:r>
            <a:r>
              <a:rPr lang="en-US" sz="2400" dirty="0"/>
              <a:t> D(k) of G is called k-dense if each pair of adjacent nodes in D(k) has more than or equal to (k − 2) common adjacent nodes in D(k) </a:t>
            </a:r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3422650"/>
            <a:ext cx="64135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96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k-dense implies k-core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K-core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K-dense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17045"/>
            <a:ext cx="4515168" cy="22656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513" y="3417045"/>
            <a:ext cx="4034391" cy="200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33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k-dense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Coreness</a:t>
            </a:r>
            <a:r>
              <a:rPr lang="en-US" dirty="0" smtClean="0"/>
              <a:t> functions already implemented in </a:t>
            </a:r>
            <a:r>
              <a:rPr lang="en-US" dirty="0" err="1" smtClean="0"/>
              <a:t>igraph</a:t>
            </a:r>
            <a:r>
              <a:rPr lang="en-US" dirty="0" smtClean="0"/>
              <a:t>, but it is not a decomposition function (no </a:t>
            </a:r>
            <a:r>
              <a:rPr lang="en-US" dirty="0" err="1" smtClean="0"/>
              <a:t>subgraph</a:t>
            </a:r>
            <a:r>
              <a:rPr lang="en-US" dirty="0" smtClean="0"/>
              <a:t> is returned)</a:t>
            </a:r>
          </a:p>
          <a:p>
            <a:r>
              <a:rPr lang="en-US" dirty="0" smtClean="0"/>
              <a:t>K-dense implementation relies on k-core </a:t>
            </a:r>
            <a:r>
              <a:rPr lang="en-US" dirty="0" err="1" smtClean="0"/>
              <a:t>subgraphs</a:t>
            </a:r>
            <a:endParaRPr lang="en-US" dirty="0" smtClean="0"/>
          </a:p>
          <a:p>
            <a:r>
              <a:rPr lang="en-US" dirty="0" smtClean="0"/>
              <a:t>We then implemented k-core first, then k-dense</a:t>
            </a:r>
          </a:p>
        </p:txBody>
      </p:sp>
    </p:spTree>
    <p:extLst>
      <p:ext uri="{BB962C8B-B14F-4D97-AF65-F5344CB8AC3E}">
        <p14:creationId xmlns:p14="http://schemas.microsoft.com/office/powerpoint/2010/main" val="982021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Dettagli</a:t>
            </a:r>
            <a:r>
              <a:rPr lang="en-US" dirty="0" smtClean="0"/>
              <a:t> </a:t>
            </a:r>
            <a:r>
              <a:rPr lang="en-US" dirty="0" err="1" smtClean="0"/>
              <a:t>implementativi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8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topology 2007-2012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3965305"/>
              </p:ext>
            </p:extLst>
          </p:nvPr>
        </p:nvGraphicFramePr>
        <p:xfrm>
          <a:off x="1303558" y="2347467"/>
          <a:ext cx="6496585" cy="3198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7159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topology 2007-2012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7627811"/>
              </p:ext>
            </p:extLst>
          </p:nvPr>
        </p:nvGraphicFramePr>
        <p:xfrm>
          <a:off x="0" y="1889547"/>
          <a:ext cx="9144000" cy="4825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205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288</Words>
  <Application>Microsoft Macintosh PowerPoint</Application>
  <PresentationFormat>On-screen Show (4:3)</PresentationFormat>
  <Paragraphs>67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Comparison between two network decomposition methods: k-core and k-dense</vt:lpstr>
      <vt:lpstr>Outline</vt:lpstr>
      <vt:lpstr>K-core</vt:lpstr>
      <vt:lpstr>K-dense</vt:lpstr>
      <vt:lpstr>k-dense implies k-core</vt:lpstr>
      <vt:lpstr>Implementing k-dense</vt:lpstr>
      <vt:lpstr>Dettagli implementativi</vt:lpstr>
      <vt:lpstr>Internet topology 2007-2012</vt:lpstr>
      <vt:lpstr>Internet topology 2007-2012</vt:lpstr>
      <vt:lpstr>k-core vs k-dense</vt:lpstr>
      <vt:lpstr>K=77</vt:lpstr>
      <vt:lpstr>Characterizing maximal communities</vt:lpstr>
      <vt:lpstr>Characterizing maximal communities</vt:lpstr>
      <vt:lpstr>Conclusions</vt:lpstr>
    </vt:vector>
  </TitlesOfParts>
  <Company>University of Pisa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Davide Morelli</dc:creator>
  <cp:lastModifiedBy>Davide Morelli</cp:lastModifiedBy>
  <cp:revision>12</cp:revision>
  <dcterms:created xsi:type="dcterms:W3CDTF">2012-09-18T13:57:05Z</dcterms:created>
  <dcterms:modified xsi:type="dcterms:W3CDTF">2012-09-18T15:08:57Z</dcterms:modified>
</cp:coreProperties>
</file>