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301944"/>
        <c:axId val="2070682264"/>
      </c:barChart>
      <c:catAx>
        <c:axId val="2069301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0682264"/>
        <c:crosses val="autoZero"/>
        <c:auto val="1"/>
        <c:lblAlgn val="ctr"/>
        <c:lblOffset val="100"/>
        <c:noMultiLvlLbl val="0"/>
      </c:catAx>
      <c:valAx>
        <c:axId val="2070682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9301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7395384"/>
        <c:axId val="2077401096"/>
      </c:barChart>
      <c:catAx>
        <c:axId val="2077395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7401096"/>
        <c:crosses val="autoZero"/>
        <c:auto val="1"/>
        <c:lblAlgn val="ctr"/>
        <c:lblOffset val="100"/>
        <c:noMultiLvlLbl val="0"/>
      </c:catAx>
      <c:valAx>
        <c:axId val="2077401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395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692440"/>
        <c:axId val="2069696056"/>
      </c:lineChart>
      <c:catAx>
        <c:axId val="20696924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9696056"/>
        <c:crosses val="autoZero"/>
        <c:auto val="1"/>
        <c:lblAlgn val="ctr"/>
        <c:lblOffset val="100"/>
        <c:tickLblSkip val="5"/>
        <c:noMultiLvlLbl val="0"/>
      </c:catAx>
      <c:valAx>
        <c:axId val="2069696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969244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277960"/>
        <c:axId val="2065354968"/>
      </c:barChart>
      <c:catAx>
        <c:axId val="2072277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354968"/>
        <c:crosses val="autoZero"/>
        <c:auto val="1"/>
        <c:lblAlgn val="ctr"/>
        <c:lblOffset val="100"/>
        <c:noMultiLvlLbl val="0"/>
      </c:catAx>
      <c:valAx>
        <c:axId val="2065354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277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378264"/>
        <c:axId val="2065371544"/>
      </c:barChart>
      <c:catAx>
        <c:axId val="20653782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371544"/>
        <c:crosses val="autoZero"/>
        <c:auto val="1"/>
        <c:lblAlgn val="ctr"/>
        <c:lblOffset val="100"/>
        <c:noMultiLvlLbl val="0"/>
      </c:catAx>
      <c:valAx>
        <c:axId val="2065371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378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273352"/>
        <c:axId val="2070244632"/>
      </c:barChart>
      <c:catAx>
        <c:axId val="207027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244632"/>
        <c:crosses val="autoZero"/>
        <c:auto val="1"/>
        <c:lblAlgn val="ctr"/>
        <c:lblOffset val="100"/>
        <c:noMultiLvlLbl val="0"/>
      </c:catAx>
      <c:valAx>
        <c:axId val="2070244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273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351992"/>
        <c:axId val="2070441208"/>
      </c:barChart>
      <c:catAx>
        <c:axId val="20703519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441208"/>
        <c:crosses val="autoZero"/>
        <c:auto val="1"/>
        <c:lblAlgn val="ctr"/>
        <c:lblOffset val="100"/>
        <c:noMultiLvlLbl val="0"/>
      </c:catAx>
      <c:valAx>
        <c:axId val="2070441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351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</a:t>
            </a:r>
            <a:r>
              <a:rPr lang="en-US" dirty="0" smtClean="0"/>
              <a:t>between </a:t>
            </a:r>
            <a:r>
              <a:rPr lang="en-US" dirty="0" smtClean="0"/>
              <a:t>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</a:t>
            </a:r>
            <a:r>
              <a:rPr lang="en-US" dirty="0" smtClean="0"/>
              <a:t>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130079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96325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</a:t>
            </a:r>
            <a:r>
              <a:rPr lang="en-US" dirty="0" smtClean="0"/>
              <a:t>interconnected </a:t>
            </a:r>
            <a:r>
              <a:rPr lang="en-US" dirty="0" smtClean="0"/>
              <a:t>(closer </a:t>
            </a:r>
            <a:r>
              <a:rPr lang="en-US" dirty="0" smtClean="0"/>
              <a:t>to a clique)</a:t>
            </a:r>
            <a:endParaRPr lang="en-US" dirty="0" smtClean="0"/>
          </a:p>
          <a:p>
            <a:r>
              <a:rPr lang="en-US" dirty="0" smtClean="0"/>
              <a:t>k-dense filters out meaningless nodes (e.g. “bridge nodes” between </a:t>
            </a:r>
            <a:r>
              <a:rPr lang="en-US" dirty="0" smtClean="0"/>
              <a:t>communities)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</a:t>
            </a:r>
            <a:r>
              <a:rPr lang="en-US" smtClean="0"/>
              <a:t>’t </a:t>
            </a:r>
            <a:r>
              <a:rPr lang="en-US" smtClean="0"/>
              <a:t>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 smtClean="0"/>
              <a:t>k-dense in </a:t>
            </a:r>
            <a:r>
              <a:rPr lang="en-US" dirty="0" err="1" smtClean="0"/>
              <a:t>igraph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</a:t>
            </a:r>
            <a:r>
              <a:rPr lang="en-US" dirty="0" smtClean="0"/>
              <a:t>dense methods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a maximal connected </a:t>
            </a:r>
            <a:r>
              <a:rPr lang="en-US" sz="2400" dirty="0" smtClean="0"/>
              <a:t>sub-graph </a:t>
            </a:r>
            <a:r>
              <a:rPr lang="en-US" sz="2400" dirty="0" smtClean="0"/>
              <a:t>of G in which all vertices have degree at least </a:t>
            </a:r>
            <a:r>
              <a:rPr lang="en-US" sz="2400" dirty="0" smtClean="0"/>
              <a:t>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maximal connected sub-graph 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  <a:endParaRPr lang="en-US" sz="2400" dirty="0" smtClean="0"/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  <a:endParaRPr lang="en-US" sz="21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</a:t>
            </a:r>
            <a:r>
              <a:rPr lang="en-US" dirty="0" smtClean="0"/>
              <a:t>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  <a:endParaRPr lang="en-US" dirty="0" smtClean="0"/>
          </a:p>
          <a:p>
            <a:r>
              <a:rPr lang="en-US" dirty="0" smtClean="0"/>
              <a:t>General k-</a:t>
            </a:r>
            <a:r>
              <a:rPr lang="en-US" dirty="0" smtClean="0"/>
              <a:t>dense implementation relies on k-core </a:t>
            </a:r>
            <a:r>
              <a:rPr lang="en-US" dirty="0" smtClean="0"/>
              <a:t>communities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needed to implement </a:t>
            </a:r>
            <a:r>
              <a:rPr lang="en-US" dirty="0" smtClean="0"/>
              <a:t>k-core </a:t>
            </a:r>
            <a:r>
              <a:rPr lang="en-US" dirty="0" smtClean="0"/>
              <a:t>decomposition first</a:t>
            </a:r>
            <a:r>
              <a:rPr lang="en-US" dirty="0" smtClean="0"/>
              <a:t>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Dettagli</a:t>
            </a:r>
            <a:r>
              <a:rPr lang="en-US" dirty="0" smtClean="0"/>
              <a:t> </a:t>
            </a:r>
            <a:r>
              <a:rPr lang="en-US" dirty="0" err="1" smtClean="0"/>
              <a:t>implementativi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ptimized thanks to the fact it doesn</a:t>
            </a:r>
            <a:r>
              <a:rPr lang="en-US" dirty="0" smtClean="0"/>
              <a:t>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</a:t>
            </a:r>
            <a:r>
              <a:rPr lang="en-US" dirty="0" smtClean="0"/>
              <a:t>"</a:t>
            </a:r>
            <a:r>
              <a:rPr lang="en-US" dirty="0" smtClean="0"/>
              <a:t>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158</TotalTime>
  <Words>519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Dettagli implementativi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Luca Bellini</cp:lastModifiedBy>
  <cp:revision>21</cp:revision>
  <dcterms:created xsi:type="dcterms:W3CDTF">2012-09-18T13:57:05Z</dcterms:created>
  <dcterms:modified xsi:type="dcterms:W3CDTF">2012-09-19T12:05:17Z</dcterms:modified>
</cp:coreProperties>
</file>