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288616"/>
        <c:axId val="2097815256"/>
      </c:barChart>
      <c:catAx>
        <c:axId val="2076288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7815256"/>
        <c:crosses val="autoZero"/>
        <c:auto val="1"/>
        <c:lblAlgn val="ctr"/>
        <c:lblOffset val="100"/>
        <c:noMultiLvlLbl val="0"/>
      </c:catAx>
      <c:valAx>
        <c:axId val="2097815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6288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264632"/>
        <c:axId val="2122586552"/>
      </c:barChart>
      <c:catAx>
        <c:axId val="2067264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586552"/>
        <c:crosses val="autoZero"/>
        <c:auto val="1"/>
        <c:lblAlgn val="ctr"/>
        <c:lblOffset val="100"/>
        <c:noMultiLvlLbl val="0"/>
      </c:catAx>
      <c:valAx>
        <c:axId val="2122586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7264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8018936"/>
        <c:axId val="2097516056"/>
      </c:lineChart>
      <c:catAx>
        <c:axId val="20980189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7516056"/>
        <c:crosses val="autoZero"/>
        <c:auto val="1"/>
        <c:lblAlgn val="ctr"/>
        <c:lblOffset val="100"/>
        <c:tickLblSkip val="5"/>
        <c:noMultiLvlLbl val="0"/>
      </c:catAx>
      <c:valAx>
        <c:axId val="2097516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80189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2030744"/>
        <c:axId val="2069722328"/>
      </c:barChart>
      <c:catAx>
        <c:axId val="21020307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69722328"/>
        <c:crosses val="autoZero"/>
        <c:auto val="1"/>
        <c:lblAlgn val="ctr"/>
        <c:lblOffset val="100"/>
        <c:noMultiLvlLbl val="0"/>
      </c:catAx>
      <c:valAx>
        <c:axId val="2069722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2030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2162184"/>
        <c:axId val="2122783272"/>
      </c:barChart>
      <c:catAx>
        <c:axId val="2102162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2783272"/>
        <c:crosses val="autoZero"/>
        <c:auto val="1"/>
        <c:lblAlgn val="ctr"/>
        <c:lblOffset val="100"/>
        <c:noMultiLvlLbl val="0"/>
      </c:catAx>
      <c:valAx>
        <c:axId val="2122783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2162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1455576"/>
        <c:axId val="2101486568"/>
      </c:barChart>
      <c:catAx>
        <c:axId val="2101455576"/>
        <c:scaling>
          <c:orientation val="minMax"/>
        </c:scaling>
        <c:delete val="0"/>
        <c:axPos val="b"/>
        <c:majorTickMark val="out"/>
        <c:minorTickMark val="none"/>
        <c:tickLblPos val="nextTo"/>
        <c:crossAx val="2101486568"/>
        <c:crosses val="autoZero"/>
        <c:auto val="1"/>
        <c:lblAlgn val="ctr"/>
        <c:lblOffset val="100"/>
        <c:noMultiLvlLbl val="0"/>
      </c:catAx>
      <c:valAx>
        <c:axId val="2101486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1455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948184"/>
        <c:axId val="2123527784"/>
      </c:barChart>
      <c:catAx>
        <c:axId val="2123948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527784"/>
        <c:crosses val="autoZero"/>
        <c:auto val="1"/>
        <c:lblAlgn val="ctr"/>
        <c:lblOffset val="100"/>
        <c:noMultiLvlLbl val="0"/>
      </c:catAx>
      <c:valAx>
        <c:axId val="2123527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948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130079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96325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 (closer to a clique)</a:t>
            </a:r>
          </a:p>
          <a:p>
            <a:r>
              <a:rPr lang="en-US" dirty="0" smtClean="0"/>
              <a:t>k-dense filters out meaningless nodes (e.g. “bridge nodes” between communities)</a:t>
            </a:r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doesn’t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k-dense in </a:t>
            </a:r>
            <a:r>
              <a:rPr lang="en-US" dirty="0" err="1" smtClean="0"/>
              <a:t>igraph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a maximal connected sub-graph of G in which all vertices have degree at least 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maximal connected sub-graph 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</a:p>
          <a:p>
            <a:r>
              <a:rPr lang="en-US" dirty="0" smtClean="0"/>
              <a:t>General k-dense implementation relies on k-core communities</a:t>
            </a:r>
          </a:p>
          <a:p>
            <a:r>
              <a:rPr lang="en-US" dirty="0" smtClean="0"/>
              <a:t>We needed to implement k-core decomposition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Optimized thanks to the fact it doesn’t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“Density"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158</TotalTime>
  <Words>521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Implementing k-dense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Luca Bellini</cp:lastModifiedBy>
  <cp:revision>22</cp:revision>
  <dcterms:created xsi:type="dcterms:W3CDTF">2012-09-18T13:57:05Z</dcterms:created>
  <dcterms:modified xsi:type="dcterms:W3CDTF">2012-09-19T13:22:02Z</dcterms:modified>
</cp:coreProperties>
</file>