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71" r:id="rId13"/>
    <p:sldId id="270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morelli:Projects:k-dense-github:k-dense:results: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davidemorelli:Projects:k-dense-github:k-dense:results: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nodes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anni!$B$1:$G$1</c:f>
              <c:numCache>
                <c:formatCode>General</c:formatCode>
                <c:ptCount val="6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  <c:pt idx="5">
                  <c:v>2012.0</c:v>
                </c:pt>
              </c:numCache>
            </c:numRef>
          </c:cat>
          <c:val>
            <c:numRef>
              <c:f>anni!$B$40812:$G$40812</c:f>
              <c:numCache>
                <c:formatCode>General</c:formatCode>
                <c:ptCount val="6"/>
                <c:pt idx="0">
                  <c:v>24835.0</c:v>
                </c:pt>
                <c:pt idx="1">
                  <c:v>27896.0</c:v>
                </c:pt>
                <c:pt idx="2">
                  <c:v>31349.0</c:v>
                </c:pt>
                <c:pt idx="3">
                  <c:v>34054.0</c:v>
                </c:pt>
                <c:pt idx="4">
                  <c:v>37261.0</c:v>
                </c:pt>
                <c:pt idx="5">
                  <c:v>40810.0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8111992"/>
        <c:axId val="2048108968"/>
      </c:barChart>
      <c:catAx>
        <c:axId val="2048111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48108968"/>
        <c:crosses val="autoZero"/>
        <c:auto val="1"/>
        <c:lblAlgn val="ctr"/>
        <c:lblOffset val="100"/>
        <c:noMultiLvlLbl val="0"/>
      </c:catAx>
      <c:valAx>
        <c:axId val="2048108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8111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k-core 2007 to 2012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anni!$B$1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anni!$B$4:$B$11</c:f>
              <c:numCache>
                <c:formatCode>General</c:formatCode>
                <c:ptCount val="8"/>
                <c:pt idx="0">
                  <c:v>6841.0</c:v>
                </c:pt>
                <c:pt idx="1">
                  <c:v>11340.0</c:v>
                </c:pt>
                <c:pt idx="2">
                  <c:v>3220.0</c:v>
                </c:pt>
                <c:pt idx="3">
                  <c:v>1194.0</c:v>
                </c:pt>
                <c:pt idx="4">
                  <c:v>549.0</c:v>
                </c:pt>
                <c:pt idx="5">
                  <c:v>271.0</c:v>
                </c:pt>
                <c:pt idx="6">
                  <c:v>233.0</c:v>
                </c:pt>
                <c:pt idx="7">
                  <c:v>148.0</c:v>
                </c:pt>
              </c:numCache>
            </c:numRef>
          </c:val>
        </c:ser>
        <c:ser>
          <c:idx val="1"/>
          <c:order val="1"/>
          <c:tx>
            <c:strRef>
              <c:f>anni!$C$1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anni!$C$4:$C$11</c:f>
              <c:numCache>
                <c:formatCode>General</c:formatCode>
                <c:ptCount val="8"/>
                <c:pt idx="0">
                  <c:v>7997.0</c:v>
                </c:pt>
                <c:pt idx="1">
                  <c:v>12467.0</c:v>
                </c:pt>
                <c:pt idx="2">
                  <c:v>3592.0</c:v>
                </c:pt>
                <c:pt idx="3">
                  <c:v>1342.0</c:v>
                </c:pt>
                <c:pt idx="4">
                  <c:v>603.0</c:v>
                </c:pt>
                <c:pt idx="5">
                  <c:v>324.0</c:v>
                </c:pt>
                <c:pt idx="6">
                  <c:v>212.0</c:v>
                </c:pt>
                <c:pt idx="7">
                  <c:v>169.0</c:v>
                </c:pt>
              </c:numCache>
            </c:numRef>
          </c:val>
        </c:ser>
        <c:ser>
          <c:idx val="2"/>
          <c:order val="2"/>
          <c:tx>
            <c:strRef>
              <c:f>anni!$D$1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anni!$D$4:$D$11</c:f>
              <c:numCache>
                <c:formatCode>General</c:formatCode>
                <c:ptCount val="8"/>
                <c:pt idx="0">
                  <c:v>7728.0</c:v>
                </c:pt>
                <c:pt idx="1">
                  <c:v>12754.0</c:v>
                </c:pt>
                <c:pt idx="2">
                  <c:v>5224.0</c:v>
                </c:pt>
                <c:pt idx="3">
                  <c:v>2059.0</c:v>
                </c:pt>
                <c:pt idx="4">
                  <c:v>946.0</c:v>
                </c:pt>
                <c:pt idx="5">
                  <c:v>472.0</c:v>
                </c:pt>
                <c:pt idx="6">
                  <c:v>319.0</c:v>
                </c:pt>
                <c:pt idx="7">
                  <c:v>212.0</c:v>
                </c:pt>
              </c:numCache>
            </c:numRef>
          </c:val>
        </c:ser>
        <c:ser>
          <c:idx val="3"/>
          <c:order val="3"/>
          <c:tx>
            <c:strRef>
              <c:f>anni!$E$1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anni!$E$4:$E$11</c:f>
              <c:numCache>
                <c:formatCode>General</c:formatCode>
                <c:ptCount val="8"/>
                <c:pt idx="0">
                  <c:v>10351.0</c:v>
                </c:pt>
                <c:pt idx="1">
                  <c:v>15083.0</c:v>
                </c:pt>
                <c:pt idx="2">
                  <c:v>3975.0</c:v>
                </c:pt>
                <c:pt idx="3">
                  <c:v>1405.0</c:v>
                </c:pt>
                <c:pt idx="4">
                  <c:v>668.0</c:v>
                </c:pt>
                <c:pt idx="5">
                  <c:v>398.0</c:v>
                </c:pt>
                <c:pt idx="6">
                  <c:v>246.0</c:v>
                </c:pt>
                <c:pt idx="7">
                  <c:v>212.0</c:v>
                </c:pt>
              </c:numCache>
            </c:numRef>
          </c:val>
        </c:ser>
        <c:ser>
          <c:idx val="4"/>
          <c:order val="4"/>
          <c:tx>
            <c:strRef>
              <c:f>anni!$F$1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anni!$F$4:$F$11</c:f>
              <c:numCache>
                <c:formatCode>General</c:formatCode>
                <c:ptCount val="8"/>
                <c:pt idx="0">
                  <c:v>11511.0</c:v>
                </c:pt>
                <c:pt idx="1">
                  <c:v>16090.0</c:v>
                </c:pt>
                <c:pt idx="2">
                  <c:v>4321.0</c:v>
                </c:pt>
                <c:pt idx="3">
                  <c:v>1721.0</c:v>
                </c:pt>
                <c:pt idx="4">
                  <c:v>684.0</c:v>
                </c:pt>
                <c:pt idx="5">
                  <c:v>401.0</c:v>
                </c:pt>
                <c:pt idx="6">
                  <c:v>296.0</c:v>
                </c:pt>
                <c:pt idx="7">
                  <c:v>217.0</c:v>
                </c:pt>
              </c:numCache>
            </c:numRef>
          </c:val>
        </c:ser>
        <c:ser>
          <c:idx val="5"/>
          <c:order val="5"/>
          <c:tx>
            <c:strRef>
              <c:f>anni!$G$1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numRef>
              <c:f>anni!$A$4:$A$11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anni!$G$4:$G$11</c:f>
              <c:numCache>
                <c:formatCode>General</c:formatCode>
                <c:ptCount val="8"/>
                <c:pt idx="0">
                  <c:v>12683.0</c:v>
                </c:pt>
                <c:pt idx="1">
                  <c:v>17005.0</c:v>
                </c:pt>
                <c:pt idx="2">
                  <c:v>4894.0</c:v>
                </c:pt>
                <c:pt idx="3">
                  <c:v>1886.0</c:v>
                </c:pt>
                <c:pt idx="4">
                  <c:v>803.0</c:v>
                </c:pt>
                <c:pt idx="5">
                  <c:v>451.0</c:v>
                </c:pt>
                <c:pt idx="6">
                  <c:v>333.0</c:v>
                </c:pt>
                <c:pt idx="7">
                  <c:v>261.0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8010232"/>
        <c:axId val="2048004472"/>
      </c:barChart>
      <c:catAx>
        <c:axId val="2048010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</a:t>
                </a:r>
              </a:p>
              <a:p>
                <a:pPr>
                  <a:defRPr/>
                </a:pP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8004472"/>
        <c:crosses val="autoZero"/>
        <c:auto val="1"/>
        <c:lblAlgn val="ctr"/>
        <c:lblOffset val="100"/>
        <c:noMultiLvlLbl val="0"/>
      </c:catAx>
      <c:valAx>
        <c:axId val="2048004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8010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2012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kcore</c:v>
          </c:tx>
          <c:spPr>
            <a:ln w="12700"/>
          </c:spPr>
          <c:marker>
            <c:symbol val="none"/>
          </c:marker>
          <c:val>
            <c:numRef>
              <c:f>'confronto 2012'!$B$1:$B$80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12683.0</c:v>
                </c:pt>
                <c:pt idx="3">
                  <c:v>17005.0</c:v>
                </c:pt>
                <c:pt idx="4">
                  <c:v>4894.0</c:v>
                </c:pt>
                <c:pt idx="5">
                  <c:v>1886.0</c:v>
                </c:pt>
                <c:pt idx="6">
                  <c:v>803.0</c:v>
                </c:pt>
                <c:pt idx="7">
                  <c:v>451.0</c:v>
                </c:pt>
                <c:pt idx="8">
                  <c:v>333.0</c:v>
                </c:pt>
                <c:pt idx="9">
                  <c:v>261.0</c:v>
                </c:pt>
                <c:pt idx="10">
                  <c:v>187.0</c:v>
                </c:pt>
                <c:pt idx="11">
                  <c:v>161.0</c:v>
                </c:pt>
                <c:pt idx="12">
                  <c:v>133.0</c:v>
                </c:pt>
                <c:pt idx="13">
                  <c:v>147.0</c:v>
                </c:pt>
                <c:pt idx="14">
                  <c:v>147.0</c:v>
                </c:pt>
                <c:pt idx="15">
                  <c:v>156.0</c:v>
                </c:pt>
                <c:pt idx="16">
                  <c:v>121.0</c:v>
                </c:pt>
                <c:pt idx="17">
                  <c:v>126.0</c:v>
                </c:pt>
                <c:pt idx="18">
                  <c:v>110.0</c:v>
                </c:pt>
                <c:pt idx="19">
                  <c:v>69.0</c:v>
                </c:pt>
                <c:pt idx="20">
                  <c:v>64.0</c:v>
                </c:pt>
                <c:pt idx="21">
                  <c:v>48.0</c:v>
                </c:pt>
                <c:pt idx="22">
                  <c:v>40.0</c:v>
                </c:pt>
                <c:pt idx="23">
                  <c:v>25.0</c:v>
                </c:pt>
                <c:pt idx="24">
                  <c:v>23.0</c:v>
                </c:pt>
                <c:pt idx="25">
                  <c:v>26.0</c:v>
                </c:pt>
                <c:pt idx="26">
                  <c:v>17.0</c:v>
                </c:pt>
                <c:pt idx="27">
                  <c:v>14.0</c:v>
                </c:pt>
                <c:pt idx="28">
                  <c:v>17.0</c:v>
                </c:pt>
                <c:pt idx="29">
                  <c:v>18.0</c:v>
                </c:pt>
                <c:pt idx="30">
                  <c:v>11.0</c:v>
                </c:pt>
                <c:pt idx="31">
                  <c:v>12.0</c:v>
                </c:pt>
                <c:pt idx="32">
                  <c:v>11.0</c:v>
                </c:pt>
                <c:pt idx="33">
                  <c:v>19.0</c:v>
                </c:pt>
                <c:pt idx="34">
                  <c:v>9.0</c:v>
                </c:pt>
                <c:pt idx="35">
                  <c:v>13.0</c:v>
                </c:pt>
                <c:pt idx="36">
                  <c:v>16.0</c:v>
                </c:pt>
                <c:pt idx="37">
                  <c:v>14.0</c:v>
                </c:pt>
                <c:pt idx="38">
                  <c:v>19.0</c:v>
                </c:pt>
                <c:pt idx="39">
                  <c:v>20.0</c:v>
                </c:pt>
                <c:pt idx="40">
                  <c:v>12.0</c:v>
                </c:pt>
                <c:pt idx="41">
                  <c:v>19.0</c:v>
                </c:pt>
                <c:pt idx="42">
                  <c:v>30.0</c:v>
                </c:pt>
                <c:pt idx="43">
                  <c:v>30.0</c:v>
                </c:pt>
                <c:pt idx="44">
                  <c:v>16.0</c:v>
                </c:pt>
                <c:pt idx="45">
                  <c:v>12.0</c:v>
                </c:pt>
                <c:pt idx="46">
                  <c:v>21.0</c:v>
                </c:pt>
                <c:pt idx="47">
                  <c:v>21.0</c:v>
                </c:pt>
                <c:pt idx="48">
                  <c:v>23.0</c:v>
                </c:pt>
                <c:pt idx="49">
                  <c:v>19.0</c:v>
                </c:pt>
                <c:pt idx="50">
                  <c:v>28.0</c:v>
                </c:pt>
                <c:pt idx="51">
                  <c:v>18.0</c:v>
                </c:pt>
                <c:pt idx="52">
                  <c:v>11.0</c:v>
                </c:pt>
                <c:pt idx="53">
                  <c:v>18.0</c:v>
                </c:pt>
                <c:pt idx="54">
                  <c:v>14.0</c:v>
                </c:pt>
                <c:pt idx="55">
                  <c:v>11.0</c:v>
                </c:pt>
                <c:pt idx="56">
                  <c:v>21.0</c:v>
                </c:pt>
                <c:pt idx="57">
                  <c:v>14.0</c:v>
                </c:pt>
                <c:pt idx="58">
                  <c:v>9.0</c:v>
                </c:pt>
                <c:pt idx="59">
                  <c:v>18.0</c:v>
                </c:pt>
                <c:pt idx="60">
                  <c:v>17.0</c:v>
                </c:pt>
                <c:pt idx="61">
                  <c:v>7.0</c:v>
                </c:pt>
                <c:pt idx="62">
                  <c:v>17.0</c:v>
                </c:pt>
                <c:pt idx="63">
                  <c:v>22.0</c:v>
                </c:pt>
                <c:pt idx="64">
                  <c:v>8.0</c:v>
                </c:pt>
                <c:pt idx="65">
                  <c:v>8.0</c:v>
                </c:pt>
                <c:pt idx="66">
                  <c:v>9.0</c:v>
                </c:pt>
                <c:pt idx="67">
                  <c:v>11.0</c:v>
                </c:pt>
                <c:pt idx="68">
                  <c:v>3.0</c:v>
                </c:pt>
                <c:pt idx="69">
                  <c:v>4.0</c:v>
                </c:pt>
                <c:pt idx="70">
                  <c:v>7.0</c:v>
                </c:pt>
                <c:pt idx="71">
                  <c:v>13.0</c:v>
                </c:pt>
                <c:pt idx="72">
                  <c:v>7.0</c:v>
                </c:pt>
                <c:pt idx="73">
                  <c:v>20.0</c:v>
                </c:pt>
                <c:pt idx="74">
                  <c:v>8.0</c:v>
                </c:pt>
                <c:pt idx="75">
                  <c:v>34.0</c:v>
                </c:pt>
                <c:pt idx="76">
                  <c:v>141.0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ser>
          <c:idx val="0"/>
          <c:order val="1"/>
          <c:tx>
            <c:v>kdense</c:v>
          </c:tx>
          <c:spPr>
            <a:ln w="12700">
              <a:solidFill>
                <a:srgbClr val="1C996F"/>
              </a:solidFill>
            </a:ln>
          </c:spPr>
          <c:marker>
            <c:symbol val="none"/>
          </c:marker>
          <c:val>
            <c:numRef>
              <c:f>'confronto 2012'!$E$1:$E$80</c:f>
              <c:numCache>
                <c:formatCode>General</c:formatCode>
                <c:ptCount val="80"/>
                <c:pt idx="0">
                  <c:v>0.0</c:v>
                </c:pt>
                <c:pt idx="1">
                  <c:v>0.0</c:v>
                </c:pt>
                <c:pt idx="2">
                  <c:v>22527.0</c:v>
                </c:pt>
                <c:pt idx="3">
                  <c:v>12277.0</c:v>
                </c:pt>
                <c:pt idx="4">
                  <c:v>2233.0</c:v>
                </c:pt>
                <c:pt idx="5">
                  <c:v>783.0</c:v>
                </c:pt>
                <c:pt idx="6">
                  <c:v>445.0</c:v>
                </c:pt>
                <c:pt idx="7">
                  <c:v>291.0</c:v>
                </c:pt>
                <c:pt idx="8">
                  <c:v>162.0</c:v>
                </c:pt>
                <c:pt idx="9">
                  <c:v>145.0</c:v>
                </c:pt>
                <c:pt idx="10">
                  <c:v>117.0</c:v>
                </c:pt>
                <c:pt idx="11">
                  <c:v>118.0</c:v>
                </c:pt>
                <c:pt idx="12">
                  <c:v>131.0</c:v>
                </c:pt>
                <c:pt idx="13">
                  <c:v>202.0</c:v>
                </c:pt>
                <c:pt idx="14">
                  <c:v>171.0</c:v>
                </c:pt>
                <c:pt idx="15">
                  <c:v>126.0</c:v>
                </c:pt>
                <c:pt idx="16">
                  <c:v>109.0</c:v>
                </c:pt>
                <c:pt idx="17">
                  <c:v>45.0</c:v>
                </c:pt>
                <c:pt idx="18">
                  <c:v>42.0</c:v>
                </c:pt>
                <c:pt idx="19">
                  <c:v>41.0</c:v>
                </c:pt>
                <c:pt idx="20">
                  <c:v>21.0</c:v>
                </c:pt>
                <c:pt idx="21">
                  <c:v>22.0</c:v>
                </c:pt>
                <c:pt idx="22">
                  <c:v>17.0</c:v>
                </c:pt>
                <c:pt idx="23">
                  <c:v>19.0</c:v>
                </c:pt>
                <c:pt idx="24">
                  <c:v>15.0</c:v>
                </c:pt>
                <c:pt idx="25">
                  <c:v>8.0</c:v>
                </c:pt>
                <c:pt idx="26">
                  <c:v>9.0</c:v>
                </c:pt>
                <c:pt idx="27">
                  <c:v>19.0</c:v>
                </c:pt>
                <c:pt idx="28">
                  <c:v>19.0</c:v>
                </c:pt>
                <c:pt idx="29">
                  <c:v>19.0</c:v>
                </c:pt>
                <c:pt idx="30">
                  <c:v>13.0</c:v>
                </c:pt>
                <c:pt idx="31">
                  <c:v>20.0</c:v>
                </c:pt>
                <c:pt idx="32">
                  <c:v>30.0</c:v>
                </c:pt>
                <c:pt idx="33">
                  <c:v>31.0</c:v>
                </c:pt>
                <c:pt idx="34">
                  <c:v>30.0</c:v>
                </c:pt>
                <c:pt idx="35">
                  <c:v>34.0</c:v>
                </c:pt>
                <c:pt idx="36">
                  <c:v>40.0</c:v>
                </c:pt>
                <c:pt idx="37">
                  <c:v>36.0</c:v>
                </c:pt>
                <c:pt idx="38">
                  <c:v>30.0</c:v>
                </c:pt>
                <c:pt idx="39">
                  <c:v>36.0</c:v>
                </c:pt>
                <c:pt idx="40">
                  <c:v>39.0</c:v>
                </c:pt>
                <c:pt idx="41">
                  <c:v>29.0</c:v>
                </c:pt>
                <c:pt idx="42">
                  <c:v>40.0</c:v>
                </c:pt>
                <c:pt idx="43">
                  <c:v>27.0</c:v>
                </c:pt>
                <c:pt idx="44">
                  <c:v>31.0</c:v>
                </c:pt>
                <c:pt idx="45">
                  <c:v>15.0</c:v>
                </c:pt>
                <c:pt idx="46">
                  <c:v>24.0</c:v>
                </c:pt>
                <c:pt idx="47">
                  <c:v>39.0</c:v>
                </c:pt>
                <c:pt idx="48">
                  <c:v>20.0</c:v>
                </c:pt>
                <c:pt idx="49">
                  <c:v>49.0</c:v>
                </c:pt>
                <c:pt idx="50">
                  <c:v>64.0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7970904"/>
        <c:axId val="2047967912"/>
      </c:lineChart>
      <c:catAx>
        <c:axId val="20479709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967912"/>
        <c:crosses val="autoZero"/>
        <c:auto val="1"/>
        <c:lblAlgn val="ctr"/>
        <c:lblOffset val="100"/>
        <c:tickLblSkip val="5"/>
        <c:noMultiLvlLbl val="0"/>
      </c:catAx>
      <c:valAx>
        <c:axId val="2047967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97090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plus>
            <c:minus>
              <c:numRef>
                <c:f>info!$J$70</c:f>
                <c:numCache>
                  <c:formatCode>General</c:formatCode>
                  <c:ptCount val="1"/>
                  <c:pt idx="0">
                    <c:v>0.834180107249831</c:v>
                  </c:pt>
                </c:numCache>
              </c:numRef>
            </c:minus>
          </c:errBars>
          <c:val>
            <c:numRef>
              <c:f>info!$J$69</c:f>
              <c:numCache>
                <c:formatCode>General</c:formatCode>
                <c:ptCount val="1"/>
                <c:pt idx="0">
                  <c:v>1.609374796875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plus>
            <c:minus>
              <c:numRef>
                <c:f>info!$B$147</c:f>
                <c:numCache>
                  <c:formatCode>General</c:formatCode>
                  <c:ptCount val="1"/>
                  <c:pt idx="0">
                    <c:v>10.3828047959504</c:v>
                  </c:pt>
                </c:numCache>
              </c:numRef>
            </c:minus>
          </c:errBars>
          <c:val>
            <c:numRef>
              <c:f>info!$B$146</c:f>
              <c:numCache>
                <c:formatCode>General</c:formatCode>
                <c:ptCount val="1"/>
                <c:pt idx="0">
                  <c:v>19.68085103546099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533256"/>
        <c:axId val="2047536232"/>
      </c:barChart>
      <c:catAx>
        <c:axId val="20475332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536232"/>
        <c:crosses val="autoZero"/>
        <c:auto val="1"/>
        <c:lblAlgn val="ctr"/>
        <c:lblOffset val="100"/>
        <c:noMultiLvlLbl val="0"/>
      </c:catAx>
      <c:valAx>
        <c:axId val="2047536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533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betweenes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val>
            <c:numRef>
              <c:f>info!$O$69</c:f>
              <c:numCache>
                <c:formatCode>General</c:formatCode>
                <c:ptCount val="1"/>
                <c:pt idx="0">
                  <c:v>0.000940604790692577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val>
            <c:numRef>
              <c:f>info!$F$146</c:f>
              <c:numCache>
                <c:formatCode>General</c:formatCode>
                <c:ptCount val="1"/>
                <c:pt idx="0">
                  <c:v>0.00205201241116265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569416"/>
        <c:axId val="2047572392"/>
      </c:barChart>
      <c:catAx>
        <c:axId val="2047569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572392"/>
        <c:crosses val="autoZero"/>
        <c:auto val="1"/>
        <c:lblAlgn val="ctr"/>
        <c:lblOffset val="100"/>
        <c:noMultiLvlLbl val="0"/>
      </c:catAx>
      <c:valAx>
        <c:axId val="2047572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569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closeness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plus>
            <c:minus>
              <c:numRef>
                <c:f>info!$K$70</c:f>
                <c:numCache>
                  <c:formatCode>General</c:formatCode>
                  <c:ptCount val="1"/>
                  <c:pt idx="0">
                    <c:v>0.0597118000154165</c:v>
                  </c:pt>
                </c:numCache>
              </c:numRef>
            </c:minus>
          </c:errBars>
          <c:val>
            <c:numRef>
              <c:f>info!$K$69</c:f>
              <c:numCache>
                <c:formatCode>General</c:formatCode>
                <c:ptCount val="1"/>
                <c:pt idx="0">
                  <c:v>0.955304328125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plus>
            <c:minus>
              <c:numRef>
                <c:f>info!$C$147</c:f>
                <c:numCache>
                  <c:formatCode>General</c:formatCode>
                  <c:ptCount val="1"/>
                  <c:pt idx="0">
                    <c:v>0.0968353466798049</c:v>
                  </c:pt>
                </c:numCache>
              </c:numRef>
            </c:minus>
          </c:errBars>
          <c:val>
            <c:numRef>
              <c:f>info!$C$146</c:f>
              <c:numCache>
                <c:formatCode>General</c:formatCode>
                <c:ptCount val="1"/>
                <c:pt idx="0">
                  <c:v>0.791387191489362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637240"/>
        <c:axId val="2047640216"/>
      </c:barChart>
      <c:catAx>
        <c:axId val="2047637240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640216"/>
        <c:crosses val="autoZero"/>
        <c:auto val="1"/>
        <c:lblAlgn val="ctr"/>
        <c:lblOffset val="100"/>
        <c:noMultiLvlLbl val="0"/>
      </c:catAx>
      <c:valAx>
        <c:axId val="2047640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637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transitivity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k-dense</c:v>
          </c:tx>
          <c:invertIfNegative val="0"/>
          <c:errBars>
            <c:errBarType val="both"/>
            <c:errValType val="cust"/>
            <c:noEndCap val="0"/>
            <c:pl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plus>
            <c:minus>
              <c:numRef>
                <c:f>info!$L$70</c:f>
                <c:numCache>
                  <c:formatCode>General</c:formatCode>
                  <c:ptCount val="1"/>
                  <c:pt idx="0">
                    <c:v>0.0185438861929385</c:v>
                  </c:pt>
                </c:numCache>
              </c:numRef>
            </c:minus>
          </c:errBars>
          <c:val>
            <c:numRef>
              <c:f>info!$L$69</c:f>
              <c:numCache>
                <c:formatCode>General</c:formatCode>
                <c:ptCount val="1"/>
                <c:pt idx="0">
                  <c:v>0.959073421875</c:v>
                </c:pt>
              </c:numCache>
            </c:numRef>
          </c:val>
        </c:ser>
        <c:ser>
          <c:idx val="1"/>
          <c:order val="1"/>
          <c:tx>
            <c:v>k-core</c:v>
          </c:tx>
          <c:invertIfNegative val="0"/>
          <c:errBars>
            <c:errBarType val="both"/>
            <c:errValType val="cust"/>
            <c:noEndCap val="0"/>
            <c:pl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plus>
            <c:minus>
              <c:numRef>
                <c:f>info!$D$147</c:f>
                <c:numCache>
                  <c:formatCode>General</c:formatCode>
                  <c:ptCount val="1"/>
                  <c:pt idx="0">
                    <c:v>0.0319203865136697</c:v>
                  </c:pt>
                </c:numCache>
              </c:numRef>
            </c:minus>
          </c:errBars>
          <c:val>
            <c:numRef>
              <c:f>info!$D$146</c:f>
              <c:numCache>
                <c:formatCode>General</c:formatCode>
                <c:ptCount val="1"/>
                <c:pt idx="0">
                  <c:v>0.75293970212766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7678408"/>
        <c:axId val="2047681384"/>
      </c:barChart>
      <c:catAx>
        <c:axId val="20476784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7681384"/>
        <c:crosses val="autoZero"/>
        <c:auto val="1"/>
        <c:lblAlgn val="ctr"/>
        <c:lblOffset val="100"/>
        <c:noMultiLvlLbl val="0"/>
      </c:catAx>
      <c:valAx>
        <c:axId val="2047681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678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A98DAD-5796-154F-9D08-20EF7FFE737C}" type="datetimeFigureOut">
              <a:rPr lang="en-US" smtClean="0"/>
              <a:t>9/20/12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813F3-0328-D443-B9B7-51C354F46D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6083"/>
            <a:ext cx="7772400" cy="189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between network decomposition methods:</a:t>
            </a:r>
            <a:br>
              <a:rPr lang="en-US" dirty="0" smtClean="0"/>
            </a:br>
            <a:r>
              <a:rPr lang="en-US" dirty="0" smtClean="0"/>
              <a:t>k-core and k-dense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Gabriele </a:t>
            </a:r>
            <a:r>
              <a:rPr lang="en-US" dirty="0" err="1" smtClean="0"/>
              <a:t>Cocco</a:t>
            </a:r>
            <a:r>
              <a:rPr lang="en-US" dirty="0" smtClean="0"/>
              <a:t> and Davide Morelli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cocco|morelli</a:t>
            </a:r>
            <a:r>
              <a:rPr lang="en-US" dirty="0" smtClean="0"/>
              <a:t>}@</a:t>
            </a:r>
            <a:r>
              <a:rPr lang="en-US" dirty="0" err="1" smtClean="0"/>
              <a:t>di.unipi.it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6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348140"/>
              </p:ext>
            </p:extLst>
          </p:nvPr>
        </p:nvGraphicFramePr>
        <p:xfrm>
          <a:off x="586909" y="195268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25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Wide-connected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6326993"/>
              </p:ext>
            </p:extLst>
          </p:nvPr>
        </p:nvGraphicFramePr>
        <p:xfrm>
          <a:off x="612651" y="3906037"/>
          <a:ext cx="81533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799"/>
                <a:gridCol w="2717799"/>
                <a:gridCol w="2717799"/>
              </a:tblGrid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K-core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K-dense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72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73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75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34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76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141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  <a:tr h="3149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77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12582" marR="12582" marT="127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90592" marR="90592" anchor="ctr"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300796" y="5599938"/>
            <a:ext cx="3492590" cy="692775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K-core detects 141 nodes with 75 neighbors</a:t>
            </a:r>
          </a:p>
          <a:p>
            <a:r>
              <a:rPr lang="en-US" sz="2400" dirty="0" smtClean="0"/>
              <a:t>K-dense shows that they loosely form a clique (they share few adjacent nodes)</a:t>
            </a:r>
            <a:endParaRPr lang="en-US" dirty="0" smtClean="0"/>
          </a:p>
          <a:p>
            <a:pPr lvl="1"/>
            <a:r>
              <a:rPr lang="en-US" sz="2100" dirty="0" smtClean="0"/>
              <a:t>Max number of k for k-dense is 50, versus 76 of k-core</a:t>
            </a:r>
          </a:p>
        </p:txBody>
      </p:sp>
    </p:spTree>
    <p:extLst>
      <p:ext uri="{BB962C8B-B14F-4D97-AF65-F5344CB8AC3E}">
        <p14:creationId xmlns:p14="http://schemas.microsoft.com/office/powerpoint/2010/main" val="424276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communities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</a:t>
            </a:r>
            <a:r>
              <a:rPr lang="en-US" dirty="0" smtClean="0"/>
              <a:t>: 76</a:t>
            </a:r>
          </a:p>
          <a:p>
            <a:pPr lvl="1"/>
            <a:r>
              <a:rPr lang="en-US" dirty="0" smtClean="0"/>
              <a:t># nodes</a:t>
            </a:r>
            <a:r>
              <a:rPr lang="en-US" dirty="0" smtClean="0"/>
              <a:t>: 141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-0.16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Largest community:</a:t>
            </a:r>
          </a:p>
          <a:p>
            <a:pPr lvl="1"/>
            <a:r>
              <a:rPr lang="en-US" dirty="0" smtClean="0"/>
              <a:t>k</a:t>
            </a:r>
            <a:r>
              <a:rPr lang="en-US" dirty="0" smtClean="0"/>
              <a:t>: 50</a:t>
            </a:r>
          </a:p>
          <a:p>
            <a:pPr lvl="1"/>
            <a:r>
              <a:rPr lang="en-US" dirty="0" smtClean="0"/>
              <a:t># nodes</a:t>
            </a:r>
            <a:r>
              <a:rPr lang="en-US" dirty="0" smtClean="0"/>
              <a:t>: 64</a:t>
            </a:r>
          </a:p>
          <a:p>
            <a:r>
              <a:rPr lang="en-US" dirty="0" err="1" smtClean="0"/>
              <a:t>Assortativity</a:t>
            </a:r>
            <a:r>
              <a:rPr lang="en-US" dirty="0" smtClean="0"/>
              <a:t>: -0.11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69956"/>
              </p:ext>
            </p:extLst>
          </p:nvPr>
        </p:nvGraphicFramePr>
        <p:xfrm>
          <a:off x="186445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321156"/>
              </p:ext>
            </p:extLst>
          </p:nvPr>
        </p:nvGraphicFramePr>
        <p:xfrm>
          <a:off x="4694597" y="1433606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2054" y="4451209"/>
            <a:ext cx="3890260" cy="1985833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337" y="4438380"/>
            <a:ext cx="3890260" cy="2142992"/>
          </a:xfrm>
          <a:prstGeom prst="roundRect">
            <a:avLst/>
          </a:prstGeom>
          <a:noFill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4805" y="3784166"/>
            <a:ext cx="2232277" cy="6670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04734" y="3784166"/>
            <a:ext cx="51317" cy="654213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3039" r="10258" b="9975"/>
          <a:stretch/>
        </p:blipFill>
        <p:spPr>
          <a:xfrm>
            <a:off x="5230712" y="4576293"/>
            <a:ext cx="3355624" cy="19762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6565" t="1" r="7774" b="16135"/>
          <a:stretch/>
        </p:blipFill>
        <p:spPr>
          <a:xfrm>
            <a:off x="500317" y="4624403"/>
            <a:ext cx="3526883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communities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369186"/>
              </p:ext>
            </p:extLst>
          </p:nvPr>
        </p:nvGraphicFramePr>
        <p:xfrm>
          <a:off x="292281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058854"/>
              </p:ext>
            </p:extLst>
          </p:nvPr>
        </p:nvGraphicFramePr>
        <p:xfrm>
          <a:off x="4694597" y="1951130"/>
          <a:ext cx="414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1897209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4937784"/>
            <a:ext cx="3822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Fareness</a:t>
            </a:r>
            <a:r>
              <a:rPr lang="en-US" sz="1600" dirty="0" smtClean="0"/>
              <a:t> of </a:t>
            </a:r>
            <a:r>
              <a:rPr lang="en-US" sz="1600" i="1" dirty="0" smtClean="0"/>
              <a:t>n:</a:t>
            </a:r>
            <a:br>
              <a:rPr lang="en-US" sz="1600" i="1" dirty="0" smtClean="0"/>
            </a:br>
            <a:r>
              <a:rPr lang="en-US" sz="1600" dirty="0" smtClean="0"/>
              <a:t>sum of distances from other nodes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Closeness of </a:t>
            </a:r>
            <a:r>
              <a:rPr lang="en-US" sz="1600" i="1" dirty="0" smtClean="0"/>
              <a:t>n:</a:t>
            </a:r>
            <a:r>
              <a:rPr lang="en-US" sz="1600" dirty="0" smtClean="0"/>
              <a:t> 1 / </a:t>
            </a:r>
            <a:r>
              <a:rPr lang="en-US" sz="1600" dirty="0" err="1" smtClean="0"/>
              <a:t>fareness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Nodes in k-dense are generally nearer from each other (many edges connecting common neighbors)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11916" y="4937784"/>
            <a:ext cx="3822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Transitivity (clustering)</a:t>
            </a:r>
            <a:r>
              <a:rPr lang="en-US" sz="1600" i="1" dirty="0" smtClean="0"/>
              <a:t>:</a:t>
            </a:r>
            <a:br>
              <a:rPr lang="en-US" sz="1600" i="1" dirty="0" smtClean="0"/>
            </a:br>
            <a:r>
              <a:rPr lang="en-US" sz="1600" i="1" dirty="0" smtClean="0"/>
              <a:t>#connections between neighbors / possible connections between neighbors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K-dense definition implies strong connections (many common neighbors)</a:t>
            </a:r>
            <a:endParaRPr lang="en-US" sz="1600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6344585" y="3222238"/>
            <a:ext cx="330065" cy="289918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-dense communities nodes are more interconnected (closer to a clique)</a:t>
            </a:r>
          </a:p>
          <a:p>
            <a:r>
              <a:rPr lang="en-US" dirty="0" smtClean="0"/>
              <a:t>k-dense filters out meaningless nodes (e.g. “bridge nodes” between communities)</a:t>
            </a:r>
          </a:p>
          <a:p>
            <a:r>
              <a:rPr lang="en-US" dirty="0"/>
              <a:t>k</a:t>
            </a:r>
            <a:r>
              <a:rPr lang="en-US" dirty="0" smtClean="0"/>
              <a:t>-core still useful to detects widely-connected sub-graphs that k-dense </a:t>
            </a:r>
            <a:r>
              <a:rPr lang="en-US" smtClean="0"/>
              <a:t>doesn’t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k-dense in </a:t>
            </a:r>
            <a:r>
              <a:rPr lang="en-US" dirty="0" err="1" smtClean="0"/>
              <a:t>IGraph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internet topology using k-core and k-dense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and analyze the maximal communities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k-core </a:t>
            </a:r>
            <a:r>
              <a:rPr lang="en-US" sz="2400" dirty="0" smtClean="0"/>
              <a:t>of a graph G is a maximal connected sub-graph of G in which all vertices have degree at least k - 1</a:t>
            </a:r>
          </a:p>
          <a:p>
            <a:r>
              <a:rPr lang="en-US" sz="2400" i="1" dirty="0" err="1" smtClean="0"/>
              <a:t>Coreness</a:t>
            </a:r>
            <a:r>
              <a:rPr lang="en-US" sz="2400" dirty="0" smtClean="0"/>
              <a:t> of a node </a:t>
            </a:r>
            <a:r>
              <a:rPr lang="en-US" sz="2400" i="1" dirty="0" smtClean="0"/>
              <a:t>n</a:t>
            </a:r>
            <a:r>
              <a:rPr lang="en-US" sz="2400" dirty="0" smtClean="0"/>
              <a:t>: max value of k for which exists a k-core of G containing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2299530" y="3752536"/>
            <a:ext cx="4541976" cy="26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k-dense of a graph G is a maximal connected sub-graph of G where each pair of adjacent nodes have at least (k - 2) </a:t>
            </a:r>
            <a:r>
              <a:rPr lang="en-US" sz="2400" dirty="0"/>
              <a:t>common adjacent </a:t>
            </a:r>
            <a:r>
              <a:rPr lang="en-US" sz="2400" dirty="0" smtClean="0"/>
              <a:t>nodes</a:t>
            </a:r>
          </a:p>
          <a:p>
            <a:r>
              <a:rPr lang="en-US" sz="2400" dirty="0" smtClean="0"/>
              <a:t>It follows that each node must have (k – 1) neighbors</a:t>
            </a:r>
          </a:p>
          <a:p>
            <a:pPr lvl="1"/>
            <a:r>
              <a:rPr lang="en-US" sz="2100" dirty="0" smtClean="0"/>
              <a:t>If a sub-graph is k-dense, it is k-core too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65" t="1" r="7774" b="16135"/>
          <a:stretch/>
        </p:blipFill>
        <p:spPr>
          <a:xfrm>
            <a:off x="2405367" y="4125049"/>
            <a:ext cx="4572000" cy="22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k-dense </a:t>
            </a:r>
            <a:r>
              <a:rPr lang="en-US" dirty="0" err="1" smtClean="0"/>
              <a:t>vs</a:t>
            </a:r>
            <a:r>
              <a:rPr lang="en-US" dirty="0" smtClean="0"/>
              <a:t> k-core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K-core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</a:rPr>
              <a:t>K-dense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039" r="10258" b="9975"/>
          <a:stretch/>
        </p:blipFill>
        <p:spPr>
          <a:xfrm>
            <a:off x="939306" y="4268795"/>
            <a:ext cx="3226788" cy="1900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65" t="1" r="7774" b="16135"/>
          <a:stretch/>
        </p:blipFill>
        <p:spPr>
          <a:xfrm>
            <a:off x="5135968" y="4320975"/>
            <a:ext cx="3215464" cy="15646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503447"/>
            <a:ext cx="3886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total amount of nodes “connections”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included even if they are not really part of a community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nodes excluded  even if quite connected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3308" y="4369085"/>
            <a:ext cx="2912762" cy="150026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6124" y="5215063"/>
            <a:ext cx="327130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514" y="4414896"/>
            <a:ext cx="944446" cy="327130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36087" y="4647371"/>
            <a:ext cx="2639820" cy="971811"/>
            <a:chOff x="1236087" y="4647371"/>
            <a:chExt cx="2639820" cy="971811"/>
          </a:xfrm>
        </p:grpSpPr>
        <p:sp>
          <p:nvSpPr>
            <p:cNvPr id="14" name="Rounded Rectangle 13"/>
            <p:cNvSpPr/>
            <p:nvPr/>
          </p:nvSpPr>
          <p:spPr>
            <a:xfrm>
              <a:off x="1236087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22085" y="4647371"/>
              <a:ext cx="1053822" cy="97181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00600" y="2503447"/>
            <a:ext cx="388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Gives more importance to the sharing of nodes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Tends to filter out “</a:t>
            </a:r>
            <a:r>
              <a:rPr lang="en-US" dirty="0" err="1" smtClean="0"/>
              <a:t>bridge”nodes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09942" y="5215063"/>
            <a:ext cx="277484" cy="277484"/>
          </a:xfrm>
          <a:prstGeom prst="ellipse">
            <a:avLst/>
          </a:prstGeom>
          <a:solidFill>
            <a:schemeClr val="accent2">
              <a:alpha val="45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5719" y="4482248"/>
            <a:ext cx="2411991" cy="1040701"/>
            <a:chOff x="1207224" y="4628127"/>
            <a:chExt cx="2411991" cy="1040701"/>
          </a:xfrm>
        </p:grpSpPr>
        <p:sp>
          <p:nvSpPr>
            <p:cNvPr id="20" name="Rounded Rectangle 19"/>
            <p:cNvSpPr/>
            <p:nvPr/>
          </p:nvSpPr>
          <p:spPr>
            <a:xfrm>
              <a:off x="1207224" y="4628127"/>
              <a:ext cx="1128526" cy="1040701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802843" y="4936015"/>
              <a:ext cx="816372" cy="731277"/>
            </a:xfrm>
            <a:prstGeom prst="roundRect">
              <a:avLst/>
            </a:prstGeom>
            <a:noFill/>
            <a:ln w="38100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63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k-dense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IGraph</a:t>
            </a:r>
            <a:r>
              <a:rPr lang="en-US" dirty="0" smtClean="0"/>
              <a:t> implements </a:t>
            </a:r>
            <a:r>
              <a:rPr lang="en-US" i="1" dirty="0" err="1" smtClean="0"/>
              <a:t>coreness</a:t>
            </a:r>
            <a:r>
              <a:rPr lang="en-US" dirty="0" smtClean="0"/>
              <a:t>, not </a:t>
            </a:r>
            <a:r>
              <a:rPr lang="en-US" i="1" dirty="0" smtClean="0"/>
              <a:t>k-core</a:t>
            </a:r>
          </a:p>
          <a:p>
            <a:pPr lvl="1"/>
            <a:r>
              <a:rPr lang="en-US" dirty="0" err="1" smtClean="0"/>
              <a:t>Coreness</a:t>
            </a:r>
            <a:r>
              <a:rPr lang="en-US" dirty="0" smtClean="0"/>
              <a:t>(G) returns a list of pair &lt;n, k&gt;, where </a:t>
            </a:r>
            <a:r>
              <a:rPr lang="en-US" i="1" dirty="0" smtClean="0"/>
              <a:t>k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coreness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Not a decomposition function (any sub-graph returned)</a:t>
            </a:r>
          </a:p>
          <a:p>
            <a:r>
              <a:rPr lang="en-US" dirty="0" smtClean="0"/>
              <a:t>General k-dense implementation relies on k-core communities</a:t>
            </a:r>
          </a:p>
          <a:p>
            <a:r>
              <a:rPr lang="en-US" dirty="0" smtClean="0"/>
              <a:t>We needed to implement k-core decomposition first, then k-dense</a:t>
            </a:r>
          </a:p>
        </p:txBody>
      </p:sp>
    </p:spTree>
    <p:extLst>
      <p:ext uri="{BB962C8B-B14F-4D97-AF65-F5344CB8AC3E}">
        <p14:creationId xmlns:p14="http://schemas.microsoft.com/office/powerpoint/2010/main" val="98202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k-dense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Coreness</a:t>
            </a:r>
            <a:r>
              <a:rPr lang="en-US" dirty="0" smtClean="0"/>
              <a:t> functions in </a:t>
            </a:r>
            <a:r>
              <a:rPr lang="en-US" dirty="0" err="1" smtClean="0"/>
              <a:t>IGraph</a:t>
            </a:r>
            <a:r>
              <a:rPr lang="en-US" dirty="0" smtClean="0"/>
              <a:t> very fast</a:t>
            </a:r>
          </a:p>
          <a:p>
            <a:pPr lvl="1"/>
            <a:r>
              <a:rPr lang="en-US" dirty="0" smtClean="0"/>
              <a:t>Optimized thanks to the fact it doesn’t need to return a sub-graph</a:t>
            </a:r>
          </a:p>
          <a:p>
            <a:pPr lvl="1"/>
            <a:r>
              <a:rPr lang="en-US" dirty="0" smtClean="0"/>
              <a:t>It doesn’t even build any sub-graph internally</a:t>
            </a:r>
          </a:p>
          <a:p>
            <a:r>
              <a:rPr lang="en-US" dirty="0" smtClean="0"/>
              <a:t>K-core decomposition many times slower</a:t>
            </a:r>
          </a:p>
          <a:p>
            <a:pPr lvl="1"/>
            <a:r>
              <a:rPr lang="en-US" dirty="0" smtClean="0"/>
              <a:t>A fast “Density" function for k-dense like </a:t>
            </a:r>
            <a:r>
              <a:rPr lang="en-US" dirty="0" err="1" smtClean="0"/>
              <a:t>Coreness</a:t>
            </a:r>
            <a:r>
              <a:rPr lang="en-US" dirty="0" smtClean="0"/>
              <a:t> for K-core should be investigated</a:t>
            </a:r>
          </a:p>
        </p:txBody>
      </p:sp>
    </p:spTree>
    <p:extLst>
      <p:ext uri="{BB962C8B-B14F-4D97-AF65-F5344CB8AC3E}">
        <p14:creationId xmlns:p14="http://schemas.microsoft.com/office/powerpoint/2010/main" val="19255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83514"/>
              </p:ext>
            </p:extLst>
          </p:nvPr>
        </p:nvGraphicFramePr>
        <p:xfrm>
          <a:off x="612648" y="1924105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15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topology 2007-2012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754777"/>
              </p:ext>
            </p:extLst>
          </p:nvPr>
        </p:nvGraphicFramePr>
        <p:xfrm>
          <a:off x="612648" y="198576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0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Apothecary">
    <a:dk1>
      <a:sysClr val="windowText" lastClr="000000"/>
    </a:dk1>
    <a:lt1>
      <a:sysClr val="window" lastClr="FFFFFF"/>
    </a:lt1>
    <a:dk2>
      <a:srgbClr val="564B3C"/>
    </a:dk2>
    <a:lt2>
      <a:srgbClr val="ECEDD1"/>
    </a:lt2>
    <a:accent1>
      <a:srgbClr val="93A299"/>
    </a:accent1>
    <a:accent2>
      <a:srgbClr val="CF543F"/>
    </a:accent2>
    <a:accent3>
      <a:srgbClr val="B5AE53"/>
    </a:accent3>
    <a:accent4>
      <a:srgbClr val="848058"/>
    </a:accent4>
    <a:accent5>
      <a:srgbClr val="E8B54D"/>
    </a:accent5>
    <a:accent6>
      <a:srgbClr val="786C71"/>
    </a:accent6>
    <a:hlink>
      <a:srgbClr val="CCCC00"/>
    </a:hlink>
    <a:folHlink>
      <a:srgbClr val="B2B2B2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244</TotalTime>
  <Words>557</Words>
  <Application>Microsoft Macintosh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Comparison between network decomposition methods: k-core and k-dense</vt:lpstr>
      <vt:lpstr>Outline</vt:lpstr>
      <vt:lpstr>K-core</vt:lpstr>
      <vt:lpstr>K-dense</vt:lpstr>
      <vt:lpstr>k-dense vs k-core</vt:lpstr>
      <vt:lpstr>Implementing k-dense</vt:lpstr>
      <vt:lpstr>Implementing k-dense</vt:lpstr>
      <vt:lpstr>Internet topology 2007-2012</vt:lpstr>
      <vt:lpstr>Internet topology 2007-2012</vt:lpstr>
      <vt:lpstr>k-core vs k-dense</vt:lpstr>
      <vt:lpstr>Wide-connected nodes</vt:lpstr>
      <vt:lpstr>Maximal communities</vt:lpstr>
      <vt:lpstr>Maximal communities</vt:lpstr>
      <vt:lpstr>Maximal communities</vt:lpstr>
      <vt:lpstr>Conclusions</vt:lpstr>
    </vt:vector>
  </TitlesOfParts>
  <Company>University of Pisa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Morelli</dc:creator>
  <cp:lastModifiedBy>Davide Morelli</cp:lastModifiedBy>
  <cp:revision>26</cp:revision>
  <dcterms:created xsi:type="dcterms:W3CDTF">2012-09-18T13:57:05Z</dcterms:created>
  <dcterms:modified xsi:type="dcterms:W3CDTF">2012-09-20T21:49:08Z</dcterms:modified>
</cp:coreProperties>
</file>