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65" r:id="rId4"/>
    <p:sldId id="256" r:id="rId5"/>
    <p:sldId id="259" r:id="rId6"/>
    <p:sldId id="258" r:id="rId7"/>
    <p:sldId id="262" r:id="rId8"/>
    <p:sldId id="261" r:id="rId9"/>
    <p:sldId id="263" r:id="rId10"/>
    <p:sldId id="264" r:id="rId11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tantia" panose="02030602050306030303" pitchFamily="18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453" userDrawn="1">
          <p15:clr>
            <a:srgbClr val="A4A3A4"/>
          </p15:clr>
        </p15:guide>
        <p15:guide id="4" pos="2381" userDrawn="1">
          <p15:clr>
            <a:srgbClr val="A4A3A4"/>
          </p15:clr>
        </p15:guide>
        <p15:guide id="5" pos="5534" userDrawn="1">
          <p15:clr>
            <a:srgbClr val="A4A3A4"/>
          </p15:clr>
        </p15:guide>
        <p15:guide id="8" pos="281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  <p15:guide id="11" orient="horz" pos="958" userDrawn="1">
          <p15:clr>
            <a:srgbClr val="A4A3A4"/>
          </p15:clr>
        </p15:guide>
        <p15:guide id="12" orient="horz" pos="1298" userDrawn="1">
          <p15:clr>
            <a:srgbClr val="A4A3A4"/>
          </p15:clr>
        </p15:guide>
        <p15:guide id="13" orient="horz" pos="935" userDrawn="1">
          <p15:clr>
            <a:srgbClr val="A4A3A4"/>
          </p15:clr>
        </p15:guide>
        <p15:guide id="14" orient="horz" pos="1593" userDrawn="1">
          <p15:clr>
            <a:srgbClr val="A4A3A4"/>
          </p15:clr>
        </p15:guide>
        <p15:guide id="15" pos="1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gkofer, Simon" initials="GS" lastIdx="1" clrIdx="0">
    <p:extLst>
      <p:ext uri="{19B8F6BF-5375-455C-9EA6-DF929625EA0E}">
        <p15:presenceInfo xmlns:p15="http://schemas.microsoft.com/office/powerpoint/2012/main" userId="S-1-5-21-73586283-1563985344-842925246-14090" providerId="AD"/>
      </p:ext>
    </p:extLst>
  </p:cmAuthor>
  <p:cmAuthor id="2" name="Kleedehn, Patrick" initials="KP" lastIdx="1" clrIdx="1">
    <p:extLst>
      <p:ext uri="{19B8F6BF-5375-455C-9EA6-DF929625EA0E}">
        <p15:presenceInfo xmlns:p15="http://schemas.microsoft.com/office/powerpoint/2012/main" userId="Kleedehn, Patr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26289"/>
    <a:srgbClr val="EAEAEA"/>
    <a:srgbClr val="FFFF66"/>
    <a:srgbClr val="6F8DB9"/>
    <a:srgbClr val="C3CFE1"/>
    <a:srgbClr val="6EFF01"/>
    <a:srgbClr val="F4860C"/>
    <a:srgbClr val="1F4E78"/>
    <a:srgbClr val="F6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5178" autoAdjust="0"/>
  </p:normalViewPr>
  <p:slideViewPr>
    <p:cSldViewPr snapToGrid="0">
      <p:cViewPr varScale="1">
        <p:scale>
          <a:sx n="114" d="100"/>
          <a:sy n="114" d="100"/>
        </p:scale>
        <p:origin x="1656" y="102"/>
      </p:cViewPr>
      <p:guideLst>
        <p:guide orient="horz" pos="3453"/>
        <p:guide pos="2381"/>
        <p:guide pos="5534"/>
        <p:guide pos="2812"/>
        <p:guide orient="horz" pos="3929"/>
        <p:guide orient="horz" pos="958"/>
        <p:guide orient="horz" pos="1298"/>
        <p:guide orient="horz" pos="935"/>
        <p:guide orient="horz" pos="1593"/>
        <p:guide pos="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10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1" y="26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521" y="26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/>
          <a:lstStyle>
            <a:lvl1pPr algn="r">
              <a:defRPr sz="1200"/>
            </a:lvl1pPr>
          </a:lstStyle>
          <a:p>
            <a:fld id="{3F8CC5F6-1166-4C12-8FE9-047842D69697}" type="datetime1">
              <a:rPr lang="de-DE" smtClean="0"/>
              <a:t>16.03.2019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81" y="9428711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521" y="9428711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 anchor="b"/>
          <a:lstStyle>
            <a:lvl1pPr algn="r">
              <a:defRPr sz="1200"/>
            </a:lvl1pPr>
          </a:lstStyle>
          <a:p>
            <a:fld id="{50113BA8-E883-4B6B-8D0C-2A47C973AA8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74791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1" y="26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521" y="26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/>
          <a:lstStyle>
            <a:lvl1pPr algn="r">
              <a:defRPr sz="1200"/>
            </a:lvl1pPr>
          </a:lstStyle>
          <a:p>
            <a:fld id="{E4B785BA-47C0-4307-AA95-0EDA93C7ECC5}" type="datetime1">
              <a:rPr lang="de-DE" smtClean="0"/>
              <a:t>16.03.2019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04" tIns="46402" rIns="92804" bIns="4640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715178"/>
            <a:ext cx="5438140" cy="4466988"/>
          </a:xfrm>
          <a:prstGeom prst="rect">
            <a:avLst/>
          </a:prstGeom>
        </p:spPr>
        <p:txBody>
          <a:bodyPr vert="horz" lIns="92804" tIns="46402" rIns="92804" bIns="4640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81" y="9428613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521" y="9428613"/>
            <a:ext cx="2945659" cy="496333"/>
          </a:xfrm>
          <a:prstGeom prst="rect">
            <a:avLst/>
          </a:prstGeom>
        </p:spPr>
        <p:txBody>
          <a:bodyPr vert="horz" lIns="92804" tIns="46402" rIns="92804" bIns="46402" rtlCol="0" anchor="b"/>
          <a:lstStyle>
            <a:lvl1pPr algn="r">
              <a:defRPr sz="1200"/>
            </a:lvl1pPr>
          </a:lstStyle>
          <a:p>
            <a:fld id="{7C0678E5-7FEF-4F66-AF9D-6D66F764094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03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gi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53628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2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8819" y="4003964"/>
            <a:ext cx="7772400" cy="1470025"/>
          </a:xfrm>
        </p:spPr>
        <p:txBody>
          <a:bodyPr/>
          <a:lstStyle>
            <a:lvl1pPr algn="l">
              <a:defRPr b="0" i="0">
                <a:solidFill>
                  <a:schemeClr val="tx1"/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cxnSp>
        <p:nvCxnSpPr>
          <p:cNvPr id="11" name="Gerade Verbindung 16">
            <a:extLst>
              <a:ext uri="{FF2B5EF4-FFF2-40B4-BE49-F238E27FC236}">
                <a16:creationId xmlns:a16="http://schemas.microsoft.com/office/drawing/2014/main" id="{3A80CA03-E5A1-E04D-AC6C-D506377E8718}"/>
              </a:ext>
            </a:extLst>
          </p:cNvPr>
          <p:cNvCxnSpPr>
            <a:cxnSpLocks/>
          </p:cNvCxnSpPr>
          <p:nvPr userDrawn="1"/>
        </p:nvCxnSpPr>
        <p:spPr>
          <a:xfrm>
            <a:off x="3810001" y="3143681"/>
            <a:ext cx="13300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A605C1-9981-C34B-9026-BD94B1F05B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0" y="397292"/>
            <a:ext cx="3403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7175" y="44624"/>
            <a:ext cx="8429625" cy="936104"/>
          </a:xfrm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6216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9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 userDrawn="1"/>
        </p:nvSpPr>
        <p:spPr>
          <a:xfrm>
            <a:off x="0" y="6249669"/>
            <a:ext cx="9143999" cy="60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/>
            <a:endParaRPr lang="de-DE" sz="1400" b="0" i="0" dirty="0">
              <a:solidFill>
                <a:schemeClr val="tx1"/>
              </a:solidFill>
              <a:latin typeface="Avenir Light" panose="020B0402020203020204" pitchFamily="34" charset="77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822704" y="643072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59AECD-FBE6-443E-839F-F22E36B99183}" type="slidenum">
              <a:rPr lang="de-DE" sz="1000" b="0" i="0" smtClean="0">
                <a:solidFill>
                  <a:prstClr val="black">
                    <a:lumMod val="65000"/>
                    <a:lumOff val="35000"/>
                  </a:prstClr>
                </a:solidFill>
                <a:latin typeface="Avenir Light" panose="020B0402020203020204" pitchFamily="34" charset="77"/>
              </a:rPr>
              <a:pPr algn="r"/>
              <a:t>‹Nº›</a:t>
            </a:fld>
            <a:endParaRPr lang="de-DE" sz="1000" b="0" i="0" dirty="0">
              <a:solidFill>
                <a:prstClr val="black">
                  <a:lumMod val="65000"/>
                  <a:lumOff val="35000"/>
                </a:prst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6">
            <a:extLst>
              <a:ext uri="{FF2B5EF4-FFF2-40B4-BE49-F238E27FC236}">
                <a16:creationId xmlns:a16="http://schemas.microsoft.com/office/drawing/2014/main" id="{A81EB03C-E0EC-0841-A384-4CBADA8AD655}"/>
              </a:ext>
            </a:extLst>
          </p:cNvPr>
          <p:cNvCxnSpPr>
            <a:cxnSpLocks/>
          </p:cNvCxnSpPr>
          <p:nvPr userDrawn="1"/>
        </p:nvCxnSpPr>
        <p:spPr>
          <a:xfrm>
            <a:off x="666751" y="980728"/>
            <a:ext cx="419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18AD1-A3A9-124D-A3E7-8D441A22BE4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1" y="6328441"/>
            <a:ext cx="1832284" cy="4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8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717077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4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de-DE">
                <a:solidFill>
                  <a:prstClr val="black">
                    <a:tint val="75000"/>
                  </a:prstClr>
                </a:solidFill>
              </a:rPr>
              <a:t>Beiratssitzung S&amp;B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fld id="{794E9C32-CACB-467A-B44A-C5D8C589533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escudero@bestsecret.com" TargetMode="External"/><Relationship Id="rId2" Type="http://schemas.openxmlformats.org/officeDocument/2006/relationships/hyperlink" Target="mailto:vescuderorusill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cuderorusillo/ml-workshop" TargetMode="External"/><Relationship Id="rId2" Type="http://schemas.openxmlformats.org/officeDocument/2006/relationships/hyperlink" Target="https://stw-ml-workshop.azurewebsite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cognitive-services/computer-vision/hom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469B-B158-FC42-A900-A73DACB2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19" y="345533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Microsoft Cognitive Services and Custom </a:t>
            </a:r>
            <a:r>
              <a:rPr lang="en-US"/>
              <a:t>Vision Workshop</a:t>
            </a:r>
            <a:endParaRPr lang="de-D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BF186-2F90-475D-B536-53C6D30062B6}"/>
              </a:ext>
            </a:extLst>
          </p:cNvPr>
          <p:cNvSpPr txBox="1">
            <a:spLocks/>
          </p:cNvSpPr>
          <p:nvPr/>
        </p:nvSpPr>
        <p:spPr>
          <a:xfrm>
            <a:off x="289068" y="5476850"/>
            <a:ext cx="8662219" cy="10475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800" dirty="0"/>
              <a:t>Víctor Escudero </a:t>
            </a:r>
            <a:r>
              <a:rPr lang="en-GB" sz="1800" dirty="0" err="1"/>
              <a:t>Rusillo</a:t>
            </a:r>
            <a:endParaRPr lang="en-GB" sz="1800" dirty="0"/>
          </a:p>
          <a:p>
            <a:pPr marL="0" indent="0" algn="r">
              <a:buNone/>
            </a:pPr>
            <a:r>
              <a:rPr lang="en-GB" sz="1800" dirty="0">
                <a:hlinkClick r:id="rId2"/>
              </a:rPr>
              <a:t>vescuderorusillo@gmail.com</a:t>
            </a:r>
            <a:endParaRPr lang="en-GB" sz="1800" dirty="0"/>
          </a:p>
          <a:p>
            <a:pPr marL="0" indent="0" algn="r">
              <a:buNone/>
            </a:pPr>
            <a:r>
              <a:rPr lang="en-GB" sz="1800" dirty="0">
                <a:hlinkClick r:id="rId3"/>
              </a:rPr>
              <a:t>victor.escudero@bestsecret.com</a:t>
            </a:r>
            <a:endParaRPr lang="en-GB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21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C3D7-EFD5-4BB5-9057-134B9845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Cognitive Services &amp; Custom Vision Workshop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611BF-2305-4DB2-9FC5-5552CE7CEEEA}"/>
              </a:ext>
            </a:extLst>
          </p:cNvPr>
          <p:cNvSpPr txBox="1">
            <a:spLocks/>
          </p:cNvSpPr>
          <p:nvPr/>
        </p:nvSpPr>
        <p:spPr>
          <a:xfrm>
            <a:off x="463621" y="1300583"/>
            <a:ext cx="8016732" cy="8762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hlinkClick r:id="rId2"/>
              </a:rPr>
              <a:t>https://stw-ml-workshop.azurewebsites.net/</a:t>
            </a:r>
            <a:endParaRPr lang="es-ES" sz="2000" dirty="0"/>
          </a:p>
          <a:p>
            <a:r>
              <a:rPr lang="es-ES" sz="2000" dirty="0">
                <a:hlinkClick r:id="rId3"/>
              </a:rPr>
              <a:t>https://github.com/vescuderorusillo/ml-workshop</a:t>
            </a:r>
            <a:endParaRPr lang="es-ES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B0F5C91-B933-4627-BC3D-C7210FA4129B}"/>
              </a:ext>
            </a:extLst>
          </p:cNvPr>
          <p:cNvSpPr txBox="1">
            <a:spLocks/>
          </p:cNvSpPr>
          <p:nvPr/>
        </p:nvSpPr>
        <p:spPr>
          <a:xfrm>
            <a:off x="463621" y="2296028"/>
            <a:ext cx="3978593" cy="37020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Exercise 1: Face Detection</a:t>
            </a:r>
          </a:p>
          <a:p>
            <a:endParaRPr lang="en-US" sz="2400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D7D44D-26A6-435E-8C5E-9D66DF36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17" y="2836770"/>
            <a:ext cx="2455305" cy="2773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9FA398-208B-43A3-BC52-FE2528F3E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487" y="2836770"/>
            <a:ext cx="2708834" cy="249530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A40508C-2852-49F1-BD07-82AAD3FB14F6}"/>
              </a:ext>
            </a:extLst>
          </p:cNvPr>
          <p:cNvSpPr txBox="1">
            <a:spLocks/>
          </p:cNvSpPr>
          <p:nvPr/>
        </p:nvSpPr>
        <p:spPr>
          <a:xfrm>
            <a:off x="4445714" y="2296028"/>
            <a:ext cx="4108379" cy="37020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Exercise 2: Hot dog recognition</a:t>
            </a:r>
          </a:p>
          <a:p>
            <a:endParaRPr lang="en-U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18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3F4A-A03E-4F59-8273-16F198F9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pre-requisites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88609D-CAE6-47F3-B799-1609688284F2}"/>
              </a:ext>
            </a:extLst>
          </p:cNvPr>
          <p:cNvSpPr/>
          <p:nvPr/>
        </p:nvSpPr>
        <p:spPr>
          <a:xfrm>
            <a:off x="671119" y="1242667"/>
            <a:ext cx="78688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venir Light" panose="020B0402020203020204" pitchFamily="34" charset="77"/>
              </a:rPr>
              <a:t>Microsoft </a:t>
            </a:r>
            <a:r>
              <a:rPr lang="es-ES" sz="2000" dirty="0" err="1">
                <a:latin typeface="Avenir Light" panose="020B0402020203020204" pitchFamily="34" charset="77"/>
              </a:rPr>
              <a:t>Cognitive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Services</a:t>
            </a:r>
            <a:r>
              <a:rPr lang="es-ES" sz="2000" dirty="0">
                <a:latin typeface="Avenir Light" panose="020B0402020203020204" pitchFamily="34" charset="77"/>
              </a:rPr>
              <a:t> are </a:t>
            </a:r>
            <a:r>
              <a:rPr lang="es-ES" sz="2000" dirty="0" err="1">
                <a:latin typeface="Avenir Light" panose="020B0402020203020204" pitchFamily="34" charset="77"/>
              </a:rPr>
              <a:t>APIs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to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help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developers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to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create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intelligent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applications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without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the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need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to</a:t>
            </a:r>
            <a:r>
              <a:rPr lang="es-ES" sz="2000" dirty="0">
                <a:latin typeface="Avenir Light" panose="020B0402020203020204" pitchFamily="34" charset="77"/>
              </a:rPr>
              <a:t> use </a:t>
            </a:r>
            <a:r>
              <a:rPr lang="es-ES" sz="2000" dirty="0" err="1">
                <a:latin typeface="Avenir Light" panose="020B0402020203020204" pitchFamily="34" charset="77"/>
              </a:rPr>
              <a:t>direct</a:t>
            </a:r>
            <a:r>
              <a:rPr lang="es-ES" sz="2000" dirty="0">
                <a:latin typeface="Avenir Light" panose="020B0402020203020204" pitchFamily="34" charset="77"/>
              </a:rPr>
              <a:t> artificial </a:t>
            </a:r>
            <a:r>
              <a:rPr lang="es-ES" sz="2000" dirty="0" err="1">
                <a:latin typeface="Avenir Light" panose="020B0402020203020204" pitchFamily="34" charset="77"/>
              </a:rPr>
              <a:t>intelligence</a:t>
            </a:r>
            <a:r>
              <a:rPr lang="es-ES" sz="2000" dirty="0">
                <a:latin typeface="Avenir Light" panose="020B0402020203020204" pitchFamily="34" charset="77"/>
              </a:rPr>
              <a:t>.</a:t>
            </a:r>
          </a:p>
          <a:p>
            <a:pPr algn="just"/>
            <a:endParaRPr lang="es-ES" sz="2000" dirty="0">
              <a:latin typeface="Avenir Light" panose="020B0402020203020204" pitchFamily="34" charset="77"/>
            </a:endParaRPr>
          </a:p>
          <a:p>
            <a:pPr algn="just"/>
            <a:r>
              <a:rPr lang="es-ES" sz="2000" dirty="0">
                <a:latin typeface="Avenir Light" panose="020B0402020203020204" pitchFamily="34" charset="77"/>
              </a:rPr>
              <a:t>In </a:t>
            </a:r>
            <a:r>
              <a:rPr lang="es-ES" sz="2000" dirty="0" err="1">
                <a:latin typeface="Avenir Light" panose="020B0402020203020204" pitchFamily="34" charset="77"/>
              </a:rPr>
              <a:t>this</a:t>
            </a:r>
            <a:r>
              <a:rPr lang="es-ES" sz="2000" dirty="0">
                <a:latin typeface="Avenir Light" panose="020B0402020203020204" pitchFamily="34" charset="77"/>
              </a:rPr>
              <a:t> workshop </a:t>
            </a:r>
            <a:r>
              <a:rPr lang="es-ES" sz="2000" dirty="0" err="1">
                <a:latin typeface="Avenir Light" panose="020B0402020203020204" pitchFamily="34" charset="77"/>
              </a:rPr>
              <a:t>you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will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learn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to</a:t>
            </a:r>
            <a:r>
              <a:rPr lang="es-ES" sz="2000" dirty="0">
                <a:latin typeface="Avenir Light" panose="020B0402020203020204" pitchFamily="34" charset="77"/>
              </a:rPr>
              <a:t> use </a:t>
            </a:r>
            <a:r>
              <a:rPr lang="es-ES" sz="2000" dirty="0" err="1">
                <a:latin typeface="Avenir Light" panose="020B0402020203020204" pitchFamily="34" charset="77"/>
              </a:rPr>
              <a:t>the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Face</a:t>
            </a:r>
            <a:r>
              <a:rPr lang="es-ES" sz="2000" dirty="0">
                <a:latin typeface="Avenir Light" panose="020B0402020203020204" pitchFamily="34" charset="77"/>
              </a:rPr>
              <a:t> API and </a:t>
            </a:r>
            <a:r>
              <a:rPr lang="es-ES" sz="2000" dirty="0" err="1">
                <a:latin typeface="Avenir Light" panose="020B0402020203020204" pitchFamily="34" charset="77"/>
              </a:rPr>
              <a:t>create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our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own</a:t>
            </a:r>
            <a:r>
              <a:rPr lang="es-ES" sz="2000" dirty="0">
                <a:latin typeface="Avenir Light" panose="020B0402020203020204" pitchFamily="34" charset="77"/>
              </a:rPr>
              <a:t> artificial </a:t>
            </a:r>
            <a:r>
              <a:rPr lang="es-ES" sz="2000" dirty="0" err="1">
                <a:latin typeface="Avenir Light" panose="020B0402020203020204" pitchFamily="34" charset="77"/>
              </a:rPr>
              <a:t>vision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model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with</a:t>
            </a:r>
            <a:r>
              <a:rPr lang="es-ES" sz="2000" dirty="0">
                <a:latin typeface="Avenir Light" panose="020B0402020203020204" pitchFamily="34" charset="77"/>
              </a:rPr>
              <a:t> Azure </a:t>
            </a:r>
            <a:r>
              <a:rPr lang="es-ES" sz="2000" dirty="0" err="1">
                <a:latin typeface="Avenir Light" panose="020B0402020203020204" pitchFamily="34" charset="77"/>
              </a:rPr>
              <a:t>Custom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Vision</a:t>
            </a:r>
            <a:r>
              <a:rPr lang="es-ES" sz="2000" dirty="0">
                <a:latin typeface="Avenir Light" panose="020B0402020203020204" pitchFamily="34" charset="77"/>
              </a:rPr>
              <a:t>.</a:t>
            </a:r>
          </a:p>
          <a:p>
            <a:endParaRPr lang="es-ES" sz="2000" dirty="0">
              <a:latin typeface="Avenir Light" panose="020B0402020203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venir Light" panose="020B0402020203020204" pitchFamily="34" charset="77"/>
              </a:rPr>
              <a:t>Maximum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number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of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assistants</a:t>
            </a:r>
            <a:r>
              <a:rPr lang="es-ES" sz="2000" dirty="0">
                <a:latin typeface="Avenir Light" panose="020B0402020203020204" pitchFamily="34" charset="77"/>
              </a:rPr>
              <a:t>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venir Light" panose="020B0402020203020204" pitchFamily="34" charset="77"/>
              </a:rPr>
              <a:t>Recommended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prerequisites</a:t>
            </a:r>
            <a:r>
              <a:rPr lang="es-ES" sz="2000" dirty="0">
                <a:latin typeface="Avenir Light" panose="020B0402020203020204" pitchFamily="34" charset="77"/>
              </a:rPr>
              <a:t>: </a:t>
            </a:r>
            <a:r>
              <a:rPr lang="es-ES" sz="2000" dirty="0" err="1">
                <a:latin typeface="Avenir Light" panose="020B0402020203020204" pitchFamily="34" charset="77"/>
              </a:rPr>
              <a:t>Intermediate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programming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level</a:t>
            </a:r>
            <a:r>
              <a:rPr lang="es-ES" sz="2000" dirty="0">
                <a:latin typeface="Avenir Light" panose="020B0402020203020204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Avenir Light" panose="020B0402020203020204" pitchFamily="34" charset="77"/>
              </a:rPr>
              <a:t>Needed</a:t>
            </a:r>
            <a:r>
              <a:rPr lang="es-ES" sz="2000" dirty="0">
                <a:latin typeface="Avenir Light" panose="020B0402020203020204" pitchFamily="34" charset="77"/>
              </a:rPr>
              <a:t> material: Laptop </a:t>
            </a:r>
            <a:r>
              <a:rPr lang="es-ES" sz="2000" dirty="0" err="1">
                <a:latin typeface="Avenir Light" panose="020B0402020203020204" pitchFamily="34" charset="77"/>
              </a:rPr>
              <a:t>with</a:t>
            </a:r>
            <a:r>
              <a:rPr lang="es-ES" sz="2000" dirty="0">
                <a:latin typeface="Avenir Light" panose="020B0402020203020204" pitchFamily="34" charset="77"/>
              </a:rPr>
              <a:t> </a:t>
            </a:r>
            <a:r>
              <a:rPr lang="es-ES" sz="2000" dirty="0" err="1">
                <a:latin typeface="Avenir Light" panose="020B0402020203020204" pitchFamily="34" charset="77"/>
              </a:rPr>
              <a:t>NodeJs</a:t>
            </a:r>
            <a:r>
              <a:rPr lang="es-ES" sz="2000" dirty="0">
                <a:latin typeface="Avenir Light" panose="020B0402020203020204" pitchFamily="34" charset="77"/>
              </a:rPr>
              <a:t> and Visual Studio </a:t>
            </a:r>
            <a:r>
              <a:rPr lang="es-ES" sz="2000" dirty="0" err="1">
                <a:latin typeface="Avenir Light" panose="020B0402020203020204" pitchFamily="34" charset="77"/>
              </a:rPr>
              <a:t>Code</a:t>
            </a:r>
            <a:r>
              <a:rPr lang="es-ES" sz="2000" dirty="0">
                <a:latin typeface="Avenir Light" panose="020B0402020203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2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457A-270F-49CC-A6D0-07C73BD4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AI: Building is hard, using is easy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7D2D6-60BC-4877-BD0F-0657C9173EDC}"/>
              </a:ext>
            </a:extLst>
          </p:cNvPr>
          <p:cNvSpPr txBox="1">
            <a:spLocks/>
          </p:cNvSpPr>
          <p:nvPr/>
        </p:nvSpPr>
        <p:spPr>
          <a:xfrm>
            <a:off x="532021" y="1601447"/>
            <a:ext cx="8079957" cy="37020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Building AI Models:</a:t>
            </a:r>
          </a:p>
          <a:p>
            <a:pPr lvl="1"/>
            <a:r>
              <a:rPr lang="en-US" sz="2000" dirty="0"/>
              <a:t>ML expertise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/>
              <a:t>Large datasets for training</a:t>
            </a:r>
          </a:p>
          <a:p>
            <a:pPr lvl="1"/>
            <a:r>
              <a:rPr lang="en-US" sz="2000" dirty="0"/>
              <a:t>Compute power</a:t>
            </a:r>
          </a:p>
          <a:p>
            <a:pPr lvl="1"/>
            <a:endParaRPr lang="en-US" sz="2000" dirty="0"/>
          </a:p>
          <a:p>
            <a:r>
              <a:rPr lang="en-US" sz="2400" dirty="0"/>
              <a:t>Using AI Models:</a:t>
            </a:r>
          </a:p>
          <a:p>
            <a:pPr lvl="1"/>
            <a:r>
              <a:rPr lang="en-US" sz="2000" dirty="0"/>
              <a:t>Training, tuning and using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9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EE3B8B-C6E8-4653-B543-DE80378B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Microsoft Cognitive Services?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3020E8D-089A-4262-A33D-56CD905956F2}"/>
              </a:ext>
            </a:extLst>
          </p:cNvPr>
          <p:cNvSpPr txBox="1">
            <a:spLocks/>
          </p:cNvSpPr>
          <p:nvPr/>
        </p:nvSpPr>
        <p:spPr>
          <a:xfrm>
            <a:off x="620513" y="1908216"/>
            <a:ext cx="4748889" cy="33902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Set of APIs that perform specific AI features</a:t>
            </a:r>
          </a:p>
          <a:p>
            <a:r>
              <a:rPr lang="en-GB" sz="2400" dirty="0"/>
              <a:t>Hosted on Microsoft Azure</a:t>
            </a:r>
          </a:p>
          <a:p>
            <a:r>
              <a:rPr lang="en-GB" sz="2400" dirty="0"/>
              <a:t>Enable AI application development</a:t>
            </a:r>
            <a:endParaRPr lang="es-ES" sz="2400" dirty="0"/>
          </a:p>
        </p:txBody>
      </p:sp>
      <p:pic>
        <p:nvPicPr>
          <p:cNvPr id="2683906" name="Picture 2" descr="Resultado de imagen de microsoft cognitive services">
            <a:extLst>
              <a:ext uri="{FF2B5EF4-FFF2-40B4-BE49-F238E27FC236}">
                <a16:creationId xmlns:a16="http://schemas.microsoft.com/office/drawing/2014/main" id="{B08E8F93-9365-428E-8733-50D0BE3A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02" y="1908216"/>
            <a:ext cx="2742212" cy="232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0C58-2EF2-4468-B11B-DC96A4F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Cognitive 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D6FEF-D1AE-4780-990C-EF837F81D230}"/>
              </a:ext>
            </a:extLst>
          </p:cNvPr>
          <p:cNvSpPr txBox="1">
            <a:spLocks/>
          </p:cNvSpPr>
          <p:nvPr/>
        </p:nvSpPr>
        <p:spPr>
          <a:xfrm>
            <a:off x="257175" y="1253331"/>
            <a:ext cx="8615455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Infuse your apps, websites and bots with intelligent algorithms to see, hear, speak, understand and interpret your user needs through natural methods of communication.</a:t>
            </a: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1323B1-00E3-43CB-9447-C1F892A3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2307638"/>
            <a:ext cx="8489172" cy="27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9F55-BF53-F242-8F64-78DAEF2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AI Features of Cognitive Services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7E3227-0EBA-4F3F-B753-F558B318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2" y="1556378"/>
            <a:ext cx="1449966" cy="28999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53F50F-B0F3-4ECD-9798-89A74949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08" y="1574075"/>
            <a:ext cx="1935819" cy="23533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C687CC-360A-4C06-8807-7AC15104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433" y="1589444"/>
            <a:ext cx="1624570" cy="24899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EF28BF-DD12-4B66-A8E0-E3A2D2851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809" y="1583545"/>
            <a:ext cx="1244997" cy="43347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07B83E-2BE9-43DA-8F4A-2ACCD1657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538" y="1567491"/>
            <a:ext cx="1267772" cy="12905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FA2523-8B5E-4274-BFF8-1BAF5ABD9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75659"/>
            <a:ext cx="9144000" cy="254382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8876D68-AF8E-4F11-B3F1-0D497361F1EE}"/>
              </a:ext>
            </a:extLst>
          </p:cNvPr>
          <p:cNvSpPr/>
          <p:nvPr/>
        </p:nvSpPr>
        <p:spPr>
          <a:xfrm>
            <a:off x="483747" y="2896586"/>
            <a:ext cx="1347281" cy="401156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56FBE2B-E28E-4D13-A7B9-6280F71ED39B}"/>
              </a:ext>
            </a:extLst>
          </p:cNvPr>
          <p:cNvSpPr/>
          <p:nvPr/>
        </p:nvSpPr>
        <p:spPr>
          <a:xfrm>
            <a:off x="483746" y="3753909"/>
            <a:ext cx="1347281" cy="254382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/>
            <a:endParaRPr lang="es-E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09D1-2E13-4434-8BCE-2C9DF736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Face API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B038C2-147E-4C97-AB94-88DB60B2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543" y="264991"/>
            <a:ext cx="485843" cy="49536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EC3EBB-7C15-47B5-B6ED-58B6B6D4E869}"/>
              </a:ext>
            </a:extLst>
          </p:cNvPr>
          <p:cNvSpPr txBox="1">
            <a:spLocks/>
          </p:cNvSpPr>
          <p:nvPr/>
        </p:nvSpPr>
        <p:spPr>
          <a:xfrm>
            <a:off x="532021" y="1276985"/>
            <a:ext cx="8079957" cy="37020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Face Detection</a:t>
            </a:r>
          </a:p>
          <a:p>
            <a:pPr lvl="1"/>
            <a:r>
              <a:rPr lang="en-US" sz="2000" dirty="0"/>
              <a:t>Detect human face and coordinates</a:t>
            </a:r>
          </a:p>
          <a:p>
            <a:pPr lvl="1"/>
            <a:r>
              <a:rPr lang="en-US" sz="2000" dirty="0"/>
              <a:t>head pose, gender, age, emotion, facial hair, and glasses</a:t>
            </a:r>
          </a:p>
          <a:p>
            <a:r>
              <a:rPr lang="en-US" sz="2400" dirty="0"/>
              <a:t>Face Verification</a:t>
            </a:r>
          </a:p>
          <a:p>
            <a:pPr lvl="1"/>
            <a:r>
              <a:rPr lang="en-US" sz="2000" dirty="0"/>
              <a:t>Security scenarios</a:t>
            </a:r>
          </a:p>
          <a:p>
            <a:r>
              <a:rPr lang="en-US" sz="2400" dirty="0"/>
              <a:t>Find similar faces</a:t>
            </a:r>
          </a:p>
          <a:p>
            <a:r>
              <a:rPr lang="en-US" sz="2400" dirty="0"/>
              <a:t>Face grouping</a:t>
            </a:r>
          </a:p>
          <a:p>
            <a:r>
              <a:rPr lang="en-US" sz="2400" dirty="0"/>
              <a:t>Person identification</a:t>
            </a:r>
          </a:p>
          <a:p>
            <a:endParaRPr lang="en-US" sz="2400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25C2F6-621A-4AFE-80A7-28FA1305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74" y="2759668"/>
            <a:ext cx="4702226" cy="22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BC3D-C07F-43D9-AD9B-B8F82751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Response Example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E70709-ABBF-4398-844E-BACB97E15CD6}"/>
              </a:ext>
            </a:extLst>
          </p:cNvPr>
          <p:cNvSpPr txBox="1"/>
          <p:nvPr/>
        </p:nvSpPr>
        <p:spPr>
          <a:xfrm>
            <a:off x="1339152" y="1156274"/>
            <a:ext cx="6217922" cy="369332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venir Light" panose="020B0402020203020204" pitchFamily="34" charset="77"/>
                <a:ea typeface="+mj-ea"/>
                <a:cs typeface="+mj-cs"/>
              </a:rPr>
              <a:t>Client</a:t>
            </a:r>
            <a:endParaRPr lang="es-ES" dirty="0">
              <a:latin typeface="Avenir Light" panose="020B0402020203020204" pitchFamily="34" charset="77"/>
              <a:ea typeface="+mj-ea"/>
              <a:cs typeface="+mj-cs"/>
            </a:endParaRPr>
          </a:p>
        </p:txBody>
      </p:sp>
      <p:pic>
        <p:nvPicPr>
          <p:cNvPr id="2683906" name="Picture 2" descr="https://azurecomcdn.azureedge.net/cvt-e99c1abcd0d52f855f66062de0ae6d70f4efa5a770a4f0de7c6e65c5ae59844d/images/shared/cognitive-services-demos/face-detection/detection-5-thumbnail.jpg">
            <a:extLst>
              <a:ext uri="{FF2B5EF4-FFF2-40B4-BE49-F238E27FC236}">
                <a16:creationId xmlns:a16="http://schemas.microsoft.com/office/drawing/2014/main" id="{6AF4B043-2095-434A-B671-91DEC318A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11" y="13409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CEACBD-EB08-44C1-9192-A00D40088F4E}"/>
              </a:ext>
            </a:extLst>
          </p:cNvPr>
          <p:cNvSpPr txBox="1"/>
          <p:nvPr/>
        </p:nvSpPr>
        <p:spPr>
          <a:xfrm>
            <a:off x="257175" y="5396927"/>
            <a:ext cx="8615455" cy="307777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venir Light" panose="020B0402020203020204" pitchFamily="34" charset="77"/>
                <a:ea typeface="+mj-ea"/>
                <a:cs typeface="+mj-cs"/>
              </a:rPr>
              <a:t>https://westeurope.api.cognitive.microsoft.com/face/v1.0/detect?returnFaceId=true&amp;returnFaceLandmarks=false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8FB935-B842-4F17-9CD8-4409020F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28" y="2630774"/>
            <a:ext cx="2168246" cy="3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00138 0.472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83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00104 -0.29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62D87-7832-4389-A9E5-7B1D8EC1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Vision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04AC44-CF3A-4C84-8F8D-1727DD5C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78" y="284044"/>
            <a:ext cx="695422" cy="457264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11571CA-D269-4FF0-82D5-2DFB3A15989B}"/>
              </a:ext>
            </a:extLst>
          </p:cNvPr>
          <p:cNvSpPr txBox="1">
            <a:spLocks/>
          </p:cNvSpPr>
          <p:nvPr/>
        </p:nvSpPr>
        <p:spPr>
          <a:xfrm>
            <a:off x="463621" y="1415845"/>
            <a:ext cx="8016732" cy="42360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Azure Custom Vision is a cognitive service that lets you build, deploy and improve your own image classifiers. An image classifier is an AI service that applies labels (which represent </a:t>
            </a:r>
            <a:r>
              <a:rPr lang="en-US" sz="2000" i="1" dirty="0"/>
              <a:t>classes</a:t>
            </a:r>
            <a:r>
              <a:rPr lang="en-US" sz="2000" dirty="0"/>
              <a:t>) to images, according to their visual characteristics. Unlike the </a:t>
            </a:r>
            <a:r>
              <a:rPr lang="en-US" sz="2000" u="sng" dirty="0">
                <a:hlinkClick r:id="rId3"/>
              </a:rPr>
              <a:t>Computer Vision</a:t>
            </a:r>
            <a:r>
              <a:rPr lang="en-US" sz="2000" dirty="0"/>
              <a:t> service, Custom Vision allows you to determine the labels to apply.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an image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photos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Tag photos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 image group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52755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4&quot;&gt;&lt;elem m_fUsage=&quot;6.17634151255849772610E+00&quot;&gt;&lt;m_msothmcolidx val=&quot;0&quot;/&gt;&lt;m_rgb r=&quot;00&quot; g=&quot;B0&quot; b=&quot;50&quot;/&gt;&lt;m_nBrightness val=&quot;0&quot;/&gt;&lt;/elem&gt;&lt;elem m_fUsage=&quot;2.51778257558100060365E+00&quot;&gt;&lt;m_msothmcolidx val=&quot;0&quot;/&gt;&lt;m_rgb r=&quot;FF&quot; g=&quot;C0&quot; b=&quot;00&quot;/&gt;&lt;m_nBrightness val=&quot;0&quot;/&gt;&lt;/elem&gt;&lt;elem m_fUsage=&quot;4.82954507382510056512E-01&quot;&gt;&lt;m_msothmcolidx val=&quot;0&quot;/&gt;&lt;m_rgb r=&quot;FD&quot; g=&quot;91&quot; b=&quot;24&quot;/&gt;&lt;m_nBrightness val=&quot;0&quot;/&gt;&lt;/elem&gt;&lt;elem m_fUsage=&quot;4.60984021532743593053E-01&quot;&gt;&lt;m_msothmcolidx val=&quot;0&quot;/&gt;&lt;m_rgb r=&quot;63&quot; g=&quot;BE&quot; b=&quot;67&quot;/&gt;&lt;m_nBrightness val=&quot;0&quot;/&gt;&lt;/elem&gt;&lt;elem m_fUsage=&quot;2.46449504857821938275E-01&quot;&gt;&lt;m_msothmcolidx val=&quot;0&quot;/&gt;&lt;m_rgb r=&quot;63&quot; g=&quot;C4&quot; b=&quot;5E&quot;/&gt;&lt;m_nBrightness val=&quot;0&quot;/&gt;&lt;/elem&gt;&lt;elem m_fUsage=&quot;4.71012869724624916312E-02&quot;&gt;&lt;m_msothmcolidx val=&quot;0&quot;/&gt;&lt;m_rgb r=&quot;B7&quot; g=&quot;B7&quot; b=&quot;B7&quot;/&gt;&lt;m_nBrightness val=&quot;0&quot;/&gt;&lt;/elem&gt;&lt;elem m_fUsage=&quot;4.60728514148498330405E-02&quot;&gt;&lt;m_msothmcolidx val=&quot;0&quot;/&gt;&lt;m_rgb r=&quot;09&quot; g=&quot;72&quot; b=&quot;05&quot;/&gt;&lt;m_nBrightness val=&quot;0&quot;/&gt;&lt;/elem&gt;&lt;elem m_fUsage=&quot;1.70497820164784708030E-02&quot;&gt;&lt;m_msothmcolidx val=&quot;0&quot;/&gt;&lt;m_rgb r=&quot;38&quot; g=&quot;76&quot; b=&quot;01&quot;/&gt;&lt;m_nBrightness val=&quot;0&quot;/&gt;&lt;/elem&gt;&lt;elem m_fUsage=&quot;2.13786255171662239669E-03&quot;&gt;&lt;m_msothmcolidx val=&quot;0&quot;/&gt;&lt;m_rgb r=&quot;D9&quot; g=&quot;D9&quot; b=&quot;D9&quot;/&gt;&lt;m_nBrightness val=&quot;0&quot;/&gt;&lt;/elem&gt;&lt;elem m_fUsage=&quot;9.65284573869540276497E-04&quot;&gt;&lt;m_msothmcolidx val=&quot;0&quot;/&gt;&lt;m_rgb r=&quot;9E&quot; g=&quot;0D&quot; b=&quot;35&quot;/&gt;&lt;m_nBrightness val=&quot;0&quot;/&gt;&lt;/elem&gt;&lt;elem m_fUsage=&quot;7.46023453903363526797E-04&quot;&gt;&lt;m_msothmcolidx val=&quot;0&quot;/&gt;&lt;m_rgb r=&quot;F2&quot; g=&quot;62&quot; b=&quot;8A&quot;/&gt;&lt;m_nBrightness val=&quot;0&quot;/&gt;&lt;/elem&gt;&lt;elem m_fUsage=&quot;6.96198609130886550238E-04&quot;&gt;&lt;m_msothmcolidx val=&quot;0&quot;/&gt;&lt;m_rgb r=&quot;8B&quot; g=&quot;FD&quot; b=&quot;24&quot;/&gt;&lt;m_nBrightness val=&quot;0&quot;/&gt;&lt;/elem&gt;&lt;elem m_fUsage=&quot;3.55752788915679181263E-04&quot;&gt;&lt;m_msothmcolidx val=&quot;0&quot;/&gt;&lt;m_rgb r=&quot;FB&quot; g=&quot;CB&quot; b=&quot;D8&quot;/&gt;&lt;m_nBrightness val=&quot;0&quot;/&gt;&lt;/elem&gt;&lt;elem m_fUsage=&quot;1.90233046513246155471E-04&quot;&gt;&lt;m_msothmcolidx val=&quot;0&quot;/&gt;&lt;m_rgb r=&quot;F7&quot; g=&quot;97&quot; b=&quot;B1&quot;/&gt;&lt;m_nBrightness val=&quot;0&quot;/&gt;&lt;/elem&gt;&lt;elem m_fUsage=&quot;3.48966473054856469093E-05&quot;&gt;&lt;m_msothmcolidx val=&quot;0&quot;/&gt;&lt;m_rgb r=&quot;59&quot; g=&quot;59&quot; b=&quot;59&quot;/&gt;&lt;m_nBrightness val=&quot;0&quot;/&gt;&lt;/elem&gt;&lt;elem m_fUsage=&quot;2.75911291955936296082E-05&quot;&gt;&lt;m_msothmcolidx val=&quot;0&quot;/&gt;&lt;m_rgb r=&quot;BF&quot; g=&quot;BF&quot; b=&quot;BF&quot;/&gt;&lt;m_nBrightness val=&quot;0&quot;/&gt;&lt;/elem&gt;&lt;elem m_fUsage=&quot;2.48320162760342673250E-05&quot;&gt;&lt;m_msothmcolidx val=&quot;0&quot;/&gt;&lt;m_rgb r=&quot;A1&quot; g=&quot;A1&quot; b=&quot;A1&quot;/&gt;&lt;m_nBrightness val=&quot;0&quot;/&gt;&lt;/elem&gt;&lt;elem m_fUsage=&quot;2.23488146484308399149E-05&quot;&gt;&lt;m_msothmcolidx val=&quot;0&quot;/&gt;&lt;m_rgb r=&quot;7F&quot; g=&quot;7F&quot; b=&quot;7F&quot;/&gt;&lt;m_nBrightness val=&quot;0&quot;/&gt;&lt;/elem&gt;&lt;elem m_fUsage=&quot;1.02904301455532261837E-05&quot;&gt;&lt;m_msothmcolidx val=&quot;0&quot;/&gt;&lt;m_rgb r=&quot;26&quot; g=&quot;26&quot; b=&quot;26&quot;/&gt;&lt;m_nBrightness val=&quot;0&quot;/&gt;&lt;/elem&gt;&lt;elem m_fUsage=&quot;9.26138713099790441240E-06&quot;&gt;&lt;m_msothmcolidx val=&quot;0&quot;/&gt;&lt;m_rgb r=&quot;40&quot; g=&quot;40&quot; b=&quot;40&quot;/&gt;&lt;m_nBrightness val=&quot;0&quot;/&gt;&lt;/elem&gt;&lt;elem m_fUsage=&quot;7.50172357610830382765E-06&quot;&gt;&lt;m_msothmcolidx val=&quot;0&quot;/&gt;&lt;m_rgb r=&quot;F2&quot; g=&quot;F2&quot; b=&quot;F2&quot;/&gt;&lt;m_nBrightness val=&quot;0&quot;/&gt;&lt;/elem&gt;&lt;elem m_fUsage=&quot;7.21480470025135156901E-06&quot;&gt;&lt;m_msothmcolidx val=&quot;0&quot;/&gt;&lt;m_rgb r=&quot;70&quot; g=&quot;23&quot; b=&quot;31&quot;/&gt;&lt;m_nBrightness val=&quot;0&quot;/&gt;&lt;/elem&gt;&lt;elem m_fUsage=&quot;6.77701081631525542842E-06&quot;&gt;&lt;m_msothmcolidx val=&quot;0&quot;/&gt;&lt;m_rgb r=&quot;FC&quot; g=&quot;CB&quot; b=&quot;23&quot;/&gt;&lt;m_nBrightness val=&quot;0&quot;/&gt;&lt;/elem&gt;&lt;elem m_fUsage=&quot;6.56956808835362273264E-06&quot;&gt;&lt;m_msothmcolidx val=&quot;0&quot;/&gt;&lt;m_rgb r=&quot;FF&quot; g=&quot;2F&quot; b=&quot;11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2"/>
          </a:solidFill>
        </a:ln>
      </a:spPr>
      <a:bodyPr lIns="0" rtlCol="0" anchor="ctr"/>
      <a:lstStyle>
        <a:defPPr algn="ctr">
          <a:defRPr sz="14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316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Constantia</vt:lpstr>
      <vt:lpstr>Avenir Light</vt:lpstr>
      <vt:lpstr>Arial</vt:lpstr>
      <vt:lpstr>Calibri</vt:lpstr>
      <vt:lpstr>blank</vt:lpstr>
      <vt:lpstr>think-cell Folie</vt:lpstr>
      <vt:lpstr>Microsoft Cognitive Services and Custom Vision Workshop</vt:lpstr>
      <vt:lpstr>Workshop pre-requisites</vt:lpstr>
      <vt:lpstr>AI: Building is hard, using is easy</vt:lpstr>
      <vt:lpstr>What Are Microsoft Cognitive Services?</vt:lpstr>
      <vt:lpstr>Microsoft Cognitive Services</vt:lpstr>
      <vt:lpstr>Core AI Features of Cognitive Services</vt:lpstr>
      <vt:lpstr>Azure Face API</vt:lpstr>
      <vt:lpstr>JSON Response Example</vt:lpstr>
      <vt:lpstr>Custom Vision</vt:lpstr>
      <vt:lpstr>Cognitive Services &amp; Custom Vision Workshop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DomSvUser</dc:creator>
  <cp:lastModifiedBy>Escudero, Victor</cp:lastModifiedBy>
  <cp:revision>8579</cp:revision>
  <cp:lastPrinted>2018-02-19T17:05:40Z</cp:lastPrinted>
  <dcterms:created xsi:type="dcterms:W3CDTF">2014-01-28T11:22:40Z</dcterms:created>
  <dcterms:modified xsi:type="dcterms:W3CDTF">2019-03-16T14:39:08Z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xcel_File_Data">
    <vt:lpwstr>Od2PnZszylX+OMb9zMehTYSc1+1PYHtn3h8B3GFK4sWjCJbn8iAldh+ugkEaLdpX</vt:lpwstr>
  </property>
</Properties>
</file>