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50"/>
  </p:notesMasterIdLst>
  <p:sldIdLst>
    <p:sldId id="297" r:id="rId3"/>
    <p:sldId id="258" r:id="rId4"/>
    <p:sldId id="320" r:id="rId5"/>
    <p:sldId id="298" r:id="rId6"/>
    <p:sldId id="321" r:id="rId7"/>
    <p:sldId id="323" r:id="rId8"/>
    <p:sldId id="324" r:id="rId9"/>
    <p:sldId id="325" r:id="rId10"/>
    <p:sldId id="326" r:id="rId11"/>
    <p:sldId id="327" r:id="rId12"/>
    <p:sldId id="309" r:id="rId13"/>
    <p:sldId id="313" r:id="rId14"/>
    <p:sldId id="312" r:id="rId15"/>
    <p:sldId id="311" r:id="rId16"/>
    <p:sldId id="310" r:id="rId17"/>
    <p:sldId id="300" r:id="rId18"/>
    <p:sldId id="290" r:id="rId19"/>
    <p:sldId id="308" r:id="rId20"/>
    <p:sldId id="328" r:id="rId21"/>
    <p:sldId id="330" r:id="rId22"/>
    <p:sldId id="307" r:id="rId23"/>
    <p:sldId id="302" r:id="rId24"/>
    <p:sldId id="315" r:id="rId25"/>
    <p:sldId id="275" r:id="rId26"/>
    <p:sldId id="306" r:id="rId27"/>
    <p:sldId id="276" r:id="rId28"/>
    <p:sldId id="301" r:id="rId29"/>
    <p:sldId id="266" r:id="rId30"/>
    <p:sldId id="314" r:id="rId31"/>
    <p:sldId id="317" r:id="rId32"/>
    <p:sldId id="267" r:id="rId33"/>
    <p:sldId id="316" r:id="rId34"/>
    <p:sldId id="269" r:id="rId35"/>
    <p:sldId id="271" r:id="rId36"/>
    <p:sldId id="318" r:id="rId37"/>
    <p:sldId id="303" r:id="rId38"/>
    <p:sldId id="273" r:id="rId39"/>
    <p:sldId id="305" r:id="rId40"/>
    <p:sldId id="274" r:id="rId41"/>
    <p:sldId id="279" r:id="rId42"/>
    <p:sldId id="277" r:id="rId43"/>
    <p:sldId id="295" r:id="rId44"/>
    <p:sldId id="264" r:id="rId45"/>
    <p:sldId id="304" r:id="rId46"/>
    <p:sldId id="294" r:id="rId47"/>
    <p:sldId id="278" r:id="rId48"/>
    <p:sldId id="319" r:id="rId4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tela Piotr ISP_" initials="BPI" lastIdx="1" clrIdx="0">
    <p:extLst>
      <p:ext uri="{19B8F6BF-5375-455C-9EA6-DF929625EA0E}">
        <p15:presenceInfo xmlns:p15="http://schemas.microsoft.com/office/powerpoint/2012/main" userId="S-1-5-21-631068067-1468795310-178543940-7184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86" autoAdjust="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3C024-D779-4BDB-93B4-8CA5F091F337}" type="datetimeFigureOut">
              <a:rPr lang="pl-PL" smtClean="0"/>
              <a:t>2018-05-17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54DA7-C8E8-4FEB-86D4-EA99476112B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652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5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253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484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234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036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846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321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624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385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074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2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54DA7-C8E8-4FEB-86D4-EA99476112BF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776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763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115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144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602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83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106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2179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61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935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772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>
                <a:solidFill>
                  <a:prstClr val="black"/>
                </a:solidFill>
                <a:latin typeface="ING Me"/>
              </a:rPr>
              <a:pPr/>
              <a:t>3</a:t>
            </a:fld>
            <a:endParaRPr lang="en-GB" dirty="0">
              <a:solidFill>
                <a:prstClr val="black"/>
              </a:solidFill>
              <a:latin typeface="ING Me"/>
            </a:endParaRPr>
          </a:p>
        </p:txBody>
      </p:sp>
    </p:spTree>
    <p:extLst>
      <p:ext uri="{BB962C8B-B14F-4D97-AF65-F5344CB8AC3E}">
        <p14:creationId xmlns:p14="http://schemas.microsoft.com/office/powerpoint/2010/main" val="3653315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346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447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978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6074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2471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9161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5387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6229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0829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4994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5989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8676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495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137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91124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6858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4668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485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465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648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091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648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14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C50-0F8D-40FC-8DF6-403083AF8348}" type="datetimeFigureOut">
              <a:rPr lang="pl-PL" smtClean="0"/>
              <a:t>2018-05-17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1F9-36A0-4E0F-A9C4-9964692CD10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511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C50-0F8D-40FC-8DF6-403083AF8348}" type="datetimeFigureOut">
              <a:rPr lang="pl-PL" smtClean="0"/>
              <a:t>2018-05-17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1F9-36A0-4E0F-A9C4-9964692CD10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485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C50-0F8D-40FC-8DF6-403083AF8348}" type="datetimeFigureOut">
              <a:rPr lang="pl-PL" smtClean="0"/>
              <a:t>2018-05-17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1F9-36A0-4E0F-A9C4-9964692CD10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099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dirty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6605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08">
          <p15:clr>
            <a:srgbClr val="FBAE40"/>
          </p15:clr>
        </p15:guide>
        <p15:guide id="2" pos="459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03251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dirty="0" smtClean="0"/>
              <a:t>Max.</a:t>
            </a:r>
            <a:r>
              <a:rPr lang="en-GB" sz="1000" baseline="0" dirty="0" smtClean="0"/>
              <a:t> width</a:t>
            </a:r>
            <a:endParaRPr lang="en-GB" sz="1000" dirty="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dirty="0" smtClean="0"/>
              <a:t>Max.</a:t>
            </a:r>
            <a:r>
              <a:rPr lang="en-GB" sz="1000" baseline="0" dirty="0" smtClean="0"/>
              <a:t> height</a:t>
            </a:r>
            <a:endParaRPr lang="en-GB" sz="1000" dirty="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Orange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255, 98, 0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Indigo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82, 81, 153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Sky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Fuchsia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171, 0, 102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Lime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Leaf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52, 150, 81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Text Colour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51, 51, 51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5143678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Orange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255, 98, 0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Indigo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82, 81, 153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Sky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Fuchsia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171, 0, 102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Lime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Leaf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52, 150, 81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Text Colour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51, 51, 51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34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2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706891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  <p15:guide id="2" orient="horz" pos="330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04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8917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891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95741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C50-0F8D-40FC-8DF6-403083AF8348}" type="datetimeFigureOut">
              <a:rPr lang="pl-PL" smtClean="0"/>
              <a:t>2018-05-17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1F9-36A0-4E0F-A9C4-9964692CD10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1190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7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818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061356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5782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  <p15:guide id="2" orient="horz" pos="33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588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5345036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03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5389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4691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637817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C50-0F8D-40FC-8DF6-403083AF8348}" type="datetimeFigureOut">
              <a:rPr lang="pl-PL" smtClean="0"/>
              <a:t>2018-05-17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1F9-36A0-4E0F-A9C4-9964692CD10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74639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47287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08">
          <p15:clr>
            <a:srgbClr val="FBAE40"/>
          </p15:clr>
        </p15:guide>
        <p15:guide id="2" pos="459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79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05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4322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596688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370363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628213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5593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  <p15:guide id="3" orient="horz" pos="2274">
          <p15:clr>
            <a:srgbClr val="FBAE40"/>
          </p15:clr>
        </p15:guide>
        <p15:guide id="4" orient="horz" pos="244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626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91">
          <p15:clr>
            <a:srgbClr val="FBAE40"/>
          </p15:clr>
        </p15:guide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274">
          <p15:clr>
            <a:srgbClr val="FBAE40"/>
          </p15:clr>
        </p15:guide>
        <p15:guide id="6" orient="horz" pos="244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263121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  <p15:guide id="2" pos="4866">
          <p15:clr>
            <a:srgbClr val="FBAE40"/>
          </p15:clr>
        </p15:guide>
        <p15:guide id="3" pos="5082">
          <p15:clr>
            <a:srgbClr val="FBAE40"/>
          </p15:clr>
        </p15:guide>
        <p15:guide id="4" orient="horz" pos="2830">
          <p15:clr>
            <a:srgbClr val="FBAE40"/>
          </p15:clr>
        </p15:guide>
        <p15:guide id="5" orient="horz" pos="2998">
          <p15:clr>
            <a:srgbClr val="FBAE40"/>
          </p15:clr>
        </p15:guide>
        <p15:guide id="6" pos="25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C50-0F8D-40FC-8DF6-403083AF8348}" type="datetimeFigureOut">
              <a:rPr lang="pl-PL" smtClean="0"/>
              <a:t>2018-05-17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1F9-36A0-4E0F-A9C4-9964692CD10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81076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5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53">
          <p15:clr>
            <a:srgbClr val="FBAE40"/>
          </p15:clr>
        </p15:guide>
        <p15:guide id="3" orient="horz" pos="2274">
          <p15:clr>
            <a:srgbClr val="FBAE40"/>
          </p15:clr>
        </p15:guide>
        <p15:guide id="4" orient="horz" pos="244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7151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92">
          <p15:clr>
            <a:srgbClr val="FBAE40"/>
          </p15:clr>
        </p15:guide>
        <p15:guide id="2" pos="5082">
          <p15:clr>
            <a:srgbClr val="FBAE40"/>
          </p15:clr>
        </p15:guide>
        <p15:guide id="3" pos="2803">
          <p15:clr>
            <a:srgbClr val="FBAE40"/>
          </p15:clr>
        </p15:guide>
        <p15:guide id="4" pos="4866">
          <p15:clr>
            <a:srgbClr val="FBAE40"/>
          </p15:clr>
        </p15:guide>
        <p15:guide id="5" orient="horz" pos="2274">
          <p15:clr>
            <a:srgbClr val="FBAE40"/>
          </p15:clr>
        </p15:guide>
        <p15:guide id="6" orient="horz" pos="2442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022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49">
          <p15:clr>
            <a:srgbClr val="FBAE40"/>
          </p15:clr>
        </p15:guide>
        <p15:guide id="2" pos="5480">
          <p15:clr>
            <a:srgbClr val="FBAE40"/>
          </p15:clr>
        </p15:guide>
        <p15:guide id="3" pos="3864">
          <p15:clr>
            <a:srgbClr val="FBAE40"/>
          </p15:clr>
        </p15:guide>
        <p15:guide id="4" pos="2196">
          <p15:clr>
            <a:srgbClr val="FBAE40"/>
          </p15:clr>
        </p15:guide>
        <p15:guide id="5" pos="3809">
          <p15:clr>
            <a:srgbClr val="FBAE40"/>
          </p15:clr>
        </p15:guide>
        <p15:guide id="6" pos="5528">
          <p15:clr>
            <a:srgbClr val="FBAE40"/>
          </p15:clr>
        </p15:guide>
        <p15:guide id="7" orient="horz" pos="2274">
          <p15:clr>
            <a:srgbClr val="FBAE40"/>
          </p15:clr>
        </p15:guide>
        <p15:guide id="8" orient="horz" pos="244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4641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54">
          <p15:clr>
            <a:srgbClr val="FBAE40"/>
          </p15:clr>
        </p15:guide>
        <p15:guide id="2" pos="261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859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6">
          <p15:clr>
            <a:srgbClr val="FBAE40"/>
          </p15:clr>
        </p15:guide>
        <p15:guide id="2" pos="532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6197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9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6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892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867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C50-0F8D-40FC-8DF6-403083AF8348}" type="datetimeFigureOut">
              <a:rPr lang="pl-PL" smtClean="0"/>
              <a:t>2018-05-17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1F9-36A0-4E0F-A9C4-9964692CD10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519450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67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C50-0F8D-40FC-8DF6-403083AF8348}" type="datetimeFigureOut">
              <a:rPr lang="pl-PL" smtClean="0"/>
              <a:t>2018-05-17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1F9-36A0-4E0F-A9C4-9964692CD10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65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C50-0F8D-40FC-8DF6-403083AF8348}" type="datetimeFigureOut">
              <a:rPr lang="pl-PL" smtClean="0"/>
              <a:t>2018-05-17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1F9-36A0-4E0F-A9C4-9964692CD10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833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C50-0F8D-40FC-8DF6-403083AF8348}" type="datetimeFigureOut">
              <a:rPr lang="pl-PL" smtClean="0"/>
              <a:t>2018-05-17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1F9-36A0-4E0F-A9C4-9964692CD10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361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C50-0F8D-40FC-8DF6-403083AF8348}" type="datetimeFigureOut">
              <a:rPr lang="pl-PL" smtClean="0"/>
              <a:t>2018-05-17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1F9-36A0-4E0F-A9C4-9964692CD10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030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37.xml"/><Relationship Id="rId34" Type="http://schemas.openxmlformats.org/officeDocument/2006/relationships/slideLayout" Target="../slideLayouts/slideLayout50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32" Type="http://schemas.openxmlformats.org/officeDocument/2006/relationships/slideLayout" Target="../slideLayouts/slideLayout48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36" Type="http://schemas.openxmlformats.org/officeDocument/2006/relationships/image" Target="../media/image2.emf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31" Type="http://schemas.openxmlformats.org/officeDocument/2006/relationships/slideLayout" Target="../slideLayouts/slideLayout47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6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7C50-0F8D-40FC-8DF6-403083AF8348}" type="datetimeFigureOut">
              <a:rPr lang="pl-PL" smtClean="0"/>
              <a:t>2018-05-17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571F9-36A0-4E0F-A9C4-9964692CD10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407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4" r:id="rId14"/>
    <p:sldLayoutId id="2147483665" r:id="rId15"/>
    <p:sldLayoutId id="214748366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8917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8917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809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grpSp>
        <p:nvGrpSpPr>
          <p:cNvPr id="102" name="Group 10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-2040443" y="6362700"/>
            <a:ext cx="1872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No content below </a:t>
              </a:r>
              <a:br>
                <a:rPr lang="en-GB" altLang="en-US" sz="1200" b="1" kern="0" dirty="0" smtClean="0">
                  <a:solidFill>
                    <a:srgbClr val="FDFDFD"/>
                  </a:solidFill>
                </a:rPr>
              </a:b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the grey line</a:t>
              </a:r>
              <a:endParaRPr lang="en-GB" altLang="en-US" sz="1200" b="1" kern="0" dirty="0">
                <a:solidFill>
                  <a:srgbClr val="FDFDFD"/>
                </a:solidFill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7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692" r:id="rId25"/>
    <p:sldLayoutId id="2147483693" r:id="rId26"/>
    <p:sldLayoutId id="2147483694" r:id="rId27"/>
    <p:sldLayoutId id="2147483695" r:id="rId28"/>
    <p:sldLayoutId id="2147483696" r:id="rId29"/>
    <p:sldLayoutId id="2147483697" r:id="rId30"/>
    <p:sldLayoutId id="2147483698" r:id="rId31"/>
    <p:sldLayoutId id="2147483699" r:id="rId32"/>
    <p:sldLayoutId id="2147483700" r:id="rId33"/>
    <p:sldLayoutId id="2147483701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21">
          <p15:clr>
            <a:srgbClr val="F26B43"/>
          </p15:clr>
        </p15:guide>
        <p15:guide id="2" pos="7140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173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3906">
          <p15:clr>
            <a:srgbClr val="F26B43"/>
          </p15:clr>
        </p15:guide>
        <p15:guide id="7" orient="horz" pos="800">
          <p15:clr>
            <a:srgbClr val="F26B43"/>
          </p15:clr>
        </p15:guide>
        <p15:guide id="8" pos="7491">
          <p15:clr>
            <a:srgbClr val="F26B43"/>
          </p15:clr>
        </p15:guide>
        <p15:guide id="9" pos="437">
          <p15:clr>
            <a:srgbClr val="F26B43"/>
          </p15:clr>
        </p15:guide>
        <p15:guide id="10" pos="3834">
          <p15:clr>
            <a:srgbClr val="F26B43"/>
          </p15:clr>
        </p15:guide>
        <p15:guide id="11" orient="horz" pos="2358">
          <p15:clr>
            <a:srgbClr val="F26B43"/>
          </p15:clr>
        </p15:guide>
        <p15:guide id="12" pos="739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9" b="1047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b="1" dirty="0" smtClean="0">
                <a:latin typeface="ING Me" panose="020B0604020202020204" charset="0"/>
                <a:cs typeface="ING Me" panose="020B0604020202020204" charset="0"/>
              </a:rPr>
              <a:t>Podstawy C# </a:t>
            </a:r>
            <a:endParaRPr lang="en-US" sz="4000" b="1" dirty="0">
              <a:latin typeface="ING Me" panose="020B0604020202020204" charset="0"/>
              <a:cs typeface="ING Me" panose="020B060402020202020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Piotr Bartela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2434" y="3517508"/>
            <a:ext cx="4877966" cy="376690"/>
          </a:xfrm>
        </p:spPr>
        <p:txBody>
          <a:bodyPr/>
          <a:lstStyle/>
          <a:p>
            <a:r>
              <a:rPr lang="pl-PL" b="1" dirty="0" smtClean="0">
                <a:latin typeface="ING Me" panose="020B0604020202020204" charset="0"/>
                <a:cs typeface="ING Me" panose="020B0604020202020204" charset="0"/>
              </a:rPr>
              <a:t>Część #1</a:t>
            </a:r>
            <a:endParaRPr lang="en-GB" sz="1100" b="1" dirty="0">
              <a:latin typeface="ING Me" panose="020B0604020202020204" charset="0"/>
              <a:cs typeface="ING Me" panose="020B0604020202020204" charset="0"/>
            </a:endParaRPr>
          </a:p>
        </p:txBody>
      </p:sp>
      <p:pic>
        <p:nvPicPr>
          <p:cNvPr id="21" name="Picture Placeholder 3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 smtClean="0"/>
              <a:t>Katowice </a:t>
            </a:r>
            <a:r>
              <a:rPr lang="en-GB" dirty="0" smtClean="0"/>
              <a:t>• </a:t>
            </a:r>
            <a:r>
              <a:rPr lang="pl-PL" dirty="0" smtClean="0"/>
              <a:t>18</a:t>
            </a:r>
            <a:r>
              <a:rPr lang="en-GB" dirty="0" smtClean="0"/>
              <a:t> </a:t>
            </a:r>
            <a:r>
              <a:rPr lang="en-GB" dirty="0" smtClean="0"/>
              <a:t>M</a:t>
            </a:r>
            <a:r>
              <a:rPr lang="pl-PL" dirty="0" err="1" smtClean="0"/>
              <a:t>aja</a:t>
            </a:r>
            <a:r>
              <a:rPr lang="en-GB" dirty="0" smtClean="0"/>
              <a:t> </a:t>
            </a:r>
            <a:r>
              <a:rPr lang="en-GB" dirty="0" smtClean="0"/>
              <a:t>201</a:t>
            </a:r>
            <a:r>
              <a:rPr lang="pl-PL" dirty="0" smtClean="0"/>
              <a:t>8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8883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1.4. Platforma </a:t>
            </a:r>
            <a:r>
              <a:rPr lang="pl-PL" sz="2800" b="1" dirty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.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Net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62" y="1277938"/>
            <a:ext cx="5923363" cy="4922837"/>
          </a:xfrm>
        </p:spPr>
      </p:pic>
    </p:spTree>
    <p:extLst>
      <p:ext uri="{BB962C8B-B14F-4D97-AF65-F5344CB8AC3E}">
        <p14:creationId xmlns:p14="http://schemas.microsoft.com/office/powerpoint/2010/main" val="4435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1.4. Platforma </a:t>
            </a:r>
            <a:r>
              <a:rPr lang="pl-PL" sz="2800" b="1" dirty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.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Net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  <p:pic>
        <p:nvPicPr>
          <p:cNvPr id="15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67514" y="1278161"/>
            <a:ext cx="4664344" cy="49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1.4. </a:t>
            </a:r>
            <a:r>
              <a:rPr lang="pl-PL" sz="2800" b="1" dirty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Architektura .Net – Intermediate Language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43" y="1643564"/>
            <a:ext cx="7706801" cy="4191585"/>
          </a:xfrm>
        </p:spPr>
      </p:pic>
    </p:spTree>
    <p:extLst>
      <p:ext uri="{BB962C8B-B14F-4D97-AF65-F5344CB8AC3E}">
        <p14:creationId xmlns:p14="http://schemas.microsoft.com/office/powerpoint/2010/main" val="259207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1.5. </a:t>
            </a:r>
            <a:r>
              <a:rPr lang="pl-PL" sz="2800" b="1" dirty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Garbage Collector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  <p:pic>
        <p:nvPicPr>
          <p:cNvPr id="11" name="Symbol zastępczy obraz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" b="3085"/>
          <a:stretch>
            <a:fillRect/>
          </a:stretch>
        </p:blipFill>
        <p:spPr bwMode="auto">
          <a:xfrm>
            <a:off x="1985875" y="2085299"/>
            <a:ext cx="8227621" cy="330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9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1.6. </a:t>
            </a:r>
            <a:r>
              <a:rPr lang="pl-PL" sz="2800" b="1" dirty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Wersje .Net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  <p:pic>
        <p:nvPicPr>
          <p:cNvPr id="10" name="Symbol zastępczy obraz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80" y="2096469"/>
            <a:ext cx="10488612" cy="3286221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12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1.7. </a:t>
            </a:r>
            <a:r>
              <a:rPr lang="pl-PL" sz="2800" b="1" dirty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Wersje C#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15</a:t>
            </a:fld>
            <a:endParaRPr lang="en-GB" noProof="0" dirty="0"/>
          </a:p>
        </p:txBody>
      </p:sp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42" y="2500933"/>
            <a:ext cx="10240804" cy="2476846"/>
          </a:xfr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44" y="2027089"/>
            <a:ext cx="10058400" cy="3424534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86" y="1219662"/>
            <a:ext cx="10058400" cy="53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2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b="1" dirty="0" smtClean="0">
                <a:latin typeface="ING Me" panose="020B0604020202020204" charset="0"/>
                <a:cs typeface="ING Me" panose="020B0604020202020204" charset="0"/>
              </a:rPr>
              <a:t>Podstawowe zagadnienia</a:t>
            </a:r>
            <a:endParaRPr lang="nl-NL" sz="4000" b="1" dirty="0">
              <a:latin typeface="ING Me" panose="020B0604020202020204" charset="0"/>
              <a:cs typeface="ING M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10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3.1.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Przestrzenie nazw, komentarze </a:t>
            </a:r>
            <a:r>
              <a:rPr lang="pl-PL" sz="2800" b="1" dirty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i regiony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17</a:t>
            </a:fld>
            <a:endParaRPr lang="en-GB" noProof="0" dirty="0"/>
          </a:p>
        </p:txBody>
      </p:sp>
      <p:pic>
        <p:nvPicPr>
          <p:cNvPr id="9" name="Symbol zastępczy obrazu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80" y="1602682"/>
            <a:ext cx="6553812" cy="4273796"/>
          </a:xfrm>
        </p:spPr>
      </p:pic>
    </p:spTree>
    <p:extLst>
      <p:ext uri="{BB962C8B-B14F-4D97-AF65-F5344CB8AC3E}">
        <p14:creationId xmlns:p14="http://schemas.microsoft.com/office/powerpoint/2010/main" val="182117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3.2. </a:t>
            </a:r>
            <a:r>
              <a:rPr lang="pl-PL" sz="2800" b="1" dirty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Podstawowe typy proste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18</a:t>
            </a:fld>
            <a:endParaRPr lang="en-GB" noProof="0" dirty="0"/>
          </a:p>
        </p:txBody>
      </p:sp>
      <p:pic>
        <p:nvPicPr>
          <p:cNvPr id="6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4323" y="1910780"/>
            <a:ext cx="9610725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65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3.3. Rzutowanie/Konwersja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19</a:t>
            </a:fld>
            <a:endParaRPr lang="en-GB" noProof="0" dirty="0"/>
          </a:p>
        </p:txBody>
      </p:sp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73" y="2670805"/>
            <a:ext cx="5582225" cy="3039212"/>
          </a:xfrm>
        </p:spPr>
      </p:pic>
      <p:sp>
        <p:nvSpPr>
          <p:cNvPr id="4" name="pole tekstowe 3"/>
          <p:cNvSpPr txBox="1"/>
          <p:nvPr/>
        </p:nvSpPr>
        <p:spPr>
          <a:xfrm>
            <a:off x="4186518" y="1573642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Implicit</a:t>
            </a:r>
            <a:r>
              <a:rPr lang="pl-PL" dirty="0" smtClean="0"/>
              <a:t> (niejawna)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Explicit</a:t>
            </a:r>
            <a:r>
              <a:rPr lang="pl-PL" dirty="0" smtClean="0"/>
              <a:t> (jawna)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93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ING Me" panose="020B0604020202020204" charset="0"/>
                <a:cs typeface="ING Me" panose="020B0604020202020204" charset="0"/>
              </a:rPr>
              <a:t>Wprowadzenie</a:t>
            </a:r>
            <a:endParaRPr lang="pl-PL" dirty="0" smtClean="0">
              <a:latin typeface="ING Me" panose="020B0604020202020204" charset="0"/>
              <a:cs typeface="ING Me" panose="020B0604020202020204" charset="0"/>
            </a:endParaRPr>
          </a:p>
          <a:p>
            <a:r>
              <a:rPr lang="pl-PL" dirty="0" smtClean="0">
                <a:latin typeface="ING Me" panose="020B0604020202020204" charset="0"/>
                <a:cs typeface="ING Me" panose="020B0604020202020204" charset="0"/>
              </a:rPr>
              <a:t>Podstawowe </a:t>
            </a:r>
            <a:r>
              <a:rPr lang="pl-PL" dirty="0" smtClean="0">
                <a:latin typeface="ING Me" panose="020B0604020202020204" charset="0"/>
                <a:cs typeface="ING Me" panose="020B0604020202020204" charset="0"/>
              </a:rPr>
              <a:t>zagadnienia</a:t>
            </a:r>
          </a:p>
          <a:p>
            <a:r>
              <a:rPr lang="pl-PL" dirty="0" smtClean="0">
                <a:latin typeface="ING Me" panose="020B0604020202020204" charset="0"/>
                <a:cs typeface="ING Me" panose="020B0604020202020204" charset="0"/>
              </a:rPr>
              <a:t>Instrukcje sterujące</a:t>
            </a:r>
            <a:endParaRPr lang="en-GB" dirty="0" smtClean="0">
              <a:latin typeface="ING Me" panose="020B0604020202020204" charset="0"/>
              <a:cs typeface="ING Me" panose="020B0604020202020204" charset="0"/>
            </a:endParaRPr>
          </a:p>
          <a:p>
            <a:r>
              <a:rPr lang="pl-PL" dirty="0" smtClean="0">
                <a:latin typeface="ING Me" panose="020B0604020202020204" charset="0"/>
                <a:cs typeface="ING Me" panose="020B0604020202020204" charset="0"/>
              </a:rPr>
              <a:t>Klasy i Obiekty</a:t>
            </a:r>
          </a:p>
          <a:p>
            <a:r>
              <a:rPr lang="pl-PL" dirty="0" smtClean="0">
                <a:latin typeface="ING Me" panose="020B0604020202020204" charset="0"/>
                <a:cs typeface="ING Me" panose="020B0604020202020204" charset="0"/>
              </a:rPr>
              <a:t>Obsługa błędów</a:t>
            </a:r>
            <a:endParaRPr lang="en-GB" dirty="0">
              <a:latin typeface="ING Me" panose="020B0604020202020204" charset="0"/>
              <a:cs typeface="ING Me" panose="020B0604020202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9993923" cy="83602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B0604020202020204" charset="0"/>
                <a:cs typeface="ING Me" panose="020B0604020202020204" charset="0"/>
              </a:rPr>
              <a:t>Agenda</a:t>
            </a:r>
            <a:endParaRPr lang="nl-NL" sz="2800" b="1" dirty="0">
              <a:solidFill>
                <a:srgbClr val="FF6200"/>
              </a:solidFill>
              <a:latin typeface="ING Me" panose="020B0604020202020204" charset="0"/>
              <a:cs typeface="ING Me" panose="020B0604020202020204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6" r="21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46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3.4. Typy referencyjne i typy wartościowe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7" name="Symbol zastępczy tekstu 6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389684"/>
          </a:xfrm>
        </p:spPr>
        <p:txBody>
          <a:bodyPr>
            <a:normAutofit lnSpcReduction="10000"/>
          </a:bodyPr>
          <a:lstStyle/>
          <a:p>
            <a:pPr algn="ctr"/>
            <a:r>
              <a:rPr lang="pl-PL" dirty="0" smtClean="0"/>
              <a:t>Typy referencyjne</a:t>
            </a:r>
            <a:endParaRPr lang="pl-PL" dirty="0"/>
          </a:p>
        </p:txBody>
      </p:sp>
      <p:sp>
        <p:nvSpPr>
          <p:cNvPr id="9" name="Symbol zastępczy zawartości 8"/>
          <p:cNvSpPr>
            <a:spLocks noGrp="1"/>
          </p:cNvSpPr>
          <p:nvPr>
            <p:ph sz="half" idx="2"/>
          </p:nvPr>
        </p:nvSpPr>
        <p:spPr>
          <a:xfrm>
            <a:off x="839788" y="2092698"/>
            <a:ext cx="5157787" cy="3684588"/>
          </a:xfrm>
        </p:spPr>
        <p:txBody>
          <a:bodyPr>
            <a:normAutofit/>
          </a:bodyPr>
          <a:lstStyle/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Dziedziczą po </a:t>
            </a:r>
            <a:r>
              <a:rPr lang="pl-PL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System.Object</a:t>
            </a:r>
            <a:endParaRPr lang="pl-PL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 typów referencyjnych należą:</a:t>
            </a:r>
          </a:p>
          <a:p>
            <a:pPr lvl="1"/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Typ String</a:t>
            </a:r>
          </a:p>
          <a:p>
            <a:pPr lvl="1"/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Klasy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 Interfejsy</a:t>
            </a:r>
          </a:p>
          <a:p>
            <a:pPr lvl="1"/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Tablice</a:t>
            </a:r>
          </a:p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Są wrzucane na </a:t>
            </a:r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STERTĘ</a:t>
            </a:r>
            <a:endParaRPr lang="pl-PL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389684"/>
          </a:xfrm>
        </p:spPr>
        <p:txBody>
          <a:bodyPr>
            <a:normAutofit lnSpcReduction="10000"/>
          </a:bodyPr>
          <a:lstStyle/>
          <a:p>
            <a:pPr algn="ctr"/>
            <a:r>
              <a:rPr lang="pl-PL" dirty="0" smtClean="0"/>
              <a:t>Typy wartościowe</a:t>
            </a:r>
            <a:endParaRPr lang="pl-PL" dirty="0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4"/>
          </p:nvPr>
        </p:nvSpPr>
        <p:spPr>
          <a:xfrm>
            <a:off x="6170612" y="2092698"/>
            <a:ext cx="5183188" cy="3684588"/>
          </a:xfrm>
        </p:spPr>
        <p:txBody>
          <a:bodyPr>
            <a:normAutofit/>
          </a:bodyPr>
          <a:lstStyle/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Dziedziczą po </a:t>
            </a:r>
            <a:r>
              <a:rPr lang="pl-PL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System.ValueType</a:t>
            </a:r>
            <a:endParaRPr lang="pl-PL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 typów wartościowych należą:</a:t>
            </a:r>
          </a:p>
          <a:p>
            <a:pPr lvl="1"/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Typy proste (</a:t>
            </a:r>
            <a:r>
              <a:rPr lang="pl-PL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char, </a:t>
            </a:r>
            <a:r>
              <a:rPr lang="pl-PL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</a:p>
          <a:p>
            <a:pPr lvl="1"/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Struktury (</a:t>
            </a:r>
            <a:r>
              <a:rPr lang="pl-PL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Typ wyliczeniowy (</a:t>
            </a:r>
            <a:r>
              <a:rPr lang="pl-PL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Są wrzucane na </a:t>
            </a:r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STOS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20</a:t>
            </a:fld>
            <a:endParaRPr lang="en-GB" noProof="0" dirty="0"/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67" y="4319926"/>
            <a:ext cx="3557027" cy="1618725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92" y="4319926"/>
            <a:ext cx="3557027" cy="161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0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 smtClean="0">
                <a:latin typeface="ING Me" panose="02000506040000020004" pitchFamily="2" charset="0"/>
                <a:cs typeface="ING Me" panose="02000506040000020004" pitchFamily="2" charset="0"/>
              </a:rPr>
              <a:t>Typ identyfikator [=wartość]</a:t>
            </a:r>
          </a:p>
          <a:p>
            <a:pPr marL="0" indent="0">
              <a:buNone/>
            </a:pPr>
            <a:endParaRPr lang="pl-PL" sz="2000" b="1" dirty="0">
              <a:latin typeface="ING Me" panose="02000506040000020004" pitchFamily="2" charset="0"/>
              <a:cs typeface="ING Me" panose="02000506040000020004" pitchFamily="2" charset="0"/>
            </a:endParaRPr>
          </a:p>
          <a:p>
            <a:pPr marL="0" indent="0">
              <a:buNone/>
            </a:pPr>
            <a:endParaRPr lang="pl-PL" sz="2000" dirty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3.5. Deklaracja i inicjalizacja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zmiennych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21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684" y="2092560"/>
            <a:ext cx="6050956" cy="410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3.6.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Tablice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22</a:t>
            </a:fld>
            <a:endParaRPr lang="en-GB" noProof="0" dirty="0"/>
          </a:p>
        </p:txBody>
      </p:sp>
      <p:pic>
        <p:nvPicPr>
          <p:cNvPr id="6" name="Symbol zastępczy obrazu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136" y="1434530"/>
            <a:ext cx="3975100" cy="461010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18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3.6.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Tablice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23</a:t>
            </a:fld>
            <a:endParaRPr lang="en-GB" noProof="0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99" y="1824926"/>
            <a:ext cx="6815373" cy="382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6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3.7.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Operatory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24</a:t>
            </a:fld>
            <a:endParaRPr lang="en-GB" noProof="0" dirty="0"/>
          </a:p>
        </p:txBody>
      </p:sp>
      <p:pic>
        <p:nvPicPr>
          <p:cNvPr id="6" name="Symbol zastępczy obraz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27" y="1122810"/>
            <a:ext cx="7548717" cy="561564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25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[modyfikatory] </a:t>
            </a:r>
            <a:r>
              <a:rPr lang="pl-PL" sz="2000" b="1" dirty="0" smtClean="0">
                <a:solidFill>
                  <a:schemeClr val="accent6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zwracany typ</a:t>
            </a: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 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Identyfikator/nazwa metody </a:t>
            </a:r>
            <a:r>
              <a:rPr lang="pl-PL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(argumenty)</a:t>
            </a: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{</a:t>
            </a:r>
          </a:p>
          <a:p>
            <a:pPr marL="0" indent="0">
              <a:buNone/>
            </a:pPr>
            <a:r>
              <a:rPr lang="pl-PL" sz="2000" b="1" dirty="0">
                <a:latin typeface="ING Me" panose="020B0604020202020204" charset="0"/>
                <a:cs typeface="ING Me" panose="020B0604020202020204" charset="0"/>
              </a:rPr>
              <a:t> </a:t>
            </a: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  </a:t>
            </a: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instrukcje/ciało metody;</a:t>
            </a:r>
            <a:endParaRPr lang="pl-PL" sz="2000" b="1" dirty="0" smtClean="0">
              <a:latin typeface="ING Me" panose="020B0604020202020204" charset="0"/>
              <a:cs typeface="ING Me" panose="020B0604020202020204" charset="0"/>
            </a:endParaRP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}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 smtClean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3.8.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Metody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25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46" y="2743471"/>
            <a:ext cx="6849431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0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dirty="0" smtClean="0">
                <a:latin typeface="ING Me" panose="020B0604020202020204" charset="0"/>
                <a:cs typeface="ING Me" panose="020B0604020202020204" charset="0"/>
              </a:rPr>
              <a:t>Typy argumentów:</a:t>
            </a:r>
          </a:p>
          <a:p>
            <a:r>
              <a:rPr lang="pl-PL" sz="2000" dirty="0" smtClean="0">
                <a:latin typeface="ING Me" panose="020B0604020202020204" charset="0"/>
                <a:cs typeface="ING Me" panose="020B0604020202020204" charset="0"/>
              </a:rPr>
              <a:t>Zwracane przez wartość (domyślna)</a:t>
            </a:r>
          </a:p>
          <a:p>
            <a:r>
              <a:rPr lang="pl-PL" sz="2000" dirty="0" smtClean="0">
                <a:latin typeface="ING Me" panose="020B0604020202020204" charset="0"/>
                <a:cs typeface="ING Me" panose="020B0604020202020204" charset="0"/>
              </a:rPr>
              <a:t>Zwracane przez referencje (ref)</a:t>
            </a:r>
          </a:p>
          <a:p>
            <a:r>
              <a:rPr lang="pl-PL" sz="2000" dirty="0" smtClean="0">
                <a:latin typeface="ING Me" panose="020B0604020202020204" charset="0"/>
                <a:cs typeface="ING Me" panose="020B0604020202020204" charset="0"/>
              </a:rPr>
              <a:t>Zwracane przez wyjście (out)</a:t>
            </a:r>
          </a:p>
          <a:p>
            <a:pPr marL="0" indent="0">
              <a:buNone/>
            </a:pPr>
            <a:endParaRPr lang="pl-PL" sz="2000" dirty="0" smtClean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3.8.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Metody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327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b="1" dirty="0" smtClean="0">
                <a:latin typeface="ING Me" panose="020B0604020202020204" charset="0"/>
                <a:cs typeface="ING Me" panose="020B0604020202020204" charset="0"/>
              </a:rPr>
              <a:t>Instrukcje sterujące</a:t>
            </a:r>
            <a:endParaRPr lang="nl-NL" sz="4000" b="1" dirty="0">
              <a:latin typeface="ING Me" panose="020B0604020202020204" charset="0"/>
              <a:cs typeface="ING M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4.1. Instrukcje warunkowe – instrukcja „If”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28</a:t>
            </a:fld>
            <a:endParaRPr lang="en-GB" noProof="0" dirty="0"/>
          </a:p>
        </p:txBody>
      </p:sp>
      <p:pic>
        <p:nvPicPr>
          <p:cNvPr id="7" name="Symbol zastępczy zawartości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866" y="1357997"/>
            <a:ext cx="5477639" cy="4763165"/>
          </a:xfrm>
        </p:spPr>
      </p:pic>
    </p:spTree>
    <p:extLst>
      <p:ext uri="{BB962C8B-B14F-4D97-AF65-F5344CB8AC3E}">
        <p14:creationId xmlns:p14="http://schemas.microsoft.com/office/powerpoint/2010/main" val="36993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03" y="1319669"/>
            <a:ext cx="5601482" cy="4839375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4.1. Instrukcje warunkowe – instrukcja „</a:t>
            </a:r>
            <a:r>
              <a:rPr lang="pl-PL" sz="2800" b="1" dirty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S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witch”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10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86875"/>
            <a:ext cx="10489175" cy="4859866"/>
          </a:xfrm>
        </p:spPr>
        <p:txBody>
          <a:bodyPr/>
          <a:lstStyle/>
          <a:p>
            <a:endParaRPr lang="pl-PL" sz="9600" b="1" dirty="0" smtClean="0"/>
          </a:p>
          <a:p>
            <a:endParaRPr lang="pl-PL" sz="9600" b="1" dirty="0"/>
          </a:p>
          <a:p>
            <a:endParaRPr lang="pl-PL" sz="9600" b="1" dirty="0" smtClean="0"/>
          </a:p>
          <a:p>
            <a:endParaRPr lang="pl-PL" sz="9600" b="1" dirty="0"/>
          </a:p>
          <a:p>
            <a:endParaRPr lang="pl-PL" sz="3600" b="1" dirty="0"/>
          </a:p>
          <a:p>
            <a:pPr lvl="1" algn="ctr"/>
            <a:endParaRPr lang="pl-PL" sz="3200" dirty="0" smtClean="0"/>
          </a:p>
          <a:p>
            <a:pPr lvl="1" algn="ctr"/>
            <a:endParaRPr lang="pl-PL" sz="3200"/>
          </a:p>
          <a:p>
            <a:pPr lvl="1" algn="ctr"/>
            <a:r>
              <a:rPr lang="en-GB" sz="3200" smtClean="0"/>
              <a:t>https</a:t>
            </a:r>
            <a:r>
              <a:rPr lang="en-GB" sz="3200" dirty="0"/>
              <a:t>://github.com/morelq/PodstawyCsharp.git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Link do prezentacji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3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5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4.1. Instrukcje warunkowe – operator warunkowy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30</a:t>
            </a:fld>
            <a:endParaRPr lang="en-GB" noProof="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06" y="1781696"/>
            <a:ext cx="8059275" cy="3915321"/>
          </a:xfrm>
        </p:spPr>
      </p:pic>
    </p:spTree>
    <p:extLst>
      <p:ext uri="{BB962C8B-B14F-4D97-AF65-F5344CB8AC3E}">
        <p14:creationId xmlns:p14="http://schemas.microsoft.com/office/powerpoint/2010/main" val="256714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for</a:t>
            </a: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 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(</a:t>
            </a:r>
            <a:r>
              <a:rPr lang="pl-PL" sz="2000" b="1" dirty="0" smtClean="0">
                <a:solidFill>
                  <a:schemeClr val="accent3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[</a:t>
            </a:r>
            <a:r>
              <a:rPr lang="pl-PL" sz="2000" b="1" dirty="0" smtClean="0">
                <a:solidFill>
                  <a:schemeClr val="accent3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inicjatory]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;</a:t>
            </a:r>
            <a:r>
              <a:rPr lang="pl-PL" sz="2000" b="1" dirty="0" smtClean="0">
                <a:solidFill>
                  <a:schemeClr val="accent6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[</a:t>
            </a:r>
            <a:r>
              <a:rPr lang="pl-PL" sz="2000" b="1" dirty="0" smtClean="0">
                <a:solidFill>
                  <a:schemeClr val="accent6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wyrażenie/warunek]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;</a:t>
            </a:r>
            <a:r>
              <a:rPr lang="pl-PL" sz="2000" b="1" dirty="0" smtClean="0">
                <a:solidFill>
                  <a:schemeClr val="accent4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[iteratory]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)</a:t>
            </a: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{</a:t>
            </a:r>
          </a:p>
          <a:p>
            <a:pPr marL="0" indent="0">
              <a:buNone/>
            </a:pP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   </a:t>
            </a: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instrukcje/ciało pętli;</a:t>
            </a:r>
            <a:endParaRPr lang="pl-PL" sz="2000" b="1" dirty="0" smtClean="0">
              <a:latin typeface="ING Me" panose="020B0604020202020204" charset="0"/>
              <a:cs typeface="ING Me" panose="020B0604020202020204" charset="0"/>
            </a:endParaRP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}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 smtClean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4.2. Pętle - for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31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77" y="3182456"/>
            <a:ext cx="5144218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foreach</a:t>
            </a: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 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(</a:t>
            </a:r>
            <a:r>
              <a:rPr lang="pl-PL" sz="2000" b="1" dirty="0" smtClean="0">
                <a:solidFill>
                  <a:schemeClr val="accent4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typ</a:t>
            </a: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 </a:t>
            </a:r>
            <a:r>
              <a:rPr lang="pl-PL" sz="2000" b="1" dirty="0" smtClean="0">
                <a:solidFill>
                  <a:schemeClr val="accent6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‚zmienna’</a:t>
            </a: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 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in</a:t>
            </a: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 </a:t>
            </a:r>
            <a:r>
              <a:rPr lang="pl-PL" sz="2000" b="1" dirty="0" smtClean="0">
                <a:solidFill>
                  <a:schemeClr val="accent6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‚tablica’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)</a:t>
            </a: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{</a:t>
            </a:r>
          </a:p>
          <a:p>
            <a:pPr marL="0" indent="0">
              <a:buNone/>
            </a:pP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   </a:t>
            </a: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instrukcje/ciało pętli;</a:t>
            </a:r>
            <a:endParaRPr lang="pl-PL" sz="2000" b="1" dirty="0" smtClean="0">
              <a:latin typeface="ING Me" panose="020B0604020202020204" charset="0"/>
              <a:cs typeface="ING Me" panose="020B0604020202020204" charset="0"/>
            </a:endParaRP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}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 smtClean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4.2. Pętle - foreach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32</a:t>
            </a:fld>
            <a:endParaRPr lang="en-GB" noProof="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07" y="2419154"/>
            <a:ext cx="6789358" cy="36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while (</a:t>
            </a:r>
            <a:r>
              <a:rPr lang="pl-PL" sz="2000" b="1" dirty="0" smtClean="0">
                <a:solidFill>
                  <a:schemeClr val="accent4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warunek końcowy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)</a:t>
            </a: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{</a:t>
            </a:r>
          </a:p>
          <a:p>
            <a:pPr marL="0" indent="0">
              <a:buNone/>
            </a:pP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   </a:t>
            </a: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instrukcje/ciało pętli;</a:t>
            </a:r>
            <a:endParaRPr lang="pl-PL" sz="2000" b="1" dirty="0" smtClean="0">
              <a:latin typeface="ING Me" panose="020B0604020202020204" charset="0"/>
              <a:cs typeface="ING Me" panose="020B0604020202020204" charset="0"/>
            </a:endParaRP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}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 smtClean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4.2. Pętle - while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33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77" y="2857102"/>
            <a:ext cx="423921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do</a:t>
            </a: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{</a:t>
            </a:r>
          </a:p>
          <a:p>
            <a:pPr marL="0" indent="0">
              <a:buNone/>
            </a:pP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   </a:t>
            </a: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instrukcje/ciało metody;</a:t>
            </a:r>
            <a:endParaRPr lang="pl-PL" sz="2000" b="1" dirty="0" smtClean="0">
              <a:latin typeface="ING Me" panose="020B0604020202020204" charset="0"/>
              <a:cs typeface="ING Me" panose="020B0604020202020204" charset="0"/>
            </a:endParaRP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}while(</a:t>
            </a:r>
            <a:r>
              <a:rPr lang="pl-PL" sz="2000" b="1" dirty="0" smtClean="0">
                <a:solidFill>
                  <a:schemeClr val="accent4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warunek końcowy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)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 smtClean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4.2. Pętle – do while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34</a:t>
            </a:fld>
            <a:endParaRPr lang="en-GB" noProof="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236" y="2498881"/>
            <a:ext cx="4211364" cy="38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4.2. Pętle – kontrolowanie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35</a:t>
            </a:fld>
            <a:endParaRPr lang="en-GB" noProof="0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98" y="1514958"/>
            <a:ext cx="5496692" cy="4448796"/>
          </a:xfrm>
        </p:spPr>
      </p:pic>
    </p:spTree>
    <p:extLst>
      <p:ext uri="{BB962C8B-B14F-4D97-AF65-F5344CB8AC3E}">
        <p14:creationId xmlns:p14="http://schemas.microsoft.com/office/powerpoint/2010/main" val="27695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b="1" dirty="0" smtClean="0">
                <a:latin typeface="ING Me" panose="020B0604020202020204" charset="0"/>
                <a:cs typeface="ING Me" panose="020B0604020202020204" charset="0"/>
              </a:rPr>
              <a:t>Klasy i Obiekty</a:t>
            </a:r>
            <a:endParaRPr lang="nl-NL" sz="4000" b="1" dirty="0">
              <a:latin typeface="ING Me" panose="020B0604020202020204" charset="0"/>
              <a:cs typeface="ING M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7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dirty="0" smtClean="0">
                <a:latin typeface="ING Me" panose="020B0604020202020204" charset="0"/>
                <a:cs typeface="ING Me" panose="020B0604020202020204" charset="0"/>
              </a:rPr>
              <a:t>Klasa składa się z</a:t>
            </a:r>
            <a:r>
              <a:rPr lang="pl-PL" sz="2000" dirty="0" smtClean="0">
                <a:latin typeface="ING Me" panose="020B0604020202020204" charset="0"/>
                <a:cs typeface="ING Me" panose="020B0604020202020204" charset="0"/>
              </a:rPr>
              <a:t>:</a:t>
            </a:r>
            <a:endParaRPr lang="pl-PL" sz="2000" dirty="0" smtClean="0">
              <a:latin typeface="ING Me" panose="020B0604020202020204" charset="0"/>
              <a:cs typeface="ING Me" panose="020B0604020202020204" charset="0"/>
            </a:endParaRPr>
          </a:p>
          <a:p>
            <a:r>
              <a:rPr lang="pl-PL" sz="2000" dirty="0" smtClean="0">
                <a:latin typeface="ING Me" panose="020B0604020202020204" charset="0"/>
                <a:cs typeface="ING Me" panose="020B0604020202020204" charset="0"/>
              </a:rPr>
              <a:t>Deklaracji klasy - </a:t>
            </a:r>
            <a:r>
              <a:rPr lang="pl-PL" sz="2000" dirty="0" err="1" smtClean="0">
                <a:solidFill>
                  <a:schemeClr val="accent1">
                    <a:lumMod val="75000"/>
                  </a:schemeClr>
                </a:solidFill>
                <a:latin typeface="ING Me" panose="020B0604020202020204" charset="0"/>
                <a:cs typeface="ING Me" panose="020B0604020202020204" charset="0"/>
              </a:rPr>
              <a:t>class</a:t>
            </a:r>
            <a:endParaRPr lang="pl-PL" sz="2000" dirty="0" smtClean="0">
              <a:solidFill>
                <a:schemeClr val="accent1">
                  <a:lumMod val="75000"/>
                </a:schemeClr>
              </a:solidFill>
              <a:latin typeface="ING Me" panose="020B0604020202020204" charset="0"/>
              <a:cs typeface="ING Me" panose="020B0604020202020204" charset="0"/>
            </a:endParaRPr>
          </a:p>
          <a:p>
            <a:r>
              <a:rPr lang="pl-PL" sz="2000" dirty="0" smtClean="0">
                <a:latin typeface="ING Me" panose="020B0604020202020204" charset="0"/>
                <a:cs typeface="ING Me" panose="020B0604020202020204" charset="0"/>
              </a:rPr>
              <a:t>Konstruktora/Konstruktorów</a:t>
            </a:r>
            <a:endParaRPr lang="pl-PL" sz="2000" dirty="0" smtClean="0">
              <a:latin typeface="ING Me" panose="020B0604020202020204" charset="0"/>
              <a:cs typeface="ING Me" panose="020B0604020202020204" charset="0"/>
            </a:endParaRPr>
          </a:p>
          <a:p>
            <a:r>
              <a:rPr lang="pl-PL" sz="2000" dirty="0" smtClean="0">
                <a:latin typeface="ING Me" panose="020B0604020202020204" charset="0"/>
                <a:cs typeface="ING Me" panose="020B0604020202020204" charset="0"/>
              </a:rPr>
              <a:t>Pól</a:t>
            </a:r>
          </a:p>
          <a:p>
            <a:r>
              <a:rPr lang="pl-PL" sz="2000" dirty="0" smtClean="0">
                <a:latin typeface="ING Me" panose="020B0604020202020204" charset="0"/>
                <a:cs typeface="ING Me" panose="020B0604020202020204" charset="0"/>
              </a:rPr>
              <a:t>Właściwości</a:t>
            </a:r>
          </a:p>
          <a:p>
            <a:r>
              <a:rPr lang="pl-PL" sz="2000" dirty="0" smtClean="0">
                <a:latin typeface="ING Me" panose="020B0604020202020204" charset="0"/>
                <a:cs typeface="ING Me" panose="020B0604020202020204" charset="0"/>
              </a:rPr>
              <a:t>Metod</a:t>
            </a:r>
          </a:p>
          <a:p>
            <a:pPr marL="0" indent="0">
              <a:buNone/>
            </a:pPr>
            <a:endParaRPr lang="pl-PL" sz="2000" dirty="0" smtClean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5.1. Definicja Klasy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400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01" y="1431147"/>
            <a:ext cx="5453170" cy="4616865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5.1. Definicja Klasy - Przykład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0213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dirty="0" smtClean="0">
                <a:latin typeface="ING Me" panose="020B0604020202020204" charset="0"/>
                <a:cs typeface="ING Me" panose="020B0604020202020204" charset="0"/>
              </a:rPr>
              <a:t>W rzeczywistości jest metodą bez typu zwracanego, za to o takiej samej nazwie jak klasa, którą ma tworzyć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 smtClean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5.1. Definicja Klasy - Konstruktor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39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70" y="1960429"/>
            <a:ext cx="6113383" cy="424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b="1" dirty="0" smtClean="0">
                <a:latin typeface="ING Me" panose="020B0604020202020204" charset="0"/>
                <a:cs typeface="ING Me" panose="020B0604020202020204" charset="0"/>
              </a:rPr>
              <a:t>Wprowadzenie</a:t>
            </a:r>
            <a:endParaRPr lang="nl-NL" sz="4000" b="1" dirty="0">
              <a:latin typeface="ING Me" panose="020B0604020202020204" charset="0"/>
              <a:cs typeface="ING M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 smtClean="0">
                <a:latin typeface="ING Me" panose="02000506040000020004" pitchFamily="2" charset="0"/>
                <a:cs typeface="ING Me" panose="02000506040000020004" pitchFamily="2" charset="0"/>
              </a:rPr>
              <a:t>[Modyfikatory] Typ identyfikator [=wartość]</a:t>
            </a:r>
          </a:p>
          <a:p>
            <a:pPr marL="0" indent="0">
              <a:buNone/>
            </a:pPr>
            <a:endParaRPr lang="pl-PL" sz="2000" b="1" dirty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5.1. Definicja Klasy - Pola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40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59" y="2743567"/>
            <a:ext cx="7041839" cy="247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 smtClean="0">
                <a:latin typeface="ING Me" panose="02000506040000020004" pitchFamily="2" charset="0"/>
                <a:cs typeface="ING Me" panose="02000506040000020004" pitchFamily="2" charset="0"/>
              </a:rPr>
              <a:t>[Modyfikatory] Typ identyfikator { deklaracje_dostępu }</a:t>
            </a:r>
          </a:p>
          <a:p>
            <a:pPr marL="0" indent="0">
              <a:buNone/>
            </a:pPr>
            <a:endParaRPr lang="pl-PL" sz="2000" b="1" dirty="0">
              <a:latin typeface="ING Me" panose="02000506040000020004" pitchFamily="2" charset="0"/>
              <a:cs typeface="ING Me" panose="02000506040000020004" pitchFamily="2" charset="0"/>
            </a:endParaRPr>
          </a:p>
          <a:p>
            <a:pPr marL="0" indent="0">
              <a:buNone/>
            </a:pPr>
            <a:endParaRPr lang="pl-PL" sz="2000" dirty="0" smtClean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5.1. Właściwości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41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36" y="2044367"/>
            <a:ext cx="6650252" cy="4156408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36" y="1907132"/>
            <a:ext cx="5845564" cy="42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4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171" y="1490358"/>
            <a:ext cx="6685029" cy="4498444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5.2. Obiekty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42</a:t>
            </a:fld>
            <a:endParaRPr lang="en-GB" noProof="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91" y="1490358"/>
            <a:ext cx="7964987" cy="449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 smtClean="0">
                <a:latin typeface="ING Me" panose="02000506040000020004" pitchFamily="2" charset="0"/>
                <a:cs typeface="ING Me" panose="02000506040000020004" pitchFamily="2" charset="0"/>
              </a:rPr>
              <a:t>Rodzaje:</a:t>
            </a:r>
            <a:endParaRPr lang="nl-NL" sz="2000" b="1" dirty="0" smtClean="0">
              <a:latin typeface="ING Me" panose="02000506040000020004" pitchFamily="2" charset="0"/>
              <a:cs typeface="ING Me" panose="02000506040000020004" pitchFamily="2" charset="0"/>
            </a:endParaRPr>
          </a:p>
          <a:p>
            <a:r>
              <a:rPr lang="pl-PL" sz="2000" dirty="0" smtClean="0">
                <a:latin typeface="ING Me" panose="02000506040000020004" pitchFamily="2" charset="0"/>
                <a:cs typeface="ING Me" panose="02000506040000020004" pitchFamily="2" charset="0"/>
              </a:rPr>
              <a:t>Private (domyślny)</a:t>
            </a:r>
          </a:p>
          <a:p>
            <a:r>
              <a:rPr lang="pl-PL" sz="2000" dirty="0" smtClean="0">
                <a:latin typeface="ING Me" panose="02000506040000020004" pitchFamily="2" charset="0"/>
                <a:cs typeface="ING Me" panose="02000506040000020004" pitchFamily="2" charset="0"/>
              </a:rPr>
              <a:t>Protected</a:t>
            </a:r>
          </a:p>
          <a:p>
            <a:r>
              <a:rPr lang="pl-PL" sz="2000" dirty="0" smtClean="0">
                <a:latin typeface="ING Me" panose="02000506040000020004" pitchFamily="2" charset="0"/>
                <a:cs typeface="ING Me" panose="02000506040000020004" pitchFamily="2" charset="0"/>
              </a:rPr>
              <a:t>Public</a:t>
            </a:r>
          </a:p>
          <a:p>
            <a:r>
              <a:rPr lang="pl-PL" sz="2000" dirty="0" smtClean="0">
                <a:latin typeface="ING Me" panose="02000506040000020004" pitchFamily="2" charset="0"/>
                <a:cs typeface="ING Me" panose="02000506040000020004" pitchFamily="2" charset="0"/>
              </a:rPr>
              <a:t>Internal</a:t>
            </a:r>
          </a:p>
          <a:p>
            <a:r>
              <a:rPr lang="pl-PL" sz="2000" dirty="0" smtClean="0">
                <a:latin typeface="ING Me" panose="02000506040000020004" pitchFamily="2" charset="0"/>
                <a:cs typeface="ING Me" panose="02000506040000020004" pitchFamily="2" charset="0"/>
              </a:rPr>
              <a:t>Protected Internal </a:t>
            </a:r>
            <a:endParaRPr lang="en-GB" sz="2000" dirty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5.3.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Modyfikatory dostępu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85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b="1" dirty="0" smtClean="0">
                <a:latin typeface="ING Me" panose="020B0604020202020204" charset="0"/>
                <a:cs typeface="ING Me" panose="020B0604020202020204" charset="0"/>
              </a:rPr>
              <a:t>Obsługa błędów</a:t>
            </a:r>
            <a:endParaRPr lang="nl-NL" sz="4000" b="1" dirty="0">
              <a:latin typeface="ING Me" panose="020B0604020202020204" charset="0"/>
              <a:cs typeface="ING M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6.1. Tworzenie i rzucanie Wyjątku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45</a:t>
            </a:fld>
            <a:endParaRPr lang="en-GB" noProof="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96" y="1600134"/>
            <a:ext cx="6203779" cy="4278891"/>
          </a:xfrm>
        </p:spPr>
      </p:pic>
    </p:spTree>
    <p:extLst>
      <p:ext uri="{BB962C8B-B14F-4D97-AF65-F5344CB8AC3E}">
        <p14:creationId xmlns:p14="http://schemas.microsoft.com/office/powerpoint/2010/main" val="37470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 smtClean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6.2. Klauzula Try Catch Finally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46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91" y="1122810"/>
            <a:ext cx="5483741" cy="554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 smtClean="0">
                <a:latin typeface="ING Me" panose="020B0604020202020204" charset="0"/>
                <a:cs typeface="ING Me" panose="020B0604020202020204" charset="0"/>
              </a:rPr>
              <a:t>Thank you</a:t>
            </a:r>
            <a:endParaRPr lang="nl-NL" b="1" dirty="0">
              <a:latin typeface="ING Me" panose="020B0604020202020204" charset="0"/>
              <a:cs typeface="ING M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1.1.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Czym jest język programowania ?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14" y="2658118"/>
            <a:ext cx="5449060" cy="2162477"/>
          </a:xfrm>
        </p:spPr>
      </p:pic>
    </p:spTree>
    <p:extLst>
      <p:ext uri="{BB962C8B-B14F-4D97-AF65-F5344CB8AC3E}">
        <p14:creationId xmlns:p14="http://schemas.microsoft.com/office/powerpoint/2010/main" val="21895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1.2. Typy języków programowania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Ze względu na paradygmat programowania:</a:t>
            </a:r>
          </a:p>
          <a:p>
            <a:pPr lvl="1"/>
            <a:r>
              <a:rPr lang="pl-PL" dirty="0" smtClean="0"/>
              <a:t>Imperatywne</a:t>
            </a:r>
          </a:p>
          <a:p>
            <a:pPr lvl="2"/>
            <a:r>
              <a:rPr lang="pl-PL" dirty="0" smtClean="0"/>
              <a:t>Proceduralne</a:t>
            </a:r>
          </a:p>
          <a:p>
            <a:pPr lvl="2"/>
            <a:r>
              <a:rPr lang="pl-PL" dirty="0" smtClean="0"/>
              <a:t>Orientowane Obiektowo</a:t>
            </a:r>
          </a:p>
          <a:p>
            <a:pPr lvl="1"/>
            <a:r>
              <a:rPr lang="pl-PL" dirty="0" smtClean="0"/>
              <a:t>Deklaratywne</a:t>
            </a:r>
          </a:p>
          <a:p>
            <a:pPr lvl="2"/>
            <a:r>
              <a:rPr lang="pl-PL" dirty="0" smtClean="0"/>
              <a:t>Funkcyjne</a:t>
            </a:r>
          </a:p>
          <a:p>
            <a:pPr lvl="2"/>
            <a:r>
              <a:rPr lang="pl-PL" dirty="0" smtClean="0"/>
              <a:t>Logiczne</a:t>
            </a:r>
          </a:p>
        </p:txBody>
      </p:sp>
    </p:spTree>
    <p:extLst>
      <p:ext uri="{BB962C8B-B14F-4D97-AF65-F5344CB8AC3E}">
        <p14:creationId xmlns:p14="http://schemas.microsoft.com/office/powerpoint/2010/main" val="8537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1.2. Typy języków programowania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 </a:t>
            </a:r>
            <a:r>
              <a:rPr lang="pl-PL" dirty="0"/>
              <a:t>względem stopnia </a:t>
            </a:r>
            <a:r>
              <a:rPr lang="pl-PL" dirty="0" smtClean="0"/>
              <a:t>zaawansowania, </a:t>
            </a:r>
            <a:r>
              <a:rPr lang="pl-PL" dirty="0"/>
              <a:t>na języki generacji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Pierwszej</a:t>
            </a:r>
          </a:p>
          <a:p>
            <a:pPr marL="914400" lvl="2" indent="0">
              <a:buNone/>
            </a:pPr>
            <a:r>
              <a:rPr lang="pl-PL" dirty="0" smtClean="0"/>
              <a:t>Języki maszynowe, zapisane za pomocą liczb binarnych</a:t>
            </a:r>
          </a:p>
          <a:p>
            <a:pPr lvl="1"/>
            <a:r>
              <a:rPr lang="pl-PL" dirty="0" smtClean="0"/>
              <a:t>Drugiej</a:t>
            </a:r>
          </a:p>
          <a:p>
            <a:pPr marL="914400" lvl="2" indent="0">
              <a:buNone/>
            </a:pPr>
            <a:r>
              <a:rPr lang="pl-PL" dirty="0" smtClean="0"/>
              <a:t>Języki symboliczne, asemblerowe, niskiego poziomu</a:t>
            </a:r>
          </a:p>
          <a:p>
            <a:pPr lvl="1"/>
            <a:r>
              <a:rPr lang="pl-PL" dirty="0" smtClean="0"/>
              <a:t>Trzeciej</a:t>
            </a:r>
          </a:p>
          <a:p>
            <a:pPr marL="914400" lvl="2" indent="0">
              <a:buNone/>
            </a:pPr>
            <a:r>
              <a:rPr lang="pl-PL" dirty="0" smtClean="0"/>
              <a:t>Języki głównie imperatywne (proceduralne), wysokiego poziomu</a:t>
            </a:r>
          </a:p>
          <a:p>
            <a:pPr lvl="1"/>
            <a:r>
              <a:rPr lang="pl-PL" dirty="0" smtClean="0"/>
              <a:t>Czwartej</a:t>
            </a:r>
          </a:p>
          <a:p>
            <a:pPr marL="914400" lvl="2" indent="0">
              <a:buNone/>
            </a:pPr>
            <a:r>
              <a:rPr lang="pl-PL" dirty="0" smtClean="0"/>
              <a:t>Języki głównie deklaratywne, bardzo wysokiego poziomu</a:t>
            </a:r>
          </a:p>
          <a:p>
            <a:pPr lvl="1"/>
            <a:r>
              <a:rPr lang="pl-PL" dirty="0" smtClean="0"/>
              <a:t>Piątej</a:t>
            </a:r>
          </a:p>
          <a:p>
            <a:pPr marL="914400" lvl="2" indent="0">
              <a:buNone/>
            </a:pPr>
            <a:r>
              <a:rPr lang="pl-PL" dirty="0" smtClean="0"/>
              <a:t>Języki sztucznej inteligencji, języki systemów ekspertowych</a:t>
            </a:r>
          </a:p>
        </p:txBody>
      </p:sp>
    </p:spTree>
    <p:extLst>
      <p:ext uri="{BB962C8B-B14F-4D97-AF65-F5344CB8AC3E}">
        <p14:creationId xmlns:p14="http://schemas.microsoft.com/office/powerpoint/2010/main" val="17006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1.2. Typy języków programowania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Ze względu na typowanie</a:t>
            </a:r>
          </a:p>
          <a:p>
            <a:pPr lvl="1"/>
            <a:r>
              <a:rPr lang="pl-PL" dirty="0" smtClean="0"/>
              <a:t>Statycznie silnie typowane</a:t>
            </a:r>
          </a:p>
          <a:p>
            <a:pPr lvl="1"/>
            <a:r>
              <a:rPr lang="pl-PL" dirty="0" smtClean="0"/>
              <a:t>Statycznie słabo typowane</a:t>
            </a:r>
          </a:p>
          <a:p>
            <a:pPr lvl="1"/>
            <a:r>
              <a:rPr lang="pl-PL" dirty="0" smtClean="0"/>
              <a:t>Dynamicznie typowane</a:t>
            </a:r>
          </a:p>
          <a:p>
            <a:r>
              <a:rPr lang="pl-PL" dirty="0" smtClean="0"/>
              <a:t>Ze względu na sposób przetwarzania</a:t>
            </a:r>
          </a:p>
          <a:p>
            <a:pPr lvl="1"/>
            <a:r>
              <a:rPr lang="pl-PL" dirty="0" smtClean="0"/>
              <a:t>Skryptowe</a:t>
            </a:r>
          </a:p>
          <a:p>
            <a:pPr lvl="1"/>
            <a:r>
              <a:rPr lang="pl-PL" dirty="0" smtClean="0"/>
              <a:t>Kompilowane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98154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1.3. Najpopularniejsze języki programowania 2018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522" y="1277938"/>
            <a:ext cx="3199844" cy="4922837"/>
          </a:xfrm>
        </p:spPr>
      </p:pic>
    </p:spTree>
    <p:extLst>
      <p:ext uri="{BB962C8B-B14F-4D97-AF65-F5344CB8AC3E}">
        <p14:creationId xmlns:p14="http://schemas.microsoft.com/office/powerpoint/2010/main" val="38165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G_PP_Template_16x9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630</Words>
  <Application>Microsoft Office PowerPoint</Application>
  <PresentationFormat>Panoramiczny</PresentationFormat>
  <Paragraphs>230</Paragraphs>
  <Slides>47</Slides>
  <Notes>46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ING Me</vt:lpstr>
      <vt:lpstr>Motyw pakietu Office</vt:lpstr>
      <vt:lpstr>ING_PP_Template_16x9_June2015</vt:lpstr>
      <vt:lpstr>Podstawy C# </vt:lpstr>
      <vt:lpstr>Agenda</vt:lpstr>
      <vt:lpstr>Link do prezentacji</vt:lpstr>
      <vt:lpstr>Wprowadzenie</vt:lpstr>
      <vt:lpstr>1.1. Czym jest język programowania ?</vt:lpstr>
      <vt:lpstr>1.2. Typy języków programowania</vt:lpstr>
      <vt:lpstr>1.2. Typy języków programowania</vt:lpstr>
      <vt:lpstr>1.2. Typy języków programowania</vt:lpstr>
      <vt:lpstr>1.3. Najpopularniejsze języki programowania 2018</vt:lpstr>
      <vt:lpstr>1.4. Platforma .Net</vt:lpstr>
      <vt:lpstr>1.4. Platforma .Net</vt:lpstr>
      <vt:lpstr>1.4. Architektura .Net – Intermediate Language</vt:lpstr>
      <vt:lpstr>1.5. Garbage Collector</vt:lpstr>
      <vt:lpstr>1.6. Wersje .Net</vt:lpstr>
      <vt:lpstr>1.7. Wersje C#</vt:lpstr>
      <vt:lpstr>Podstawowe zagadnienia</vt:lpstr>
      <vt:lpstr>3.1. Przestrzenie nazw, komentarze i regiony</vt:lpstr>
      <vt:lpstr>3.2. Podstawowe typy proste</vt:lpstr>
      <vt:lpstr>3.3. Rzutowanie/Konwersja</vt:lpstr>
      <vt:lpstr>3.4. Typy referencyjne i typy wartościowe</vt:lpstr>
      <vt:lpstr>3.5. Deklaracja i inicjalizacja zmiennych</vt:lpstr>
      <vt:lpstr>3.6. Tablice</vt:lpstr>
      <vt:lpstr>3.6. Tablice</vt:lpstr>
      <vt:lpstr>3.7. Operatory</vt:lpstr>
      <vt:lpstr>3.8. Metody</vt:lpstr>
      <vt:lpstr>3.8. Metody</vt:lpstr>
      <vt:lpstr>Instrukcje sterujące</vt:lpstr>
      <vt:lpstr>4.1. Instrukcje warunkowe – instrukcja „If”</vt:lpstr>
      <vt:lpstr>4.1. Instrukcje warunkowe – instrukcja „Switch”</vt:lpstr>
      <vt:lpstr>4.1. Instrukcje warunkowe – operator warunkowy</vt:lpstr>
      <vt:lpstr>4.2. Pętle - for</vt:lpstr>
      <vt:lpstr>4.2. Pętle - foreach</vt:lpstr>
      <vt:lpstr>4.2. Pętle - while</vt:lpstr>
      <vt:lpstr>4.2. Pętle – do while</vt:lpstr>
      <vt:lpstr>4.2. Pętle – kontrolowanie</vt:lpstr>
      <vt:lpstr>Klasy i Obiekty</vt:lpstr>
      <vt:lpstr>5.1. Definicja Klasy</vt:lpstr>
      <vt:lpstr>5.1. Definicja Klasy - Przykład</vt:lpstr>
      <vt:lpstr>5.1. Definicja Klasy - Konstruktor</vt:lpstr>
      <vt:lpstr>5.1. Definicja Klasy - Pola</vt:lpstr>
      <vt:lpstr>5.1. Właściwości</vt:lpstr>
      <vt:lpstr>5.2. Obiekty</vt:lpstr>
      <vt:lpstr>5.3. Modyfikatory dostępu</vt:lpstr>
      <vt:lpstr>Obsługa błędów</vt:lpstr>
      <vt:lpstr>6.1. Tworzenie i rzucanie Wyjątku</vt:lpstr>
      <vt:lpstr>6.2. Klauzula Try Catch Finally</vt:lpstr>
      <vt:lpstr>Thank you</vt:lpstr>
    </vt:vector>
  </TitlesOfParts>
  <Company>ISP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C#</dc:title>
  <dc:creator>Bartela Piotr ISP_</dc:creator>
  <cp:lastModifiedBy>Piotr Bartela</cp:lastModifiedBy>
  <cp:revision>126</cp:revision>
  <dcterms:created xsi:type="dcterms:W3CDTF">2017-10-09T05:41:33Z</dcterms:created>
  <dcterms:modified xsi:type="dcterms:W3CDTF">2018-05-17T23:49:37Z</dcterms:modified>
</cp:coreProperties>
</file>