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76" r:id="rId11"/>
    <p:sldId id="266" r:id="rId12"/>
    <p:sldId id="271" r:id="rId13"/>
    <p:sldId id="267" r:id="rId14"/>
    <p:sldId id="272" r:id="rId15"/>
    <p:sldId id="273" r:id="rId16"/>
    <p:sldId id="274" r:id="rId17"/>
    <p:sldId id="268" r:id="rId18"/>
    <p:sldId id="269" r:id="rId19"/>
    <p:sldId id="270" r:id="rId20"/>
    <p:sldId id="275" r:id="rId21"/>
  </p:sldIdLst>
  <p:sldSz cx="7556500" cy="10693400"/>
  <p:notesSz cx="6858000" cy="9144000"/>
  <p:embeddedFontLst>
    <p:embeddedFont>
      <p:font typeface="DM Serif Display" pitchFamily="2" charset="0"/>
      <p:regular r:id="rId23"/>
      <p:italic r:id="rId24"/>
    </p:embeddedFont>
    <p:embeddedFont>
      <p:font typeface="Montserrat" panose="00000500000000000000" pitchFamily="2" charset="0"/>
      <p:regular r:id="rId25"/>
      <p:bold r:id="rId26"/>
      <p:italic r:id="rId27"/>
      <p:boldItalic r:id="rId28"/>
    </p:embeddedFont>
    <p:embeddedFont>
      <p:font typeface="Montserrat Bold" panose="00000800000000000000" charset="0"/>
      <p:regular r:id="rId29"/>
    </p:embeddedFont>
    <p:embeddedFont>
      <p:font typeface="Montserrat Semi-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22" autoAdjust="0"/>
  </p:normalViewPr>
  <p:slideViewPr>
    <p:cSldViewPr>
      <p:cViewPr>
        <p:scale>
          <a:sx n="95" d="100"/>
          <a:sy n="95" d="100"/>
        </p:scale>
        <p:origin x="2616" y="8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28/7/2025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3703203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19</a:t>
            </a:fld>
            <a:endParaRPr lang="es-VE"/>
          </a:p>
        </p:txBody>
      </p:sp>
    </p:spTree>
    <p:extLst>
      <p:ext uri="{BB962C8B-B14F-4D97-AF65-F5344CB8AC3E}">
        <p14:creationId xmlns:p14="http://schemas.microsoft.com/office/powerpoint/2010/main" val="273842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0A8BB-D302-16F5-B878-5177D187732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31D303-BA1B-3E43-6895-F7B1652A8C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FFA296F-63F7-FC33-350C-282F7A303410}"/>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03C024D-773E-1F15-D9CE-95A0AA9C0B87}"/>
              </a:ext>
            </a:extLst>
          </p:cNvPr>
          <p:cNvSpPr>
            <a:spLocks noGrp="1"/>
          </p:cNvSpPr>
          <p:nvPr>
            <p:ph type="sldNum" sz="quarter" idx="5"/>
          </p:nvPr>
        </p:nvSpPr>
        <p:spPr/>
        <p:txBody>
          <a:bodyPr/>
          <a:lstStyle/>
          <a:p>
            <a:fld id="{A0051FEE-5973-4BB2-90A9-241C6D512812}" type="slidenum">
              <a:rPr lang="es-VE" smtClean="0"/>
              <a:t>20</a:t>
            </a:fld>
            <a:endParaRPr lang="es-VE"/>
          </a:p>
        </p:txBody>
      </p:sp>
    </p:spTree>
    <p:extLst>
      <p:ext uri="{BB962C8B-B14F-4D97-AF65-F5344CB8AC3E}">
        <p14:creationId xmlns:p14="http://schemas.microsoft.com/office/powerpoint/2010/main" val="36706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EFAD1-D45F-425C-BCF1-4512E302722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7CBD4E0-1C12-28BA-3B82-87F2B88949C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E5C832B-8A40-6BB2-1002-B3F650259855}"/>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8A690198-CCCB-B307-FC92-2AE416D3580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184976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8DC-6BFA-43D8-E3B6-82C557214D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41E51F-05FF-04F9-0357-FAFA0608B1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8F5431-B7B5-DBBF-C482-0725DA29865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0F66FEC-3A58-AB27-79FE-E62B6D566D3E}"/>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2451140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C34D-37F0-1AE7-F577-12F4D80DC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AA74E6-EBFC-6F89-02D4-F1F2B7800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39A28A-0803-3051-B508-DEF1F8F3D6D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0B3E649-C062-8CD4-D76C-AC9748EAD333}"/>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5782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7.sv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pic>
        <p:nvPicPr>
          <p:cNvPr id="14" name="Picture 13">
            <a:extLst>
              <a:ext uri="{FF2B5EF4-FFF2-40B4-BE49-F238E27FC236}">
                <a16:creationId xmlns:a16="http://schemas.microsoft.com/office/drawing/2014/main" id="{F0757F67-0DCC-1957-F285-C0C6376C4A6E}"/>
              </a:ext>
            </a:extLst>
          </p:cNvPr>
          <p:cNvPicPr>
            <a:picLocks noChangeAspect="1"/>
          </p:cNvPicPr>
          <p:nvPr/>
        </p:nvPicPr>
        <p:blipFill>
          <a:blip r:embed="rId4"/>
          <a:stretch>
            <a:fillRect/>
          </a:stretch>
        </p:blipFill>
        <p:spPr>
          <a:xfrm>
            <a:off x="273050" y="3289300"/>
            <a:ext cx="5715000" cy="2757925"/>
          </a:xfrm>
          <a:prstGeom prst="rect">
            <a:avLst/>
          </a:prstGeom>
          <a:ln>
            <a:solidFill>
              <a:schemeClr val="tx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0B392B17-A2E4-F5FE-385F-C8A852FEC66A}"/>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D3C2A6E9-C64D-431B-4707-9C2C5FA613DC}"/>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CD026536-F971-44C3-050A-E589AFAFDE05}"/>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729C62B0-6241-11AE-5022-E1C01ACB6575}"/>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A9029FE6-9299-68C9-08F9-67501CAE7C4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269676-7945-F565-2F2F-34B2B9DD865B}"/>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3AD5523-4929-A62A-933E-3652948F51D9}"/>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a:t>
            </a:r>
          </a:p>
        </p:txBody>
      </p:sp>
      <p:sp>
        <p:nvSpPr>
          <p:cNvPr id="19" name="Rectángulo: esquinas redondeadas 18">
            <a:extLst>
              <a:ext uri="{FF2B5EF4-FFF2-40B4-BE49-F238E27FC236}">
                <a16:creationId xmlns:a16="http://schemas.microsoft.com/office/drawing/2014/main" id="{76AB79AC-2F2E-B73F-E7EC-949F27D7CBAD}"/>
              </a:ext>
            </a:extLst>
          </p:cNvPr>
          <p:cNvSpPr/>
          <p:nvPr/>
        </p:nvSpPr>
        <p:spPr>
          <a:xfrm>
            <a:off x="255565" y="2610318"/>
            <a:ext cx="2710459" cy="1484073"/>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monitoreo se pueden visualizar las tablas que contienen los datos de Cámaras y </a:t>
            </a:r>
            <a:r>
              <a:rPr lang="es-VE" sz="1400" dirty="0" err="1">
                <a:solidFill>
                  <a:schemeClr val="tx1"/>
                </a:solidFill>
              </a:rPr>
              <a:t>Nvr</a:t>
            </a:r>
            <a:r>
              <a:rPr lang="es-VE" sz="1400" dirty="0">
                <a:solidFill>
                  <a:schemeClr val="tx1"/>
                </a:solidFill>
              </a:rPr>
              <a:t> que están offline y </a:t>
            </a:r>
            <a:r>
              <a:rPr lang="es-VE" sz="1400" dirty="0" err="1">
                <a:solidFill>
                  <a:schemeClr val="tx1"/>
                </a:solidFill>
              </a:rPr>
              <a:t>conecting</a:t>
            </a:r>
            <a:r>
              <a:rPr lang="es-VE" sz="1400" dirty="0">
                <a:solidFill>
                  <a:schemeClr val="tx1"/>
                </a:solidFill>
              </a:rPr>
              <a:t>. Dichas tablas se actualiza cada 15 segundos. </a:t>
            </a:r>
          </a:p>
        </p:txBody>
      </p:sp>
      <p:cxnSp>
        <p:nvCxnSpPr>
          <p:cNvPr id="20" name="Conector recto de flecha 19">
            <a:extLst>
              <a:ext uri="{FF2B5EF4-FFF2-40B4-BE49-F238E27FC236}">
                <a16:creationId xmlns:a16="http://schemas.microsoft.com/office/drawing/2014/main" id="{6D4034BC-98A1-3252-16BA-8C07D298FCD3}"/>
              </a:ext>
            </a:extLst>
          </p:cNvPr>
          <p:cNvCxnSpPr>
            <a:cxnSpLocks/>
            <a:stCxn id="19" idx="2"/>
          </p:cNvCxnSpPr>
          <p:nvPr/>
        </p:nvCxnSpPr>
        <p:spPr>
          <a:xfrm>
            <a:off x="1610795" y="4094391"/>
            <a:ext cx="795855" cy="352119"/>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B693DFFF-AF3E-31E2-309B-E15CAE129315}"/>
              </a:ext>
            </a:extLst>
          </p:cNvPr>
          <p:cNvSpPr txBox="1"/>
          <p:nvPr/>
        </p:nvSpPr>
        <p:spPr>
          <a:xfrm>
            <a:off x="255565" y="1515570"/>
            <a:ext cx="1996536" cy="461665"/>
          </a:xfrm>
          <a:prstGeom prst="rect">
            <a:avLst/>
          </a:prstGeom>
          <a:noFill/>
        </p:spPr>
        <p:txBody>
          <a:bodyPr wrap="square" rtlCol="0">
            <a:spAutoFit/>
          </a:bodyPr>
          <a:lstStyle/>
          <a:p>
            <a:r>
              <a:rPr lang="es-VE" sz="2400" dirty="0"/>
              <a:t>3.1 Monitoreo </a:t>
            </a:r>
          </a:p>
        </p:txBody>
      </p:sp>
      <p:pic>
        <p:nvPicPr>
          <p:cNvPr id="4" name="Picture 3">
            <a:extLst>
              <a:ext uri="{FF2B5EF4-FFF2-40B4-BE49-F238E27FC236}">
                <a16:creationId xmlns:a16="http://schemas.microsoft.com/office/drawing/2014/main" id="{3DCAF987-EB31-D1D8-53FD-21E63B6E051C}"/>
              </a:ext>
            </a:extLst>
          </p:cNvPr>
          <p:cNvPicPr>
            <a:picLocks noChangeAspect="1"/>
          </p:cNvPicPr>
          <p:nvPr/>
        </p:nvPicPr>
        <p:blipFill>
          <a:blip r:embed="rId5"/>
          <a:stretch>
            <a:fillRect/>
          </a:stretch>
        </p:blipFill>
        <p:spPr>
          <a:xfrm>
            <a:off x="1339850" y="4532508"/>
            <a:ext cx="5927967" cy="2929455"/>
          </a:xfrm>
          <a:prstGeom prst="rect">
            <a:avLst/>
          </a:prstGeom>
        </p:spPr>
      </p:pic>
    </p:spTree>
    <p:extLst>
      <p:ext uri="{BB962C8B-B14F-4D97-AF65-F5344CB8AC3E}">
        <p14:creationId xmlns:p14="http://schemas.microsoft.com/office/powerpoint/2010/main" val="262143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a:t>
            </a:r>
            <a:r>
              <a:rPr lang="es-VE" sz="1400" dirty="0" err="1">
                <a:solidFill>
                  <a:schemeClr val="tx1"/>
                </a:solidFill>
              </a:rPr>
              <a:t>Nvr</a:t>
            </a:r>
            <a:r>
              <a:rPr lang="es-VE" sz="1400" dirty="0">
                <a:solidFill>
                  <a:schemeClr val="tx1"/>
                </a:solidFill>
              </a:rPr>
              <a:t>, dónde se muestra una tabla con los datos y acciones que se pueden hacer sobre esos registros, como: Ver, editar y eliminar. Además del botón para agregar un nuevo </a:t>
            </a:r>
            <a:r>
              <a:rPr lang="es-VE" sz="1400" dirty="0" err="1">
                <a:solidFill>
                  <a:schemeClr val="tx1"/>
                </a:solidFill>
              </a:rPr>
              <a:t>Nvr</a:t>
            </a:r>
            <a:r>
              <a:rPr lang="es-VE" sz="1400" dirty="0">
                <a:solidFill>
                  <a:schemeClr val="tx1"/>
                </a:solidFill>
              </a:rPr>
              <a:t>.</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a:t>
            </a:r>
            <a:r>
              <a:rPr lang="es-VE" sz="1400" dirty="0" err="1">
                <a:solidFill>
                  <a:schemeClr val="tx1"/>
                </a:solidFill>
              </a:rPr>
              <a:t>Nvr</a:t>
            </a:r>
            <a:r>
              <a:rPr lang="es-VE" sz="1400" dirty="0">
                <a:solidFill>
                  <a:schemeClr val="tx1"/>
                </a:solidFill>
              </a:rPr>
              <a:t>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a:t>
            </a:r>
            <a:r>
              <a:rPr lang="es-VE" sz="1400" dirty="0" err="1"/>
              <a:t>Nvr</a:t>
            </a:r>
            <a:r>
              <a:rPr lang="es-VE" sz="1400" dirty="0"/>
              <a:t>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a:t>
            </a:r>
            <a:r>
              <a:rPr lang="es-VE" sz="1400" dirty="0" err="1"/>
              <a:t>Nvr</a:t>
            </a:r>
            <a:endParaRPr lang="es-VE" sz="1400" dirty="0"/>
          </a:p>
        </p:txBody>
      </p:sp>
      <p:sp>
        <p:nvSpPr>
          <p:cNvPr id="82" name="CuadroTexto 81">
            <a:extLst>
              <a:ext uri="{FF2B5EF4-FFF2-40B4-BE49-F238E27FC236}">
                <a16:creationId xmlns:a16="http://schemas.microsoft.com/office/drawing/2014/main" id="{DA21427E-1D16-1098-88C6-E3823984D38C}"/>
              </a:ext>
            </a:extLst>
          </p:cNvPr>
          <p:cNvSpPr txBox="1"/>
          <p:nvPr/>
        </p:nvSpPr>
        <p:spPr>
          <a:xfrm>
            <a:off x="974101" y="9319339"/>
            <a:ext cx="5605780" cy="492443"/>
          </a:xfrm>
          <a:prstGeom prst="rect">
            <a:avLst/>
          </a:prstGeom>
          <a:noFill/>
        </p:spPr>
        <p:txBody>
          <a:bodyPr wrap="square" rtlCol="0">
            <a:spAutoFit/>
          </a:bodyPr>
          <a:lstStyle/>
          <a:p>
            <a:pPr algn="just"/>
            <a:r>
              <a:rPr lang="es-VE" sz="1400" b="1" dirty="0"/>
              <a:t>Nota: </a:t>
            </a:r>
            <a:r>
              <a:rPr lang="es-VE" sz="1200" b="1" dirty="0"/>
              <a:t>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3.2.1 </a:t>
            </a:r>
            <a:r>
              <a:rPr lang="es-VE" sz="2000" dirty="0" err="1"/>
              <a:t>Nvr</a:t>
            </a:r>
            <a:endParaRPr lang="es-VE" sz="2000" dirty="0"/>
          </a:p>
        </p:txBody>
      </p:sp>
    </p:spTree>
    <p:extLst>
      <p:ext uri="{BB962C8B-B14F-4D97-AF65-F5344CB8AC3E}">
        <p14:creationId xmlns:p14="http://schemas.microsoft.com/office/powerpoint/2010/main" val="244111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sp>
        <p:nvSpPr>
          <p:cNvPr id="82" name="CuadroTexto 81">
            <a:extLst>
              <a:ext uri="{FF2B5EF4-FFF2-40B4-BE49-F238E27FC236}">
                <a16:creationId xmlns:a16="http://schemas.microsoft.com/office/drawing/2014/main" id="{9CE30924-314C-731D-29B3-BFFE96551107}"/>
              </a:ext>
            </a:extLst>
          </p:cNvPr>
          <p:cNvSpPr txBox="1"/>
          <p:nvPr/>
        </p:nvSpPr>
        <p:spPr>
          <a:xfrm>
            <a:off x="1541247" y="9409496"/>
            <a:ext cx="4471487" cy="307777"/>
          </a:xfrm>
          <a:prstGeom prst="rect">
            <a:avLst/>
          </a:prstGeom>
          <a:noFill/>
        </p:spPr>
        <p:txBody>
          <a:bodyPr wrap="square" rtlCol="0">
            <a:spAutoFit/>
          </a:bodyPr>
          <a:lstStyle/>
          <a:p>
            <a:pPr algn="just"/>
            <a:r>
              <a:rPr lang="es-VE" sz="1400" b="1" dirty="0"/>
              <a:t>Nota: </a:t>
            </a:r>
            <a:r>
              <a:rPr lang="es-VE" sz="1200" b="1" dirty="0"/>
              <a:t>Los registros de Cámaras en stock no son editables.</a:t>
            </a:r>
          </a:p>
        </p:txBody>
      </p:sp>
      <p:sp>
        <p:nvSpPr>
          <p:cNvPr id="83" name="CuadroTexto 82">
            <a:extLst>
              <a:ext uri="{FF2B5EF4-FFF2-40B4-BE49-F238E27FC236}">
                <a16:creationId xmlns:a16="http://schemas.microsoft.com/office/drawing/2014/main" id="{A127953F-5CF5-6933-6C00-493A3C312DC9}"/>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2" name="TextBox 1">
            <a:extLst>
              <a:ext uri="{FF2B5EF4-FFF2-40B4-BE49-F238E27FC236}">
                <a16:creationId xmlns:a16="http://schemas.microsoft.com/office/drawing/2014/main" id="{B7607C38-0E33-2E9E-7548-A3803527EED2}"/>
              </a:ext>
            </a:extLst>
          </p:cNvPr>
          <p:cNvSpPr txBox="1"/>
          <p:nvPr/>
        </p:nvSpPr>
        <p:spPr>
          <a:xfrm>
            <a:off x="974101" y="2383388"/>
            <a:ext cx="5605780" cy="954107"/>
          </a:xfrm>
          <a:prstGeom prst="rect">
            <a:avLst/>
          </a:prstGeom>
          <a:solidFill>
            <a:srgbClr val="FF0000"/>
          </a:solidFill>
          <a:ln>
            <a:solidFill>
              <a:srgbClr val="C00000"/>
            </a:solidFill>
          </a:ln>
        </p:spPr>
        <p:txBody>
          <a:bodyPr wrap="square" rtlCol="0">
            <a:spAutoFit/>
          </a:bodyPr>
          <a:lstStyle/>
          <a:p>
            <a:pPr algn="just"/>
            <a:r>
              <a:rPr lang="es-MX" sz="1400" dirty="0">
                <a:solidFill>
                  <a:schemeClr val="bg1"/>
                </a:solidFill>
              </a:rPr>
              <a:t>Ya que la vista de cada de equipo son similares entre si no se mostrarán gráficos, pero a continuación se mostrará una tabla  con los datos que </a:t>
            </a:r>
            <a:r>
              <a:rPr lang="es-MX" sz="1400" b="1" dirty="0">
                <a:solidFill>
                  <a:schemeClr val="bg1"/>
                </a:solidFill>
              </a:rPr>
              <a:t>no son editables </a:t>
            </a:r>
            <a:r>
              <a:rPr lang="es-MX" sz="1400" dirty="0">
                <a:solidFill>
                  <a:schemeClr val="bg1"/>
                </a:solidFill>
              </a:rPr>
              <a:t>para cada equipo. Esto ayudará a evitar errores en datos importantes de los equipos.</a:t>
            </a:r>
            <a:endParaRPr lang="es-VE" sz="1400" dirty="0">
              <a:solidFill>
                <a:schemeClr val="bg1"/>
              </a:solidFill>
            </a:endParaRPr>
          </a:p>
        </p:txBody>
      </p:sp>
      <p:graphicFrame>
        <p:nvGraphicFramePr>
          <p:cNvPr id="3" name="Table 2">
            <a:extLst>
              <a:ext uri="{FF2B5EF4-FFF2-40B4-BE49-F238E27FC236}">
                <a16:creationId xmlns:a16="http://schemas.microsoft.com/office/drawing/2014/main" id="{0EE05497-E2C0-B258-40FC-08E84E3CF39B}"/>
              </a:ext>
            </a:extLst>
          </p:cNvPr>
          <p:cNvGraphicFramePr>
            <a:graphicFrameLocks noGrp="1"/>
          </p:cNvGraphicFramePr>
          <p:nvPr>
            <p:extLst>
              <p:ext uri="{D42A27DB-BD31-4B8C-83A1-F6EECF244321}">
                <p14:modId xmlns:p14="http://schemas.microsoft.com/office/powerpoint/2010/main" val="2688186047"/>
              </p:ext>
            </p:extLst>
          </p:nvPr>
        </p:nvGraphicFramePr>
        <p:xfrm>
          <a:off x="640266" y="4369626"/>
          <a:ext cx="6273450" cy="2329098"/>
        </p:xfrm>
        <a:graphic>
          <a:graphicData uri="http://schemas.openxmlformats.org/drawingml/2006/table">
            <a:tbl>
              <a:tblPr firstRow="1" bandRow="1">
                <a:tableStyleId>{18603FDC-E32A-4AB5-989C-0864C3EAD2B8}</a:tableStyleId>
              </a:tblPr>
              <a:tblGrid>
                <a:gridCol w="1254690">
                  <a:extLst>
                    <a:ext uri="{9D8B030D-6E8A-4147-A177-3AD203B41FA5}">
                      <a16:colId xmlns:a16="http://schemas.microsoft.com/office/drawing/2014/main" val="40208442"/>
                    </a:ext>
                  </a:extLst>
                </a:gridCol>
                <a:gridCol w="1254690">
                  <a:extLst>
                    <a:ext uri="{9D8B030D-6E8A-4147-A177-3AD203B41FA5}">
                      <a16:colId xmlns:a16="http://schemas.microsoft.com/office/drawing/2014/main" val="3183219932"/>
                    </a:ext>
                  </a:extLst>
                </a:gridCol>
                <a:gridCol w="1254690">
                  <a:extLst>
                    <a:ext uri="{9D8B030D-6E8A-4147-A177-3AD203B41FA5}">
                      <a16:colId xmlns:a16="http://schemas.microsoft.com/office/drawing/2014/main" val="1968675591"/>
                    </a:ext>
                  </a:extLst>
                </a:gridCol>
                <a:gridCol w="1254690">
                  <a:extLst>
                    <a:ext uri="{9D8B030D-6E8A-4147-A177-3AD203B41FA5}">
                      <a16:colId xmlns:a16="http://schemas.microsoft.com/office/drawing/2014/main" val="4294004676"/>
                    </a:ext>
                  </a:extLst>
                </a:gridCol>
                <a:gridCol w="1254690">
                  <a:extLst>
                    <a:ext uri="{9D8B030D-6E8A-4147-A177-3AD203B41FA5}">
                      <a16:colId xmlns:a16="http://schemas.microsoft.com/office/drawing/2014/main" val="2340319115"/>
                    </a:ext>
                  </a:extLst>
                </a:gridCol>
              </a:tblGrid>
              <a:tr h="142076">
                <a:tc>
                  <a:txBody>
                    <a:bodyPr/>
                    <a:lstStyle/>
                    <a:p>
                      <a:pPr algn="ctr"/>
                      <a:r>
                        <a:rPr lang="es-MX" sz="1400" dirty="0">
                          <a:solidFill>
                            <a:schemeClr val="bg1"/>
                          </a:solidFill>
                        </a:rPr>
                        <a:t>Equipo</a:t>
                      </a: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a:solidFill>
                          <a:schemeClr val="bg1"/>
                        </a:solidFill>
                      </a:endParaRPr>
                    </a:p>
                  </a:txBody>
                  <a:tcPr/>
                </a:tc>
                <a:tc>
                  <a:txBody>
                    <a:bodyPr/>
                    <a:lstStyle/>
                    <a:p>
                      <a:pPr algn="ctr"/>
                      <a:endParaRPr lang="es-VE" sz="1400">
                        <a:solidFill>
                          <a:schemeClr val="bg1"/>
                        </a:solidFill>
                      </a:endParaRPr>
                    </a:p>
                  </a:txBody>
                  <a:tcPr/>
                </a:tc>
                <a:extLst>
                  <a:ext uri="{0D108BD9-81ED-4DB2-BD59-A6C34878D82A}">
                    <a16:rowId xmlns:a16="http://schemas.microsoft.com/office/drawing/2014/main" val="3512210468"/>
                  </a:ext>
                </a:extLst>
              </a:tr>
              <a:tr h="430926">
                <a:tc>
                  <a:txBody>
                    <a:bodyPr/>
                    <a:lstStyle/>
                    <a:p>
                      <a:pPr algn="ctr"/>
                      <a:r>
                        <a:rPr lang="es-MX" sz="1400" dirty="0" err="1">
                          <a:solidFill>
                            <a:schemeClr val="bg1"/>
                          </a:solidFill>
                        </a:rPr>
                        <a:t>Nvr</a:t>
                      </a:r>
                      <a:endParaRPr lang="es-VE" sz="1400" dirty="0">
                        <a:solidFill>
                          <a:schemeClr val="bg1"/>
                        </a:solidFill>
                      </a:endParaRPr>
                    </a:p>
                  </a:txBody>
                  <a:tcPr/>
                </a:tc>
                <a:tc>
                  <a:txBody>
                    <a:bodyPr/>
                    <a:lstStyle/>
                    <a:p>
                      <a:pPr algn="ctr"/>
                      <a:r>
                        <a:rPr lang="es-MX" sz="1400" dirty="0">
                          <a:solidFill>
                            <a:schemeClr val="bg1"/>
                          </a:solidFill>
                        </a:rPr>
                        <a:t>Mac</a:t>
                      </a:r>
                      <a:endParaRPr lang="es-VE" sz="1400" dirty="0">
                        <a:solidFill>
                          <a:schemeClr val="bg1"/>
                        </a:solidFill>
                      </a:endParaRPr>
                    </a:p>
                  </a:txBody>
                  <a:tcPr/>
                </a:tc>
                <a:tc>
                  <a:txBody>
                    <a:bodyPr/>
                    <a:lstStyle/>
                    <a:p>
                      <a:pPr algn="ctr"/>
                      <a:r>
                        <a:rPr lang="es-MX" sz="1400" dirty="0">
                          <a:solidFill>
                            <a:schemeClr val="bg1"/>
                          </a:solidFill>
                        </a:rPr>
                        <a:t>Nombre</a:t>
                      </a:r>
                      <a:endParaRPr lang="es-VE" sz="1400" dirty="0">
                        <a:solidFill>
                          <a:schemeClr val="bg1"/>
                        </a:solidFill>
                      </a:endParaRPr>
                    </a:p>
                  </a:txBody>
                  <a:tcPr/>
                </a:tc>
                <a:tc>
                  <a:txBody>
                    <a:bodyPr/>
                    <a:lstStyle/>
                    <a:p>
                      <a:pPr algn="ctr"/>
                      <a:r>
                        <a:rPr lang="es-MX" sz="1400" dirty="0" err="1">
                          <a:solidFill>
                            <a:schemeClr val="bg1"/>
                          </a:solidFill>
                        </a:rPr>
                        <a:t>N°</a:t>
                      </a:r>
                      <a:r>
                        <a:rPr lang="es-MX" sz="1400" dirty="0">
                          <a:solidFill>
                            <a:schemeClr val="bg1"/>
                          </a:solidFill>
                        </a:rPr>
                        <a:t> Volumen</a:t>
                      </a:r>
                      <a:endParaRPr lang="es-VE" sz="1400" dirty="0">
                        <a:solidFill>
                          <a:schemeClr val="bg1"/>
                        </a:solidFill>
                      </a:endParaRPr>
                    </a:p>
                  </a:txBody>
                  <a:tcPr/>
                </a:tc>
                <a:tc>
                  <a:txBody>
                    <a:bodyPr/>
                    <a:lstStyle/>
                    <a:p>
                      <a:pPr algn="ctr"/>
                      <a:r>
                        <a:rPr lang="es-MX" sz="1400" dirty="0">
                          <a:solidFill>
                            <a:schemeClr val="bg1"/>
                          </a:solidFill>
                        </a:rPr>
                        <a:t>Capacidad Max. /volumen (TB)</a:t>
                      </a:r>
                      <a:endParaRPr lang="es-VE" sz="1400" dirty="0">
                        <a:solidFill>
                          <a:schemeClr val="bg1"/>
                        </a:solidFill>
                      </a:endParaRPr>
                    </a:p>
                  </a:txBody>
                  <a:tcPr/>
                </a:tc>
                <a:extLst>
                  <a:ext uri="{0D108BD9-81ED-4DB2-BD59-A6C34878D82A}">
                    <a16:rowId xmlns:a16="http://schemas.microsoft.com/office/drawing/2014/main" val="2070954327"/>
                  </a:ext>
                </a:extLst>
              </a:tr>
              <a:tr h="430926">
                <a:tc>
                  <a:txBody>
                    <a:bodyPr/>
                    <a:lstStyle/>
                    <a:p>
                      <a:pPr algn="ctr"/>
                      <a:r>
                        <a:rPr lang="es-MX" sz="1400" dirty="0">
                          <a:solidFill>
                            <a:schemeClr val="bg1"/>
                          </a:solidFill>
                        </a:rPr>
                        <a:t>Cámara</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493922226"/>
                  </a:ext>
                </a:extLst>
              </a:tr>
              <a:tr h="430926">
                <a:tc>
                  <a:txBody>
                    <a:bodyPr/>
                    <a:lstStyle/>
                    <a:p>
                      <a:pPr algn="ctr"/>
                      <a:r>
                        <a:rPr lang="es-MX" sz="1400" dirty="0">
                          <a:solidFill>
                            <a:schemeClr val="bg1"/>
                          </a:solidFill>
                        </a:rPr>
                        <a:t>Enlace</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109967948"/>
                  </a:ext>
                </a:extLst>
              </a:tr>
              <a:tr h="430926">
                <a:tc>
                  <a:txBody>
                    <a:bodyPr/>
                    <a:lstStyle/>
                    <a:p>
                      <a:pPr algn="ctr"/>
                      <a:r>
                        <a:rPr lang="es-MX" sz="1400" dirty="0">
                          <a:solidFill>
                            <a:schemeClr val="bg1"/>
                          </a:solidFill>
                        </a:rPr>
                        <a:t>Switch</a:t>
                      </a:r>
                      <a:endParaRPr lang="es-VE" sz="1400" dirty="0">
                        <a:solidFill>
                          <a:schemeClr val="bg1"/>
                        </a:solidFill>
                      </a:endParaRPr>
                    </a:p>
                  </a:txBody>
                  <a:tcPr/>
                </a:tc>
                <a:tc>
                  <a:txBody>
                    <a:bodyPr/>
                    <a:lstStyle/>
                    <a:p>
                      <a:pPr algn="ctr"/>
                      <a:r>
                        <a:rPr lang="es-MX" sz="1400" dirty="0"/>
                        <a:t>Serial</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dirty="0"/>
                    </a:p>
                  </a:txBody>
                  <a:tcPr/>
                </a:tc>
                <a:extLst>
                  <a:ext uri="{0D108BD9-81ED-4DB2-BD59-A6C34878D82A}">
                    <a16:rowId xmlns:a16="http://schemas.microsoft.com/office/drawing/2014/main" val="1168842133"/>
                  </a:ext>
                </a:extLst>
              </a:tr>
            </a:tbl>
          </a:graphicData>
        </a:graphic>
      </p:graphicFrame>
    </p:spTree>
    <p:extLst>
      <p:ext uri="{BB962C8B-B14F-4D97-AF65-F5344CB8AC3E}">
        <p14:creationId xmlns:p14="http://schemas.microsoft.com/office/powerpoint/2010/main" val="15590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sp>
        <p:nvSpPr>
          <p:cNvPr id="83" name="CuadroTexto 82">
            <a:extLst>
              <a:ext uri="{FF2B5EF4-FFF2-40B4-BE49-F238E27FC236}">
                <a16:creationId xmlns:a16="http://schemas.microsoft.com/office/drawing/2014/main" id="{2754989C-618F-BE47-34F0-3D3308876CD7}"/>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02675915-9CD5-7305-6143-0A1B0069908B}"/>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En el apartado de condición de atención se lleva el </a:t>
            </a:r>
            <a:r>
              <a:rPr lang="es-MX" sz="1400" b="1" dirty="0"/>
              <a:t>control de la condición</a:t>
            </a:r>
            <a:r>
              <a:rPr lang="es-MX" sz="1400" dirty="0"/>
              <a:t>, como se muestra en las siguientes gráficas. </a:t>
            </a:r>
            <a:endParaRPr lang="es-VE" sz="1400" dirty="0"/>
          </a:p>
        </p:txBody>
      </p:sp>
      <p:pic>
        <p:nvPicPr>
          <p:cNvPr id="4" name="Picture 3">
            <a:extLst>
              <a:ext uri="{FF2B5EF4-FFF2-40B4-BE49-F238E27FC236}">
                <a16:creationId xmlns:a16="http://schemas.microsoft.com/office/drawing/2014/main" id="{6F0D1926-91C5-9907-A420-E7EA857D0934}"/>
              </a:ext>
            </a:extLst>
          </p:cNvPr>
          <p:cNvPicPr>
            <a:picLocks noChangeAspect="1"/>
          </p:cNvPicPr>
          <p:nvPr/>
        </p:nvPicPr>
        <p:blipFill>
          <a:blip r:embed="rId5"/>
          <a:stretch>
            <a:fillRect/>
          </a:stretch>
        </p:blipFill>
        <p:spPr>
          <a:xfrm>
            <a:off x="1544967" y="2935608"/>
            <a:ext cx="4464050" cy="1166835"/>
          </a:xfrm>
          <a:prstGeom prst="rect">
            <a:avLst/>
          </a:prstGeom>
        </p:spPr>
      </p:pic>
      <p:sp>
        <p:nvSpPr>
          <p:cNvPr id="11" name="TextBox 10">
            <a:extLst>
              <a:ext uri="{FF2B5EF4-FFF2-40B4-BE49-F238E27FC236}">
                <a16:creationId xmlns:a16="http://schemas.microsoft.com/office/drawing/2014/main" id="{C7FDEE64-9FE5-78BD-7617-58F75D126EF4}"/>
              </a:ext>
            </a:extLst>
          </p:cNvPr>
          <p:cNvSpPr txBox="1"/>
          <p:nvPr/>
        </p:nvSpPr>
        <p:spPr>
          <a:xfrm>
            <a:off x="5298049" y="4411447"/>
            <a:ext cx="1905000" cy="1384995"/>
          </a:xfrm>
          <a:prstGeom prst="rect">
            <a:avLst/>
          </a:prstGeom>
          <a:noFill/>
          <a:ln>
            <a:solidFill>
              <a:srgbClr val="FFC000"/>
            </a:solidFill>
          </a:ln>
        </p:spPr>
        <p:txBody>
          <a:bodyPr wrap="square" rtlCol="0">
            <a:spAutoFit/>
          </a:bodyPr>
          <a:lstStyle/>
          <a:p>
            <a:pPr algn="just"/>
            <a:r>
              <a:rPr lang="es-MX" sz="1400" dirty="0"/>
              <a:t>Después de haber creado una condición de atención se presiona el botón                     , se mostrará el siguiente formulario.</a:t>
            </a:r>
            <a:endParaRPr lang="es-VE" sz="1400" dirty="0"/>
          </a:p>
        </p:txBody>
      </p:sp>
      <p:sp>
        <p:nvSpPr>
          <p:cNvPr id="15" name="Rectangle: Rounded Corners 14">
            <a:extLst>
              <a:ext uri="{FF2B5EF4-FFF2-40B4-BE49-F238E27FC236}">
                <a16:creationId xmlns:a16="http://schemas.microsoft.com/office/drawing/2014/main" id="{50E6E35D-3C17-699B-BCB3-CC37F5026264}"/>
              </a:ext>
            </a:extLst>
          </p:cNvPr>
          <p:cNvSpPr/>
          <p:nvPr/>
        </p:nvSpPr>
        <p:spPr>
          <a:xfrm>
            <a:off x="6086913" y="5118100"/>
            <a:ext cx="694862" cy="16924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b="1" dirty="0"/>
              <a:t>Editar</a:t>
            </a:r>
            <a:endParaRPr lang="es-VE" sz="1200" b="1" dirty="0"/>
          </a:p>
        </p:txBody>
      </p:sp>
      <p:pic>
        <p:nvPicPr>
          <p:cNvPr id="17" name="Picture 16">
            <a:extLst>
              <a:ext uri="{FF2B5EF4-FFF2-40B4-BE49-F238E27FC236}">
                <a16:creationId xmlns:a16="http://schemas.microsoft.com/office/drawing/2014/main" id="{E274A687-62DD-DD35-E706-66570C1331C2}"/>
              </a:ext>
            </a:extLst>
          </p:cNvPr>
          <p:cNvPicPr>
            <a:picLocks noChangeAspect="1"/>
          </p:cNvPicPr>
          <p:nvPr/>
        </p:nvPicPr>
        <p:blipFill>
          <a:blip r:embed="rId6"/>
          <a:stretch>
            <a:fillRect/>
          </a:stretch>
        </p:blipFill>
        <p:spPr>
          <a:xfrm>
            <a:off x="362976" y="4775160"/>
            <a:ext cx="4159250" cy="1155650"/>
          </a:xfrm>
          <a:prstGeom prst="rect">
            <a:avLst/>
          </a:prstGeom>
        </p:spPr>
      </p:pic>
      <p:cxnSp>
        <p:nvCxnSpPr>
          <p:cNvPr id="21" name="Straight Arrow Connector 20">
            <a:extLst>
              <a:ext uri="{FF2B5EF4-FFF2-40B4-BE49-F238E27FC236}">
                <a16:creationId xmlns:a16="http://schemas.microsoft.com/office/drawing/2014/main" id="{2B865EDD-2228-304A-377D-D6F53938306A}"/>
              </a:ext>
            </a:extLst>
          </p:cNvPr>
          <p:cNvCxnSpPr>
            <a:cxnSpLocks/>
            <a:stCxn id="11" idx="1"/>
            <a:endCxn id="17" idx="3"/>
          </p:cNvCxnSpPr>
          <p:nvPr/>
        </p:nvCxnSpPr>
        <p:spPr>
          <a:xfrm flipH="1">
            <a:off x="4522226" y="5103945"/>
            <a:ext cx="775823" cy="249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Picture 26">
            <a:extLst>
              <a:ext uri="{FF2B5EF4-FFF2-40B4-BE49-F238E27FC236}">
                <a16:creationId xmlns:a16="http://schemas.microsoft.com/office/drawing/2014/main" id="{DC15F1C2-0A10-CEC5-5910-98CB67644BD6}"/>
              </a:ext>
            </a:extLst>
          </p:cNvPr>
          <p:cNvPicPr>
            <a:picLocks noChangeAspect="1"/>
          </p:cNvPicPr>
          <p:nvPr/>
        </p:nvPicPr>
        <p:blipFill>
          <a:blip r:embed="rId7"/>
          <a:stretch>
            <a:fillRect/>
          </a:stretch>
        </p:blipFill>
        <p:spPr>
          <a:xfrm>
            <a:off x="557771" y="6726433"/>
            <a:ext cx="4708528" cy="817877"/>
          </a:xfrm>
          <a:prstGeom prst="rect">
            <a:avLst/>
          </a:prstGeom>
        </p:spPr>
      </p:pic>
      <p:sp>
        <p:nvSpPr>
          <p:cNvPr id="29" name="Rectangle: Rounded Corners 28">
            <a:extLst>
              <a:ext uri="{FF2B5EF4-FFF2-40B4-BE49-F238E27FC236}">
                <a16:creationId xmlns:a16="http://schemas.microsoft.com/office/drawing/2014/main" id="{497B0A9A-DF7C-EBD8-FDCC-A947D25E0791}"/>
              </a:ext>
            </a:extLst>
          </p:cNvPr>
          <p:cNvSpPr/>
          <p:nvPr/>
        </p:nvSpPr>
        <p:spPr>
          <a:xfrm>
            <a:off x="526021" y="8089900"/>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texto en amarillo indica que no se ha generado ninguna descripción para el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CB4E1F7F-7349-197B-6E4F-D054ABF46019}"/>
              </a:ext>
            </a:extLst>
          </p:cNvPr>
          <p:cNvCxnSpPr>
            <a:stCxn id="29" idx="0"/>
          </p:cNvCxnSpPr>
          <p:nvPr/>
        </p:nvCxnSpPr>
        <p:spPr>
          <a:xfrm flipV="1">
            <a:off x="1766372" y="7544310"/>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49C6084-6149-46F6-F4EC-F47B98447F72}"/>
              </a:ext>
            </a:extLst>
          </p:cNvPr>
          <p:cNvSpPr txBox="1"/>
          <p:nvPr/>
        </p:nvSpPr>
        <p:spPr>
          <a:xfrm>
            <a:off x="3625850" y="7808436"/>
            <a:ext cx="3505199" cy="738664"/>
          </a:xfrm>
          <a:prstGeom prst="rect">
            <a:avLst/>
          </a:prstGeom>
          <a:solidFill>
            <a:srgbClr val="FFC000"/>
          </a:solidFill>
          <a:ln>
            <a:solidFill>
              <a:srgbClr val="FFC000"/>
            </a:solidFill>
          </a:ln>
        </p:spPr>
        <p:txBody>
          <a:bodyPr wrap="square" rtlCol="0">
            <a:spAutoFit/>
          </a:bodyPr>
          <a:lstStyle/>
          <a:p>
            <a:pPr algn="just"/>
            <a:r>
              <a:rPr lang="es-MX" sz="1400" dirty="0"/>
              <a:t>Si se desea registrar una descripción para el control de la condición solo debe escribir en el campo de texto y presionar </a:t>
            </a:r>
            <a:endParaRPr lang="es-VE" sz="1400" dirty="0"/>
          </a:p>
        </p:txBody>
      </p:sp>
      <p:sp>
        <p:nvSpPr>
          <p:cNvPr id="34" name="Rectangle: Rounded Corners 33">
            <a:extLst>
              <a:ext uri="{FF2B5EF4-FFF2-40B4-BE49-F238E27FC236}">
                <a16:creationId xmlns:a16="http://schemas.microsoft.com/office/drawing/2014/main" id="{2AE3CA29-98F0-FB21-AD06-C721BB5A5F3A}"/>
              </a:ext>
            </a:extLst>
          </p:cNvPr>
          <p:cNvSpPr/>
          <p:nvPr/>
        </p:nvSpPr>
        <p:spPr>
          <a:xfrm>
            <a:off x="5932835" y="8329131"/>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267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62A99AC-7525-AB84-5AA9-68E066D36C9D}"/>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BE1A2A4F-DB34-122C-2124-3A58956121F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6FD8C101-9F5C-67DB-1B8E-1DAE24FA061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1E78E217-6593-28E6-CF73-A640C20E84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D24573D9-B9A6-49BA-F382-53B2DECEB2D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ADABC52-F819-4AEA-546A-022FCCC04CC8}"/>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F28C55F-68C7-59A0-2AE0-D6072EAB02F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sp>
        <p:nvSpPr>
          <p:cNvPr id="83" name="CuadroTexto 82">
            <a:extLst>
              <a:ext uri="{FF2B5EF4-FFF2-40B4-BE49-F238E27FC236}">
                <a16:creationId xmlns:a16="http://schemas.microsoft.com/office/drawing/2014/main" id="{DACDAB7E-D920-9983-834C-3DFB8C2A2945}"/>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7C4E824F-93D0-857A-DDFF-A49305D788A7}"/>
              </a:ext>
            </a:extLst>
          </p:cNvPr>
          <p:cNvSpPr txBox="1"/>
          <p:nvPr/>
        </p:nvSpPr>
        <p:spPr>
          <a:xfrm>
            <a:off x="362976" y="1957996"/>
            <a:ext cx="3778250" cy="523220"/>
          </a:xfrm>
          <a:prstGeom prst="rect">
            <a:avLst/>
          </a:prstGeom>
          <a:solidFill>
            <a:srgbClr val="FFC000"/>
          </a:solidFill>
          <a:ln>
            <a:solidFill>
              <a:srgbClr val="FFC000"/>
            </a:solidFill>
          </a:ln>
        </p:spPr>
        <p:txBody>
          <a:bodyPr wrap="square" rtlCol="0">
            <a:spAutoFit/>
          </a:bodyPr>
          <a:lstStyle/>
          <a:p>
            <a:pPr algn="just"/>
            <a:r>
              <a:rPr lang="es-MX" sz="1400" dirty="0"/>
              <a:t>Una vez registrada la descripción, al presionar nuevamente </a:t>
            </a:r>
            <a:r>
              <a:rPr lang="es-MX" sz="1400" b="1" dirty="0">
                <a:solidFill>
                  <a:schemeClr val="bg1"/>
                </a:solidFill>
              </a:rPr>
              <a:t>Editar</a:t>
            </a:r>
            <a:r>
              <a:rPr lang="es-MX" sz="1400" dirty="0"/>
              <a:t>  </a:t>
            </a:r>
            <a:endParaRPr lang="es-VE" sz="1400" dirty="0"/>
          </a:p>
        </p:txBody>
      </p:sp>
      <p:sp>
        <p:nvSpPr>
          <p:cNvPr id="11" name="TextBox 10">
            <a:extLst>
              <a:ext uri="{FF2B5EF4-FFF2-40B4-BE49-F238E27FC236}">
                <a16:creationId xmlns:a16="http://schemas.microsoft.com/office/drawing/2014/main" id="{0DB2E502-0D9E-A3CA-2D7A-198EFA982B72}"/>
              </a:ext>
            </a:extLst>
          </p:cNvPr>
          <p:cNvSpPr txBox="1"/>
          <p:nvPr/>
        </p:nvSpPr>
        <p:spPr>
          <a:xfrm>
            <a:off x="5530850" y="3231313"/>
            <a:ext cx="1905000" cy="954107"/>
          </a:xfrm>
          <a:prstGeom prst="rect">
            <a:avLst/>
          </a:prstGeom>
          <a:noFill/>
          <a:ln>
            <a:solidFill>
              <a:srgbClr val="FF0000"/>
            </a:solidFill>
          </a:ln>
        </p:spPr>
        <p:txBody>
          <a:bodyPr wrap="square" rtlCol="0">
            <a:spAutoFit/>
          </a:bodyPr>
          <a:lstStyle/>
          <a:p>
            <a:pPr algn="just"/>
            <a:r>
              <a:rPr lang="es-MX" sz="1400" dirty="0"/>
              <a:t>Se muestra el mismo formulario pero con un mensaje de aviso en verde.</a:t>
            </a:r>
            <a:endParaRPr lang="es-VE" sz="1400" dirty="0"/>
          </a:p>
        </p:txBody>
      </p:sp>
      <p:cxnSp>
        <p:nvCxnSpPr>
          <p:cNvPr id="21" name="Straight Arrow Connector 20">
            <a:extLst>
              <a:ext uri="{FF2B5EF4-FFF2-40B4-BE49-F238E27FC236}">
                <a16:creationId xmlns:a16="http://schemas.microsoft.com/office/drawing/2014/main" id="{BB898CD2-A650-B9A1-E146-A3104C2B2C5E}"/>
              </a:ext>
            </a:extLst>
          </p:cNvPr>
          <p:cNvCxnSpPr>
            <a:cxnSpLocks/>
            <a:stCxn id="11" idx="1"/>
            <a:endCxn id="5" idx="3"/>
          </p:cNvCxnSpPr>
          <p:nvPr/>
        </p:nvCxnSpPr>
        <p:spPr>
          <a:xfrm flipH="1">
            <a:off x="4868985" y="3708367"/>
            <a:ext cx="661865" cy="35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2125B597-54D8-AF94-75EA-FB610E4D674B}"/>
              </a:ext>
            </a:extLst>
          </p:cNvPr>
          <p:cNvSpPr/>
          <p:nvPr/>
        </p:nvSpPr>
        <p:spPr>
          <a:xfrm>
            <a:off x="722101" y="6877694"/>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mensaje indica la fecha y hora de la última descripción agregada al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78DE00D4-FDD4-7E4D-87F5-EC45BC6F8A6F}"/>
              </a:ext>
            </a:extLst>
          </p:cNvPr>
          <p:cNvCxnSpPr>
            <a:stCxn id="29" idx="0"/>
          </p:cNvCxnSpPr>
          <p:nvPr/>
        </p:nvCxnSpPr>
        <p:spPr>
          <a:xfrm flipV="1">
            <a:off x="1962452" y="6332104"/>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B9310752-4FEB-00A1-56CD-8AC28FD3783C}"/>
              </a:ext>
            </a:extLst>
          </p:cNvPr>
          <p:cNvSpPr txBox="1"/>
          <p:nvPr/>
        </p:nvSpPr>
        <p:spPr>
          <a:xfrm>
            <a:off x="3692988" y="7323305"/>
            <a:ext cx="3505199" cy="954107"/>
          </a:xfrm>
          <a:prstGeom prst="rect">
            <a:avLst/>
          </a:prstGeom>
          <a:solidFill>
            <a:srgbClr val="FFC000"/>
          </a:solidFill>
          <a:ln>
            <a:solidFill>
              <a:srgbClr val="FFC000"/>
            </a:solidFill>
          </a:ln>
        </p:spPr>
        <p:txBody>
          <a:bodyPr wrap="square" rtlCol="0">
            <a:spAutoFit/>
          </a:bodyPr>
          <a:lstStyle/>
          <a:p>
            <a:pPr algn="just"/>
            <a:r>
              <a:rPr lang="es-MX" sz="1400" dirty="0"/>
              <a:t>Para seguir agregando descripciones al control de la condición repita el mismo proceso, escribir en el campo de texto y presionar </a:t>
            </a:r>
            <a:endParaRPr lang="es-VE" sz="1400" dirty="0"/>
          </a:p>
        </p:txBody>
      </p:sp>
      <p:pic>
        <p:nvPicPr>
          <p:cNvPr id="5" name="Picture 4">
            <a:extLst>
              <a:ext uri="{FF2B5EF4-FFF2-40B4-BE49-F238E27FC236}">
                <a16:creationId xmlns:a16="http://schemas.microsoft.com/office/drawing/2014/main" id="{F321D17E-1CEF-757C-8445-1865338648CB}"/>
              </a:ext>
            </a:extLst>
          </p:cNvPr>
          <p:cNvPicPr>
            <a:picLocks noChangeAspect="1"/>
          </p:cNvPicPr>
          <p:nvPr/>
        </p:nvPicPr>
        <p:blipFill>
          <a:blip r:embed="rId5"/>
          <a:stretch>
            <a:fillRect/>
          </a:stretch>
        </p:blipFill>
        <p:spPr>
          <a:xfrm>
            <a:off x="359801" y="3152265"/>
            <a:ext cx="4509184" cy="1183992"/>
          </a:xfrm>
          <a:prstGeom prst="rect">
            <a:avLst/>
          </a:prstGeom>
        </p:spPr>
      </p:pic>
      <p:pic>
        <p:nvPicPr>
          <p:cNvPr id="18" name="Picture 17">
            <a:extLst>
              <a:ext uri="{FF2B5EF4-FFF2-40B4-BE49-F238E27FC236}">
                <a16:creationId xmlns:a16="http://schemas.microsoft.com/office/drawing/2014/main" id="{8D9E7C5D-54B9-1ADE-47C7-F372AD83BE8D}"/>
              </a:ext>
            </a:extLst>
          </p:cNvPr>
          <p:cNvPicPr>
            <a:picLocks noChangeAspect="1"/>
          </p:cNvPicPr>
          <p:nvPr/>
        </p:nvPicPr>
        <p:blipFill>
          <a:blip r:embed="rId6"/>
          <a:stretch>
            <a:fillRect/>
          </a:stretch>
        </p:blipFill>
        <p:spPr>
          <a:xfrm>
            <a:off x="589521" y="5223821"/>
            <a:ext cx="5515745" cy="1105054"/>
          </a:xfrm>
          <a:prstGeom prst="rect">
            <a:avLst/>
          </a:prstGeom>
        </p:spPr>
      </p:pic>
      <p:sp>
        <p:nvSpPr>
          <p:cNvPr id="22" name="Rectangle: Rounded Corners 21">
            <a:extLst>
              <a:ext uri="{FF2B5EF4-FFF2-40B4-BE49-F238E27FC236}">
                <a16:creationId xmlns:a16="http://schemas.microsoft.com/office/drawing/2014/main" id="{5557052A-E856-916A-4744-FA1DFB590723}"/>
              </a:ext>
            </a:extLst>
          </p:cNvPr>
          <p:cNvSpPr/>
          <p:nvPr/>
        </p:nvSpPr>
        <p:spPr>
          <a:xfrm>
            <a:off x="4592986" y="8045406"/>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162703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BBA9EB6E-C700-9E85-7548-9C5B6FBD719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ADE9F4C-22F4-12F0-10BA-A8ADC57017B9}"/>
              </a:ext>
            </a:extLst>
          </p:cNvPr>
          <p:cNvPicPr>
            <a:picLocks noChangeAspect="1"/>
          </p:cNvPicPr>
          <p:nvPr/>
        </p:nvPicPr>
        <p:blipFill>
          <a:blip r:embed="rId3"/>
          <a:stretch>
            <a:fillRect/>
          </a:stretch>
        </p:blipFill>
        <p:spPr>
          <a:xfrm>
            <a:off x="233880" y="3363255"/>
            <a:ext cx="5056880" cy="2646159"/>
          </a:xfrm>
          <a:prstGeom prst="rect">
            <a:avLst/>
          </a:prstGeom>
        </p:spPr>
      </p:pic>
      <p:sp>
        <p:nvSpPr>
          <p:cNvPr id="7" name="Freeform 7">
            <a:extLst>
              <a:ext uri="{FF2B5EF4-FFF2-40B4-BE49-F238E27FC236}">
                <a16:creationId xmlns:a16="http://schemas.microsoft.com/office/drawing/2014/main" id="{0067D71C-1DD5-776C-704A-A1566BC8AD0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FDDE912B-9FCB-DEC1-1EE3-B5FF83EA91FD}"/>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BDF0788-4FD3-C1A0-990E-7AA47CDA48E1}"/>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08FEF104-4CC9-5826-1295-2BCB2F782A5E}"/>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FD84E9B8-ED59-D763-CF74-183F3503DDB3}"/>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1E7842A9-4885-373E-98A3-0C01DF88362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83" name="CuadroTexto 82">
            <a:extLst>
              <a:ext uri="{FF2B5EF4-FFF2-40B4-BE49-F238E27FC236}">
                <a16:creationId xmlns:a16="http://schemas.microsoft.com/office/drawing/2014/main" id="{84E5CCE9-C374-B89F-7ACB-A3EBDE04D3E8}"/>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61780717-5E2D-2628-D898-78ED8649F6DC}"/>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Para ver las descripciones agregadas a un control de condición solo debe presionar       a la condición de atención deseada. </a:t>
            </a:r>
            <a:endParaRPr lang="es-VE" sz="1400" dirty="0"/>
          </a:p>
        </p:txBody>
      </p:sp>
      <p:sp>
        <p:nvSpPr>
          <p:cNvPr id="11" name="TextBox 10">
            <a:extLst>
              <a:ext uri="{FF2B5EF4-FFF2-40B4-BE49-F238E27FC236}">
                <a16:creationId xmlns:a16="http://schemas.microsoft.com/office/drawing/2014/main" id="{859DF013-9E4C-1E40-14B7-051788F95921}"/>
              </a:ext>
            </a:extLst>
          </p:cNvPr>
          <p:cNvSpPr txBox="1"/>
          <p:nvPr/>
        </p:nvSpPr>
        <p:spPr>
          <a:xfrm>
            <a:off x="5558085" y="2249278"/>
            <a:ext cx="1905000" cy="1600438"/>
          </a:xfrm>
          <a:prstGeom prst="rect">
            <a:avLst/>
          </a:prstGeom>
          <a:noFill/>
          <a:ln>
            <a:solidFill>
              <a:srgbClr val="FF0000"/>
            </a:solidFill>
          </a:ln>
        </p:spPr>
        <p:txBody>
          <a:bodyPr wrap="square" rtlCol="0">
            <a:spAutoFit/>
          </a:bodyPr>
          <a:lstStyle/>
          <a:p>
            <a:pPr algn="just"/>
            <a:r>
              <a:rPr lang="es-MX" sz="1400" dirty="0"/>
              <a:t>Se abrirá una tarjeta sobre la información de la condición de atención y debajo de esta una tabla con los registros de control de condición asociados.</a:t>
            </a:r>
            <a:endParaRPr lang="es-VE" sz="1400" dirty="0"/>
          </a:p>
        </p:txBody>
      </p:sp>
      <p:cxnSp>
        <p:nvCxnSpPr>
          <p:cNvPr id="21" name="Straight Arrow Connector 20">
            <a:extLst>
              <a:ext uri="{FF2B5EF4-FFF2-40B4-BE49-F238E27FC236}">
                <a16:creationId xmlns:a16="http://schemas.microsoft.com/office/drawing/2014/main" id="{43C18CB7-DE8A-420C-ADE3-D6D5F7242479}"/>
              </a:ext>
            </a:extLst>
          </p:cNvPr>
          <p:cNvCxnSpPr>
            <a:cxnSpLocks/>
            <a:stCxn id="11" idx="1"/>
          </p:cNvCxnSpPr>
          <p:nvPr/>
        </p:nvCxnSpPr>
        <p:spPr>
          <a:xfrm flipH="1">
            <a:off x="5149850" y="3049497"/>
            <a:ext cx="408235" cy="313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403BBDAB-5D8F-EA97-97DF-BC2879E58188}"/>
              </a:ext>
            </a:extLst>
          </p:cNvPr>
          <p:cNvSpPr/>
          <p:nvPr/>
        </p:nvSpPr>
        <p:spPr>
          <a:xfrm>
            <a:off x="233880" y="6449328"/>
            <a:ext cx="1776229" cy="3383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Control de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5A201161-B492-8D12-9D28-D743E48B0FD8}"/>
              </a:ext>
            </a:extLst>
          </p:cNvPr>
          <p:cNvCxnSpPr>
            <a:cxnSpLocks/>
            <a:stCxn id="29" idx="0"/>
          </p:cNvCxnSpPr>
          <p:nvPr/>
        </p:nvCxnSpPr>
        <p:spPr>
          <a:xfrm flipH="1" flipV="1">
            <a:off x="654050" y="5544815"/>
            <a:ext cx="467945" cy="9045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0714C51C-B670-D649-7040-1561C0D8290D}"/>
              </a:ext>
            </a:extLst>
          </p:cNvPr>
          <p:cNvSpPr/>
          <p:nvPr/>
        </p:nvSpPr>
        <p:spPr>
          <a:xfrm>
            <a:off x="3180573" y="2249278"/>
            <a:ext cx="512415" cy="152149"/>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dirty="0"/>
              <a:t>Ver</a:t>
            </a:r>
            <a:endParaRPr lang="es-VE" sz="1400" dirty="0"/>
          </a:p>
        </p:txBody>
      </p:sp>
      <p:sp>
        <p:nvSpPr>
          <p:cNvPr id="25" name="TextBox 24">
            <a:extLst>
              <a:ext uri="{FF2B5EF4-FFF2-40B4-BE49-F238E27FC236}">
                <a16:creationId xmlns:a16="http://schemas.microsoft.com/office/drawing/2014/main" id="{FB7B69BE-DD3D-46E5-9BF6-7763E06FA705}"/>
              </a:ext>
            </a:extLst>
          </p:cNvPr>
          <p:cNvSpPr txBox="1"/>
          <p:nvPr/>
        </p:nvSpPr>
        <p:spPr>
          <a:xfrm>
            <a:off x="927756" y="8992419"/>
            <a:ext cx="5698471" cy="677108"/>
          </a:xfrm>
          <a:prstGeom prst="rect">
            <a:avLst/>
          </a:prstGeom>
          <a:noFill/>
        </p:spPr>
        <p:txBody>
          <a:bodyPr wrap="square" rtlCol="0">
            <a:spAutoFit/>
          </a:bodyPr>
          <a:lstStyle/>
          <a:p>
            <a:pPr algn="just"/>
            <a:r>
              <a:rPr lang="es-MX" sz="1400" b="1" dirty="0"/>
              <a:t>Nota: </a:t>
            </a:r>
            <a:r>
              <a:rPr lang="es-MX" sz="1200" b="1" dirty="0"/>
              <a:t>Para las tarjetas de información para </a:t>
            </a:r>
            <a:r>
              <a:rPr lang="es-MX" sz="1200" b="1" dirty="0" err="1"/>
              <a:t>Nvr</a:t>
            </a:r>
            <a:r>
              <a:rPr lang="es-MX" sz="1200" b="1" dirty="0"/>
              <a:t> se muestra una tabla con las cámaras enlazadas y para Cámara se muestra una tabla con las condición de atención aplicadas a la cámara.</a:t>
            </a:r>
            <a:endParaRPr lang="es-VE" sz="1200" b="1" dirty="0"/>
          </a:p>
        </p:txBody>
      </p:sp>
    </p:spTree>
    <p:extLst>
      <p:ext uri="{BB962C8B-B14F-4D97-AF65-F5344CB8AC3E}">
        <p14:creationId xmlns:p14="http://schemas.microsoft.com/office/powerpoint/2010/main" val="54824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17</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3.4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3.5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sea seleccionada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18</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3.6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3.6.1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debe  presionar </a:t>
            </a:r>
          </a:p>
          <a:p>
            <a:pPr algn="just"/>
            <a:r>
              <a:rPr lang="es-VE" sz="1400" dirty="0">
                <a:solidFill>
                  <a:schemeClr val="tx1"/>
                </a:solidFill>
              </a:rPr>
              <a:t> 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5213560" y="7879326"/>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19</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3.6.2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xxxxx</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Manual de Usuario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406249388"/>
              </p:ext>
            </p:extLst>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dirty="0">
                          <a:solidFill>
                            <a:srgbClr val="000000"/>
                          </a:solidFill>
                          <a:latin typeface="Montserrat"/>
                          <a:sym typeface="Montserrat"/>
                        </a:rPr>
                        <a:t>2025-09-14</a:t>
                      </a: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dirty="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
        <p:nvSpPr>
          <p:cNvPr id="9" name="TextBox 9"/>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8CCFE0A-C738-4326-510B-F73615777A0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1074BDE-DEF9-DDFE-C0E4-C7483128F307}"/>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E0BDD7A-1842-2CDA-FE45-E8FD32D22C1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AE1B4BFF-6FA1-A36D-5336-ECE622FFCDA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B1305F-7C96-E12F-1F45-AA983D29ED62}"/>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3549CB89-DC2C-9FCD-34D3-57FB4CF5B6C4}"/>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80FA2F4-3ED3-72F2-B41C-74578BA985D2}"/>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20</a:t>
            </a:r>
          </a:p>
        </p:txBody>
      </p:sp>
      <p:sp>
        <p:nvSpPr>
          <p:cNvPr id="2" name="CuadroTexto 1">
            <a:extLst>
              <a:ext uri="{FF2B5EF4-FFF2-40B4-BE49-F238E27FC236}">
                <a16:creationId xmlns:a16="http://schemas.microsoft.com/office/drawing/2014/main" id="{50517D95-5683-4CDA-F0AA-7623042D6050}"/>
              </a:ext>
            </a:extLst>
          </p:cNvPr>
          <p:cNvSpPr txBox="1"/>
          <p:nvPr/>
        </p:nvSpPr>
        <p:spPr>
          <a:xfrm>
            <a:off x="875817" y="1301892"/>
            <a:ext cx="2902433" cy="400110"/>
          </a:xfrm>
          <a:prstGeom prst="rect">
            <a:avLst/>
          </a:prstGeom>
          <a:noFill/>
        </p:spPr>
        <p:txBody>
          <a:bodyPr wrap="square" rtlCol="0">
            <a:spAutoFit/>
          </a:bodyPr>
          <a:lstStyle/>
          <a:p>
            <a:r>
              <a:rPr lang="es-VE" sz="2000" dirty="0"/>
              <a:t>3.6.3 Manual de Usuario</a:t>
            </a:r>
          </a:p>
        </p:txBody>
      </p:sp>
      <p:sp>
        <p:nvSpPr>
          <p:cNvPr id="3" name="CuadroTexto 2">
            <a:extLst>
              <a:ext uri="{FF2B5EF4-FFF2-40B4-BE49-F238E27FC236}">
                <a16:creationId xmlns:a16="http://schemas.microsoft.com/office/drawing/2014/main" id="{067EC943-7A0F-1E16-56F0-651AD6533650}"/>
              </a:ext>
            </a:extLst>
          </p:cNvPr>
          <p:cNvSpPr txBox="1"/>
          <p:nvPr/>
        </p:nvSpPr>
        <p:spPr>
          <a:xfrm>
            <a:off x="496056" y="5579023"/>
            <a:ext cx="3435833" cy="400110"/>
          </a:xfrm>
          <a:prstGeom prst="rect">
            <a:avLst/>
          </a:prstGeom>
          <a:noFill/>
        </p:spPr>
        <p:txBody>
          <a:bodyPr wrap="square" rtlCol="0">
            <a:spAutoFit/>
          </a:bodyPr>
          <a:lstStyle/>
          <a:p>
            <a:r>
              <a:rPr lang="es-VE" sz="2000" dirty="0"/>
              <a:t>3.6.4 Manual de Desarrollador</a:t>
            </a:r>
          </a:p>
        </p:txBody>
      </p:sp>
      <p:pic>
        <p:nvPicPr>
          <p:cNvPr id="11" name="Picture 10">
            <a:extLst>
              <a:ext uri="{FF2B5EF4-FFF2-40B4-BE49-F238E27FC236}">
                <a16:creationId xmlns:a16="http://schemas.microsoft.com/office/drawing/2014/main" id="{F8C54283-0A13-F9ED-8136-10E2DE802529}"/>
              </a:ext>
            </a:extLst>
          </p:cNvPr>
          <p:cNvPicPr>
            <a:picLocks noChangeAspect="1"/>
          </p:cNvPicPr>
          <p:nvPr/>
        </p:nvPicPr>
        <p:blipFill>
          <a:blip r:embed="rId5"/>
          <a:srcRect t="56668"/>
          <a:stretch>
            <a:fillRect/>
          </a:stretch>
        </p:blipFill>
        <p:spPr>
          <a:xfrm>
            <a:off x="2210052" y="1767975"/>
            <a:ext cx="2009949" cy="2556367"/>
          </a:xfrm>
          <a:prstGeom prst="rect">
            <a:avLst/>
          </a:prstGeom>
        </p:spPr>
      </p:pic>
      <p:pic>
        <p:nvPicPr>
          <p:cNvPr id="16" name="Picture 15">
            <a:extLst>
              <a:ext uri="{FF2B5EF4-FFF2-40B4-BE49-F238E27FC236}">
                <a16:creationId xmlns:a16="http://schemas.microsoft.com/office/drawing/2014/main" id="{8B1664DF-1C68-233D-67C1-7176550E8686}"/>
              </a:ext>
            </a:extLst>
          </p:cNvPr>
          <p:cNvPicPr>
            <a:picLocks noChangeAspect="1"/>
          </p:cNvPicPr>
          <p:nvPr/>
        </p:nvPicPr>
        <p:blipFill>
          <a:blip r:embed="rId6"/>
          <a:stretch>
            <a:fillRect/>
          </a:stretch>
        </p:blipFill>
        <p:spPr>
          <a:xfrm>
            <a:off x="4341474" y="3096862"/>
            <a:ext cx="2756567" cy="2172096"/>
          </a:xfrm>
          <a:prstGeom prst="rect">
            <a:avLst/>
          </a:prstGeom>
        </p:spPr>
      </p:pic>
      <p:sp>
        <p:nvSpPr>
          <p:cNvPr id="17" name="TextBox 16">
            <a:extLst>
              <a:ext uri="{FF2B5EF4-FFF2-40B4-BE49-F238E27FC236}">
                <a16:creationId xmlns:a16="http://schemas.microsoft.com/office/drawing/2014/main" id="{09DCFB92-439E-71D5-20B8-945754C14F8B}"/>
              </a:ext>
            </a:extLst>
          </p:cNvPr>
          <p:cNvSpPr txBox="1"/>
          <p:nvPr/>
        </p:nvSpPr>
        <p:spPr>
          <a:xfrm>
            <a:off x="120650" y="2951860"/>
            <a:ext cx="1792840" cy="307777"/>
          </a:xfrm>
          <a:prstGeom prst="rect">
            <a:avLst/>
          </a:prstGeom>
          <a:noFill/>
          <a:ln>
            <a:solidFill>
              <a:srgbClr val="FF0000"/>
            </a:solidFill>
          </a:ln>
        </p:spPr>
        <p:txBody>
          <a:bodyPr wrap="square" rtlCol="0">
            <a:spAutoFit/>
          </a:bodyPr>
          <a:lstStyle/>
          <a:p>
            <a:r>
              <a:rPr lang="es-MX" sz="1400" dirty="0"/>
              <a:t>Al presionar el botón </a:t>
            </a:r>
            <a:endParaRPr lang="es-VE" sz="1400" dirty="0"/>
          </a:p>
        </p:txBody>
      </p:sp>
      <p:cxnSp>
        <p:nvCxnSpPr>
          <p:cNvPr id="19" name="Straight Arrow Connector 18">
            <a:extLst>
              <a:ext uri="{FF2B5EF4-FFF2-40B4-BE49-F238E27FC236}">
                <a16:creationId xmlns:a16="http://schemas.microsoft.com/office/drawing/2014/main" id="{BB06136E-E1F3-3B3E-777D-280FBD773FFE}"/>
              </a:ext>
            </a:extLst>
          </p:cNvPr>
          <p:cNvCxnSpPr>
            <a:cxnSpLocks/>
            <a:stCxn id="17" idx="3"/>
          </p:cNvCxnSpPr>
          <p:nvPr/>
        </p:nvCxnSpPr>
        <p:spPr>
          <a:xfrm>
            <a:off x="1913490" y="3105749"/>
            <a:ext cx="2679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8850640-B647-2075-C4CA-D5240E0EB17B}"/>
              </a:ext>
            </a:extLst>
          </p:cNvPr>
          <p:cNvSpPr txBox="1"/>
          <p:nvPr/>
        </p:nvSpPr>
        <p:spPr>
          <a:xfrm>
            <a:off x="5011160" y="1680414"/>
            <a:ext cx="1792840" cy="1169551"/>
          </a:xfrm>
          <a:prstGeom prst="rect">
            <a:avLst/>
          </a:prstGeom>
          <a:noFill/>
          <a:ln>
            <a:solidFill>
              <a:srgbClr val="FFC000"/>
            </a:solidFill>
          </a:ln>
        </p:spPr>
        <p:txBody>
          <a:bodyPr wrap="square" rtlCol="0">
            <a:spAutoFit/>
          </a:bodyPr>
          <a:lstStyle/>
          <a:p>
            <a:r>
              <a:rPr lang="es-MX" sz="1400" dirty="0"/>
              <a:t>Se apertura una nueva pestaña con un archivo  </a:t>
            </a:r>
            <a:r>
              <a:rPr lang="es-MX" sz="1400" dirty="0" err="1"/>
              <a:t>pdf</a:t>
            </a:r>
            <a:r>
              <a:rPr lang="es-MX" sz="1400" dirty="0"/>
              <a:t> con las instrucciones de uso del sistema. </a:t>
            </a:r>
            <a:endParaRPr lang="es-VE" sz="1400" dirty="0"/>
          </a:p>
        </p:txBody>
      </p:sp>
      <p:cxnSp>
        <p:nvCxnSpPr>
          <p:cNvPr id="22" name="Straight Arrow Connector 21">
            <a:extLst>
              <a:ext uri="{FF2B5EF4-FFF2-40B4-BE49-F238E27FC236}">
                <a16:creationId xmlns:a16="http://schemas.microsoft.com/office/drawing/2014/main" id="{2092904F-31D5-B146-AE49-EFD00D7F0320}"/>
              </a:ext>
            </a:extLst>
          </p:cNvPr>
          <p:cNvCxnSpPr>
            <a:cxnSpLocks/>
            <a:stCxn id="21" idx="2"/>
          </p:cNvCxnSpPr>
          <p:nvPr/>
        </p:nvCxnSpPr>
        <p:spPr>
          <a:xfrm flipH="1">
            <a:off x="5530850" y="2849965"/>
            <a:ext cx="376730" cy="24689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2" name="Picture 31">
            <a:extLst>
              <a:ext uri="{FF2B5EF4-FFF2-40B4-BE49-F238E27FC236}">
                <a16:creationId xmlns:a16="http://schemas.microsoft.com/office/drawing/2014/main" id="{862E301F-8F45-CF87-229F-7E86AB2C1651}"/>
              </a:ext>
            </a:extLst>
          </p:cNvPr>
          <p:cNvPicPr>
            <a:picLocks noChangeAspect="1"/>
          </p:cNvPicPr>
          <p:nvPr/>
        </p:nvPicPr>
        <p:blipFill>
          <a:blip r:embed="rId5"/>
          <a:srcRect t="56668"/>
          <a:stretch>
            <a:fillRect/>
          </a:stretch>
        </p:blipFill>
        <p:spPr>
          <a:xfrm>
            <a:off x="2331525" y="6326003"/>
            <a:ext cx="2009949" cy="2556367"/>
          </a:xfrm>
          <a:prstGeom prst="rect">
            <a:avLst/>
          </a:prstGeom>
        </p:spPr>
      </p:pic>
      <p:pic>
        <p:nvPicPr>
          <p:cNvPr id="33" name="Picture 32">
            <a:extLst>
              <a:ext uri="{FF2B5EF4-FFF2-40B4-BE49-F238E27FC236}">
                <a16:creationId xmlns:a16="http://schemas.microsoft.com/office/drawing/2014/main" id="{058D8C6D-C766-08BD-FE55-4910403B139C}"/>
              </a:ext>
            </a:extLst>
          </p:cNvPr>
          <p:cNvPicPr>
            <a:picLocks noChangeAspect="1"/>
          </p:cNvPicPr>
          <p:nvPr/>
        </p:nvPicPr>
        <p:blipFill>
          <a:blip r:embed="rId6"/>
          <a:stretch>
            <a:fillRect/>
          </a:stretch>
        </p:blipFill>
        <p:spPr>
          <a:xfrm>
            <a:off x="4462947" y="7654890"/>
            <a:ext cx="2756567" cy="2172096"/>
          </a:xfrm>
          <a:prstGeom prst="rect">
            <a:avLst/>
          </a:prstGeom>
        </p:spPr>
      </p:pic>
      <p:sp>
        <p:nvSpPr>
          <p:cNvPr id="34" name="TextBox 33">
            <a:extLst>
              <a:ext uri="{FF2B5EF4-FFF2-40B4-BE49-F238E27FC236}">
                <a16:creationId xmlns:a16="http://schemas.microsoft.com/office/drawing/2014/main" id="{8D6C4660-8262-D83E-0C9B-BE7AB91CB20B}"/>
              </a:ext>
            </a:extLst>
          </p:cNvPr>
          <p:cNvSpPr txBox="1"/>
          <p:nvPr/>
        </p:nvSpPr>
        <p:spPr>
          <a:xfrm>
            <a:off x="286473" y="7990742"/>
            <a:ext cx="1792840" cy="307777"/>
          </a:xfrm>
          <a:prstGeom prst="rect">
            <a:avLst/>
          </a:prstGeom>
          <a:noFill/>
          <a:ln>
            <a:solidFill>
              <a:srgbClr val="FF0000"/>
            </a:solidFill>
          </a:ln>
        </p:spPr>
        <p:txBody>
          <a:bodyPr wrap="square" rtlCol="0">
            <a:spAutoFit/>
          </a:bodyPr>
          <a:lstStyle/>
          <a:p>
            <a:r>
              <a:rPr lang="es-MX" sz="1400" dirty="0"/>
              <a:t>Al presionar el botón </a:t>
            </a:r>
            <a:endParaRPr lang="es-VE" sz="1400" dirty="0"/>
          </a:p>
        </p:txBody>
      </p:sp>
      <p:cxnSp>
        <p:nvCxnSpPr>
          <p:cNvPr id="35" name="Straight Arrow Connector 34">
            <a:extLst>
              <a:ext uri="{FF2B5EF4-FFF2-40B4-BE49-F238E27FC236}">
                <a16:creationId xmlns:a16="http://schemas.microsoft.com/office/drawing/2014/main" id="{FB030B3A-5AC1-DC5D-EC19-75A7C6C33DDA}"/>
              </a:ext>
            </a:extLst>
          </p:cNvPr>
          <p:cNvCxnSpPr>
            <a:cxnSpLocks/>
            <a:stCxn id="34" idx="3"/>
          </p:cNvCxnSpPr>
          <p:nvPr/>
        </p:nvCxnSpPr>
        <p:spPr>
          <a:xfrm>
            <a:off x="2079313" y="8144631"/>
            <a:ext cx="2679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20FDF31C-645A-4BC3-4854-CEAB1D4D3B5B}"/>
              </a:ext>
            </a:extLst>
          </p:cNvPr>
          <p:cNvSpPr txBox="1"/>
          <p:nvPr/>
        </p:nvSpPr>
        <p:spPr>
          <a:xfrm>
            <a:off x="5132633" y="6238442"/>
            <a:ext cx="1792840" cy="1169551"/>
          </a:xfrm>
          <a:prstGeom prst="rect">
            <a:avLst/>
          </a:prstGeom>
          <a:noFill/>
          <a:ln>
            <a:solidFill>
              <a:srgbClr val="FFC000"/>
            </a:solidFill>
          </a:ln>
        </p:spPr>
        <p:txBody>
          <a:bodyPr wrap="square" rtlCol="0">
            <a:spAutoFit/>
          </a:bodyPr>
          <a:lstStyle/>
          <a:p>
            <a:r>
              <a:rPr lang="es-MX" sz="1400" dirty="0"/>
              <a:t>Se apertura una nueva pestaña con un archivo  </a:t>
            </a:r>
            <a:r>
              <a:rPr lang="es-MX" sz="1400" dirty="0" err="1"/>
              <a:t>pdf</a:t>
            </a:r>
            <a:r>
              <a:rPr lang="es-MX" sz="1400" dirty="0"/>
              <a:t> con las instrucciones de Desarrollador.</a:t>
            </a:r>
            <a:endParaRPr lang="es-VE" sz="1400" dirty="0"/>
          </a:p>
        </p:txBody>
      </p:sp>
      <p:cxnSp>
        <p:nvCxnSpPr>
          <p:cNvPr id="37" name="Straight Arrow Connector 36">
            <a:extLst>
              <a:ext uri="{FF2B5EF4-FFF2-40B4-BE49-F238E27FC236}">
                <a16:creationId xmlns:a16="http://schemas.microsoft.com/office/drawing/2014/main" id="{7867DF3B-894B-84C8-6086-25362C61F060}"/>
              </a:ext>
            </a:extLst>
          </p:cNvPr>
          <p:cNvCxnSpPr>
            <a:cxnSpLocks/>
            <a:stCxn id="36" idx="2"/>
          </p:cNvCxnSpPr>
          <p:nvPr/>
        </p:nvCxnSpPr>
        <p:spPr>
          <a:xfrm flipH="1">
            <a:off x="5652323" y="7407993"/>
            <a:ext cx="376730" cy="246897"/>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5005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4 </a:t>
            </a:r>
          </a:p>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727159" cy="4401205"/>
          </a:xfrm>
          <a:prstGeom prst="rect">
            <a:avLst/>
          </a:prstGeom>
          <a:noFill/>
        </p:spPr>
        <p:txBody>
          <a:bodyPr wrap="square" rtlCol="0">
            <a:spAutoFit/>
          </a:bodyPr>
          <a:lstStyle/>
          <a:p>
            <a:pPr marL="342900" indent="-342900" algn="just">
              <a:buFont typeface="+mj-lt"/>
              <a:buAutoNum type="arabicPeriod"/>
            </a:pPr>
            <a:r>
              <a:rPr lang="es-VE" sz="1400" dirty="0"/>
              <a:t>Funcionalidad   …………………..………………………………………………………………………………..     5   </a:t>
            </a:r>
          </a:p>
          <a:p>
            <a:pPr marL="342900" indent="-342900" algn="just">
              <a:buFont typeface="+mj-lt"/>
              <a:buAutoNum type="arabicPeriod"/>
            </a:pPr>
            <a:r>
              <a:rPr lang="es-VE" sz="1400" dirty="0"/>
              <a:t>Botones y Tablas   ………………..……………………………………………………………………………….    8</a:t>
            </a:r>
          </a:p>
          <a:p>
            <a:pPr marL="342900" indent="-342900" algn="just">
              <a:buFont typeface="+mj-lt"/>
              <a:buAutoNum type="arabicPeriod"/>
            </a:pPr>
            <a:r>
              <a:rPr lang="es-VE" sz="1400" dirty="0"/>
              <a:t>Descripción del Sistema   ……..……………………………………………………………………………….    9 </a:t>
            </a:r>
          </a:p>
          <a:p>
            <a:pPr algn="just"/>
            <a:r>
              <a:rPr lang="es-VE" sz="1400" dirty="0"/>
              <a:t>         3.1    Inicio   …………………………………………………………………………………………………………...   9</a:t>
            </a:r>
          </a:p>
          <a:p>
            <a:pPr algn="just"/>
            <a:r>
              <a:rPr lang="es-VE" sz="1400" dirty="0"/>
              <a:t>         3.2    Monitoreo  .………………………………………………………………………………………………….. 10</a:t>
            </a:r>
          </a:p>
          <a:p>
            <a:pPr algn="just"/>
            <a:r>
              <a:rPr lang="es-VE" sz="1400" dirty="0"/>
              <a:t>         3.3    Equipos   ………………………………………………………………………………………………………. 11</a:t>
            </a:r>
          </a:p>
          <a:p>
            <a:pPr algn="just"/>
            <a:r>
              <a:rPr lang="es-VE" sz="1400" dirty="0"/>
              <a:t>	3.3.1    </a:t>
            </a:r>
            <a:r>
              <a:rPr lang="es-VE" sz="1400" dirty="0" err="1"/>
              <a:t>Nvr</a:t>
            </a:r>
            <a:r>
              <a:rPr lang="es-VE" sz="1400" dirty="0"/>
              <a:t>   ……………………………………………………………………………………………...  11</a:t>
            </a:r>
          </a:p>
          <a:p>
            <a:pPr algn="just"/>
            <a:r>
              <a:rPr lang="es-VE" sz="1400" dirty="0"/>
              <a:t>	3.3.2    Cámara   ………………………………………………………………………………………..  11</a:t>
            </a:r>
          </a:p>
          <a:p>
            <a:pPr algn="just"/>
            <a:r>
              <a:rPr lang="es-VE" sz="1400" dirty="0"/>
              <a:t>	3.3.3    Enlace   ………………………………………………………………………………………….  11</a:t>
            </a:r>
          </a:p>
          <a:p>
            <a:pPr algn="just"/>
            <a:r>
              <a:rPr lang="es-VE" sz="1400" dirty="0"/>
              <a:t>	3.3.4    Switch   ………………………………………………………………………………………….  11</a:t>
            </a:r>
          </a:p>
          <a:p>
            <a:pPr algn="just"/>
            <a:r>
              <a:rPr lang="es-VE" sz="1400" dirty="0"/>
              <a:t>          	3.3.5   Cámara en Stock   …………………………………………………………………………..  11</a:t>
            </a:r>
          </a:p>
          <a:p>
            <a:pPr algn="just"/>
            <a:r>
              <a:rPr lang="es-VE" sz="1400" dirty="0"/>
              <a:t>          3.4    Condición de Atención   ………………………………………………………………………………   13</a:t>
            </a:r>
          </a:p>
          <a:p>
            <a:pPr algn="just"/>
            <a:r>
              <a:rPr lang="es-VE" sz="1400" dirty="0"/>
              <a:t>          3.5    Historial Eliminados  ……………………………………………………………………………………   17</a:t>
            </a:r>
          </a:p>
          <a:p>
            <a:pPr algn="just"/>
            <a:r>
              <a:rPr lang="es-VE" sz="1400" dirty="0"/>
              <a:t>          3.6    Reporte   ……………………………………………………………………………………………………..   17</a:t>
            </a:r>
          </a:p>
          <a:p>
            <a:pPr algn="just"/>
            <a:r>
              <a:rPr lang="es-VE" sz="1400" dirty="0"/>
              <a:t>          3.7    Configuración   …………………………………………………………………………………………….  18 </a:t>
            </a:r>
          </a:p>
          <a:p>
            <a:pPr algn="just"/>
            <a:r>
              <a:rPr lang="es-VE" sz="1400" dirty="0"/>
              <a:t>                       3.6.1    Perfil   ……………………………………………………………………………………………   18</a:t>
            </a:r>
          </a:p>
          <a:p>
            <a:pPr algn="just"/>
            <a:r>
              <a:rPr lang="es-VE" sz="1400" dirty="0"/>
              <a:t>                       3.6.2    Usuarios   ……………………………………………………………………………………..    19</a:t>
            </a:r>
          </a:p>
          <a:p>
            <a:pPr algn="just"/>
            <a:r>
              <a:rPr lang="es-VE" sz="1400" dirty="0"/>
              <a:t>                       3.6.3    Manual de Usuario   ……………………………………………………………………..    19</a:t>
            </a:r>
          </a:p>
          <a:p>
            <a:pPr algn="just"/>
            <a:r>
              <a:rPr lang="es-VE" sz="1400" dirty="0"/>
              <a:t>                       3.6.4    Manual de Desarrollador  .…………………………………………………………….   19</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98500"/>
          </a:xfrm>
          <a:prstGeom prst="rect">
            <a:avLst/>
          </a:prstGeom>
        </p:spPr>
        <p:txBody>
          <a:bodyPr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Introducción</a:t>
            </a:r>
            <a:endParaRPr lang="en-US" sz="5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308324"/>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dirty="0" err="1"/>
              <a:t>xxxxxxxx</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369880"/>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4Gb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Adobe Reader 5.0 o posterior</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97755"/>
          </a:xfrm>
          <a:prstGeom prst="rect">
            <a:avLst/>
          </a:prstGeom>
        </p:spPr>
        <p:txBody>
          <a:bodyPr wrap="square"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Operaciones</a:t>
            </a:r>
            <a:r>
              <a:rPr lang="en-US" sz="5000" dirty="0">
                <a:solidFill>
                  <a:srgbClr val="222525"/>
                </a:solidFill>
                <a:latin typeface="DM Serif Display"/>
                <a:ea typeface="DM Serif Display"/>
                <a:cs typeface="DM Serif Display"/>
                <a:sym typeface="DM Serif Display"/>
              </a:rPr>
              <a:t> del </a:t>
            </a:r>
            <a:r>
              <a:rPr lang="en-US" sz="5000" dirty="0" err="1">
                <a:solidFill>
                  <a:srgbClr val="222525"/>
                </a:solidFill>
                <a:latin typeface="DM Serif Display"/>
                <a:ea typeface="DM Serif Display"/>
                <a:cs typeface="DM Serif Display"/>
                <a:sym typeface="DM Serif Display"/>
              </a:rPr>
              <a:t>sistema</a:t>
            </a:r>
            <a:endParaRPr lang="en-US" sz="5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877437"/>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sz="1400" b="1" dirty="0" err="1">
                <a:solidFill>
                  <a:schemeClr val="bg1"/>
                </a:solidFill>
              </a:rPr>
              <a:t>xxxxxxx</a:t>
            </a:r>
            <a:r>
              <a:rPr lang="es-ES" sz="1400" b="1" dirty="0">
                <a:solidFill>
                  <a:schemeClr val="bg1"/>
                </a:solidFill>
              </a:rPr>
              <a:t> permite a la Sección de Seguridad Tecnológica registrar, modificar y eliminar equipos del sistema de videovigilancia. Además, lleva un registro de condición de atención, registro de equipos eliminados,  el monitoreo en tiempo real de </a:t>
            </a:r>
            <a:r>
              <a:rPr lang="es-ES" sz="1400" b="1" dirty="0" err="1">
                <a:solidFill>
                  <a:schemeClr val="bg1"/>
                </a:solidFill>
              </a:rPr>
              <a:t>Nvr</a:t>
            </a:r>
            <a:r>
              <a:rPr lang="es-ES" sz="1400" b="1" dirty="0">
                <a:solidFill>
                  <a:schemeClr val="bg1"/>
                </a:solidFill>
              </a:rPr>
              <a:t>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2301041" y="6049242"/>
            <a:ext cx="2486583" cy="2681905"/>
          </a:xfrm>
          <a:prstGeom prst="rect">
            <a:avLst/>
          </a:prstGeom>
          <a:ln>
            <a:solidFill>
              <a:schemeClr val="tx1"/>
            </a:solidFill>
          </a:ln>
        </p:spPr>
      </p:pic>
      <p:sp>
        <p:nvSpPr>
          <p:cNvPr id="29" name="CuadroTexto 28">
            <a:extLst>
              <a:ext uri="{FF2B5EF4-FFF2-40B4-BE49-F238E27FC236}">
                <a16:creationId xmlns:a16="http://schemas.microsoft.com/office/drawing/2014/main" id="{909590E1-7BC0-4358-7952-1B8533893DD9}"/>
              </a:ext>
            </a:extLst>
          </p:cNvPr>
          <p:cNvSpPr txBox="1"/>
          <p:nvPr/>
        </p:nvSpPr>
        <p:spPr>
          <a:xfrm>
            <a:off x="1337931" y="8900289"/>
            <a:ext cx="4878121" cy="954107"/>
          </a:xfrm>
          <a:prstGeom prst="rect">
            <a:avLst/>
          </a:prstGeom>
          <a:solidFill>
            <a:srgbClr val="FFC000"/>
          </a:solid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usuario y contraseña en los campos correspondientes y posterior a eso presione ingresar.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29" name="CuadroTexto 28">
            <a:extLst>
              <a:ext uri="{FF2B5EF4-FFF2-40B4-BE49-F238E27FC236}">
                <a16:creationId xmlns:a16="http://schemas.microsoft.com/office/drawing/2014/main" id="{3A4CF324-2B4E-3B29-7054-2419ABAA41DF}"/>
              </a:ext>
            </a:extLst>
          </p:cNvPr>
          <p:cNvSpPr txBox="1"/>
          <p:nvPr/>
        </p:nvSpPr>
        <p:spPr>
          <a:xfrm>
            <a:off x="82896" y="2974655"/>
            <a:ext cx="1752233" cy="677108"/>
          </a:xfrm>
          <a:prstGeom prst="rect">
            <a:avLst/>
          </a:prstGeom>
          <a:noFill/>
          <a:ln>
            <a:solidFill>
              <a:srgbClr val="FFC000"/>
            </a:solidFill>
          </a:ln>
        </p:spPr>
        <p:txBody>
          <a:bodyPr wrap="square" rtlCol="0">
            <a:spAutoFit/>
          </a:bodyPr>
          <a:lstStyle/>
          <a:p>
            <a:pPr algn="just"/>
            <a:r>
              <a:rPr lang="es-VE" sz="1400" b="1" dirty="0"/>
              <a:t>Equipos.  </a:t>
            </a:r>
            <a:r>
              <a:rPr lang="es-VE" sz="1200" dirty="0"/>
              <a:t>Hace que se despliegue la lista de equipos.</a:t>
            </a:r>
          </a:p>
        </p:txBody>
      </p:sp>
      <p:sp>
        <p:nvSpPr>
          <p:cNvPr id="34" name="CuadroTexto 33">
            <a:extLst>
              <a:ext uri="{FF2B5EF4-FFF2-40B4-BE49-F238E27FC236}">
                <a16:creationId xmlns:a16="http://schemas.microsoft.com/office/drawing/2014/main" id="{A787A77B-A1A1-4E9F-2B71-629014E7F5AB}"/>
              </a:ext>
            </a:extLst>
          </p:cNvPr>
          <p:cNvSpPr txBox="1"/>
          <p:nvPr/>
        </p:nvSpPr>
        <p:spPr>
          <a:xfrm>
            <a:off x="5552739" y="3423693"/>
            <a:ext cx="1800547" cy="677108"/>
          </a:xfrm>
          <a:prstGeom prst="rect">
            <a:avLst/>
          </a:prstGeom>
          <a:noFill/>
          <a:ln>
            <a:solidFill>
              <a:srgbClr val="FFC000"/>
            </a:solidFill>
          </a:ln>
        </p:spPr>
        <p:txBody>
          <a:bodyPr wrap="square" rtlCol="0">
            <a:spAutoFit/>
          </a:bodyPr>
          <a:lstStyle/>
          <a:p>
            <a:pPr algn="just"/>
            <a:r>
              <a:rPr lang="es-VE" sz="1400" b="1" dirty="0" err="1"/>
              <a:t>Nvr</a:t>
            </a:r>
            <a:r>
              <a:rPr lang="es-VE" sz="1400" b="1" dirty="0"/>
              <a:t>.  </a:t>
            </a:r>
            <a:r>
              <a:rPr lang="es-VE" sz="1200" dirty="0"/>
              <a:t>Permite al usuario visualizar el listado de </a:t>
            </a:r>
            <a:r>
              <a:rPr lang="es-VE" sz="1200" dirty="0" err="1"/>
              <a:t>Nvr</a:t>
            </a:r>
            <a:r>
              <a:rPr lang="es-VE" sz="1200" dirty="0"/>
              <a:t> registrados en el sistema. </a:t>
            </a:r>
          </a:p>
        </p:txBody>
      </p:sp>
      <p:sp>
        <p:nvSpPr>
          <p:cNvPr id="37" name="CuadroTexto 36">
            <a:extLst>
              <a:ext uri="{FF2B5EF4-FFF2-40B4-BE49-F238E27FC236}">
                <a16:creationId xmlns:a16="http://schemas.microsoft.com/office/drawing/2014/main" id="{ECE9DC8A-A3F4-9C1F-F9DB-F32C80ABF2D1}"/>
              </a:ext>
            </a:extLst>
          </p:cNvPr>
          <p:cNvSpPr txBox="1"/>
          <p:nvPr/>
        </p:nvSpPr>
        <p:spPr>
          <a:xfrm>
            <a:off x="106741" y="3918334"/>
            <a:ext cx="1500211" cy="1046440"/>
          </a:xfrm>
          <a:prstGeom prst="rect">
            <a:avLst/>
          </a:prstGeom>
          <a:noFill/>
          <a:ln>
            <a:solidFill>
              <a:srgbClr val="FF0000"/>
            </a:solidFill>
          </a:ln>
        </p:spPr>
        <p:txBody>
          <a:bodyPr wrap="square" rtlCol="0">
            <a:spAutoFit/>
          </a:bodyPr>
          <a:lstStyle/>
          <a:p>
            <a:pPr algn="just"/>
            <a:r>
              <a:rPr lang="es-VE" sz="1400" b="1" dirty="0"/>
              <a:t>Cámara.  </a:t>
            </a:r>
            <a:r>
              <a:rPr lang="es-VE" sz="1200" dirty="0"/>
              <a:t>Permite al usuario visualizar el listado de Cámaras registrados en el sistema. </a:t>
            </a:r>
          </a:p>
        </p:txBody>
      </p:sp>
      <p:sp>
        <p:nvSpPr>
          <p:cNvPr id="58" name="CuadroTexto 57">
            <a:extLst>
              <a:ext uri="{FF2B5EF4-FFF2-40B4-BE49-F238E27FC236}">
                <a16:creationId xmlns:a16="http://schemas.microsoft.com/office/drawing/2014/main" id="{A03A3D29-3A47-6EDD-FF2B-3E62B38F3567}"/>
              </a:ext>
            </a:extLst>
          </p:cNvPr>
          <p:cNvSpPr txBox="1"/>
          <p:nvPr/>
        </p:nvSpPr>
        <p:spPr>
          <a:xfrm>
            <a:off x="5414675" y="4423370"/>
            <a:ext cx="2118731" cy="677108"/>
          </a:xfrm>
          <a:prstGeom prst="rect">
            <a:avLst/>
          </a:prstGeom>
          <a:noFill/>
          <a:ln>
            <a:solidFill>
              <a:srgbClr val="FF0000"/>
            </a:solidFill>
          </a:ln>
        </p:spPr>
        <p:txBody>
          <a:bodyPr wrap="square" rtlCol="0">
            <a:spAutoFit/>
          </a:bodyPr>
          <a:lstStyle/>
          <a:p>
            <a:pPr algn="just"/>
            <a:r>
              <a:rPr lang="es-VE" sz="1400" b="1" dirty="0"/>
              <a:t>Enlace.  </a:t>
            </a:r>
            <a:r>
              <a:rPr lang="es-VE" sz="12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82896" y="5162768"/>
            <a:ext cx="2045461" cy="677108"/>
          </a:xfrm>
          <a:prstGeom prst="rect">
            <a:avLst/>
          </a:prstGeom>
          <a:noFill/>
          <a:ln>
            <a:solidFill>
              <a:srgbClr val="FFC000"/>
            </a:solidFill>
          </a:ln>
        </p:spPr>
        <p:txBody>
          <a:bodyPr wrap="square" rtlCol="0">
            <a:spAutoFit/>
          </a:bodyPr>
          <a:lstStyle/>
          <a:p>
            <a:r>
              <a:rPr lang="es-VE" sz="1400" b="1" dirty="0"/>
              <a:t>Switch.  </a:t>
            </a:r>
            <a:r>
              <a:rPr lang="es-VE" sz="12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5399172" y="5326335"/>
            <a:ext cx="2024782" cy="861774"/>
          </a:xfrm>
          <a:prstGeom prst="rect">
            <a:avLst/>
          </a:prstGeom>
          <a:noFill/>
          <a:ln>
            <a:solidFill>
              <a:srgbClr val="FFC000"/>
            </a:solidFill>
          </a:ln>
        </p:spPr>
        <p:txBody>
          <a:bodyPr wrap="square" rtlCol="0">
            <a:spAutoFit/>
          </a:bodyPr>
          <a:lstStyle/>
          <a:p>
            <a:pPr algn="just"/>
            <a:r>
              <a:rPr lang="es-VE" sz="1400" b="1" dirty="0"/>
              <a:t>Cámara en Stock.  </a:t>
            </a:r>
            <a:r>
              <a:rPr lang="es-VE" sz="12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137078" y="6278381"/>
            <a:ext cx="2045462" cy="1231106"/>
          </a:xfrm>
          <a:prstGeom prst="rect">
            <a:avLst/>
          </a:prstGeom>
          <a:noFill/>
          <a:ln>
            <a:solidFill>
              <a:srgbClr val="FF0000"/>
            </a:solidFill>
          </a:ln>
        </p:spPr>
        <p:txBody>
          <a:bodyPr wrap="square" rtlCol="0">
            <a:spAutoFit/>
          </a:bodyPr>
          <a:lstStyle/>
          <a:p>
            <a:pPr algn="just"/>
            <a:r>
              <a:rPr lang="es-VE" sz="1400" b="1" dirty="0"/>
              <a:t>Condición de Atención.  </a:t>
            </a:r>
            <a:r>
              <a:rPr lang="es-VE" sz="1200" dirty="0"/>
              <a:t>Permite al usuario visualizar el listado de Condiciones de atención sin finalizar registradas</a:t>
            </a:r>
          </a:p>
          <a:p>
            <a:pPr algn="just"/>
            <a:r>
              <a:rPr lang="es-VE" sz="1200" dirty="0"/>
              <a:t>en el sistema. </a:t>
            </a:r>
          </a:p>
        </p:txBody>
      </p:sp>
      <p:sp>
        <p:nvSpPr>
          <p:cNvPr id="32" name="CuadroTexto 31">
            <a:extLst>
              <a:ext uri="{FF2B5EF4-FFF2-40B4-BE49-F238E27FC236}">
                <a16:creationId xmlns:a16="http://schemas.microsoft.com/office/drawing/2014/main" id="{4D5859F3-FF6C-7182-0A14-91720D307F44}"/>
              </a:ext>
            </a:extLst>
          </p:cNvPr>
          <p:cNvSpPr txBox="1"/>
          <p:nvPr/>
        </p:nvSpPr>
        <p:spPr>
          <a:xfrm>
            <a:off x="5385004" y="1998139"/>
            <a:ext cx="2082513" cy="1231106"/>
          </a:xfrm>
          <a:prstGeom prst="rect">
            <a:avLst/>
          </a:prstGeom>
          <a:noFill/>
          <a:ln>
            <a:solidFill>
              <a:srgbClr val="C00000"/>
            </a:solidFill>
          </a:ln>
        </p:spPr>
        <p:txBody>
          <a:bodyPr wrap="square" rtlCol="0">
            <a:spAutoFit/>
          </a:bodyPr>
          <a:lstStyle/>
          <a:p>
            <a:pPr algn="just"/>
            <a:r>
              <a:rPr lang="es-ES" sz="1400" b="1" dirty="0"/>
              <a:t> Monitoreo. </a:t>
            </a:r>
            <a:r>
              <a:rPr lang="es-ES" sz="1200" dirty="0"/>
              <a:t>Permite al usuario visualizar el monitoreo en  tiempo real de </a:t>
            </a:r>
            <a:r>
              <a:rPr lang="es-ES" sz="1200" dirty="0" err="1"/>
              <a:t>Nvr</a:t>
            </a:r>
            <a:r>
              <a:rPr lang="es-ES" sz="1200" dirty="0"/>
              <a:t> y Cámaras. Sólo se muestran los equipos con estatus offline y </a:t>
            </a:r>
            <a:r>
              <a:rPr lang="es-ES" sz="1200" dirty="0" err="1"/>
              <a:t>conecting</a:t>
            </a:r>
            <a:r>
              <a:rPr lang="es-ES" sz="1200" dirty="0"/>
              <a:t>.  </a:t>
            </a:r>
            <a:endParaRPr lang="es-VE" sz="1200" dirty="0"/>
          </a:p>
        </p:txBody>
      </p:sp>
      <p:cxnSp>
        <p:nvCxnSpPr>
          <p:cNvPr id="15" name="Straight Arrow Connector 14">
            <a:extLst>
              <a:ext uri="{FF2B5EF4-FFF2-40B4-BE49-F238E27FC236}">
                <a16:creationId xmlns:a16="http://schemas.microsoft.com/office/drawing/2014/main" id="{D7FAEC14-DAB8-5C7D-CCF1-5794C26AF6CD}"/>
              </a:ext>
            </a:extLst>
          </p:cNvPr>
          <p:cNvCxnSpPr>
            <a:cxnSpLocks/>
            <a:stCxn id="32" idx="1"/>
          </p:cNvCxnSpPr>
          <p:nvPr/>
        </p:nvCxnSpPr>
        <p:spPr>
          <a:xfrm flipH="1">
            <a:off x="5046768" y="2613692"/>
            <a:ext cx="338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6BBE10-291E-6218-2B11-5125721C5BAE}"/>
              </a:ext>
            </a:extLst>
          </p:cNvPr>
          <p:cNvCxnSpPr>
            <a:cxnSpLocks/>
            <a:stCxn id="29" idx="3"/>
          </p:cNvCxnSpPr>
          <p:nvPr/>
        </p:nvCxnSpPr>
        <p:spPr>
          <a:xfrm>
            <a:off x="1835129" y="3313209"/>
            <a:ext cx="66320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D8BC0A4-D19C-424B-E12D-CAA57DE5DD79}"/>
              </a:ext>
            </a:extLst>
          </p:cNvPr>
          <p:cNvCxnSpPr>
            <a:cxnSpLocks/>
            <a:stCxn id="34" idx="1"/>
          </p:cNvCxnSpPr>
          <p:nvPr/>
        </p:nvCxnSpPr>
        <p:spPr>
          <a:xfrm flipH="1" flipV="1">
            <a:off x="5074620" y="3759874"/>
            <a:ext cx="478119" cy="23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3A2901A-419F-7348-27E8-1271C6223C28}"/>
              </a:ext>
            </a:extLst>
          </p:cNvPr>
          <p:cNvCxnSpPr>
            <a:cxnSpLocks/>
          </p:cNvCxnSpPr>
          <p:nvPr/>
        </p:nvCxnSpPr>
        <p:spPr>
          <a:xfrm>
            <a:off x="1612611" y="4203700"/>
            <a:ext cx="9489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F89F53A-FF5A-1607-E500-6A1A4925755B}"/>
              </a:ext>
            </a:extLst>
          </p:cNvPr>
          <p:cNvCxnSpPr>
            <a:cxnSpLocks/>
            <a:stCxn id="58" idx="1"/>
            <a:endCxn id="10" idx="3"/>
          </p:cNvCxnSpPr>
          <p:nvPr/>
        </p:nvCxnSpPr>
        <p:spPr>
          <a:xfrm flipH="1" flipV="1">
            <a:off x="5043926" y="4751867"/>
            <a:ext cx="370749" cy="100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DA4D2D0-ED60-D920-E86F-2E14315BC11A}"/>
              </a:ext>
            </a:extLst>
          </p:cNvPr>
          <p:cNvCxnSpPr>
            <a:cxnSpLocks/>
            <a:stCxn id="59" idx="3"/>
          </p:cNvCxnSpPr>
          <p:nvPr/>
        </p:nvCxnSpPr>
        <p:spPr>
          <a:xfrm flipV="1">
            <a:off x="2128357" y="5162768"/>
            <a:ext cx="447961" cy="3385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5970A60-80A8-85D7-80A2-D493B65F4A34}"/>
              </a:ext>
            </a:extLst>
          </p:cNvPr>
          <p:cNvCxnSpPr>
            <a:cxnSpLocks/>
            <a:stCxn id="60" idx="1"/>
          </p:cNvCxnSpPr>
          <p:nvPr/>
        </p:nvCxnSpPr>
        <p:spPr>
          <a:xfrm flipH="1" flipV="1">
            <a:off x="5061670" y="5656866"/>
            <a:ext cx="337502" cy="1003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E836520-4626-A2F1-9486-64AB28020A77}"/>
              </a:ext>
            </a:extLst>
          </p:cNvPr>
          <p:cNvCxnSpPr>
            <a:cxnSpLocks/>
            <a:stCxn id="63" idx="3"/>
          </p:cNvCxnSpPr>
          <p:nvPr/>
        </p:nvCxnSpPr>
        <p:spPr>
          <a:xfrm flipV="1">
            <a:off x="2182540" y="6551151"/>
            <a:ext cx="364360" cy="3427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CuadroTexto 19">
            <a:extLst>
              <a:ext uri="{FF2B5EF4-FFF2-40B4-BE49-F238E27FC236}">
                <a16:creationId xmlns:a16="http://schemas.microsoft.com/office/drawing/2014/main" id="{622CCE2B-7253-6ED9-45DA-8347F2B6D865}"/>
              </a:ext>
            </a:extLst>
          </p:cNvPr>
          <p:cNvSpPr txBox="1"/>
          <p:nvPr/>
        </p:nvSpPr>
        <p:spPr>
          <a:xfrm>
            <a:off x="5468801" y="6647713"/>
            <a:ext cx="1833064" cy="861774"/>
          </a:xfrm>
          <a:prstGeom prst="rect">
            <a:avLst/>
          </a:prstGeom>
          <a:noFill/>
          <a:ln>
            <a:solidFill>
              <a:srgbClr val="FF0000"/>
            </a:solidFill>
          </a:ln>
        </p:spPr>
        <p:txBody>
          <a:bodyPr wrap="square" rtlCol="0">
            <a:spAutoFit/>
          </a:bodyPr>
          <a:lstStyle/>
          <a:p>
            <a:pPr algn="just"/>
            <a:r>
              <a:rPr lang="es-VE" sz="1400" b="1" dirty="0"/>
              <a:t>Historial Eliminados. </a:t>
            </a:r>
            <a:r>
              <a:rPr lang="es-VE" sz="1200" dirty="0"/>
              <a:t>Muestra el historial de todos los Equipos Eliminados. </a:t>
            </a:r>
          </a:p>
        </p:txBody>
      </p:sp>
      <p:cxnSp>
        <p:nvCxnSpPr>
          <p:cNvPr id="65" name="Straight Arrow Connector 64">
            <a:extLst>
              <a:ext uri="{FF2B5EF4-FFF2-40B4-BE49-F238E27FC236}">
                <a16:creationId xmlns:a16="http://schemas.microsoft.com/office/drawing/2014/main" id="{F795874C-99EA-3992-F8C2-884BDDD5A09D}"/>
              </a:ext>
            </a:extLst>
          </p:cNvPr>
          <p:cNvCxnSpPr>
            <a:cxnSpLocks/>
            <a:stCxn id="50" idx="1"/>
          </p:cNvCxnSpPr>
          <p:nvPr/>
        </p:nvCxnSpPr>
        <p:spPr>
          <a:xfrm flipH="1">
            <a:off x="5028268" y="7078600"/>
            <a:ext cx="4405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CuadroTexto 21">
            <a:extLst>
              <a:ext uri="{FF2B5EF4-FFF2-40B4-BE49-F238E27FC236}">
                <a16:creationId xmlns:a16="http://schemas.microsoft.com/office/drawing/2014/main" id="{A773DCFA-2D0F-680C-06DA-60BEFF8DAA4F}"/>
              </a:ext>
            </a:extLst>
          </p:cNvPr>
          <p:cNvSpPr txBox="1"/>
          <p:nvPr/>
        </p:nvSpPr>
        <p:spPr>
          <a:xfrm>
            <a:off x="498370" y="7811702"/>
            <a:ext cx="1716930" cy="677108"/>
          </a:xfrm>
          <a:prstGeom prst="rect">
            <a:avLst/>
          </a:prstGeom>
          <a:noFill/>
          <a:ln>
            <a:solidFill>
              <a:srgbClr val="FFC000"/>
            </a:solidFill>
          </a:ln>
        </p:spPr>
        <p:txBody>
          <a:bodyPr wrap="square" rtlCol="0">
            <a:spAutoFit/>
          </a:bodyPr>
          <a:lstStyle/>
          <a:p>
            <a:pPr algn="just"/>
            <a:r>
              <a:rPr lang="es-VE" sz="1400" b="1" dirty="0"/>
              <a:t>Reporte. </a:t>
            </a:r>
            <a:r>
              <a:rPr lang="es-VE" sz="1200" dirty="0"/>
              <a:t>Muestra el listado de archivos que se pueden exportar.</a:t>
            </a:r>
          </a:p>
        </p:txBody>
      </p:sp>
      <p:cxnSp>
        <p:nvCxnSpPr>
          <p:cNvPr id="69" name="Straight Arrow Connector 68">
            <a:extLst>
              <a:ext uri="{FF2B5EF4-FFF2-40B4-BE49-F238E27FC236}">
                <a16:creationId xmlns:a16="http://schemas.microsoft.com/office/drawing/2014/main" id="{9F14011F-D237-29B9-5DD4-667D8F1760DB}"/>
              </a:ext>
            </a:extLst>
          </p:cNvPr>
          <p:cNvCxnSpPr>
            <a:cxnSpLocks/>
            <a:stCxn id="68" idx="3"/>
          </p:cNvCxnSpPr>
          <p:nvPr/>
        </p:nvCxnSpPr>
        <p:spPr>
          <a:xfrm flipV="1">
            <a:off x="2215300" y="7870780"/>
            <a:ext cx="424875" cy="2794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FC2577F8-AB0F-8E01-A264-A9EB84149E85}"/>
              </a:ext>
            </a:extLst>
          </p:cNvPr>
          <p:cNvPicPr>
            <a:picLocks noChangeAspect="1"/>
          </p:cNvPicPr>
          <p:nvPr/>
        </p:nvPicPr>
        <p:blipFill>
          <a:blip r:embed="rId4"/>
          <a:stretch>
            <a:fillRect/>
          </a:stretch>
        </p:blipFill>
        <p:spPr>
          <a:xfrm>
            <a:off x="2570546" y="1677948"/>
            <a:ext cx="2473380" cy="6147837"/>
          </a:xfrm>
          <a:prstGeom prst="rect">
            <a:avLst/>
          </a:prstGeom>
        </p:spPr>
      </p:pic>
      <p:sp>
        <p:nvSpPr>
          <p:cNvPr id="24" name="CuadroTexto 31">
            <a:extLst>
              <a:ext uri="{FF2B5EF4-FFF2-40B4-BE49-F238E27FC236}">
                <a16:creationId xmlns:a16="http://schemas.microsoft.com/office/drawing/2014/main" id="{56C9D539-DD9E-12CA-DA18-1F4E25822F85}"/>
              </a:ext>
            </a:extLst>
          </p:cNvPr>
          <p:cNvSpPr txBox="1"/>
          <p:nvPr/>
        </p:nvSpPr>
        <p:spPr>
          <a:xfrm>
            <a:off x="219087" y="1767662"/>
            <a:ext cx="1616042" cy="738664"/>
          </a:xfrm>
          <a:prstGeom prst="rect">
            <a:avLst/>
          </a:prstGeom>
          <a:noFill/>
          <a:ln>
            <a:solidFill>
              <a:srgbClr val="C00000"/>
            </a:solidFill>
          </a:ln>
        </p:spPr>
        <p:txBody>
          <a:bodyPr wrap="square" rtlCol="0">
            <a:spAutoFit/>
          </a:bodyPr>
          <a:lstStyle/>
          <a:p>
            <a:pPr algn="just"/>
            <a:r>
              <a:rPr lang="es-ES" sz="1400" b="1" dirty="0"/>
              <a:t> Inicio. </a:t>
            </a:r>
            <a:r>
              <a:rPr lang="es-ES" sz="1400" dirty="0"/>
              <a:t>Muestra el resumen de Cámaras y </a:t>
            </a:r>
            <a:r>
              <a:rPr lang="es-ES" sz="1400" dirty="0" err="1"/>
              <a:t>Nvr</a:t>
            </a:r>
            <a:r>
              <a:rPr lang="es-ES" sz="1400" dirty="0"/>
              <a:t>. </a:t>
            </a:r>
            <a:endParaRPr lang="es-VE" sz="1200" dirty="0"/>
          </a:p>
        </p:txBody>
      </p:sp>
      <p:cxnSp>
        <p:nvCxnSpPr>
          <p:cNvPr id="26" name="Straight Arrow Connector 25">
            <a:extLst>
              <a:ext uri="{FF2B5EF4-FFF2-40B4-BE49-F238E27FC236}">
                <a16:creationId xmlns:a16="http://schemas.microsoft.com/office/drawing/2014/main" id="{3D9D95C5-BE94-4E62-B8D4-5DE07B872E30}"/>
              </a:ext>
            </a:extLst>
          </p:cNvPr>
          <p:cNvCxnSpPr>
            <a:cxnSpLocks/>
            <a:stCxn id="24" idx="3"/>
          </p:cNvCxnSpPr>
          <p:nvPr/>
        </p:nvCxnSpPr>
        <p:spPr>
          <a:xfrm>
            <a:off x="1835129" y="2136994"/>
            <a:ext cx="7117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1476508"/>
            <a:ext cx="1470041" cy="861774"/>
          </a:xfrm>
          <a:prstGeom prst="rect">
            <a:avLst/>
          </a:prstGeom>
          <a:noFill/>
          <a:ln>
            <a:solidFill>
              <a:srgbClr val="FF0000"/>
            </a:solidFill>
          </a:ln>
        </p:spPr>
        <p:txBody>
          <a:bodyPr wrap="square" rtlCol="0">
            <a:spAutoFit/>
          </a:bodyPr>
          <a:lstStyle/>
          <a:p>
            <a:pPr algn="just"/>
            <a:r>
              <a:rPr lang="es-VE" sz="1400" b="1" dirty="0"/>
              <a:t>Configuración. </a:t>
            </a:r>
            <a:r>
              <a:rPr lang="es-VE" sz="12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5607051" y="1917700"/>
            <a:ext cx="1658668" cy="861774"/>
          </a:xfrm>
          <a:prstGeom prst="rect">
            <a:avLst/>
          </a:prstGeom>
          <a:noFill/>
          <a:ln>
            <a:solidFill>
              <a:srgbClr val="FFC000"/>
            </a:solidFill>
          </a:ln>
        </p:spPr>
        <p:txBody>
          <a:bodyPr wrap="square" rtlCol="0">
            <a:spAutoFit/>
          </a:bodyPr>
          <a:lstStyle/>
          <a:p>
            <a:pPr algn="just"/>
            <a:r>
              <a:rPr lang="es-VE" sz="1400" b="1" dirty="0"/>
              <a:t>Perfil. </a:t>
            </a:r>
            <a:r>
              <a:rPr lang="es-VE" sz="1200" dirty="0"/>
              <a:t>Muestra los datos editables al usuario que </a:t>
            </a:r>
            <a:r>
              <a:rPr lang="es-VE" sz="1200" dirty="0" err="1"/>
              <a:t>inció</a:t>
            </a:r>
            <a:r>
              <a:rPr lang="es-VE" sz="12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125990" y="2552951"/>
            <a:ext cx="1908308" cy="861774"/>
          </a:xfrm>
          <a:prstGeom prst="rect">
            <a:avLst/>
          </a:prstGeom>
          <a:noFill/>
          <a:ln>
            <a:solidFill>
              <a:srgbClr val="FFC000"/>
            </a:solidFill>
          </a:ln>
        </p:spPr>
        <p:txBody>
          <a:bodyPr wrap="square" rtlCol="0">
            <a:spAutoFit/>
          </a:bodyPr>
          <a:lstStyle/>
          <a:p>
            <a:pPr algn="just"/>
            <a:r>
              <a:rPr lang="es-VE" sz="1400" b="1" dirty="0"/>
              <a:t>Usuarios. </a:t>
            </a:r>
            <a:r>
              <a:rPr lang="es-VE" sz="12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5519685" y="2983678"/>
            <a:ext cx="1851759" cy="861774"/>
          </a:xfrm>
          <a:prstGeom prst="rect">
            <a:avLst/>
          </a:prstGeom>
          <a:noFill/>
          <a:ln>
            <a:solidFill>
              <a:srgbClr val="FF0000"/>
            </a:solidFill>
          </a:ln>
        </p:spPr>
        <p:txBody>
          <a:bodyPr wrap="square" rtlCol="0">
            <a:spAutoFit/>
          </a:bodyPr>
          <a:lstStyle/>
          <a:p>
            <a:pPr algn="just"/>
            <a:r>
              <a:rPr lang="es-VE" sz="1400" b="1" dirty="0"/>
              <a:t>Manual de Usuario. </a:t>
            </a:r>
            <a:r>
              <a:rPr lang="es-VE" sz="12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48153" y="3766694"/>
            <a:ext cx="1908309" cy="1077218"/>
          </a:xfrm>
          <a:prstGeom prst="rect">
            <a:avLst/>
          </a:prstGeom>
          <a:noFill/>
          <a:ln>
            <a:solidFill>
              <a:srgbClr val="FF0000"/>
            </a:solidFill>
          </a:ln>
        </p:spPr>
        <p:txBody>
          <a:bodyPr wrap="square" rtlCol="0">
            <a:spAutoFit/>
          </a:bodyPr>
          <a:lstStyle/>
          <a:p>
            <a:pPr algn="just"/>
            <a:r>
              <a:rPr lang="es-VE" sz="1400" b="1" dirty="0"/>
              <a:t>Manual de Desarrollador. </a:t>
            </a:r>
            <a:r>
              <a:rPr lang="es-VE" sz="1200" dirty="0"/>
              <a:t>Abre la vista previa en nueva pestaña del manual de programador.</a:t>
            </a:r>
          </a:p>
        </p:txBody>
      </p:sp>
      <p:pic>
        <p:nvPicPr>
          <p:cNvPr id="9" name="Picture 8">
            <a:extLst>
              <a:ext uri="{FF2B5EF4-FFF2-40B4-BE49-F238E27FC236}">
                <a16:creationId xmlns:a16="http://schemas.microsoft.com/office/drawing/2014/main" id="{F34DB01F-74B1-C76A-A0C0-0BF70FE98CD3}"/>
              </a:ext>
            </a:extLst>
          </p:cNvPr>
          <p:cNvPicPr>
            <a:picLocks noChangeAspect="1"/>
          </p:cNvPicPr>
          <p:nvPr/>
        </p:nvPicPr>
        <p:blipFill>
          <a:blip r:embed="rId4"/>
          <a:stretch>
            <a:fillRect/>
          </a:stretch>
        </p:blipFill>
        <p:spPr>
          <a:xfrm>
            <a:off x="2453543" y="1476508"/>
            <a:ext cx="2646897" cy="4580373"/>
          </a:xfrm>
          <a:prstGeom prst="rect">
            <a:avLst/>
          </a:prstGeom>
        </p:spPr>
      </p:pic>
      <p:sp>
        <p:nvSpPr>
          <p:cNvPr id="10" name="CuadroTexto 26">
            <a:extLst>
              <a:ext uri="{FF2B5EF4-FFF2-40B4-BE49-F238E27FC236}">
                <a16:creationId xmlns:a16="http://schemas.microsoft.com/office/drawing/2014/main" id="{EA75D8BA-0226-8474-6BEF-13D5A766F4E1}"/>
              </a:ext>
            </a:extLst>
          </p:cNvPr>
          <p:cNvSpPr txBox="1"/>
          <p:nvPr/>
        </p:nvSpPr>
        <p:spPr>
          <a:xfrm>
            <a:off x="5629114" y="5406766"/>
            <a:ext cx="1742330" cy="677108"/>
          </a:xfrm>
          <a:prstGeom prst="rect">
            <a:avLst/>
          </a:prstGeom>
          <a:noFill/>
          <a:ln>
            <a:solidFill>
              <a:srgbClr val="FFFF00"/>
            </a:solidFill>
          </a:ln>
        </p:spPr>
        <p:txBody>
          <a:bodyPr wrap="square" rtlCol="0">
            <a:spAutoFit/>
          </a:bodyPr>
          <a:lstStyle/>
          <a:p>
            <a:pPr algn="just"/>
            <a:r>
              <a:rPr lang="es-VE" sz="1400" b="1" dirty="0"/>
              <a:t>Cerrar Sesión. </a:t>
            </a:r>
            <a:r>
              <a:rPr lang="es-VE" sz="1200" dirty="0"/>
              <a:t>Cierra la sesión del usuario en uso.</a:t>
            </a:r>
          </a:p>
        </p:txBody>
      </p:sp>
      <p:cxnSp>
        <p:nvCxnSpPr>
          <p:cNvPr id="12" name="Straight Arrow Connector 11">
            <a:extLst>
              <a:ext uri="{FF2B5EF4-FFF2-40B4-BE49-F238E27FC236}">
                <a16:creationId xmlns:a16="http://schemas.microsoft.com/office/drawing/2014/main" id="{370DF6C0-D101-2CD3-F3E7-90E13D07D67F}"/>
              </a:ext>
            </a:extLst>
          </p:cNvPr>
          <p:cNvCxnSpPr>
            <a:cxnSpLocks/>
            <a:stCxn id="23" idx="3"/>
          </p:cNvCxnSpPr>
          <p:nvPr/>
        </p:nvCxnSpPr>
        <p:spPr>
          <a:xfrm>
            <a:off x="1720850" y="1907395"/>
            <a:ext cx="732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3A1F657-B41E-5445-B75E-3D1831B89FAF}"/>
              </a:ext>
            </a:extLst>
          </p:cNvPr>
          <p:cNvCxnSpPr>
            <a:cxnSpLocks/>
          </p:cNvCxnSpPr>
          <p:nvPr/>
        </p:nvCxnSpPr>
        <p:spPr>
          <a:xfrm>
            <a:off x="2034298" y="2791394"/>
            <a:ext cx="419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81C3A7E-70FC-F29C-0350-DDA5F10D66A7}"/>
              </a:ext>
            </a:extLst>
          </p:cNvPr>
          <p:cNvCxnSpPr>
            <a:cxnSpLocks/>
          </p:cNvCxnSpPr>
          <p:nvPr/>
        </p:nvCxnSpPr>
        <p:spPr>
          <a:xfrm>
            <a:off x="1956462" y="3858152"/>
            <a:ext cx="4970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41178E2-D2B0-0936-11EA-03282B5669A2}"/>
              </a:ext>
            </a:extLst>
          </p:cNvPr>
          <p:cNvCxnSpPr>
            <a:cxnSpLocks/>
            <a:stCxn id="24" idx="1"/>
          </p:cNvCxnSpPr>
          <p:nvPr/>
        </p:nvCxnSpPr>
        <p:spPr>
          <a:xfrm flipH="1">
            <a:off x="5100440" y="2348587"/>
            <a:ext cx="5066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3AFC0E7-E7D3-B4B0-0A0D-C93CD39406C9}"/>
              </a:ext>
            </a:extLst>
          </p:cNvPr>
          <p:cNvCxnSpPr>
            <a:cxnSpLocks/>
            <a:stCxn id="26" idx="1"/>
          </p:cNvCxnSpPr>
          <p:nvPr/>
        </p:nvCxnSpPr>
        <p:spPr>
          <a:xfrm flipH="1" flipV="1">
            <a:off x="5100440" y="3365500"/>
            <a:ext cx="419245" cy="4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482BBCE-F099-E142-964A-329C4E0B7552}"/>
              </a:ext>
            </a:extLst>
          </p:cNvPr>
          <p:cNvCxnSpPr>
            <a:cxnSpLocks/>
            <a:stCxn id="10" idx="1"/>
          </p:cNvCxnSpPr>
          <p:nvPr/>
        </p:nvCxnSpPr>
        <p:spPr>
          <a:xfrm flipH="1">
            <a:off x="5097698" y="5745320"/>
            <a:ext cx="531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8</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1502039" y="9177288"/>
            <a:ext cx="4533064" cy="677108"/>
          </a:xfrm>
          <a:prstGeom prst="rect">
            <a:avLst/>
          </a:prstGeom>
          <a:noFill/>
        </p:spPr>
        <p:txBody>
          <a:bodyPr wrap="square" rtlCol="0">
            <a:spAutoFit/>
          </a:bodyPr>
          <a:lstStyle/>
          <a:p>
            <a:pPr algn="just"/>
            <a:r>
              <a:rPr lang="es-VE" sz="1400" b="1" dirty="0"/>
              <a:t>Nota: </a:t>
            </a:r>
            <a:r>
              <a:rPr lang="es-VE" sz="1200" b="1" dirty="0"/>
              <a:t>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BBA57163-25FC-D047-6DC1-77F63DD1504F}"/>
              </a:ext>
            </a:extLst>
          </p:cNvPr>
          <p:cNvSpPr/>
          <p:nvPr/>
        </p:nvSpPr>
        <p:spPr>
          <a:xfrm>
            <a:off x="4776111" y="4404124"/>
            <a:ext cx="2490348" cy="231417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al sistema, se muestra el apartado de inicio dónde se pueden visualizar dos cuadros, uno para </a:t>
            </a:r>
            <a:r>
              <a:rPr lang="es-VE" sz="1400" dirty="0" err="1">
                <a:solidFill>
                  <a:schemeClr val="tx1"/>
                </a:solidFill>
              </a:rPr>
              <a:t>Nvr</a:t>
            </a:r>
            <a:r>
              <a:rPr lang="es-VE" sz="1400" dirty="0">
                <a:solidFill>
                  <a:schemeClr val="tx1"/>
                </a:solidFill>
              </a:rPr>
              <a:t> y el otro para Cámaras, el cual contiene el total de equipos y la cantidad de equipos que tienen un determinado status.</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p:cNvCxnSpPr>
          <p:nvPr/>
        </p:nvCxnSpPr>
        <p:spPr>
          <a:xfrm flipH="1">
            <a:off x="4616450" y="6718295"/>
            <a:ext cx="1404835" cy="281513"/>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pic>
        <p:nvPicPr>
          <p:cNvPr id="6" name="Picture 5">
            <a:extLst>
              <a:ext uri="{FF2B5EF4-FFF2-40B4-BE49-F238E27FC236}">
                <a16:creationId xmlns:a16="http://schemas.microsoft.com/office/drawing/2014/main" id="{497C1B3C-7F43-89E7-14DB-A091E467C10B}"/>
              </a:ext>
            </a:extLst>
          </p:cNvPr>
          <p:cNvPicPr>
            <a:picLocks noChangeAspect="1"/>
          </p:cNvPicPr>
          <p:nvPr/>
        </p:nvPicPr>
        <p:blipFill>
          <a:blip r:embed="rId6"/>
          <a:stretch>
            <a:fillRect/>
          </a:stretch>
        </p:blipFill>
        <p:spPr>
          <a:xfrm>
            <a:off x="288292" y="6413954"/>
            <a:ext cx="4159250" cy="1357656"/>
          </a:xfrm>
          <a:prstGeom prst="rect">
            <a:avLst/>
          </a:prstGeom>
        </p:spPr>
      </p:pic>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660</TotalTime>
  <Words>1766</Words>
  <Application>Microsoft Office PowerPoint</Application>
  <PresentationFormat>Custom</PresentationFormat>
  <Paragraphs>234</Paragraphs>
  <Slides>20</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DM Serif Display</vt:lpstr>
      <vt:lpstr>Montserrat</vt:lpstr>
      <vt:lpstr>Calibri</vt:lpstr>
      <vt:lpstr>Montserrat Bold</vt:lpstr>
      <vt:lpstr>Montserrat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9</cp:revision>
  <dcterms:created xsi:type="dcterms:W3CDTF">2006-08-16T00:00:00Z</dcterms:created>
  <dcterms:modified xsi:type="dcterms:W3CDTF">2025-07-28T18:40:50Z</dcterms:modified>
  <dc:identifier>DAGuG20pVCc</dc:identifier>
</cp:coreProperties>
</file>