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sldIdLst>
    <p:sldId id="256" r:id="rId2"/>
    <p:sldId id="257" r:id="rId3"/>
    <p:sldId id="258" r:id="rId4"/>
    <p:sldId id="260" r:id="rId5"/>
    <p:sldId id="261" r:id="rId6"/>
    <p:sldId id="262" r:id="rId7"/>
    <p:sldId id="263" r:id="rId8"/>
    <p:sldId id="264" r:id="rId9"/>
    <p:sldId id="265" r:id="rId10"/>
    <p:sldId id="266" r:id="rId11"/>
    <p:sldId id="271" r:id="rId12"/>
    <p:sldId id="267" r:id="rId13"/>
    <p:sldId id="272" r:id="rId14"/>
    <p:sldId id="273" r:id="rId15"/>
    <p:sldId id="274" r:id="rId16"/>
    <p:sldId id="268" r:id="rId17"/>
    <p:sldId id="269" r:id="rId18"/>
    <p:sldId id="270" r:id="rId19"/>
  </p:sldIdLst>
  <p:sldSz cx="7556500" cy="10693400"/>
  <p:notesSz cx="6858000" cy="9144000"/>
  <p:embeddedFontLst>
    <p:embeddedFont>
      <p:font typeface="DM Serif Display" pitchFamily="2" charset="0"/>
      <p:regular r:id="rId21"/>
      <p:italic r:id="rId22"/>
    </p:embeddedFont>
    <p:embeddedFont>
      <p:font typeface="Montserrat" panose="00000500000000000000" pitchFamily="2" charset="0"/>
      <p:regular r:id="rId23"/>
      <p:bold r:id="rId24"/>
      <p:italic r:id="rId25"/>
      <p:boldItalic r:id="rId26"/>
    </p:embeddedFont>
    <p:embeddedFont>
      <p:font typeface="Montserrat Bold" panose="00000800000000000000" charset="0"/>
      <p:regular r:id="rId27"/>
    </p:embeddedFont>
    <p:embeddedFont>
      <p:font typeface="Montserrat Semi-Bold" panose="020B0604020202020204" charset="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94622" autoAdjust="0"/>
  </p:normalViewPr>
  <p:slideViewPr>
    <p:cSldViewPr>
      <p:cViewPr>
        <p:scale>
          <a:sx n="100" d="100"/>
          <a:sy n="100" d="100"/>
        </p:scale>
        <p:origin x="2436" y="-18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V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F8C96D-F554-499D-ABFC-492D82BF14D4}" type="datetimeFigureOut">
              <a:rPr lang="es-VE" smtClean="0"/>
              <a:t>25/7/2025</a:t>
            </a:fld>
            <a:endParaRPr lang="es-VE"/>
          </a:p>
        </p:txBody>
      </p:sp>
      <p:sp>
        <p:nvSpPr>
          <p:cNvPr id="4" name="Marcador de imagen de diapositiva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s-V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V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V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051FEE-5973-4BB2-90A9-241C6D512812}" type="slidenum">
              <a:rPr lang="es-VE" smtClean="0"/>
              <a:t>‹#›</a:t>
            </a:fld>
            <a:endParaRPr lang="es-VE"/>
          </a:p>
        </p:txBody>
      </p:sp>
    </p:spTree>
    <p:extLst>
      <p:ext uri="{BB962C8B-B14F-4D97-AF65-F5344CB8AC3E}">
        <p14:creationId xmlns:p14="http://schemas.microsoft.com/office/powerpoint/2010/main" val="1010325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VE" dirty="0"/>
          </a:p>
        </p:txBody>
      </p:sp>
      <p:sp>
        <p:nvSpPr>
          <p:cNvPr id="4" name="Marcador de número de diapositiva 3"/>
          <p:cNvSpPr>
            <a:spLocks noGrp="1"/>
          </p:cNvSpPr>
          <p:nvPr>
            <p:ph type="sldNum" sz="quarter" idx="5"/>
          </p:nvPr>
        </p:nvSpPr>
        <p:spPr/>
        <p:txBody>
          <a:bodyPr/>
          <a:lstStyle/>
          <a:p>
            <a:fld id="{A0051FEE-5973-4BB2-90A9-241C6D512812}" type="slidenum">
              <a:rPr lang="es-VE" smtClean="0"/>
              <a:t>8</a:t>
            </a:fld>
            <a:endParaRPr lang="es-VE"/>
          </a:p>
        </p:txBody>
      </p:sp>
    </p:spTree>
    <p:extLst>
      <p:ext uri="{BB962C8B-B14F-4D97-AF65-F5344CB8AC3E}">
        <p14:creationId xmlns:p14="http://schemas.microsoft.com/office/powerpoint/2010/main" val="29019337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DF6B06-C24A-B1C8-24D0-95F1676F88E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FB20F13E-64A0-0647-E9A4-90D5E22D62C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EFAF84A-1D62-9577-DAAF-0B749ABF7BE7}"/>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AB7FEB70-04F8-94CE-C2B0-9E84291E9D32}"/>
              </a:ext>
            </a:extLst>
          </p:cNvPr>
          <p:cNvSpPr>
            <a:spLocks noGrp="1"/>
          </p:cNvSpPr>
          <p:nvPr>
            <p:ph type="sldNum" sz="quarter" idx="5"/>
          </p:nvPr>
        </p:nvSpPr>
        <p:spPr/>
        <p:txBody>
          <a:bodyPr/>
          <a:lstStyle/>
          <a:p>
            <a:fld id="{A0051FEE-5973-4BB2-90A9-241C6D512812}" type="slidenum">
              <a:rPr lang="es-VE" smtClean="0"/>
              <a:t>17</a:t>
            </a:fld>
            <a:endParaRPr lang="es-VE"/>
          </a:p>
        </p:txBody>
      </p:sp>
    </p:spTree>
    <p:extLst>
      <p:ext uri="{BB962C8B-B14F-4D97-AF65-F5344CB8AC3E}">
        <p14:creationId xmlns:p14="http://schemas.microsoft.com/office/powerpoint/2010/main" val="14584269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38F14F-9CEF-95CA-A456-9A781537F4E6}"/>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24FA75C-C4FD-0682-966A-82F90D44BB0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65BE50C-6F97-1777-5946-C6EA3007A83E}"/>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BFBD3595-37AA-0B51-807D-C35539746A0D}"/>
              </a:ext>
            </a:extLst>
          </p:cNvPr>
          <p:cNvSpPr>
            <a:spLocks noGrp="1"/>
          </p:cNvSpPr>
          <p:nvPr>
            <p:ph type="sldNum" sz="quarter" idx="5"/>
          </p:nvPr>
        </p:nvSpPr>
        <p:spPr/>
        <p:txBody>
          <a:bodyPr/>
          <a:lstStyle/>
          <a:p>
            <a:fld id="{A0051FEE-5973-4BB2-90A9-241C6D512812}" type="slidenum">
              <a:rPr lang="es-VE" smtClean="0"/>
              <a:t>18</a:t>
            </a:fld>
            <a:endParaRPr lang="es-VE"/>
          </a:p>
        </p:txBody>
      </p:sp>
    </p:spTree>
    <p:extLst>
      <p:ext uri="{BB962C8B-B14F-4D97-AF65-F5344CB8AC3E}">
        <p14:creationId xmlns:p14="http://schemas.microsoft.com/office/powerpoint/2010/main" val="2738421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BED4A4-7E77-0A7F-83F8-E4B100239B8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ABE0954A-9182-AEC3-C7FF-3706AD16C77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3E2B93E-86B1-B814-5DCB-582E7EE0454C}"/>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B885D04C-CFF6-C5B9-3451-3395FD439C52}"/>
              </a:ext>
            </a:extLst>
          </p:cNvPr>
          <p:cNvSpPr>
            <a:spLocks noGrp="1"/>
          </p:cNvSpPr>
          <p:nvPr>
            <p:ph type="sldNum" sz="quarter" idx="5"/>
          </p:nvPr>
        </p:nvSpPr>
        <p:spPr/>
        <p:txBody>
          <a:bodyPr/>
          <a:lstStyle/>
          <a:p>
            <a:fld id="{A0051FEE-5973-4BB2-90A9-241C6D512812}" type="slidenum">
              <a:rPr lang="es-VE" smtClean="0"/>
              <a:t>9</a:t>
            </a:fld>
            <a:endParaRPr lang="es-VE"/>
          </a:p>
        </p:txBody>
      </p:sp>
    </p:spTree>
    <p:extLst>
      <p:ext uri="{BB962C8B-B14F-4D97-AF65-F5344CB8AC3E}">
        <p14:creationId xmlns:p14="http://schemas.microsoft.com/office/powerpoint/2010/main" val="2890216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E7402-A483-4F1F-2A54-F8C795DA570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1856907-28BE-4068-96A8-38B8F376B405}"/>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4AF8D4E-BE9E-559E-5672-98983BD45803}"/>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A1C893C0-EF0D-D56C-E209-D483C57C776D}"/>
              </a:ext>
            </a:extLst>
          </p:cNvPr>
          <p:cNvSpPr>
            <a:spLocks noGrp="1"/>
          </p:cNvSpPr>
          <p:nvPr>
            <p:ph type="sldNum" sz="quarter" idx="5"/>
          </p:nvPr>
        </p:nvSpPr>
        <p:spPr/>
        <p:txBody>
          <a:bodyPr/>
          <a:lstStyle/>
          <a:p>
            <a:fld id="{A0051FEE-5973-4BB2-90A9-241C6D512812}" type="slidenum">
              <a:rPr lang="es-VE" smtClean="0"/>
              <a:t>10</a:t>
            </a:fld>
            <a:endParaRPr lang="es-VE"/>
          </a:p>
        </p:txBody>
      </p:sp>
    </p:spTree>
    <p:extLst>
      <p:ext uri="{BB962C8B-B14F-4D97-AF65-F5344CB8AC3E}">
        <p14:creationId xmlns:p14="http://schemas.microsoft.com/office/powerpoint/2010/main" val="1855346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BD5665-B5FF-2F4B-0D65-633578A8E05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694F361-85BC-1E27-9B96-79AF51BECA5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03B443A4-7C13-ECF0-DBE7-8524C7777F23}"/>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2DC2E441-7A9B-726B-2226-55F1C9F05703}"/>
              </a:ext>
            </a:extLst>
          </p:cNvPr>
          <p:cNvSpPr>
            <a:spLocks noGrp="1"/>
          </p:cNvSpPr>
          <p:nvPr>
            <p:ph type="sldNum" sz="quarter" idx="5"/>
          </p:nvPr>
        </p:nvSpPr>
        <p:spPr/>
        <p:txBody>
          <a:bodyPr/>
          <a:lstStyle/>
          <a:p>
            <a:fld id="{A0051FEE-5973-4BB2-90A9-241C6D512812}" type="slidenum">
              <a:rPr lang="es-VE" smtClean="0"/>
              <a:t>11</a:t>
            </a:fld>
            <a:endParaRPr lang="es-VE"/>
          </a:p>
        </p:txBody>
      </p:sp>
    </p:spTree>
    <p:extLst>
      <p:ext uri="{BB962C8B-B14F-4D97-AF65-F5344CB8AC3E}">
        <p14:creationId xmlns:p14="http://schemas.microsoft.com/office/powerpoint/2010/main" val="4289294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ECCE5A-7F32-E993-A70B-A865C8746873}"/>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A3BA88F-575E-500A-B886-215B5EC99B14}"/>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76BD224-6B26-C596-EE52-819E151FB066}"/>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5D426BD8-A700-B668-A7BF-7B512588AA0C}"/>
              </a:ext>
            </a:extLst>
          </p:cNvPr>
          <p:cNvSpPr>
            <a:spLocks noGrp="1"/>
          </p:cNvSpPr>
          <p:nvPr>
            <p:ph type="sldNum" sz="quarter" idx="5"/>
          </p:nvPr>
        </p:nvSpPr>
        <p:spPr/>
        <p:txBody>
          <a:bodyPr/>
          <a:lstStyle/>
          <a:p>
            <a:fld id="{A0051FEE-5973-4BB2-90A9-241C6D512812}" type="slidenum">
              <a:rPr lang="es-VE" smtClean="0"/>
              <a:t>12</a:t>
            </a:fld>
            <a:endParaRPr lang="es-VE"/>
          </a:p>
        </p:txBody>
      </p:sp>
    </p:spTree>
    <p:extLst>
      <p:ext uri="{BB962C8B-B14F-4D97-AF65-F5344CB8AC3E}">
        <p14:creationId xmlns:p14="http://schemas.microsoft.com/office/powerpoint/2010/main" val="2257577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145AF4-84ED-70FF-4FEF-E428B5A8595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5E324B4-566C-D71A-CA1F-D9CC2F76BA56}"/>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61F373EA-F9C6-1D99-7FD0-C20DB82A012D}"/>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24C634A5-004B-FC03-A086-3FD2C56B006C}"/>
              </a:ext>
            </a:extLst>
          </p:cNvPr>
          <p:cNvSpPr>
            <a:spLocks noGrp="1"/>
          </p:cNvSpPr>
          <p:nvPr>
            <p:ph type="sldNum" sz="quarter" idx="5"/>
          </p:nvPr>
        </p:nvSpPr>
        <p:spPr/>
        <p:txBody>
          <a:bodyPr/>
          <a:lstStyle/>
          <a:p>
            <a:fld id="{A0051FEE-5973-4BB2-90A9-241C6D512812}" type="slidenum">
              <a:rPr lang="es-VE" smtClean="0"/>
              <a:t>13</a:t>
            </a:fld>
            <a:endParaRPr lang="es-VE"/>
          </a:p>
        </p:txBody>
      </p:sp>
    </p:spTree>
    <p:extLst>
      <p:ext uri="{BB962C8B-B14F-4D97-AF65-F5344CB8AC3E}">
        <p14:creationId xmlns:p14="http://schemas.microsoft.com/office/powerpoint/2010/main" val="3269211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CCC8DC-6BFA-43D8-E3B6-82C557214D0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4F41E51F-05FF-04F9-0357-FAFA0608B1AD}"/>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018F5431-B7B5-DBBF-C482-0725DA29865F}"/>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20F66FEC-3A58-AB27-79FE-E62B6D566D3E}"/>
              </a:ext>
            </a:extLst>
          </p:cNvPr>
          <p:cNvSpPr>
            <a:spLocks noGrp="1"/>
          </p:cNvSpPr>
          <p:nvPr>
            <p:ph type="sldNum" sz="quarter" idx="5"/>
          </p:nvPr>
        </p:nvSpPr>
        <p:spPr/>
        <p:txBody>
          <a:bodyPr/>
          <a:lstStyle/>
          <a:p>
            <a:fld id="{A0051FEE-5973-4BB2-90A9-241C6D512812}" type="slidenum">
              <a:rPr lang="es-VE" smtClean="0"/>
              <a:t>14</a:t>
            </a:fld>
            <a:endParaRPr lang="es-VE"/>
          </a:p>
        </p:txBody>
      </p:sp>
    </p:spTree>
    <p:extLst>
      <p:ext uri="{BB962C8B-B14F-4D97-AF65-F5344CB8AC3E}">
        <p14:creationId xmlns:p14="http://schemas.microsoft.com/office/powerpoint/2010/main" val="2451140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DFC34D-37F0-1AE7-F577-12F4D80DCCA8}"/>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3AA74E6-EBFC-6F89-02D4-F1F2B7800134}"/>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539A28A-0803-3051-B508-DEF1F8F3D6DC}"/>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C0B3E649-C062-8CD4-D76C-AC9748EAD333}"/>
              </a:ext>
            </a:extLst>
          </p:cNvPr>
          <p:cNvSpPr>
            <a:spLocks noGrp="1"/>
          </p:cNvSpPr>
          <p:nvPr>
            <p:ph type="sldNum" sz="quarter" idx="5"/>
          </p:nvPr>
        </p:nvSpPr>
        <p:spPr/>
        <p:txBody>
          <a:bodyPr/>
          <a:lstStyle/>
          <a:p>
            <a:fld id="{A0051FEE-5973-4BB2-90A9-241C6D512812}" type="slidenum">
              <a:rPr lang="es-VE" smtClean="0"/>
              <a:t>15</a:t>
            </a:fld>
            <a:endParaRPr lang="es-VE"/>
          </a:p>
        </p:txBody>
      </p:sp>
    </p:spTree>
    <p:extLst>
      <p:ext uri="{BB962C8B-B14F-4D97-AF65-F5344CB8AC3E}">
        <p14:creationId xmlns:p14="http://schemas.microsoft.com/office/powerpoint/2010/main" val="578264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27C23A-BE42-4794-DD91-FA94AD639F6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F5637194-F895-2FF7-FEDC-9DC467EACEF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B6579AA-7BF1-2B63-177D-A1DF302E30A3}"/>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63E99472-A2A2-5E78-88E7-475169D54855}"/>
              </a:ext>
            </a:extLst>
          </p:cNvPr>
          <p:cNvSpPr>
            <a:spLocks noGrp="1"/>
          </p:cNvSpPr>
          <p:nvPr>
            <p:ph type="sldNum" sz="quarter" idx="5"/>
          </p:nvPr>
        </p:nvSpPr>
        <p:spPr/>
        <p:txBody>
          <a:bodyPr/>
          <a:lstStyle/>
          <a:p>
            <a:fld id="{A0051FEE-5973-4BB2-90A9-241C6D512812}" type="slidenum">
              <a:rPr lang="es-VE" smtClean="0"/>
              <a:t>16</a:t>
            </a:fld>
            <a:endParaRPr lang="es-VE"/>
          </a:p>
        </p:txBody>
      </p:sp>
    </p:spTree>
    <p:extLst>
      <p:ext uri="{BB962C8B-B14F-4D97-AF65-F5344CB8AC3E}">
        <p14:creationId xmlns:p14="http://schemas.microsoft.com/office/powerpoint/2010/main" val="3703203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7.sv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7.sv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7.sv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7.sv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7.sv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7.sv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7.sv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6.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7.sv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p:cNvGrpSpPr/>
        <p:nvPr/>
      </p:nvGrpSpPr>
      <p:grpSpPr>
        <a:xfrm>
          <a:off x="0" y="0"/>
          <a:ext cx="0" cy="0"/>
          <a:chOff x="0" y="0"/>
          <a:chExt cx="0" cy="0"/>
        </a:xfrm>
      </p:grpSpPr>
      <p:sp>
        <p:nvSpPr>
          <p:cNvPr id="2" name="Freeform 2"/>
          <p:cNvSpPr/>
          <p:nvPr/>
        </p:nvSpPr>
        <p:spPr>
          <a:xfrm rot="5400000">
            <a:off x="5789382" y="-589456"/>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2595895" y="-589456"/>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591576" y="-589456"/>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6253483" y="-245662"/>
            <a:ext cx="1650226" cy="11213108"/>
            <a:chOff x="0" y="0"/>
            <a:chExt cx="591404" cy="4018525"/>
          </a:xfrm>
        </p:grpSpPr>
        <p:sp>
          <p:nvSpPr>
            <p:cNvPr id="6" name="Freeform 6"/>
            <p:cNvSpPr/>
            <p:nvPr/>
          </p:nvSpPr>
          <p:spPr>
            <a:xfrm>
              <a:off x="0" y="0"/>
              <a:ext cx="591404" cy="4018525"/>
            </a:xfrm>
            <a:custGeom>
              <a:avLst/>
              <a:gdLst/>
              <a:ahLst/>
              <a:cxnLst/>
              <a:rect l="l" t="t" r="r" b="b"/>
              <a:pathLst>
                <a:path w="591404" h="4018525">
                  <a:moveTo>
                    <a:pt x="0" y="0"/>
                  </a:moveTo>
                  <a:lnTo>
                    <a:pt x="591404" y="0"/>
                  </a:lnTo>
                  <a:lnTo>
                    <a:pt x="591404" y="4018525"/>
                  </a:lnTo>
                  <a:lnTo>
                    <a:pt x="0" y="4018525"/>
                  </a:lnTo>
                  <a:close/>
                </a:path>
              </a:pathLst>
            </a:custGeom>
            <a:solidFill>
              <a:srgbClr val="AA0000"/>
            </a:solidFill>
          </p:spPr>
        </p:sp>
        <p:sp>
          <p:nvSpPr>
            <p:cNvPr id="7" name="TextBox 7"/>
            <p:cNvSpPr txBox="1"/>
            <p:nvPr/>
          </p:nvSpPr>
          <p:spPr>
            <a:xfrm>
              <a:off x="0" y="-28575"/>
              <a:ext cx="591404" cy="4047100"/>
            </a:xfrm>
            <a:prstGeom prst="rect">
              <a:avLst/>
            </a:prstGeom>
          </p:spPr>
          <p:txBody>
            <a:bodyPr lIns="50800" tIns="50800" rIns="50800" bIns="50800" rtlCol="0" anchor="ctr"/>
            <a:lstStyle/>
            <a:p>
              <a:pPr algn="ctr">
                <a:lnSpc>
                  <a:spcPts val="1960"/>
                </a:lnSpc>
                <a:spcBef>
                  <a:spcPct val="0"/>
                </a:spcBef>
              </a:pPr>
              <a:endParaRPr/>
            </a:p>
          </p:txBody>
        </p:sp>
      </p:grpSp>
      <p:sp>
        <p:nvSpPr>
          <p:cNvPr id="8" name="Freeform 8"/>
          <p:cNvSpPr/>
          <p:nvPr/>
        </p:nvSpPr>
        <p:spPr>
          <a:xfrm>
            <a:off x="493809" y="3264991"/>
            <a:ext cx="5443397" cy="2619635"/>
          </a:xfrm>
          <a:custGeom>
            <a:avLst/>
            <a:gdLst/>
            <a:ahLst/>
            <a:cxnLst/>
            <a:rect l="l" t="t" r="r" b="b"/>
            <a:pathLst>
              <a:path w="5443397" h="2619635">
                <a:moveTo>
                  <a:pt x="0" y="0"/>
                </a:moveTo>
                <a:lnTo>
                  <a:pt x="5443397" y="0"/>
                </a:lnTo>
                <a:lnTo>
                  <a:pt x="5443397" y="2619635"/>
                </a:lnTo>
                <a:lnTo>
                  <a:pt x="0" y="2619635"/>
                </a:lnTo>
                <a:lnTo>
                  <a:pt x="0" y="0"/>
                </a:lnTo>
                <a:close/>
              </a:path>
            </a:pathLst>
          </a:custGeom>
          <a:blipFill>
            <a:blip r:embed="rId4"/>
            <a:stretch>
              <a:fillRect/>
            </a:stretch>
          </a:blipFill>
          <a:ln w="19050" cap="sq">
            <a:solidFill>
              <a:srgbClr val="000000"/>
            </a:solidFill>
            <a:prstDash val="solid"/>
            <a:miter/>
          </a:ln>
        </p:spPr>
      </p:sp>
      <p:grpSp>
        <p:nvGrpSpPr>
          <p:cNvPr id="9" name="Group 9"/>
          <p:cNvGrpSpPr/>
          <p:nvPr/>
        </p:nvGrpSpPr>
        <p:grpSpPr>
          <a:xfrm>
            <a:off x="589521" y="6477778"/>
            <a:ext cx="4772553" cy="2490020"/>
            <a:chOff x="0" y="0"/>
            <a:chExt cx="6363404" cy="3320026"/>
          </a:xfrm>
        </p:grpSpPr>
        <p:sp>
          <p:nvSpPr>
            <p:cNvPr id="10" name="TextBox 10"/>
            <p:cNvSpPr txBox="1"/>
            <p:nvPr/>
          </p:nvSpPr>
          <p:spPr>
            <a:xfrm>
              <a:off x="0" y="76200"/>
              <a:ext cx="6363404" cy="2417844"/>
            </a:xfrm>
            <a:prstGeom prst="rect">
              <a:avLst/>
            </a:prstGeom>
          </p:spPr>
          <p:txBody>
            <a:bodyPr lIns="0" tIns="0" rIns="0" bIns="0" rtlCol="0" anchor="t">
              <a:spAutoFit/>
            </a:bodyPr>
            <a:lstStyle/>
            <a:p>
              <a:pPr algn="l">
                <a:lnSpc>
                  <a:spcPts val="6928"/>
                </a:lnSpc>
              </a:pPr>
              <a:r>
                <a:rPr lang="en-US" sz="6536">
                  <a:solidFill>
                    <a:srgbClr val="AA0000"/>
                  </a:solidFill>
                  <a:latin typeface="DM Serif Display"/>
                  <a:ea typeface="DM Serif Display"/>
                  <a:cs typeface="DM Serif Display"/>
                  <a:sym typeface="DM Serif Display"/>
                </a:rPr>
                <a:t>Manual de Usuario</a:t>
              </a:r>
            </a:p>
          </p:txBody>
        </p:sp>
        <p:sp>
          <p:nvSpPr>
            <p:cNvPr id="11" name="TextBox 11"/>
            <p:cNvSpPr txBox="1"/>
            <p:nvPr/>
          </p:nvSpPr>
          <p:spPr>
            <a:xfrm>
              <a:off x="0" y="2879873"/>
              <a:ext cx="6363404" cy="440153"/>
            </a:xfrm>
            <a:prstGeom prst="rect">
              <a:avLst/>
            </a:prstGeom>
          </p:spPr>
          <p:txBody>
            <a:bodyPr lIns="0" tIns="0" rIns="0" bIns="0" rtlCol="0" anchor="t">
              <a:spAutoFit/>
            </a:bodyPr>
            <a:lstStyle/>
            <a:p>
              <a:pPr algn="r">
                <a:lnSpc>
                  <a:spcPts val="2898"/>
                </a:lnSpc>
              </a:pPr>
              <a:r>
                <a:rPr lang="en-US" sz="2070">
                  <a:solidFill>
                    <a:srgbClr val="000000"/>
                  </a:solidFill>
                  <a:latin typeface="Montserrat"/>
                  <a:ea typeface="Montserrat"/>
                  <a:cs typeface="Montserrat"/>
                  <a:sym typeface="Montserrat"/>
                </a:rPr>
                <a:t>MANUEL MORENO</a:t>
              </a:r>
            </a:p>
          </p:txBody>
        </p:sp>
      </p:grpSp>
      <p:sp>
        <p:nvSpPr>
          <p:cNvPr id="12" name="TextBox 12"/>
          <p:cNvSpPr txBox="1"/>
          <p:nvPr/>
        </p:nvSpPr>
        <p:spPr>
          <a:xfrm>
            <a:off x="108000" y="9757230"/>
            <a:ext cx="6083634" cy="826770"/>
          </a:xfrm>
          <a:prstGeom prst="rect">
            <a:avLst/>
          </a:prstGeom>
        </p:spPr>
        <p:txBody>
          <a:bodyPr lIns="0" tIns="0" rIns="0" bIns="0" rtlCol="0" anchor="t">
            <a:spAutoFit/>
          </a:bodyPr>
          <a:lstStyle/>
          <a:p>
            <a:pPr algn="just">
              <a:lnSpc>
                <a:spcPts val="1679"/>
              </a:lnSpc>
              <a:spcBef>
                <a:spcPct val="0"/>
              </a:spcBef>
            </a:pPr>
            <a:r>
              <a:rPr lang="en-US" sz="1200" b="1">
                <a:solidFill>
                  <a:srgbClr val="000000"/>
                </a:solidFill>
                <a:latin typeface="Montserrat Semi-Bold"/>
                <a:ea typeface="Montserrat Semi-Bold"/>
                <a:cs typeface="Montserrat Semi-Bold"/>
                <a:sym typeface="Montserrat Semi-Bold"/>
              </a:rPr>
              <a:t>Queda prohibido cualquier tipo de reproducción, distribución, comunicación</a:t>
            </a:r>
          </a:p>
          <a:p>
            <a:pPr algn="just">
              <a:lnSpc>
                <a:spcPts val="1679"/>
              </a:lnSpc>
              <a:spcBef>
                <a:spcPct val="0"/>
              </a:spcBef>
            </a:pPr>
            <a:r>
              <a:rPr lang="en-US" sz="1200" b="1">
                <a:solidFill>
                  <a:srgbClr val="000000"/>
                </a:solidFill>
                <a:latin typeface="Montserrat Semi-Bold"/>
                <a:ea typeface="Montserrat Semi-Bold"/>
                <a:cs typeface="Montserrat Semi-Bold"/>
                <a:sym typeface="Montserrat Semi-Bold"/>
              </a:rPr>
              <a:t>pública y/o transformación, total o parcial, por cualquier medio, de este</a:t>
            </a:r>
          </a:p>
          <a:p>
            <a:pPr algn="just">
              <a:lnSpc>
                <a:spcPts val="1679"/>
              </a:lnSpc>
              <a:spcBef>
                <a:spcPct val="0"/>
              </a:spcBef>
            </a:pPr>
            <a:r>
              <a:rPr lang="en-US" sz="1200" b="1">
                <a:solidFill>
                  <a:srgbClr val="000000"/>
                </a:solidFill>
                <a:latin typeface="Montserrat Semi-Bold"/>
                <a:ea typeface="Montserrat Semi-Bold"/>
                <a:cs typeface="Montserrat Semi-Bold"/>
                <a:sym typeface="Montserrat Semi-Bold"/>
              </a:rPr>
              <a:t>documento sin el previo consentimiento expreso y por escrito de la Sección de Seguridad Tecnológica.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F0258815-D068-F7AA-AE02-37682FABB253}"/>
            </a:ext>
          </a:extLst>
        </p:cNvPr>
        <p:cNvGrpSpPr/>
        <p:nvPr/>
      </p:nvGrpSpPr>
      <p:grpSpPr>
        <a:xfrm>
          <a:off x="0" y="0"/>
          <a:ext cx="0" cy="0"/>
          <a:chOff x="0" y="0"/>
          <a:chExt cx="0" cy="0"/>
        </a:xfrm>
      </p:grpSpPr>
      <p:sp>
        <p:nvSpPr>
          <p:cNvPr id="7" name="Freeform 7">
            <a:extLst>
              <a:ext uri="{FF2B5EF4-FFF2-40B4-BE49-F238E27FC236}">
                <a16:creationId xmlns:a16="http://schemas.microsoft.com/office/drawing/2014/main" id="{FE96F438-1475-6491-E8AD-6F63E470892D}"/>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a:extLst>
              <a:ext uri="{FF2B5EF4-FFF2-40B4-BE49-F238E27FC236}">
                <a16:creationId xmlns:a16="http://schemas.microsoft.com/office/drawing/2014/main" id="{F4F5F268-11A2-4911-44E5-246F5920C8F2}"/>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a:extLst>
              <a:ext uri="{FF2B5EF4-FFF2-40B4-BE49-F238E27FC236}">
                <a16:creationId xmlns:a16="http://schemas.microsoft.com/office/drawing/2014/main" id="{28823DFC-3CE6-B12E-EDAC-E8350FAEA000}"/>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10">
            <a:extLst>
              <a:ext uri="{FF2B5EF4-FFF2-40B4-BE49-F238E27FC236}">
                <a16:creationId xmlns:a16="http://schemas.microsoft.com/office/drawing/2014/main" id="{46780E55-EAAC-A678-B450-97AF21CFAC0A}"/>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E6937E18-12CC-ED00-05DD-34F325944BF2}"/>
              </a:ext>
            </a:extLst>
          </p:cNvPr>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Descripción</a:t>
            </a:r>
            <a:r>
              <a:rPr lang="en-US" sz="999" dirty="0">
                <a:solidFill>
                  <a:srgbClr val="222525"/>
                </a:solidFill>
                <a:latin typeface="Montserrat"/>
                <a:ea typeface="Montserrat"/>
                <a:cs typeface="Montserrat"/>
                <a:sym typeface="Montserrat"/>
              </a:rPr>
              <a:t> del Sistema</a:t>
            </a:r>
          </a:p>
        </p:txBody>
      </p:sp>
      <p:sp>
        <p:nvSpPr>
          <p:cNvPr id="13" name="TextBox 13">
            <a:extLst>
              <a:ext uri="{FF2B5EF4-FFF2-40B4-BE49-F238E27FC236}">
                <a16:creationId xmlns:a16="http://schemas.microsoft.com/office/drawing/2014/main" id="{DC93507E-DA5A-751C-ABD8-9E395F6786D1}"/>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a:solidFill>
                  <a:srgbClr val="222525"/>
                </a:solidFill>
                <a:latin typeface="Montserrat"/>
                <a:ea typeface="Montserrat"/>
                <a:cs typeface="Montserrat"/>
                <a:sym typeface="Montserrat"/>
              </a:rPr>
              <a:t>01</a:t>
            </a:r>
          </a:p>
        </p:txBody>
      </p:sp>
      <p:sp>
        <p:nvSpPr>
          <p:cNvPr id="5" name="Rectángulo: esquinas redondeadas 4">
            <a:extLst>
              <a:ext uri="{FF2B5EF4-FFF2-40B4-BE49-F238E27FC236}">
                <a16:creationId xmlns:a16="http://schemas.microsoft.com/office/drawing/2014/main" id="{73789277-E79C-09D0-C8EE-1F5AB29AEE50}"/>
              </a:ext>
            </a:extLst>
          </p:cNvPr>
          <p:cNvSpPr/>
          <p:nvPr/>
        </p:nvSpPr>
        <p:spPr>
          <a:xfrm>
            <a:off x="58895" y="2318495"/>
            <a:ext cx="2087381" cy="2658516"/>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Al desplegar la lista de Equipos el primer botón pertenece a </a:t>
            </a:r>
            <a:r>
              <a:rPr lang="es-VE" sz="1400" dirty="0" err="1">
                <a:solidFill>
                  <a:schemeClr val="tx1"/>
                </a:solidFill>
              </a:rPr>
              <a:t>Nvr</a:t>
            </a:r>
            <a:r>
              <a:rPr lang="es-VE" sz="1400" dirty="0">
                <a:solidFill>
                  <a:schemeClr val="tx1"/>
                </a:solidFill>
              </a:rPr>
              <a:t>, dónde se muestra una tabla con los datos y acciones que se pueden hacer sobre esos registros, como: Ver, editar y eliminar. Además del botón para agregar un nuevo </a:t>
            </a:r>
            <a:r>
              <a:rPr lang="es-VE" sz="1400" dirty="0" err="1">
                <a:solidFill>
                  <a:schemeClr val="tx1"/>
                </a:solidFill>
              </a:rPr>
              <a:t>Nvr</a:t>
            </a:r>
            <a:r>
              <a:rPr lang="es-VE" sz="1400" dirty="0">
                <a:solidFill>
                  <a:schemeClr val="tx1"/>
                </a:solidFill>
              </a:rPr>
              <a:t>.</a:t>
            </a:r>
          </a:p>
        </p:txBody>
      </p:sp>
      <p:cxnSp>
        <p:nvCxnSpPr>
          <p:cNvPr id="14" name="Conector recto de flecha 13">
            <a:extLst>
              <a:ext uri="{FF2B5EF4-FFF2-40B4-BE49-F238E27FC236}">
                <a16:creationId xmlns:a16="http://schemas.microsoft.com/office/drawing/2014/main" id="{54CA373E-693A-6175-7D81-9E5742F1C4A6}"/>
              </a:ext>
            </a:extLst>
          </p:cNvPr>
          <p:cNvCxnSpPr>
            <a:cxnSpLocks/>
            <a:stCxn id="5" idx="3"/>
            <a:endCxn id="4" idx="1"/>
          </p:cNvCxnSpPr>
          <p:nvPr/>
        </p:nvCxnSpPr>
        <p:spPr>
          <a:xfrm flipV="1">
            <a:off x="2146276" y="3637417"/>
            <a:ext cx="693179" cy="10336"/>
          </a:xfrm>
          <a:prstGeom prst="straightConnector1">
            <a:avLst/>
          </a:prstGeom>
          <a:ln>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19" name="Rectángulo: esquinas redondeadas 18">
            <a:extLst>
              <a:ext uri="{FF2B5EF4-FFF2-40B4-BE49-F238E27FC236}">
                <a16:creationId xmlns:a16="http://schemas.microsoft.com/office/drawing/2014/main" id="{D645324A-00AC-45BB-00DF-FD6575434B6B}"/>
              </a:ext>
            </a:extLst>
          </p:cNvPr>
          <p:cNvSpPr/>
          <p:nvPr/>
        </p:nvSpPr>
        <p:spPr>
          <a:xfrm>
            <a:off x="6160344" y="4503894"/>
            <a:ext cx="983813" cy="271715"/>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rPr>
              <a:t>Acciones</a:t>
            </a:r>
          </a:p>
        </p:txBody>
      </p:sp>
      <p:pic>
        <p:nvPicPr>
          <p:cNvPr id="4" name="Imagen 3">
            <a:extLst>
              <a:ext uri="{FF2B5EF4-FFF2-40B4-BE49-F238E27FC236}">
                <a16:creationId xmlns:a16="http://schemas.microsoft.com/office/drawing/2014/main" id="{927FB7AA-34F0-CC4B-7DA5-E09010A49380}"/>
              </a:ext>
            </a:extLst>
          </p:cNvPr>
          <p:cNvPicPr>
            <a:picLocks noChangeAspect="1"/>
          </p:cNvPicPr>
          <p:nvPr/>
        </p:nvPicPr>
        <p:blipFill>
          <a:blip r:embed="rId5"/>
          <a:srcRect b="30933"/>
          <a:stretch>
            <a:fillRect/>
          </a:stretch>
        </p:blipFill>
        <p:spPr>
          <a:xfrm>
            <a:off x="2839455" y="2860443"/>
            <a:ext cx="4304702" cy="1553948"/>
          </a:xfrm>
          <a:prstGeom prst="rect">
            <a:avLst/>
          </a:prstGeom>
        </p:spPr>
      </p:pic>
      <p:sp>
        <p:nvSpPr>
          <p:cNvPr id="39" name="Elipse 38">
            <a:extLst>
              <a:ext uri="{FF2B5EF4-FFF2-40B4-BE49-F238E27FC236}">
                <a16:creationId xmlns:a16="http://schemas.microsoft.com/office/drawing/2014/main" id="{9455DF53-D64C-7673-D243-46108F887F85}"/>
              </a:ext>
            </a:extLst>
          </p:cNvPr>
          <p:cNvSpPr/>
          <p:nvPr/>
        </p:nvSpPr>
        <p:spPr>
          <a:xfrm>
            <a:off x="6423004" y="3295903"/>
            <a:ext cx="721153" cy="228600"/>
          </a:xfrm>
          <a:prstGeom prst="ellipse">
            <a:avLst/>
          </a:prstGeom>
          <a:noFill/>
          <a:ln w="31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41" name="Rectángulo: esquinas redondeadas 40">
            <a:extLst>
              <a:ext uri="{FF2B5EF4-FFF2-40B4-BE49-F238E27FC236}">
                <a16:creationId xmlns:a16="http://schemas.microsoft.com/office/drawing/2014/main" id="{8F25E68E-B542-6181-64DA-ABBC495C7969}"/>
              </a:ext>
            </a:extLst>
          </p:cNvPr>
          <p:cNvSpPr/>
          <p:nvPr/>
        </p:nvSpPr>
        <p:spPr>
          <a:xfrm>
            <a:off x="5517784" y="2288626"/>
            <a:ext cx="1810440" cy="346456"/>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rPr>
              <a:t>Agregar nuevo </a:t>
            </a:r>
            <a:r>
              <a:rPr lang="es-VE" sz="1400" dirty="0" err="1">
                <a:solidFill>
                  <a:schemeClr val="tx1"/>
                </a:solidFill>
              </a:rPr>
              <a:t>Nvr</a:t>
            </a:r>
            <a:endParaRPr lang="es-VE" sz="1400" dirty="0">
              <a:solidFill>
                <a:schemeClr val="tx1"/>
              </a:solidFill>
            </a:endParaRPr>
          </a:p>
        </p:txBody>
      </p:sp>
      <p:cxnSp>
        <p:nvCxnSpPr>
          <p:cNvPr id="43" name="Conector recto de flecha 42">
            <a:extLst>
              <a:ext uri="{FF2B5EF4-FFF2-40B4-BE49-F238E27FC236}">
                <a16:creationId xmlns:a16="http://schemas.microsoft.com/office/drawing/2014/main" id="{0B2F89A7-6BE6-8C07-F530-37EBD62627E5}"/>
              </a:ext>
            </a:extLst>
          </p:cNvPr>
          <p:cNvCxnSpPr>
            <a:cxnSpLocks/>
            <a:stCxn id="41" idx="2"/>
            <a:endCxn id="39" idx="1"/>
          </p:cNvCxnSpPr>
          <p:nvPr/>
        </p:nvCxnSpPr>
        <p:spPr>
          <a:xfrm>
            <a:off x="6423004" y="2635082"/>
            <a:ext cx="105610" cy="694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Elipse 43">
            <a:extLst>
              <a:ext uri="{FF2B5EF4-FFF2-40B4-BE49-F238E27FC236}">
                <a16:creationId xmlns:a16="http://schemas.microsoft.com/office/drawing/2014/main" id="{1D0F1E51-3D11-A40A-C3ED-1E5E02E71DFF}"/>
              </a:ext>
            </a:extLst>
          </p:cNvPr>
          <p:cNvSpPr/>
          <p:nvPr/>
        </p:nvSpPr>
        <p:spPr>
          <a:xfrm>
            <a:off x="6291916" y="3657621"/>
            <a:ext cx="719852" cy="2286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cxnSp>
        <p:nvCxnSpPr>
          <p:cNvPr id="46" name="Conector recto de flecha 45">
            <a:extLst>
              <a:ext uri="{FF2B5EF4-FFF2-40B4-BE49-F238E27FC236}">
                <a16:creationId xmlns:a16="http://schemas.microsoft.com/office/drawing/2014/main" id="{B70BE86A-38EF-1BB5-CBFC-F036B7E58D7E}"/>
              </a:ext>
            </a:extLst>
          </p:cNvPr>
          <p:cNvCxnSpPr>
            <a:cxnSpLocks/>
            <a:stCxn id="19" idx="0"/>
            <a:endCxn id="44" idx="4"/>
          </p:cNvCxnSpPr>
          <p:nvPr/>
        </p:nvCxnSpPr>
        <p:spPr>
          <a:xfrm flipH="1" flipV="1">
            <a:off x="6651842" y="3886221"/>
            <a:ext cx="409" cy="61767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68" name="Abrir llave 67">
            <a:extLst>
              <a:ext uri="{FF2B5EF4-FFF2-40B4-BE49-F238E27FC236}">
                <a16:creationId xmlns:a16="http://schemas.microsoft.com/office/drawing/2014/main" id="{41BAA5C3-35B8-B27B-CF57-10A4959D582D}"/>
              </a:ext>
            </a:extLst>
          </p:cNvPr>
          <p:cNvSpPr/>
          <p:nvPr/>
        </p:nvSpPr>
        <p:spPr>
          <a:xfrm rot="16200000">
            <a:off x="4722813" y="1997000"/>
            <a:ext cx="537987" cy="4304700"/>
          </a:xfrm>
          <a:prstGeom prst="leftBrace">
            <a:avLst>
              <a:gd name="adj1" fmla="val 8333"/>
              <a:gd name="adj2" fmla="val 51606"/>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s-VE"/>
          </a:p>
        </p:txBody>
      </p:sp>
      <p:sp>
        <p:nvSpPr>
          <p:cNvPr id="70" name="Rectángulo: esquinas redondeadas 69">
            <a:extLst>
              <a:ext uri="{FF2B5EF4-FFF2-40B4-BE49-F238E27FC236}">
                <a16:creationId xmlns:a16="http://schemas.microsoft.com/office/drawing/2014/main" id="{9656B8E9-4BB5-488A-8A6E-537456FCAC97}"/>
              </a:ext>
            </a:extLst>
          </p:cNvPr>
          <p:cNvSpPr/>
          <p:nvPr/>
        </p:nvSpPr>
        <p:spPr>
          <a:xfrm>
            <a:off x="4353027" y="4440896"/>
            <a:ext cx="1447800" cy="69196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rPr>
              <a:t>Datos de registros agregados</a:t>
            </a:r>
          </a:p>
        </p:txBody>
      </p:sp>
      <p:pic>
        <p:nvPicPr>
          <p:cNvPr id="73" name="Imagen 72">
            <a:extLst>
              <a:ext uri="{FF2B5EF4-FFF2-40B4-BE49-F238E27FC236}">
                <a16:creationId xmlns:a16="http://schemas.microsoft.com/office/drawing/2014/main" id="{38E8CE25-903C-B6D8-DB24-448807BFD713}"/>
              </a:ext>
            </a:extLst>
          </p:cNvPr>
          <p:cNvPicPr>
            <a:picLocks noChangeAspect="1"/>
          </p:cNvPicPr>
          <p:nvPr/>
        </p:nvPicPr>
        <p:blipFill>
          <a:blip r:embed="rId6"/>
          <a:stretch>
            <a:fillRect/>
          </a:stretch>
        </p:blipFill>
        <p:spPr>
          <a:xfrm>
            <a:off x="3211560" y="5680485"/>
            <a:ext cx="4180646" cy="2303933"/>
          </a:xfrm>
          <a:prstGeom prst="rect">
            <a:avLst/>
          </a:prstGeom>
        </p:spPr>
      </p:pic>
      <p:sp>
        <p:nvSpPr>
          <p:cNvPr id="74" name="Rectángulo: esquinas redondeadas 73">
            <a:extLst>
              <a:ext uri="{FF2B5EF4-FFF2-40B4-BE49-F238E27FC236}">
                <a16:creationId xmlns:a16="http://schemas.microsoft.com/office/drawing/2014/main" id="{C98D1CC7-932F-D1F4-5CBF-827A26529CF2}"/>
              </a:ext>
            </a:extLst>
          </p:cNvPr>
          <p:cNvSpPr/>
          <p:nvPr/>
        </p:nvSpPr>
        <p:spPr>
          <a:xfrm>
            <a:off x="170074" y="6004189"/>
            <a:ext cx="2087381" cy="1656526"/>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Para agregar un nuevo </a:t>
            </a:r>
            <a:r>
              <a:rPr lang="es-VE" sz="1400" dirty="0" err="1">
                <a:solidFill>
                  <a:schemeClr val="tx1"/>
                </a:solidFill>
              </a:rPr>
              <a:t>Nvr</a:t>
            </a:r>
            <a:r>
              <a:rPr lang="es-VE" sz="1400" dirty="0">
                <a:solidFill>
                  <a:schemeClr val="tx1"/>
                </a:solidFill>
              </a:rPr>
              <a:t> debe presionar el botón ya antes mencionado el cuál apertura un formulario.  </a:t>
            </a:r>
          </a:p>
        </p:txBody>
      </p:sp>
      <p:cxnSp>
        <p:nvCxnSpPr>
          <p:cNvPr id="76" name="Conector recto de flecha 75">
            <a:extLst>
              <a:ext uri="{FF2B5EF4-FFF2-40B4-BE49-F238E27FC236}">
                <a16:creationId xmlns:a16="http://schemas.microsoft.com/office/drawing/2014/main" id="{13451ED0-DF66-AF0A-7E3F-8174E897912F}"/>
              </a:ext>
            </a:extLst>
          </p:cNvPr>
          <p:cNvCxnSpPr>
            <a:stCxn id="74" idx="3"/>
            <a:endCxn id="73" idx="1"/>
          </p:cNvCxnSpPr>
          <p:nvPr/>
        </p:nvCxnSpPr>
        <p:spPr>
          <a:xfrm>
            <a:off x="2257455" y="6832452"/>
            <a:ext cx="9541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CuadroTexto 78">
            <a:extLst>
              <a:ext uri="{FF2B5EF4-FFF2-40B4-BE49-F238E27FC236}">
                <a16:creationId xmlns:a16="http://schemas.microsoft.com/office/drawing/2014/main" id="{5494C74B-091E-402C-887C-F9C81959D871}"/>
              </a:ext>
            </a:extLst>
          </p:cNvPr>
          <p:cNvSpPr txBox="1"/>
          <p:nvPr/>
        </p:nvSpPr>
        <p:spPr>
          <a:xfrm>
            <a:off x="3263747" y="8082211"/>
            <a:ext cx="3733800" cy="523220"/>
          </a:xfrm>
          <a:prstGeom prst="rect">
            <a:avLst/>
          </a:prstGeom>
          <a:noFill/>
        </p:spPr>
        <p:txBody>
          <a:bodyPr wrap="square" rtlCol="0">
            <a:spAutoFit/>
          </a:bodyPr>
          <a:lstStyle/>
          <a:p>
            <a:r>
              <a:rPr lang="es-VE" sz="1400" dirty="0"/>
              <a:t>Si ya no desea crear un nuevo </a:t>
            </a:r>
            <a:r>
              <a:rPr lang="es-VE" sz="1400" dirty="0" err="1"/>
              <a:t>Nvr</a:t>
            </a:r>
            <a:r>
              <a:rPr lang="es-VE" sz="1400" dirty="0"/>
              <a:t> presione          de lo contrario rellene los campos y presione</a:t>
            </a:r>
            <a:endParaRPr lang="es-VE" sz="1400" dirty="0">
              <a:solidFill>
                <a:srgbClr val="FFC000"/>
              </a:solidFill>
              <a:highlight>
                <a:srgbClr val="000000"/>
              </a:highlight>
            </a:endParaRPr>
          </a:p>
        </p:txBody>
      </p:sp>
      <p:sp>
        <p:nvSpPr>
          <p:cNvPr id="80" name="Rectángulo: esquinas redondeadas 79">
            <a:extLst>
              <a:ext uri="{FF2B5EF4-FFF2-40B4-BE49-F238E27FC236}">
                <a16:creationId xmlns:a16="http://schemas.microsoft.com/office/drawing/2014/main" id="{6AE9FE85-1ABC-FD30-067F-7167E358379E}"/>
              </a:ext>
            </a:extLst>
          </p:cNvPr>
          <p:cNvSpPr/>
          <p:nvPr/>
        </p:nvSpPr>
        <p:spPr>
          <a:xfrm>
            <a:off x="6529529" y="8096890"/>
            <a:ext cx="744840" cy="222681"/>
          </a:xfrm>
          <a:prstGeom prst="round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b="1" dirty="0"/>
              <a:t>Volver </a:t>
            </a:r>
          </a:p>
        </p:txBody>
      </p:sp>
      <p:sp>
        <p:nvSpPr>
          <p:cNvPr id="81" name="Rectángulo: esquinas redondeadas 80">
            <a:extLst>
              <a:ext uri="{FF2B5EF4-FFF2-40B4-BE49-F238E27FC236}">
                <a16:creationId xmlns:a16="http://schemas.microsoft.com/office/drawing/2014/main" id="{10571E38-6AFE-94B2-6E8F-C93BD192F68A}"/>
              </a:ext>
            </a:extLst>
          </p:cNvPr>
          <p:cNvSpPr/>
          <p:nvPr/>
        </p:nvSpPr>
        <p:spPr>
          <a:xfrm>
            <a:off x="3381106" y="8621705"/>
            <a:ext cx="1158353" cy="262832"/>
          </a:xfrm>
          <a:prstGeom prst="roundRect">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t>Guardar </a:t>
            </a:r>
            <a:r>
              <a:rPr lang="es-VE" sz="1400" dirty="0" err="1"/>
              <a:t>Nvr</a:t>
            </a:r>
            <a:endParaRPr lang="es-VE" sz="1400" dirty="0"/>
          </a:p>
        </p:txBody>
      </p:sp>
      <p:sp>
        <p:nvSpPr>
          <p:cNvPr id="82" name="CuadroTexto 81">
            <a:extLst>
              <a:ext uri="{FF2B5EF4-FFF2-40B4-BE49-F238E27FC236}">
                <a16:creationId xmlns:a16="http://schemas.microsoft.com/office/drawing/2014/main" id="{DA21427E-1D16-1098-88C6-E3823984D38C}"/>
              </a:ext>
            </a:extLst>
          </p:cNvPr>
          <p:cNvSpPr txBox="1"/>
          <p:nvPr/>
        </p:nvSpPr>
        <p:spPr>
          <a:xfrm>
            <a:off x="974101" y="9319339"/>
            <a:ext cx="5605780" cy="492443"/>
          </a:xfrm>
          <a:prstGeom prst="rect">
            <a:avLst/>
          </a:prstGeom>
          <a:noFill/>
        </p:spPr>
        <p:txBody>
          <a:bodyPr wrap="square" rtlCol="0">
            <a:spAutoFit/>
          </a:bodyPr>
          <a:lstStyle/>
          <a:p>
            <a:pPr algn="just"/>
            <a:r>
              <a:rPr lang="es-VE" sz="1400" b="1" dirty="0"/>
              <a:t>Nota: </a:t>
            </a:r>
            <a:r>
              <a:rPr lang="es-VE" sz="1200" b="1" dirty="0"/>
              <a:t>Para los demás equipos el proceso es similar, los cambios se aplican en los formularios, ya que para los distintos equipos los tipos de  datos  varían. </a:t>
            </a:r>
          </a:p>
        </p:txBody>
      </p:sp>
      <p:sp>
        <p:nvSpPr>
          <p:cNvPr id="83" name="CuadroTexto 82">
            <a:extLst>
              <a:ext uri="{FF2B5EF4-FFF2-40B4-BE49-F238E27FC236}">
                <a16:creationId xmlns:a16="http://schemas.microsoft.com/office/drawing/2014/main" id="{978DD2BA-1BA2-89A5-F8CE-9137FA4C3498}"/>
              </a:ext>
            </a:extLst>
          </p:cNvPr>
          <p:cNvSpPr txBox="1"/>
          <p:nvPr/>
        </p:nvSpPr>
        <p:spPr>
          <a:xfrm>
            <a:off x="253771" y="1197189"/>
            <a:ext cx="1697627" cy="461665"/>
          </a:xfrm>
          <a:prstGeom prst="rect">
            <a:avLst/>
          </a:prstGeom>
          <a:noFill/>
        </p:spPr>
        <p:txBody>
          <a:bodyPr wrap="square" rtlCol="0">
            <a:spAutoFit/>
          </a:bodyPr>
          <a:lstStyle/>
          <a:p>
            <a:r>
              <a:rPr lang="es-VE" sz="2400" dirty="0"/>
              <a:t>3.2 Equipos </a:t>
            </a:r>
          </a:p>
        </p:txBody>
      </p:sp>
      <p:sp>
        <p:nvSpPr>
          <p:cNvPr id="84" name="CuadroTexto 83">
            <a:extLst>
              <a:ext uri="{FF2B5EF4-FFF2-40B4-BE49-F238E27FC236}">
                <a16:creationId xmlns:a16="http://schemas.microsoft.com/office/drawing/2014/main" id="{BF15EC9F-084F-71A3-81CB-7A6DA467E70B}"/>
              </a:ext>
            </a:extLst>
          </p:cNvPr>
          <p:cNvSpPr txBox="1"/>
          <p:nvPr/>
        </p:nvSpPr>
        <p:spPr>
          <a:xfrm>
            <a:off x="2928178" y="1608808"/>
            <a:ext cx="1697627" cy="400110"/>
          </a:xfrm>
          <a:prstGeom prst="rect">
            <a:avLst/>
          </a:prstGeom>
          <a:noFill/>
        </p:spPr>
        <p:txBody>
          <a:bodyPr wrap="square" rtlCol="0">
            <a:spAutoFit/>
          </a:bodyPr>
          <a:lstStyle/>
          <a:p>
            <a:r>
              <a:rPr lang="es-VE" sz="2000" dirty="0"/>
              <a:t>3.2.1 </a:t>
            </a:r>
            <a:r>
              <a:rPr lang="es-VE" sz="2000" dirty="0" err="1"/>
              <a:t>Nvr</a:t>
            </a:r>
            <a:endParaRPr lang="es-VE" sz="2000" dirty="0"/>
          </a:p>
        </p:txBody>
      </p:sp>
    </p:spTree>
    <p:extLst>
      <p:ext uri="{BB962C8B-B14F-4D97-AF65-F5344CB8AC3E}">
        <p14:creationId xmlns:p14="http://schemas.microsoft.com/office/powerpoint/2010/main" val="2441115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475B3789-8CBE-4CFB-DABA-4C699F68D6F0}"/>
            </a:ext>
          </a:extLst>
        </p:cNvPr>
        <p:cNvGrpSpPr/>
        <p:nvPr/>
      </p:nvGrpSpPr>
      <p:grpSpPr>
        <a:xfrm>
          <a:off x="0" y="0"/>
          <a:ext cx="0" cy="0"/>
          <a:chOff x="0" y="0"/>
          <a:chExt cx="0" cy="0"/>
        </a:xfrm>
      </p:grpSpPr>
      <p:sp>
        <p:nvSpPr>
          <p:cNvPr id="7" name="Freeform 7">
            <a:extLst>
              <a:ext uri="{FF2B5EF4-FFF2-40B4-BE49-F238E27FC236}">
                <a16:creationId xmlns:a16="http://schemas.microsoft.com/office/drawing/2014/main" id="{0A1112B1-E1C7-C2A2-FEC0-4A86C9CBA8F0}"/>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a:extLst>
              <a:ext uri="{FF2B5EF4-FFF2-40B4-BE49-F238E27FC236}">
                <a16:creationId xmlns:a16="http://schemas.microsoft.com/office/drawing/2014/main" id="{188AD99D-9A30-754E-0667-E2B7FE292FBE}"/>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a:extLst>
              <a:ext uri="{FF2B5EF4-FFF2-40B4-BE49-F238E27FC236}">
                <a16:creationId xmlns:a16="http://schemas.microsoft.com/office/drawing/2014/main" id="{41CDDD4E-C66A-93B5-9606-6AD3D5865F66}"/>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10">
            <a:extLst>
              <a:ext uri="{FF2B5EF4-FFF2-40B4-BE49-F238E27FC236}">
                <a16:creationId xmlns:a16="http://schemas.microsoft.com/office/drawing/2014/main" id="{FBFCCCE8-0655-D6C8-314B-9E17BFF13961}"/>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86F4AD7F-89CE-003B-0058-AFB4660B7FD0}"/>
              </a:ext>
            </a:extLst>
          </p:cNvPr>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Descripción</a:t>
            </a:r>
            <a:r>
              <a:rPr lang="en-US" sz="999" dirty="0">
                <a:solidFill>
                  <a:srgbClr val="222525"/>
                </a:solidFill>
                <a:latin typeface="Montserrat"/>
                <a:ea typeface="Montserrat"/>
                <a:cs typeface="Montserrat"/>
                <a:sym typeface="Montserrat"/>
              </a:rPr>
              <a:t> del Sistema</a:t>
            </a:r>
          </a:p>
        </p:txBody>
      </p:sp>
      <p:sp>
        <p:nvSpPr>
          <p:cNvPr id="13" name="TextBox 13">
            <a:extLst>
              <a:ext uri="{FF2B5EF4-FFF2-40B4-BE49-F238E27FC236}">
                <a16:creationId xmlns:a16="http://schemas.microsoft.com/office/drawing/2014/main" id="{B98B9475-F826-B5EF-1363-F3EEED218251}"/>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a:solidFill>
                  <a:srgbClr val="222525"/>
                </a:solidFill>
                <a:latin typeface="Montserrat"/>
                <a:ea typeface="Montserrat"/>
                <a:cs typeface="Montserrat"/>
                <a:sym typeface="Montserrat"/>
              </a:rPr>
              <a:t>01</a:t>
            </a:r>
          </a:p>
        </p:txBody>
      </p:sp>
      <p:sp>
        <p:nvSpPr>
          <p:cNvPr id="82" name="CuadroTexto 81">
            <a:extLst>
              <a:ext uri="{FF2B5EF4-FFF2-40B4-BE49-F238E27FC236}">
                <a16:creationId xmlns:a16="http://schemas.microsoft.com/office/drawing/2014/main" id="{9CE30924-314C-731D-29B3-BFFE96551107}"/>
              </a:ext>
            </a:extLst>
          </p:cNvPr>
          <p:cNvSpPr txBox="1"/>
          <p:nvPr/>
        </p:nvSpPr>
        <p:spPr>
          <a:xfrm>
            <a:off x="1541247" y="9409496"/>
            <a:ext cx="4471487" cy="307777"/>
          </a:xfrm>
          <a:prstGeom prst="rect">
            <a:avLst/>
          </a:prstGeom>
          <a:noFill/>
        </p:spPr>
        <p:txBody>
          <a:bodyPr wrap="square" rtlCol="0">
            <a:spAutoFit/>
          </a:bodyPr>
          <a:lstStyle/>
          <a:p>
            <a:pPr algn="just"/>
            <a:r>
              <a:rPr lang="es-VE" sz="1400" b="1" dirty="0"/>
              <a:t>Nota: </a:t>
            </a:r>
            <a:r>
              <a:rPr lang="es-VE" sz="1200" b="1" dirty="0"/>
              <a:t>Los registros de Cámaras en stock no son editables.</a:t>
            </a:r>
          </a:p>
        </p:txBody>
      </p:sp>
      <p:sp>
        <p:nvSpPr>
          <p:cNvPr id="83" name="CuadroTexto 82">
            <a:extLst>
              <a:ext uri="{FF2B5EF4-FFF2-40B4-BE49-F238E27FC236}">
                <a16:creationId xmlns:a16="http://schemas.microsoft.com/office/drawing/2014/main" id="{A127953F-5CF5-6933-6C00-493A3C312DC9}"/>
              </a:ext>
            </a:extLst>
          </p:cNvPr>
          <p:cNvSpPr txBox="1"/>
          <p:nvPr/>
        </p:nvSpPr>
        <p:spPr>
          <a:xfrm>
            <a:off x="253771" y="1197189"/>
            <a:ext cx="1697627" cy="461665"/>
          </a:xfrm>
          <a:prstGeom prst="rect">
            <a:avLst/>
          </a:prstGeom>
          <a:noFill/>
        </p:spPr>
        <p:txBody>
          <a:bodyPr wrap="square" rtlCol="0">
            <a:spAutoFit/>
          </a:bodyPr>
          <a:lstStyle/>
          <a:p>
            <a:r>
              <a:rPr lang="es-VE" sz="2400" dirty="0"/>
              <a:t>3.2 Equipos </a:t>
            </a:r>
          </a:p>
        </p:txBody>
      </p:sp>
      <p:sp>
        <p:nvSpPr>
          <p:cNvPr id="2" name="TextBox 1">
            <a:extLst>
              <a:ext uri="{FF2B5EF4-FFF2-40B4-BE49-F238E27FC236}">
                <a16:creationId xmlns:a16="http://schemas.microsoft.com/office/drawing/2014/main" id="{B7607C38-0E33-2E9E-7548-A3803527EED2}"/>
              </a:ext>
            </a:extLst>
          </p:cNvPr>
          <p:cNvSpPr txBox="1"/>
          <p:nvPr/>
        </p:nvSpPr>
        <p:spPr>
          <a:xfrm>
            <a:off x="974101" y="2383388"/>
            <a:ext cx="5605780" cy="954107"/>
          </a:xfrm>
          <a:prstGeom prst="rect">
            <a:avLst/>
          </a:prstGeom>
          <a:solidFill>
            <a:srgbClr val="FF0000"/>
          </a:solidFill>
          <a:ln>
            <a:solidFill>
              <a:srgbClr val="C00000"/>
            </a:solidFill>
          </a:ln>
        </p:spPr>
        <p:txBody>
          <a:bodyPr wrap="square" rtlCol="0">
            <a:spAutoFit/>
          </a:bodyPr>
          <a:lstStyle/>
          <a:p>
            <a:pPr algn="just"/>
            <a:r>
              <a:rPr lang="es-MX" sz="1400" dirty="0">
                <a:solidFill>
                  <a:schemeClr val="bg1"/>
                </a:solidFill>
              </a:rPr>
              <a:t>Ya que la vista de cada de equipo son similares entre si no se mostrarán gráficos, pero a continuación se mostrará una tabla  con los datos que </a:t>
            </a:r>
            <a:r>
              <a:rPr lang="es-MX" sz="1400" b="1" dirty="0">
                <a:solidFill>
                  <a:schemeClr val="bg1"/>
                </a:solidFill>
              </a:rPr>
              <a:t>no son editables </a:t>
            </a:r>
            <a:r>
              <a:rPr lang="es-MX" sz="1400" dirty="0">
                <a:solidFill>
                  <a:schemeClr val="bg1"/>
                </a:solidFill>
              </a:rPr>
              <a:t>para cada equipo. Esto ayudará a evitar errores en datos importantes de los equipos.</a:t>
            </a:r>
            <a:endParaRPr lang="es-VE" sz="1400" dirty="0">
              <a:solidFill>
                <a:schemeClr val="bg1"/>
              </a:solidFill>
            </a:endParaRPr>
          </a:p>
        </p:txBody>
      </p:sp>
      <p:graphicFrame>
        <p:nvGraphicFramePr>
          <p:cNvPr id="3" name="Table 2">
            <a:extLst>
              <a:ext uri="{FF2B5EF4-FFF2-40B4-BE49-F238E27FC236}">
                <a16:creationId xmlns:a16="http://schemas.microsoft.com/office/drawing/2014/main" id="{0EE05497-E2C0-B258-40FC-08E84E3CF39B}"/>
              </a:ext>
            </a:extLst>
          </p:cNvPr>
          <p:cNvGraphicFramePr>
            <a:graphicFrameLocks noGrp="1"/>
          </p:cNvGraphicFramePr>
          <p:nvPr>
            <p:extLst>
              <p:ext uri="{D42A27DB-BD31-4B8C-83A1-F6EECF244321}">
                <p14:modId xmlns:p14="http://schemas.microsoft.com/office/powerpoint/2010/main" val="2688186047"/>
              </p:ext>
            </p:extLst>
          </p:nvPr>
        </p:nvGraphicFramePr>
        <p:xfrm>
          <a:off x="640266" y="4369626"/>
          <a:ext cx="6273450" cy="2329098"/>
        </p:xfrm>
        <a:graphic>
          <a:graphicData uri="http://schemas.openxmlformats.org/drawingml/2006/table">
            <a:tbl>
              <a:tblPr firstRow="1" bandRow="1">
                <a:tableStyleId>{18603FDC-E32A-4AB5-989C-0864C3EAD2B8}</a:tableStyleId>
              </a:tblPr>
              <a:tblGrid>
                <a:gridCol w="1254690">
                  <a:extLst>
                    <a:ext uri="{9D8B030D-6E8A-4147-A177-3AD203B41FA5}">
                      <a16:colId xmlns:a16="http://schemas.microsoft.com/office/drawing/2014/main" val="40208442"/>
                    </a:ext>
                  </a:extLst>
                </a:gridCol>
                <a:gridCol w="1254690">
                  <a:extLst>
                    <a:ext uri="{9D8B030D-6E8A-4147-A177-3AD203B41FA5}">
                      <a16:colId xmlns:a16="http://schemas.microsoft.com/office/drawing/2014/main" val="3183219932"/>
                    </a:ext>
                  </a:extLst>
                </a:gridCol>
                <a:gridCol w="1254690">
                  <a:extLst>
                    <a:ext uri="{9D8B030D-6E8A-4147-A177-3AD203B41FA5}">
                      <a16:colId xmlns:a16="http://schemas.microsoft.com/office/drawing/2014/main" val="1968675591"/>
                    </a:ext>
                  </a:extLst>
                </a:gridCol>
                <a:gridCol w="1254690">
                  <a:extLst>
                    <a:ext uri="{9D8B030D-6E8A-4147-A177-3AD203B41FA5}">
                      <a16:colId xmlns:a16="http://schemas.microsoft.com/office/drawing/2014/main" val="4294004676"/>
                    </a:ext>
                  </a:extLst>
                </a:gridCol>
                <a:gridCol w="1254690">
                  <a:extLst>
                    <a:ext uri="{9D8B030D-6E8A-4147-A177-3AD203B41FA5}">
                      <a16:colId xmlns:a16="http://schemas.microsoft.com/office/drawing/2014/main" val="2340319115"/>
                    </a:ext>
                  </a:extLst>
                </a:gridCol>
              </a:tblGrid>
              <a:tr h="142076">
                <a:tc>
                  <a:txBody>
                    <a:bodyPr/>
                    <a:lstStyle/>
                    <a:p>
                      <a:pPr algn="ctr"/>
                      <a:r>
                        <a:rPr lang="es-MX" sz="1400" dirty="0">
                          <a:solidFill>
                            <a:schemeClr val="bg1"/>
                          </a:solidFill>
                        </a:rPr>
                        <a:t>Equipo</a:t>
                      </a:r>
                      <a:endParaRPr lang="es-VE" sz="1400" dirty="0">
                        <a:solidFill>
                          <a:schemeClr val="bg1"/>
                        </a:solidFill>
                      </a:endParaRPr>
                    </a:p>
                  </a:txBody>
                  <a:tcPr/>
                </a:tc>
                <a:tc>
                  <a:txBody>
                    <a:bodyPr/>
                    <a:lstStyle/>
                    <a:p>
                      <a:pPr algn="ctr"/>
                      <a:endParaRPr lang="es-VE" sz="1400" dirty="0">
                        <a:solidFill>
                          <a:schemeClr val="bg1"/>
                        </a:solidFill>
                      </a:endParaRPr>
                    </a:p>
                  </a:txBody>
                  <a:tcPr/>
                </a:tc>
                <a:tc>
                  <a:txBody>
                    <a:bodyPr/>
                    <a:lstStyle/>
                    <a:p>
                      <a:pPr algn="ctr"/>
                      <a:endParaRPr lang="es-VE" sz="1400" dirty="0">
                        <a:solidFill>
                          <a:schemeClr val="bg1"/>
                        </a:solidFill>
                      </a:endParaRPr>
                    </a:p>
                  </a:txBody>
                  <a:tcPr/>
                </a:tc>
                <a:tc>
                  <a:txBody>
                    <a:bodyPr/>
                    <a:lstStyle/>
                    <a:p>
                      <a:pPr algn="ctr"/>
                      <a:endParaRPr lang="es-VE" sz="1400">
                        <a:solidFill>
                          <a:schemeClr val="bg1"/>
                        </a:solidFill>
                      </a:endParaRPr>
                    </a:p>
                  </a:txBody>
                  <a:tcPr/>
                </a:tc>
                <a:tc>
                  <a:txBody>
                    <a:bodyPr/>
                    <a:lstStyle/>
                    <a:p>
                      <a:pPr algn="ctr"/>
                      <a:endParaRPr lang="es-VE" sz="1400">
                        <a:solidFill>
                          <a:schemeClr val="bg1"/>
                        </a:solidFill>
                      </a:endParaRPr>
                    </a:p>
                  </a:txBody>
                  <a:tcPr/>
                </a:tc>
                <a:extLst>
                  <a:ext uri="{0D108BD9-81ED-4DB2-BD59-A6C34878D82A}">
                    <a16:rowId xmlns:a16="http://schemas.microsoft.com/office/drawing/2014/main" val="3512210468"/>
                  </a:ext>
                </a:extLst>
              </a:tr>
              <a:tr h="430926">
                <a:tc>
                  <a:txBody>
                    <a:bodyPr/>
                    <a:lstStyle/>
                    <a:p>
                      <a:pPr algn="ctr"/>
                      <a:r>
                        <a:rPr lang="es-MX" sz="1400" dirty="0" err="1">
                          <a:solidFill>
                            <a:schemeClr val="bg1"/>
                          </a:solidFill>
                        </a:rPr>
                        <a:t>Nvr</a:t>
                      </a:r>
                      <a:endParaRPr lang="es-VE" sz="1400" dirty="0">
                        <a:solidFill>
                          <a:schemeClr val="bg1"/>
                        </a:solidFill>
                      </a:endParaRPr>
                    </a:p>
                  </a:txBody>
                  <a:tcPr/>
                </a:tc>
                <a:tc>
                  <a:txBody>
                    <a:bodyPr/>
                    <a:lstStyle/>
                    <a:p>
                      <a:pPr algn="ctr"/>
                      <a:r>
                        <a:rPr lang="es-MX" sz="1400" dirty="0">
                          <a:solidFill>
                            <a:schemeClr val="bg1"/>
                          </a:solidFill>
                        </a:rPr>
                        <a:t>Mac</a:t>
                      </a:r>
                      <a:endParaRPr lang="es-VE" sz="1400" dirty="0">
                        <a:solidFill>
                          <a:schemeClr val="bg1"/>
                        </a:solidFill>
                      </a:endParaRPr>
                    </a:p>
                  </a:txBody>
                  <a:tcPr/>
                </a:tc>
                <a:tc>
                  <a:txBody>
                    <a:bodyPr/>
                    <a:lstStyle/>
                    <a:p>
                      <a:pPr algn="ctr"/>
                      <a:r>
                        <a:rPr lang="es-MX" sz="1400" dirty="0">
                          <a:solidFill>
                            <a:schemeClr val="bg1"/>
                          </a:solidFill>
                        </a:rPr>
                        <a:t>Nombre</a:t>
                      </a:r>
                      <a:endParaRPr lang="es-VE" sz="1400" dirty="0">
                        <a:solidFill>
                          <a:schemeClr val="bg1"/>
                        </a:solidFill>
                      </a:endParaRPr>
                    </a:p>
                  </a:txBody>
                  <a:tcPr/>
                </a:tc>
                <a:tc>
                  <a:txBody>
                    <a:bodyPr/>
                    <a:lstStyle/>
                    <a:p>
                      <a:pPr algn="ctr"/>
                      <a:r>
                        <a:rPr lang="es-MX" sz="1400" dirty="0" err="1">
                          <a:solidFill>
                            <a:schemeClr val="bg1"/>
                          </a:solidFill>
                        </a:rPr>
                        <a:t>N°</a:t>
                      </a:r>
                      <a:r>
                        <a:rPr lang="es-MX" sz="1400" dirty="0">
                          <a:solidFill>
                            <a:schemeClr val="bg1"/>
                          </a:solidFill>
                        </a:rPr>
                        <a:t> Volumen</a:t>
                      </a:r>
                      <a:endParaRPr lang="es-VE" sz="1400" dirty="0">
                        <a:solidFill>
                          <a:schemeClr val="bg1"/>
                        </a:solidFill>
                      </a:endParaRPr>
                    </a:p>
                  </a:txBody>
                  <a:tcPr/>
                </a:tc>
                <a:tc>
                  <a:txBody>
                    <a:bodyPr/>
                    <a:lstStyle/>
                    <a:p>
                      <a:pPr algn="ctr"/>
                      <a:r>
                        <a:rPr lang="es-MX" sz="1400" dirty="0">
                          <a:solidFill>
                            <a:schemeClr val="bg1"/>
                          </a:solidFill>
                        </a:rPr>
                        <a:t>Capacidad Max. /volumen (TB)</a:t>
                      </a:r>
                      <a:endParaRPr lang="es-VE" sz="1400" dirty="0">
                        <a:solidFill>
                          <a:schemeClr val="bg1"/>
                        </a:solidFill>
                      </a:endParaRPr>
                    </a:p>
                  </a:txBody>
                  <a:tcPr/>
                </a:tc>
                <a:extLst>
                  <a:ext uri="{0D108BD9-81ED-4DB2-BD59-A6C34878D82A}">
                    <a16:rowId xmlns:a16="http://schemas.microsoft.com/office/drawing/2014/main" val="2070954327"/>
                  </a:ext>
                </a:extLst>
              </a:tr>
              <a:tr h="430926">
                <a:tc>
                  <a:txBody>
                    <a:bodyPr/>
                    <a:lstStyle/>
                    <a:p>
                      <a:pPr algn="ctr"/>
                      <a:r>
                        <a:rPr lang="es-MX" sz="1400" dirty="0">
                          <a:solidFill>
                            <a:schemeClr val="bg1"/>
                          </a:solidFill>
                        </a:rPr>
                        <a:t>Cámara</a:t>
                      </a:r>
                      <a:endParaRPr lang="es-VE" sz="1400" dirty="0">
                        <a:solidFill>
                          <a:schemeClr val="bg1"/>
                        </a:solidFill>
                      </a:endParaRPr>
                    </a:p>
                  </a:txBody>
                  <a:tcPr/>
                </a:tc>
                <a:tc>
                  <a:txBody>
                    <a:bodyPr/>
                    <a:lstStyle/>
                    <a:p>
                      <a:pPr algn="ctr"/>
                      <a:r>
                        <a:rPr lang="es-MX" sz="1400" dirty="0"/>
                        <a:t>Mac</a:t>
                      </a:r>
                      <a:endParaRPr lang="es-VE" sz="1400" dirty="0"/>
                    </a:p>
                  </a:txBody>
                  <a:tcPr/>
                </a:tc>
                <a:tc>
                  <a:txBody>
                    <a:bodyPr/>
                    <a:lstStyle/>
                    <a:p>
                      <a:pPr algn="ctr"/>
                      <a:endParaRPr lang="es-VE" sz="1400"/>
                    </a:p>
                  </a:txBody>
                  <a:tcPr/>
                </a:tc>
                <a:tc>
                  <a:txBody>
                    <a:bodyPr/>
                    <a:lstStyle/>
                    <a:p>
                      <a:pPr algn="ctr"/>
                      <a:endParaRPr lang="es-VE" sz="1400" dirty="0"/>
                    </a:p>
                  </a:txBody>
                  <a:tcPr/>
                </a:tc>
                <a:tc>
                  <a:txBody>
                    <a:bodyPr/>
                    <a:lstStyle/>
                    <a:p>
                      <a:pPr algn="ctr"/>
                      <a:endParaRPr lang="es-VE" sz="1400"/>
                    </a:p>
                  </a:txBody>
                  <a:tcPr/>
                </a:tc>
                <a:extLst>
                  <a:ext uri="{0D108BD9-81ED-4DB2-BD59-A6C34878D82A}">
                    <a16:rowId xmlns:a16="http://schemas.microsoft.com/office/drawing/2014/main" val="1493922226"/>
                  </a:ext>
                </a:extLst>
              </a:tr>
              <a:tr h="430926">
                <a:tc>
                  <a:txBody>
                    <a:bodyPr/>
                    <a:lstStyle/>
                    <a:p>
                      <a:pPr algn="ctr"/>
                      <a:r>
                        <a:rPr lang="es-MX" sz="1400" dirty="0">
                          <a:solidFill>
                            <a:schemeClr val="bg1"/>
                          </a:solidFill>
                        </a:rPr>
                        <a:t>Enlace</a:t>
                      </a:r>
                      <a:endParaRPr lang="es-VE" sz="1400" dirty="0">
                        <a:solidFill>
                          <a:schemeClr val="bg1"/>
                        </a:solidFill>
                      </a:endParaRPr>
                    </a:p>
                  </a:txBody>
                  <a:tcPr/>
                </a:tc>
                <a:tc>
                  <a:txBody>
                    <a:bodyPr/>
                    <a:lstStyle/>
                    <a:p>
                      <a:pPr algn="ctr"/>
                      <a:r>
                        <a:rPr lang="es-MX" sz="1400" dirty="0"/>
                        <a:t>Mac</a:t>
                      </a:r>
                      <a:endParaRPr lang="es-VE" sz="1400" dirty="0"/>
                    </a:p>
                  </a:txBody>
                  <a:tcPr/>
                </a:tc>
                <a:tc>
                  <a:txBody>
                    <a:bodyPr/>
                    <a:lstStyle/>
                    <a:p>
                      <a:pPr algn="ctr"/>
                      <a:endParaRPr lang="es-VE" sz="1400"/>
                    </a:p>
                  </a:txBody>
                  <a:tcPr/>
                </a:tc>
                <a:tc>
                  <a:txBody>
                    <a:bodyPr/>
                    <a:lstStyle/>
                    <a:p>
                      <a:pPr algn="ctr"/>
                      <a:endParaRPr lang="es-VE" sz="1400" dirty="0"/>
                    </a:p>
                  </a:txBody>
                  <a:tcPr/>
                </a:tc>
                <a:tc>
                  <a:txBody>
                    <a:bodyPr/>
                    <a:lstStyle/>
                    <a:p>
                      <a:pPr algn="ctr"/>
                      <a:endParaRPr lang="es-VE" sz="1400"/>
                    </a:p>
                  </a:txBody>
                  <a:tcPr/>
                </a:tc>
                <a:extLst>
                  <a:ext uri="{0D108BD9-81ED-4DB2-BD59-A6C34878D82A}">
                    <a16:rowId xmlns:a16="http://schemas.microsoft.com/office/drawing/2014/main" val="1109967948"/>
                  </a:ext>
                </a:extLst>
              </a:tr>
              <a:tr h="430926">
                <a:tc>
                  <a:txBody>
                    <a:bodyPr/>
                    <a:lstStyle/>
                    <a:p>
                      <a:pPr algn="ctr"/>
                      <a:r>
                        <a:rPr lang="es-MX" sz="1400" dirty="0">
                          <a:solidFill>
                            <a:schemeClr val="bg1"/>
                          </a:solidFill>
                        </a:rPr>
                        <a:t>Switch</a:t>
                      </a:r>
                      <a:endParaRPr lang="es-VE" sz="1400" dirty="0">
                        <a:solidFill>
                          <a:schemeClr val="bg1"/>
                        </a:solidFill>
                      </a:endParaRPr>
                    </a:p>
                  </a:txBody>
                  <a:tcPr/>
                </a:tc>
                <a:tc>
                  <a:txBody>
                    <a:bodyPr/>
                    <a:lstStyle/>
                    <a:p>
                      <a:pPr algn="ctr"/>
                      <a:r>
                        <a:rPr lang="es-MX" sz="1400" dirty="0"/>
                        <a:t>Serial</a:t>
                      </a:r>
                      <a:endParaRPr lang="es-VE" sz="1400" dirty="0"/>
                    </a:p>
                  </a:txBody>
                  <a:tcPr/>
                </a:tc>
                <a:tc>
                  <a:txBody>
                    <a:bodyPr/>
                    <a:lstStyle/>
                    <a:p>
                      <a:pPr algn="ctr"/>
                      <a:endParaRPr lang="es-VE" sz="1400"/>
                    </a:p>
                  </a:txBody>
                  <a:tcPr/>
                </a:tc>
                <a:tc>
                  <a:txBody>
                    <a:bodyPr/>
                    <a:lstStyle/>
                    <a:p>
                      <a:pPr algn="ctr"/>
                      <a:endParaRPr lang="es-VE" sz="1400" dirty="0"/>
                    </a:p>
                  </a:txBody>
                  <a:tcPr/>
                </a:tc>
                <a:tc>
                  <a:txBody>
                    <a:bodyPr/>
                    <a:lstStyle/>
                    <a:p>
                      <a:pPr algn="ctr"/>
                      <a:endParaRPr lang="es-VE" sz="1400" dirty="0"/>
                    </a:p>
                  </a:txBody>
                  <a:tcPr/>
                </a:tc>
                <a:extLst>
                  <a:ext uri="{0D108BD9-81ED-4DB2-BD59-A6C34878D82A}">
                    <a16:rowId xmlns:a16="http://schemas.microsoft.com/office/drawing/2014/main" val="1168842133"/>
                  </a:ext>
                </a:extLst>
              </a:tr>
            </a:tbl>
          </a:graphicData>
        </a:graphic>
      </p:graphicFrame>
    </p:spTree>
    <p:extLst>
      <p:ext uri="{BB962C8B-B14F-4D97-AF65-F5344CB8AC3E}">
        <p14:creationId xmlns:p14="http://schemas.microsoft.com/office/powerpoint/2010/main" val="1559086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2CC2407D-504D-09C6-ABA4-F4320CEBA298}"/>
            </a:ext>
          </a:extLst>
        </p:cNvPr>
        <p:cNvGrpSpPr/>
        <p:nvPr/>
      </p:nvGrpSpPr>
      <p:grpSpPr>
        <a:xfrm>
          <a:off x="0" y="0"/>
          <a:ext cx="0" cy="0"/>
          <a:chOff x="0" y="0"/>
          <a:chExt cx="0" cy="0"/>
        </a:xfrm>
      </p:grpSpPr>
      <p:pic>
        <p:nvPicPr>
          <p:cNvPr id="6" name="Imagen 5">
            <a:extLst>
              <a:ext uri="{FF2B5EF4-FFF2-40B4-BE49-F238E27FC236}">
                <a16:creationId xmlns:a16="http://schemas.microsoft.com/office/drawing/2014/main" id="{60FEC988-F0D7-6DA1-CE47-0D0334989551}"/>
              </a:ext>
            </a:extLst>
          </p:cNvPr>
          <p:cNvPicPr>
            <a:picLocks noChangeAspect="1"/>
          </p:cNvPicPr>
          <p:nvPr/>
        </p:nvPicPr>
        <p:blipFill>
          <a:blip r:embed="rId3"/>
          <a:stretch>
            <a:fillRect/>
          </a:stretch>
        </p:blipFill>
        <p:spPr>
          <a:xfrm>
            <a:off x="2863350" y="2865523"/>
            <a:ext cx="4427153" cy="1657379"/>
          </a:xfrm>
          <a:prstGeom prst="rect">
            <a:avLst/>
          </a:prstGeom>
        </p:spPr>
      </p:pic>
      <p:sp>
        <p:nvSpPr>
          <p:cNvPr id="7" name="Freeform 7">
            <a:extLst>
              <a:ext uri="{FF2B5EF4-FFF2-40B4-BE49-F238E27FC236}">
                <a16:creationId xmlns:a16="http://schemas.microsoft.com/office/drawing/2014/main" id="{EE75EA34-6A16-E0DD-E0B5-C9FF590A1DA6}"/>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a:extLst>
              <a:ext uri="{FF2B5EF4-FFF2-40B4-BE49-F238E27FC236}">
                <a16:creationId xmlns:a16="http://schemas.microsoft.com/office/drawing/2014/main" id="{53D589E3-8A28-858E-01EC-589CF9C02E6B}"/>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a:extLst>
              <a:ext uri="{FF2B5EF4-FFF2-40B4-BE49-F238E27FC236}">
                <a16:creationId xmlns:a16="http://schemas.microsoft.com/office/drawing/2014/main" id="{78A0321D-1EF4-2C55-6EE7-8853C570C73D}"/>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AutoShape 10">
            <a:extLst>
              <a:ext uri="{FF2B5EF4-FFF2-40B4-BE49-F238E27FC236}">
                <a16:creationId xmlns:a16="http://schemas.microsoft.com/office/drawing/2014/main" id="{BA76E8B4-1B7C-564E-68B2-8C3629C15C09}"/>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CCAAD456-71F7-F447-51B7-83CF2DBFD906}"/>
              </a:ext>
            </a:extLst>
          </p:cNvPr>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Descripción</a:t>
            </a:r>
            <a:r>
              <a:rPr lang="en-US" sz="999" dirty="0">
                <a:solidFill>
                  <a:srgbClr val="222525"/>
                </a:solidFill>
                <a:latin typeface="Montserrat"/>
                <a:ea typeface="Montserrat"/>
                <a:cs typeface="Montserrat"/>
                <a:sym typeface="Montserrat"/>
              </a:rPr>
              <a:t> del Sistema</a:t>
            </a:r>
          </a:p>
        </p:txBody>
      </p:sp>
      <p:sp>
        <p:nvSpPr>
          <p:cNvPr id="13" name="TextBox 13">
            <a:extLst>
              <a:ext uri="{FF2B5EF4-FFF2-40B4-BE49-F238E27FC236}">
                <a16:creationId xmlns:a16="http://schemas.microsoft.com/office/drawing/2014/main" id="{5CC9BA7A-157B-E18E-5F31-3FCC7794DAF5}"/>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a:solidFill>
                  <a:srgbClr val="222525"/>
                </a:solidFill>
                <a:latin typeface="Montserrat"/>
                <a:ea typeface="Montserrat"/>
                <a:cs typeface="Montserrat"/>
                <a:sym typeface="Montserrat"/>
              </a:rPr>
              <a:t>01</a:t>
            </a:r>
          </a:p>
        </p:txBody>
      </p:sp>
      <p:sp>
        <p:nvSpPr>
          <p:cNvPr id="5" name="Rectángulo: esquinas redondeadas 4">
            <a:extLst>
              <a:ext uri="{FF2B5EF4-FFF2-40B4-BE49-F238E27FC236}">
                <a16:creationId xmlns:a16="http://schemas.microsoft.com/office/drawing/2014/main" id="{6132E0AF-5D27-07DC-FCAF-AD9F7E07EFC9}"/>
              </a:ext>
            </a:extLst>
          </p:cNvPr>
          <p:cNvSpPr/>
          <p:nvPr/>
        </p:nvSpPr>
        <p:spPr>
          <a:xfrm>
            <a:off x="174555" y="2126968"/>
            <a:ext cx="2087381" cy="3134488"/>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En condición de Atención se muestra una tabla con los datos y acciones que se pueden hacer sobre esos registros, como: Ver, editar y eliminar. Además del botón para agregar una mueva condición de atención. Esta vista solo muestra las condiciones de atención que no se han atendido.  </a:t>
            </a:r>
          </a:p>
        </p:txBody>
      </p:sp>
      <p:cxnSp>
        <p:nvCxnSpPr>
          <p:cNvPr id="14" name="Conector recto de flecha 13">
            <a:extLst>
              <a:ext uri="{FF2B5EF4-FFF2-40B4-BE49-F238E27FC236}">
                <a16:creationId xmlns:a16="http://schemas.microsoft.com/office/drawing/2014/main" id="{FD4F64E5-4DE2-F8CC-BB38-6916B2BAA292}"/>
              </a:ext>
            </a:extLst>
          </p:cNvPr>
          <p:cNvCxnSpPr>
            <a:cxnSpLocks/>
            <a:stCxn id="5" idx="3"/>
            <a:endCxn id="6" idx="1"/>
          </p:cNvCxnSpPr>
          <p:nvPr/>
        </p:nvCxnSpPr>
        <p:spPr>
          <a:xfrm>
            <a:off x="2261936" y="3694212"/>
            <a:ext cx="601414" cy="1"/>
          </a:xfrm>
          <a:prstGeom prst="straightConnector1">
            <a:avLst/>
          </a:prstGeom>
          <a:ln>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19" name="Rectángulo: esquinas redondeadas 18">
            <a:extLst>
              <a:ext uri="{FF2B5EF4-FFF2-40B4-BE49-F238E27FC236}">
                <a16:creationId xmlns:a16="http://schemas.microsoft.com/office/drawing/2014/main" id="{3F0A73A9-A9E5-55E0-955B-2DC19D3FB613}"/>
              </a:ext>
            </a:extLst>
          </p:cNvPr>
          <p:cNvSpPr/>
          <p:nvPr/>
        </p:nvSpPr>
        <p:spPr>
          <a:xfrm>
            <a:off x="6160344" y="4503894"/>
            <a:ext cx="983813" cy="271715"/>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rPr>
              <a:t>Acciones</a:t>
            </a:r>
          </a:p>
        </p:txBody>
      </p:sp>
      <p:sp>
        <p:nvSpPr>
          <p:cNvPr id="39" name="Elipse 38">
            <a:extLst>
              <a:ext uri="{FF2B5EF4-FFF2-40B4-BE49-F238E27FC236}">
                <a16:creationId xmlns:a16="http://schemas.microsoft.com/office/drawing/2014/main" id="{3BB8CFB5-AC47-83BD-6440-5942C95B1838}"/>
              </a:ext>
            </a:extLst>
          </p:cNvPr>
          <p:cNvSpPr/>
          <p:nvPr/>
        </p:nvSpPr>
        <p:spPr>
          <a:xfrm>
            <a:off x="6423004" y="3295903"/>
            <a:ext cx="721153" cy="228600"/>
          </a:xfrm>
          <a:prstGeom prst="ellipse">
            <a:avLst/>
          </a:prstGeom>
          <a:noFill/>
          <a:ln w="31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41" name="Rectángulo: esquinas redondeadas 40">
            <a:extLst>
              <a:ext uri="{FF2B5EF4-FFF2-40B4-BE49-F238E27FC236}">
                <a16:creationId xmlns:a16="http://schemas.microsoft.com/office/drawing/2014/main" id="{25B0320E-AF21-D61A-AFBA-F7AD5B4079ED}"/>
              </a:ext>
            </a:extLst>
          </p:cNvPr>
          <p:cNvSpPr/>
          <p:nvPr/>
        </p:nvSpPr>
        <p:spPr>
          <a:xfrm>
            <a:off x="5517784" y="2288626"/>
            <a:ext cx="1810440" cy="346456"/>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rPr>
              <a:t>Agregar nuevo </a:t>
            </a:r>
            <a:r>
              <a:rPr lang="es-VE" sz="1400" dirty="0" err="1">
                <a:solidFill>
                  <a:schemeClr val="tx1"/>
                </a:solidFill>
              </a:rPr>
              <a:t>Nvr</a:t>
            </a:r>
            <a:endParaRPr lang="es-VE" sz="1400" dirty="0">
              <a:solidFill>
                <a:schemeClr val="tx1"/>
              </a:solidFill>
            </a:endParaRPr>
          </a:p>
        </p:txBody>
      </p:sp>
      <p:cxnSp>
        <p:nvCxnSpPr>
          <p:cNvPr id="43" name="Conector recto de flecha 42">
            <a:extLst>
              <a:ext uri="{FF2B5EF4-FFF2-40B4-BE49-F238E27FC236}">
                <a16:creationId xmlns:a16="http://schemas.microsoft.com/office/drawing/2014/main" id="{597E0A0A-6C66-5C9D-0C1F-AA4D96CCBDC7}"/>
              </a:ext>
            </a:extLst>
          </p:cNvPr>
          <p:cNvCxnSpPr>
            <a:cxnSpLocks/>
            <a:stCxn id="41" idx="2"/>
            <a:endCxn id="39" idx="1"/>
          </p:cNvCxnSpPr>
          <p:nvPr/>
        </p:nvCxnSpPr>
        <p:spPr>
          <a:xfrm>
            <a:off x="6423004" y="2635082"/>
            <a:ext cx="105610" cy="694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Elipse 43">
            <a:extLst>
              <a:ext uri="{FF2B5EF4-FFF2-40B4-BE49-F238E27FC236}">
                <a16:creationId xmlns:a16="http://schemas.microsoft.com/office/drawing/2014/main" id="{38233C7B-DD22-4B91-B933-39FC86D23521}"/>
              </a:ext>
            </a:extLst>
          </p:cNvPr>
          <p:cNvSpPr/>
          <p:nvPr/>
        </p:nvSpPr>
        <p:spPr>
          <a:xfrm>
            <a:off x="6291916" y="3657621"/>
            <a:ext cx="719852" cy="2286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cxnSp>
        <p:nvCxnSpPr>
          <p:cNvPr id="46" name="Conector recto de flecha 45">
            <a:extLst>
              <a:ext uri="{FF2B5EF4-FFF2-40B4-BE49-F238E27FC236}">
                <a16:creationId xmlns:a16="http://schemas.microsoft.com/office/drawing/2014/main" id="{F640016D-38AB-7A14-1502-49637CDEB40A}"/>
              </a:ext>
            </a:extLst>
          </p:cNvPr>
          <p:cNvCxnSpPr>
            <a:cxnSpLocks/>
            <a:stCxn id="19" idx="0"/>
            <a:endCxn id="44" idx="4"/>
          </p:cNvCxnSpPr>
          <p:nvPr/>
        </p:nvCxnSpPr>
        <p:spPr>
          <a:xfrm flipH="1" flipV="1">
            <a:off x="6651842" y="3886221"/>
            <a:ext cx="409" cy="61767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68" name="Abrir llave 67">
            <a:extLst>
              <a:ext uri="{FF2B5EF4-FFF2-40B4-BE49-F238E27FC236}">
                <a16:creationId xmlns:a16="http://schemas.microsoft.com/office/drawing/2014/main" id="{F7053E96-CA55-0912-CEB3-3F2C8B7A5046}"/>
              </a:ext>
            </a:extLst>
          </p:cNvPr>
          <p:cNvSpPr/>
          <p:nvPr/>
        </p:nvSpPr>
        <p:spPr>
          <a:xfrm rot="16200000">
            <a:off x="4773110" y="2047296"/>
            <a:ext cx="537987" cy="4204105"/>
          </a:xfrm>
          <a:prstGeom prst="leftBrace">
            <a:avLst>
              <a:gd name="adj1" fmla="val 8333"/>
              <a:gd name="adj2" fmla="val 51606"/>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s-VE"/>
          </a:p>
        </p:txBody>
      </p:sp>
      <p:sp>
        <p:nvSpPr>
          <p:cNvPr id="70" name="Rectángulo: esquinas redondeadas 69">
            <a:extLst>
              <a:ext uri="{FF2B5EF4-FFF2-40B4-BE49-F238E27FC236}">
                <a16:creationId xmlns:a16="http://schemas.microsoft.com/office/drawing/2014/main" id="{6994C17E-199A-5340-C3EA-7623DFC2AD25}"/>
              </a:ext>
            </a:extLst>
          </p:cNvPr>
          <p:cNvSpPr/>
          <p:nvPr/>
        </p:nvSpPr>
        <p:spPr>
          <a:xfrm>
            <a:off x="4353027" y="4440896"/>
            <a:ext cx="1447800" cy="69196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rPr>
              <a:t>Datos de registros agregados</a:t>
            </a:r>
          </a:p>
        </p:txBody>
      </p:sp>
      <p:sp>
        <p:nvSpPr>
          <p:cNvPr id="74" name="Rectángulo: esquinas redondeadas 73">
            <a:extLst>
              <a:ext uri="{FF2B5EF4-FFF2-40B4-BE49-F238E27FC236}">
                <a16:creationId xmlns:a16="http://schemas.microsoft.com/office/drawing/2014/main" id="{2A7C3DE5-2347-9A5F-167A-CE64ACE5233E}"/>
              </a:ext>
            </a:extLst>
          </p:cNvPr>
          <p:cNvSpPr/>
          <p:nvPr/>
        </p:nvSpPr>
        <p:spPr>
          <a:xfrm>
            <a:off x="170074" y="6004189"/>
            <a:ext cx="2087381" cy="1656526"/>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Para agregar una nueva condición de atención  debe presionar el botón ya antes mencionado el cuál apertura un formulario  </a:t>
            </a:r>
          </a:p>
        </p:txBody>
      </p:sp>
      <p:cxnSp>
        <p:nvCxnSpPr>
          <p:cNvPr id="76" name="Conector recto de flecha 75">
            <a:extLst>
              <a:ext uri="{FF2B5EF4-FFF2-40B4-BE49-F238E27FC236}">
                <a16:creationId xmlns:a16="http://schemas.microsoft.com/office/drawing/2014/main" id="{A5A93467-7EA5-B832-3A47-2ADEF216C60A}"/>
              </a:ext>
            </a:extLst>
          </p:cNvPr>
          <p:cNvCxnSpPr>
            <a:cxnSpLocks/>
            <a:stCxn id="74" idx="3"/>
            <a:endCxn id="20" idx="1"/>
          </p:cNvCxnSpPr>
          <p:nvPr/>
        </p:nvCxnSpPr>
        <p:spPr>
          <a:xfrm>
            <a:off x="2257455" y="6832452"/>
            <a:ext cx="775944" cy="18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CuadroTexto 78">
            <a:extLst>
              <a:ext uri="{FF2B5EF4-FFF2-40B4-BE49-F238E27FC236}">
                <a16:creationId xmlns:a16="http://schemas.microsoft.com/office/drawing/2014/main" id="{50C7846D-5C7F-6444-28D9-AA8AC05A86C2}"/>
              </a:ext>
            </a:extLst>
          </p:cNvPr>
          <p:cNvSpPr txBox="1"/>
          <p:nvPr/>
        </p:nvSpPr>
        <p:spPr>
          <a:xfrm>
            <a:off x="3215946" y="7692726"/>
            <a:ext cx="3733800" cy="738664"/>
          </a:xfrm>
          <a:prstGeom prst="rect">
            <a:avLst/>
          </a:prstGeom>
          <a:noFill/>
        </p:spPr>
        <p:txBody>
          <a:bodyPr wrap="square" rtlCol="0">
            <a:spAutoFit/>
          </a:bodyPr>
          <a:lstStyle/>
          <a:p>
            <a:r>
              <a:rPr lang="es-VE" sz="1400" dirty="0"/>
              <a:t>Si ya no desea crear un nueva condición de atención  presione                       de lo contrario rellene los campos y presione</a:t>
            </a:r>
            <a:endParaRPr lang="es-VE" sz="1400" dirty="0">
              <a:solidFill>
                <a:srgbClr val="FFC000"/>
              </a:solidFill>
              <a:highlight>
                <a:srgbClr val="000000"/>
              </a:highlight>
            </a:endParaRPr>
          </a:p>
        </p:txBody>
      </p:sp>
      <p:sp>
        <p:nvSpPr>
          <p:cNvPr id="80" name="Rectángulo: esquinas redondeadas 79">
            <a:extLst>
              <a:ext uri="{FF2B5EF4-FFF2-40B4-BE49-F238E27FC236}">
                <a16:creationId xmlns:a16="http://schemas.microsoft.com/office/drawing/2014/main" id="{CEA5C531-8251-0C03-1861-3A08CD9CDCFE}"/>
              </a:ext>
            </a:extLst>
          </p:cNvPr>
          <p:cNvSpPr/>
          <p:nvPr/>
        </p:nvSpPr>
        <p:spPr>
          <a:xfrm>
            <a:off x="4700748" y="7958706"/>
            <a:ext cx="744840" cy="222681"/>
          </a:xfrm>
          <a:prstGeom prst="round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b="1" dirty="0"/>
              <a:t>Volver </a:t>
            </a:r>
          </a:p>
        </p:txBody>
      </p:sp>
      <p:sp>
        <p:nvSpPr>
          <p:cNvPr id="81" name="Rectángulo: esquinas redondeadas 80">
            <a:extLst>
              <a:ext uri="{FF2B5EF4-FFF2-40B4-BE49-F238E27FC236}">
                <a16:creationId xmlns:a16="http://schemas.microsoft.com/office/drawing/2014/main" id="{0DDED3A5-E903-1540-13BE-0B4581B45D03}"/>
              </a:ext>
            </a:extLst>
          </p:cNvPr>
          <p:cNvSpPr/>
          <p:nvPr/>
        </p:nvSpPr>
        <p:spPr>
          <a:xfrm>
            <a:off x="5517784" y="8193799"/>
            <a:ext cx="1696962" cy="187379"/>
          </a:xfrm>
          <a:prstGeom prst="roundRect">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t>Guardar Condición</a:t>
            </a:r>
          </a:p>
        </p:txBody>
      </p:sp>
      <p:sp>
        <p:nvSpPr>
          <p:cNvPr id="83" name="CuadroTexto 82">
            <a:extLst>
              <a:ext uri="{FF2B5EF4-FFF2-40B4-BE49-F238E27FC236}">
                <a16:creationId xmlns:a16="http://schemas.microsoft.com/office/drawing/2014/main" id="{E69B0689-2098-7BDC-27A5-C67B4CFB4EFD}"/>
              </a:ext>
            </a:extLst>
          </p:cNvPr>
          <p:cNvSpPr txBox="1"/>
          <p:nvPr/>
        </p:nvSpPr>
        <p:spPr>
          <a:xfrm>
            <a:off x="253771" y="1197189"/>
            <a:ext cx="3524479" cy="461665"/>
          </a:xfrm>
          <a:prstGeom prst="rect">
            <a:avLst/>
          </a:prstGeom>
          <a:noFill/>
        </p:spPr>
        <p:txBody>
          <a:bodyPr wrap="square" rtlCol="0">
            <a:spAutoFit/>
          </a:bodyPr>
          <a:lstStyle/>
          <a:p>
            <a:r>
              <a:rPr lang="es-VE" sz="2400" dirty="0"/>
              <a:t>3.3 Condición de Atención  </a:t>
            </a:r>
          </a:p>
        </p:txBody>
      </p:sp>
      <p:pic>
        <p:nvPicPr>
          <p:cNvPr id="20" name="Imagen 19">
            <a:extLst>
              <a:ext uri="{FF2B5EF4-FFF2-40B4-BE49-F238E27FC236}">
                <a16:creationId xmlns:a16="http://schemas.microsoft.com/office/drawing/2014/main" id="{9A914078-DC11-5599-1BF8-0CB7EFF84FC2}"/>
              </a:ext>
            </a:extLst>
          </p:cNvPr>
          <p:cNvPicPr>
            <a:picLocks noChangeAspect="1"/>
          </p:cNvPicPr>
          <p:nvPr/>
        </p:nvPicPr>
        <p:blipFill>
          <a:blip r:embed="rId6"/>
          <a:stretch>
            <a:fillRect/>
          </a:stretch>
        </p:blipFill>
        <p:spPr>
          <a:xfrm>
            <a:off x="3033399" y="5977436"/>
            <a:ext cx="4353027" cy="1747508"/>
          </a:xfrm>
          <a:prstGeom prst="rect">
            <a:avLst/>
          </a:prstGeom>
        </p:spPr>
      </p:pic>
    </p:spTree>
    <p:extLst>
      <p:ext uri="{BB962C8B-B14F-4D97-AF65-F5344CB8AC3E}">
        <p14:creationId xmlns:p14="http://schemas.microsoft.com/office/powerpoint/2010/main" val="1232585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AFBF4B4A-EBCE-1577-D5F1-67B1A0742D63}"/>
            </a:ext>
          </a:extLst>
        </p:cNvPr>
        <p:cNvGrpSpPr/>
        <p:nvPr/>
      </p:nvGrpSpPr>
      <p:grpSpPr>
        <a:xfrm>
          <a:off x="0" y="0"/>
          <a:ext cx="0" cy="0"/>
          <a:chOff x="0" y="0"/>
          <a:chExt cx="0" cy="0"/>
        </a:xfrm>
      </p:grpSpPr>
      <p:sp>
        <p:nvSpPr>
          <p:cNvPr id="7" name="Freeform 7">
            <a:extLst>
              <a:ext uri="{FF2B5EF4-FFF2-40B4-BE49-F238E27FC236}">
                <a16:creationId xmlns:a16="http://schemas.microsoft.com/office/drawing/2014/main" id="{31ECDF47-DA5C-ADB7-1EF0-CE5BC3BA5F98}"/>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a:extLst>
              <a:ext uri="{FF2B5EF4-FFF2-40B4-BE49-F238E27FC236}">
                <a16:creationId xmlns:a16="http://schemas.microsoft.com/office/drawing/2014/main" id="{E9173E55-C833-5CD3-8FF2-C9465AA1ACC4}"/>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a:extLst>
              <a:ext uri="{FF2B5EF4-FFF2-40B4-BE49-F238E27FC236}">
                <a16:creationId xmlns:a16="http://schemas.microsoft.com/office/drawing/2014/main" id="{D004B35F-86FB-5467-DBBF-8DC99F8DB950}"/>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10">
            <a:extLst>
              <a:ext uri="{FF2B5EF4-FFF2-40B4-BE49-F238E27FC236}">
                <a16:creationId xmlns:a16="http://schemas.microsoft.com/office/drawing/2014/main" id="{FC6ADC99-DE45-FB2E-651C-5DB07E6FAE10}"/>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5B543A38-8EB6-AF33-2135-ABCFF904D940}"/>
              </a:ext>
            </a:extLst>
          </p:cNvPr>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Descripción</a:t>
            </a:r>
            <a:r>
              <a:rPr lang="en-US" sz="999" dirty="0">
                <a:solidFill>
                  <a:srgbClr val="222525"/>
                </a:solidFill>
                <a:latin typeface="Montserrat"/>
                <a:ea typeface="Montserrat"/>
                <a:cs typeface="Montserrat"/>
                <a:sym typeface="Montserrat"/>
              </a:rPr>
              <a:t> del Sistema</a:t>
            </a:r>
          </a:p>
        </p:txBody>
      </p:sp>
      <p:sp>
        <p:nvSpPr>
          <p:cNvPr id="13" name="TextBox 13">
            <a:extLst>
              <a:ext uri="{FF2B5EF4-FFF2-40B4-BE49-F238E27FC236}">
                <a16:creationId xmlns:a16="http://schemas.microsoft.com/office/drawing/2014/main" id="{ABD9FB9E-27EB-2E18-8782-584459BB678C}"/>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a:solidFill>
                  <a:srgbClr val="222525"/>
                </a:solidFill>
                <a:latin typeface="Montserrat"/>
                <a:ea typeface="Montserrat"/>
                <a:cs typeface="Montserrat"/>
                <a:sym typeface="Montserrat"/>
              </a:rPr>
              <a:t>01</a:t>
            </a:r>
          </a:p>
        </p:txBody>
      </p:sp>
      <p:sp>
        <p:nvSpPr>
          <p:cNvPr id="83" name="CuadroTexto 82">
            <a:extLst>
              <a:ext uri="{FF2B5EF4-FFF2-40B4-BE49-F238E27FC236}">
                <a16:creationId xmlns:a16="http://schemas.microsoft.com/office/drawing/2014/main" id="{2754989C-618F-BE47-34F0-3D3308876CD7}"/>
              </a:ext>
            </a:extLst>
          </p:cNvPr>
          <p:cNvSpPr txBox="1"/>
          <p:nvPr/>
        </p:nvSpPr>
        <p:spPr>
          <a:xfrm>
            <a:off x="253771" y="1197189"/>
            <a:ext cx="3524479" cy="461665"/>
          </a:xfrm>
          <a:prstGeom prst="rect">
            <a:avLst/>
          </a:prstGeom>
          <a:noFill/>
        </p:spPr>
        <p:txBody>
          <a:bodyPr wrap="square" rtlCol="0">
            <a:spAutoFit/>
          </a:bodyPr>
          <a:lstStyle/>
          <a:p>
            <a:r>
              <a:rPr lang="es-VE" sz="2400" dirty="0"/>
              <a:t>3.3 Condición de Atención  </a:t>
            </a:r>
          </a:p>
        </p:txBody>
      </p:sp>
      <p:sp>
        <p:nvSpPr>
          <p:cNvPr id="2" name="TextBox 1">
            <a:extLst>
              <a:ext uri="{FF2B5EF4-FFF2-40B4-BE49-F238E27FC236}">
                <a16:creationId xmlns:a16="http://schemas.microsoft.com/office/drawing/2014/main" id="{02675915-9CD5-7305-6143-0A1B0069908B}"/>
              </a:ext>
            </a:extLst>
          </p:cNvPr>
          <p:cNvSpPr txBox="1"/>
          <p:nvPr/>
        </p:nvSpPr>
        <p:spPr>
          <a:xfrm>
            <a:off x="362976" y="1957996"/>
            <a:ext cx="3778250" cy="738664"/>
          </a:xfrm>
          <a:prstGeom prst="rect">
            <a:avLst/>
          </a:prstGeom>
          <a:solidFill>
            <a:srgbClr val="FFC000"/>
          </a:solidFill>
          <a:ln>
            <a:solidFill>
              <a:srgbClr val="FFC000"/>
            </a:solidFill>
          </a:ln>
        </p:spPr>
        <p:txBody>
          <a:bodyPr wrap="square" rtlCol="0">
            <a:spAutoFit/>
          </a:bodyPr>
          <a:lstStyle/>
          <a:p>
            <a:pPr algn="just"/>
            <a:r>
              <a:rPr lang="es-MX" sz="1400" dirty="0"/>
              <a:t>En el apartado de condición de atención se lleva el </a:t>
            </a:r>
            <a:r>
              <a:rPr lang="es-MX" sz="1400" b="1" dirty="0"/>
              <a:t>control de la condición</a:t>
            </a:r>
            <a:r>
              <a:rPr lang="es-MX" sz="1400" dirty="0"/>
              <a:t>, como se muestra en las siguientes gráficas. </a:t>
            </a:r>
            <a:endParaRPr lang="es-VE" sz="1400" dirty="0"/>
          </a:p>
        </p:txBody>
      </p:sp>
      <p:pic>
        <p:nvPicPr>
          <p:cNvPr id="4" name="Picture 3">
            <a:extLst>
              <a:ext uri="{FF2B5EF4-FFF2-40B4-BE49-F238E27FC236}">
                <a16:creationId xmlns:a16="http://schemas.microsoft.com/office/drawing/2014/main" id="{6F0D1926-91C5-9907-A420-E7EA857D0934}"/>
              </a:ext>
            </a:extLst>
          </p:cNvPr>
          <p:cNvPicPr>
            <a:picLocks noChangeAspect="1"/>
          </p:cNvPicPr>
          <p:nvPr/>
        </p:nvPicPr>
        <p:blipFill>
          <a:blip r:embed="rId5"/>
          <a:stretch>
            <a:fillRect/>
          </a:stretch>
        </p:blipFill>
        <p:spPr>
          <a:xfrm>
            <a:off x="1544967" y="2935608"/>
            <a:ext cx="4464050" cy="1166835"/>
          </a:xfrm>
          <a:prstGeom prst="rect">
            <a:avLst/>
          </a:prstGeom>
        </p:spPr>
      </p:pic>
      <p:sp>
        <p:nvSpPr>
          <p:cNvPr id="11" name="TextBox 10">
            <a:extLst>
              <a:ext uri="{FF2B5EF4-FFF2-40B4-BE49-F238E27FC236}">
                <a16:creationId xmlns:a16="http://schemas.microsoft.com/office/drawing/2014/main" id="{C7FDEE64-9FE5-78BD-7617-58F75D126EF4}"/>
              </a:ext>
            </a:extLst>
          </p:cNvPr>
          <p:cNvSpPr txBox="1"/>
          <p:nvPr/>
        </p:nvSpPr>
        <p:spPr>
          <a:xfrm>
            <a:off x="5298049" y="4411447"/>
            <a:ext cx="1905000" cy="1384995"/>
          </a:xfrm>
          <a:prstGeom prst="rect">
            <a:avLst/>
          </a:prstGeom>
          <a:noFill/>
          <a:ln>
            <a:solidFill>
              <a:srgbClr val="FFC000"/>
            </a:solidFill>
          </a:ln>
        </p:spPr>
        <p:txBody>
          <a:bodyPr wrap="square" rtlCol="0">
            <a:spAutoFit/>
          </a:bodyPr>
          <a:lstStyle/>
          <a:p>
            <a:pPr algn="just"/>
            <a:r>
              <a:rPr lang="es-MX" sz="1400" dirty="0"/>
              <a:t>Después de haber creado una condición de atención se presiona el botón                     , se mostrará el siguiente formulario.</a:t>
            </a:r>
            <a:endParaRPr lang="es-VE" sz="1400" dirty="0"/>
          </a:p>
        </p:txBody>
      </p:sp>
      <p:sp>
        <p:nvSpPr>
          <p:cNvPr id="15" name="Rectangle: Rounded Corners 14">
            <a:extLst>
              <a:ext uri="{FF2B5EF4-FFF2-40B4-BE49-F238E27FC236}">
                <a16:creationId xmlns:a16="http://schemas.microsoft.com/office/drawing/2014/main" id="{50E6E35D-3C17-699B-BCB3-CC37F5026264}"/>
              </a:ext>
            </a:extLst>
          </p:cNvPr>
          <p:cNvSpPr/>
          <p:nvPr/>
        </p:nvSpPr>
        <p:spPr>
          <a:xfrm>
            <a:off x="6086913" y="5118100"/>
            <a:ext cx="694862" cy="169242"/>
          </a:xfrm>
          <a:prstGeom prst="round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1200" b="1" dirty="0"/>
              <a:t>Editar</a:t>
            </a:r>
            <a:endParaRPr lang="es-VE" sz="1200" b="1" dirty="0"/>
          </a:p>
        </p:txBody>
      </p:sp>
      <p:pic>
        <p:nvPicPr>
          <p:cNvPr id="17" name="Picture 16">
            <a:extLst>
              <a:ext uri="{FF2B5EF4-FFF2-40B4-BE49-F238E27FC236}">
                <a16:creationId xmlns:a16="http://schemas.microsoft.com/office/drawing/2014/main" id="{E274A687-62DD-DD35-E706-66570C1331C2}"/>
              </a:ext>
            </a:extLst>
          </p:cNvPr>
          <p:cNvPicPr>
            <a:picLocks noChangeAspect="1"/>
          </p:cNvPicPr>
          <p:nvPr/>
        </p:nvPicPr>
        <p:blipFill>
          <a:blip r:embed="rId6"/>
          <a:stretch>
            <a:fillRect/>
          </a:stretch>
        </p:blipFill>
        <p:spPr>
          <a:xfrm>
            <a:off x="362976" y="4775160"/>
            <a:ext cx="4159250" cy="1155650"/>
          </a:xfrm>
          <a:prstGeom prst="rect">
            <a:avLst/>
          </a:prstGeom>
        </p:spPr>
      </p:pic>
      <p:cxnSp>
        <p:nvCxnSpPr>
          <p:cNvPr id="21" name="Straight Arrow Connector 20">
            <a:extLst>
              <a:ext uri="{FF2B5EF4-FFF2-40B4-BE49-F238E27FC236}">
                <a16:creationId xmlns:a16="http://schemas.microsoft.com/office/drawing/2014/main" id="{2B865EDD-2228-304A-377D-D6F53938306A}"/>
              </a:ext>
            </a:extLst>
          </p:cNvPr>
          <p:cNvCxnSpPr>
            <a:cxnSpLocks/>
            <a:stCxn id="11" idx="1"/>
            <a:endCxn id="17" idx="3"/>
          </p:cNvCxnSpPr>
          <p:nvPr/>
        </p:nvCxnSpPr>
        <p:spPr>
          <a:xfrm flipH="1">
            <a:off x="4522226" y="5103945"/>
            <a:ext cx="775823" cy="2490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27" name="Picture 26">
            <a:extLst>
              <a:ext uri="{FF2B5EF4-FFF2-40B4-BE49-F238E27FC236}">
                <a16:creationId xmlns:a16="http://schemas.microsoft.com/office/drawing/2014/main" id="{DC15F1C2-0A10-CEC5-5910-98CB67644BD6}"/>
              </a:ext>
            </a:extLst>
          </p:cNvPr>
          <p:cNvPicPr>
            <a:picLocks noChangeAspect="1"/>
          </p:cNvPicPr>
          <p:nvPr/>
        </p:nvPicPr>
        <p:blipFill>
          <a:blip r:embed="rId7"/>
          <a:stretch>
            <a:fillRect/>
          </a:stretch>
        </p:blipFill>
        <p:spPr>
          <a:xfrm>
            <a:off x="557771" y="6726433"/>
            <a:ext cx="4708528" cy="817877"/>
          </a:xfrm>
          <a:prstGeom prst="rect">
            <a:avLst/>
          </a:prstGeom>
        </p:spPr>
      </p:pic>
      <p:sp>
        <p:nvSpPr>
          <p:cNvPr id="29" name="Rectangle: Rounded Corners 28">
            <a:extLst>
              <a:ext uri="{FF2B5EF4-FFF2-40B4-BE49-F238E27FC236}">
                <a16:creationId xmlns:a16="http://schemas.microsoft.com/office/drawing/2014/main" id="{497B0A9A-DF7C-EBD8-FDCC-A947D25E0791}"/>
              </a:ext>
            </a:extLst>
          </p:cNvPr>
          <p:cNvSpPr/>
          <p:nvPr/>
        </p:nvSpPr>
        <p:spPr>
          <a:xfrm>
            <a:off x="526021" y="8089900"/>
            <a:ext cx="2480702" cy="914400"/>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MX" sz="1400" dirty="0">
                <a:solidFill>
                  <a:schemeClr val="tx1"/>
                </a:solidFill>
              </a:rPr>
              <a:t>El texto en amarillo indica que no se ha generado ninguna descripción para el control de la condición.</a:t>
            </a:r>
            <a:endParaRPr lang="es-VE" sz="1400" dirty="0">
              <a:solidFill>
                <a:schemeClr val="tx1"/>
              </a:solidFill>
            </a:endParaRPr>
          </a:p>
        </p:txBody>
      </p:sp>
      <p:cxnSp>
        <p:nvCxnSpPr>
          <p:cNvPr id="31" name="Straight Arrow Connector 30">
            <a:extLst>
              <a:ext uri="{FF2B5EF4-FFF2-40B4-BE49-F238E27FC236}">
                <a16:creationId xmlns:a16="http://schemas.microsoft.com/office/drawing/2014/main" id="{CB4E1F7F-7349-197B-6E4F-D054ABF46019}"/>
              </a:ext>
            </a:extLst>
          </p:cNvPr>
          <p:cNvCxnSpPr>
            <a:stCxn id="29" idx="0"/>
          </p:cNvCxnSpPr>
          <p:nvPr/>
        </p:nvCxnSpPr>
        <p:spPr>
          <a:xfrm flipV="1">
            <a:off x="1766372" y="7544310"/>
            <a:ext cx="0" cy="54559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3" name="TextBox 32">
            <a:extLst>
              <a:ext uri="{FF2B5EF4-FFF2-40B4-BE49-F238E27FC236}">
                <a16:creationId xmlns:a16="http://schemas.microsoft.com/office/drawing/2014/main" id="{349C6084-6149-46F6-F4EC-F47B98447F72}"/>
              </a:ext>
            </a:extLst>
          </p:cNvPr>
          <p:cNvSpPr txBox="1"/>
          <p:nvPr/>
        </p:nvSpPr>
        <p:spPr>
          <a:xfrm>
            <a:off x="3625850" y="7808436"/>
            <a:ext cx="3505199" cy="738664"/>
          </a:xfrm>
          <a:prstGeom prst="rect">
            <a:avLst/>
          </a:prstGeom>
          <a:solidFill>
            <a:srgbClr val="FFC000"/>
          </a:solidFill>
          <a:ln>
            <a:solidFill>
              <a:srgbClr val="FFC000"/>
            </a:solidFill>
          </a:ln>
        </p:spPr>
        <p:txBody>
          <a:bodyPr wrap="square" rtlCol="0">
            <a:spAutoFit/>
          </a:bodyPr>
          <a:lstStyle/>
          <a:p>
            <a:pPr algn="just"/>
            <a:r>
              <a:rPr lang="es-MX" sz="1400" dirty="0"/>
              <a:t>Si se desea registrar una descripción para el control de la condición solo debe escribir en el campo de texto y presionar </a:t>
            </a:r>
            <a:endParaRPr lang="es-VE" sz="1400" dirty="0"/>
          </a:p>
        </p:txBody>
      </p:sp>
      <p:sp>
        <p:nvSpPr>
          <p:cNvPr id="34" name="Rectangle: Rounded Corners 33">
            <a:extLst>
              <a:ext uri="{FF2B5EF4-FFF2-40B4-BE49-F238E27FC236}">
                <a16:creationId xmlns:a16="http://schemas.microsoft.com/office/drawing/2014/main" id="{2AE3CA29-98F0-FB21-AD06-C721BB5A5F3A}"/>
              </a:ext>
            </a:extLst>
          </p:cNvPr>
          <p:cNvSpPr/>
          <p:nvPr/>
        </p:nvSpPr>
        <p:spPr>
          <a:xfrm>
            <a:off x="5932835" y="8329131"/>
            <a:ext cx="1339849" cy="175043"/>
          </a:xfrm>
          <a:prstGeom prst="roundRect">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1200" dirty="0"/>
              <a:t>Guardar condición</a:t>
            </a:r>
            <a:endParaRPr lang="es-VE" sz="1200" dirty="0"/>
          </a:p>
        </p:txBody>
      </p:sp>
    </p:spTree>
    <p:extLst>
      <p:ext uri="{BB962C8B-B14F-4D97-AF65-F5344CB8AC3E}">
        <p14:creationId xmlns:p14="http://schemas.microsoft.com/office/powerpoint/2010/main" val="267885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462A99AC-7525-AB84-5AA9-68E066D36C9D}"/>
            </a:ext>
          </a:extLst>
        </p:cNvPr>
        <p:cNvGrpSpPr/>
        <p:nvPr/>
      </p:nvGrpSpPr>
      <p:grpSpPr>
        <a:xfrm>
          <a:off x="0" y="0"/>
          <a:ext cx="0" cy="0"/>
          <a:chOff x="0" y="0"/>
          <a:chExt cx="0" cy="0"/>
        </a:xfrm>
      </p:grpSpPr>
      <p:sp>
        <p:nvSpPr>
          <p:cNvPr id="7" name="Freeform 7">
            <a:extLst>
              <a:ext uri="{FF2B5EF4-FFF2-40B4-BE49-F238E27FC236}">
                <a16:creationId xmlns:a16="http://schemas.microsoft.com/office/drawing/2014/main" id="{BE1A2A4F-DB34-122C-2124-3A58956121F6}"/>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a:extLst>
              <a:ext uri="{FF2B5EF4-FFF2-40B4-BE49-F238E27FC236}">
                <a16:creationId xmlns:a16="http://schemas.microsoft.com/office/drawing/2014/main" id="{6FD8C101-9F5C-67DB-1B8E-1DAE24FA061B}"/>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a:extLst>
              <a:ext uri="{FF2B5EF4-FFF2-40B4-BE49-F238E27FC236}">
                <a16:creationId xmlns:a16="http://schemas.microsoft.com/office/drawing/2014/main" id="{1E78E217-6593-28E6-CF73-A640C20E8432}"/>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10">
            <a:extLst>
              <a:ext uri="{FF2B5EF4-FFF2-40B4-BE49-F238E27FC236}">
                <a16:creationId xmlns:a16="http://schemas.microsoft.com/office/drawing/2014/main" id="{D24573D9-B9A6-49BA-F382-53B2DECEB2DA}"/>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9ADABC52-F819-4AEA-546A-022FCCC04CC8}"/>
              </a:ext>
            </a:extLst>
          </p:cNvPr>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Descripción</a:t>
            </a:r>
            <a:r>
              <a:rPr lang="en-US" sz="999" dirty="0">
                <a:solidFill>
                  <a:srgbClr val="222525"/>
                </a:solidFill>
                <a:latin typeface="Montserrat"/>
                <a:ea typeface="Montserrat"/>
                <a:cs typeface="Montserrat"/>
                <a:sym typeface="Montserrat"/>
              </a:rPr>
              <a:t> del Sistema</a:t>
            </a:r>
          </a:p>
        </p:txBody>
      </p:sp>
      <p:sp>
        <p:nvSpPr>
          <p:cNvPr id="13" name="TextBox 13">
            <a:extLst>
              <a:ext uri="{FF2B5EF4-FFF2-40B4-BE49-F238E27FC236}">
                <a16:creationId xmlns:a16="http://schemas.microsoft.com/office/drawing/2014/main" id="{7F28C55F-68C7-59A0-2AE0-D6072EAB02FC}"/>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a:solidFill>
                  <a:srgbClr val="222525"/>
                </a:solidFill>
                <a:latin typeface="Montserrat"/>
                <a:ea typeface="Montserrat"/>
                <a:cs typeface="Montserrat"/>
                <a:sym typeface="Montserrat"/>
              </a:rPr>
              <a:t>01</a:t>
            </a:r>
          </a:p>
        </p:txBody>
      </p:sp>
      <p:sp>
        <p:nvSpPr>
          <p:cNvPr id="83" name="CuadroTexto 82">
            <a:extLst>
              <a:ext uri="{FF2B5EF4-FFF2-40B4-BE49-F238E27FC236}">
                <a16:creationId xmlns:a16="http://schemas.microsoft.com/office/drawing/2014/main" id="{DACDAB7E-D920-9983-834C-3DFB8C2A2945}"/>
              </a:ext>
            </a:extLst>
          </p:cNvPr>
          <p:cNvSpPr txBox="1"/>
          <p:nvPr/>
        </p:nvSpPr>
        <p:spPr>
          <a:xfrm>
            <a:off x="253771" y="1197189"/>
            <a:ext cx="3524479" cy="461665"/>
          </a:xfrm>
          <a:prstGeom prst="rect">
            <a:avLst/>
          </a:prstGeom>
          <a:noFill/>
        </p:spPr>
        <p:txBody>
          <a:bodyPr wrap="square" rtlCol="0">
            <a:spAutoFit/>
          </a:bodyPr>
          <a:lstStyle/>
          <a:p>
            <a:r>
              <a:rPr lang="es-VE" sz="2400" dirty="0"/>
              <a:t>3.3 Condición de Atención  </a:t>
            </a:r>
          </a:p>
        </p:txBody>
      </p:sp>
      <p:sp>
        <p:nvSpPr>
          <p:cNvPr id="2" name="TextBox 1">
            <a:extLst>
              <a:ext uri="{FF2B5EF4-FFF2-40B4-BE49-F238E27FC236}">
                <a16:creationId xmlns:a16="http://schemas.microsoft.com/office/drawing/2014/main" id="{7C4E824F-93D0-857A-DDFF-A49305D788A7}"/>
              </a:ext>
            </a:extLst>
          </p:cNvPr>
          <p:cNvSpPr txBox="1"/>
          <p:nvPr/>
        </p:nvSpPr>
        <p:spPr>
          <a:xfrm>
            <a:off x="362976" y="1957996"/>
            <a:ext cx="3778250" cy="523220"/>
          </a:xfrm>
          <a:prstGeom prst="rect">
            <a:avLst/>
          </a:prstGeom>
          <a:solidFill>
            <a:srgbClr val="FFC000"/>
          </a:solidFill>
          <a:ln>
            <a:solidFill>
              <a:srgbClr val="FFC000"/>
            </a:solidFill>
          </a:ln>
        </p:spPr>
        <p:txBody>
          <a:bodyPr wrap="square" rtlCol="0">
            <a:spAutoFit/>
          </a:bodyPr>
          <a:lstStyle/>
          <a:p>
            <a:pPr algn="just"/>
            <a:r>
              <a:rPr lang="es-MX" sz="1400" dirty="0"/>
              <a:t>Una vez registrada la descripción, al presionar nuevamente </a:t>
            </a:r>
            <a:r>
              <a:rPr lang="es-MX" sz="1400" b="1" dirty="0">
                <a:solidFill>
                  <a:schemeClr val="bg1"/>
                </a:solidFill>
              </a:rPr>
              <a:t>Editar</a:t>
            </a:r>
            <a:r>
              <a:rPr lang="es-MX" sz="1400" dirty="0"/>
              <a:t>  </a:t>
            </a:r>
            <a:endParaRPr lang="es-VE" sz="1400" dirty="0"/>
          </a:p>
        </p:txBody>
      </p:sp>
      <p:sp>
        <p:nvSpPr>
          <p:cNvPr id="11" name="TextBox 10">
            <a:extLst>
              <a:ext uri="{FF2B5EF4-FFF2-40B4-BE49-F238E27FC236}">
                <a16:creationId xmlns:a16="http://schemas.microsoft.com/office/drawing/2014/main" id="{0DB2E502-0D9E-A3CA-2D7A-198EFA982B72}"/>
              </a:ext>
            </a:extLst>
          </p:cNvPr>
          <p:cNvSpPr txBox="1"/>
          <p:nvPr/>
        </p:nvSpPr>
        <p:spPr>
          <a:xfrm>
            <a:off x="5530850" y="3231313"/>
            <a:ext cx="1905000" cy="954107"/>
          </a:xfrm>
          <a:prstGeom prst="rect">
            <a:avLst/>
          </a:prstGeom>
          <a:noFill/>
          <a:ln>
            <a:solidFill>
              <a:srgbClr val="FF0000"/>
            </a:solidFill>
          </a:ln>
        </p:spPr>
        <p:txBody>
          <a:bodyPr wrap="square" rtlCol="0">
            <a:spAutoFit/>
          </a:bodyPr>
          <a:lstStyle/>
          <a:p>
            <a:pPr algn="just"/>
            <a:r>
              <a:rPr lang="es-MX" sz="1400" dirty="0"/>
              <a:t>Se muestra el mismo formulario pero con un mensaje de aviso en verde.</a:t>
            </a:r>
            <a:endParaRPr lang="es-VE" sz="1400" dirty="0"/>
          </a:p>
        </p:txBody>
      </p:sp>
      <p:cxnSp>
        <p:nvCxnSpPr>
          <p:cNvPr id="21" name="Straight Arrow Connector 20">
            <a:extLst>
              <a:ext uri="{FF2B5EF4-FFF2-40B4-BE49-F238E27FC236}">
                <a16:creationId xmlns:a16="http://schemas.microsoft.com/office/drawing/2014/main" id="{BB898CD2-A650-B9A1-E146-A3104C2B2C5E}"/>
              </a:ext>
            </a:extLst>
          </p:cNvPr>
          <p:cNvCxnSpPr>
            <a:cxnSpLocks/>
            <a:stCxn id="11" idx="1"/>
            <a:endCxn id="5" idx="3"/>
          </p:cNvCxnSpPr>
          <p:nvPr/>
        </p:nvCxnSpPr>
        <p:spPr>
          <a:xfrm flipH="1">
            <a:off x="4868985" y="3708367"/>
            <a:ext cx="661865" cy="3589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9" name="Rectangle: Rounded Corners 28">
            <a:extLst>
              <a:ext uri="{FF2B5EF4-FFF2-40B4-BE49-F238E27FC236}">
                <a16:creationId xmlns:a16="http://schemas.microsoft.com/office/drawing/2014/main" id="{2125B597-54D8-AF94-75EA-FB610E4D674B}"/>
              </a:ext>
            </a:extLst>
          </p:cNvPr>
          <p:cNvSpPr/>
          <p:nvPr/>
        </p:nvSpPr>
        <p:spPr>
          <a:xfrm>
            <a:off x="722101" y="6877694"/>
            <a:ext cx="2480702" cy="914400"/>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MX" sz="1400" dirty="0">
                <a:solidFill>
                  <a:schemeClr val="tx1"/>
                </a:solidFill>
              </a:rPr>
              <a:t>El mensaje indica la fecha y hora de la última descripción agregada al control de la condición.</a:t>
            </a:r>
            <a:endParaRPr lang="es-VE" sz="1400" dirty="0">
              <a:solidFill>
                <a:schemeClr val="tx1"/>
              </a:solidFill>
            </a:endParaRPr>
          </a:p>
        </p:txBody>
      </p:sp>
      <p:cxnSp>
        <p:nvCxnSpPr>
          <p:cNvPr id="31" name="Straight Arrow Connector 30">
            <a:extLst>
              <a:ext uri="{FF2B5EF4-FFF2-40B4-BE49-F238E27FC236}">
                <a16:creationId xmlns:a16="http://schemas.microsoft.com/office/drawing/2014/main" id="{78DE00D4-FDD4-7E4D-87F5-EC45BC6F8A6F}"/>
              </a:ext>
            </a:extLst>
          </p:cNvPr>
          <p:cNvCxnSpPr>
            <a:stCxn id="29" idx="0"/>
          </p:cNvCxnSpPr>
          <p:nvPr/>
        </p:nvCxnSpPr>
        <p:spPr>
          <a:xfrm flipV="1">
            <a:off x="1962452" y="6332104"/>
            <a:ext cx="0" cy="54559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3" name="TextBox 32">
            <a:extLst>
              <a:ext uri="{FF2B5EF4-FFF2-40B4-BE49-F238E27FC236}">
                <a16:creationId xmlns:a16="http://schemas.microsoft.com/office/drawing/2014/main" id="{B9310752-4FEB-00A1-56CD-8AC28FD3783C}"/>
              </a:ext>
            </a:extLst>
          </p:cNvPr>
          <p:cNvSpPr txBox="1"/>
          <p:nvPr/>
        </p:nvSpPr>
        <p:spPr>
          <a:xfrm>
            <a:off x="3692988" y="7323305"/>
            <a:ext cx="3505199" cy="954107"/>
          </a:xfrm>
          <a:prstGeom prst="rect">
            <a:avLst/>
          </a:prstGeom>
          <a:solidFill>
            <a:srgbClr val="FFC000"/>
          </a:solidFill>
          <a:ln>
            <a:solidFill>
              <a:srgbClr val="FFC000"/>
            </a:solidFill>
          </a:ln>
        </p:spPr>
        <p:txBody>
          <a:bodyPr wrap="square" rtlCol="0">
            <a:spAutoFit/>
          </a:bodyPr>
          <a:lstStyle/>
          <a:p>
            <a:pPr algn="just"/>
            <a:r>
              <a:rPr lang="es-MX" sz="1400" dirty="0"/>
              <a:t>Para seguir agregando descripciones al control de la condición repita el mismo proceso, escribir en el campo de texto y presionar </a:t>
            </a:r>
            <a:endParaRPr lang="es-VE" sz="1400" dirty="0"/>
          </a:p>
        </p:txBody>
      </p:sp>
      <p:pic>
        <p:nvPicPr>
          <p:cNvPr id="5" name="Picture 4">
            <a:extLst>
              <a:ext uri="{FF2B5EF4-FFF2-40B4-BE49-F238E27FC236}">
                <a16:creationId xmlns:a16="http://schemas.microsoft.com/office/drawing/2014/main" id="{F321D17E-1CEF-757C-8445-1865338648CB}"/>
              </a:ext>
            </a:extLst>
          </p:cNvPr>
          <p:cNvPicPr>
            <a:picLocks noChangeAspect="1"/>
          </p:cNvPicPr>
          <p:nvPr/>
        </p:nvPicPr>
        <p:blipFill>
          <a:blip r:embed="rId5"/>
          <a:stretch>
            <a:fillRect/>
          </a:stretch>
        </p:blipFill>
        <p:spPr>
          <a:xfrm>
            <a:off x="359801" y="3152265"/>
            <a:ext cx="4509184" cy="1183992"/>
          </a:xfrm>
          <a:prstGeom prst="rect">
            <a:avLst/>
          </a:prstGeom>
        </p:spPr>
      </p:pic>
      <p:pic>
        <p:nvPicPr>
          <p:cNvPr id="18" name="Picture 17">
            <a:extLst>
              <a:ext uri="{FF2B5EF4-FFF2-40B4-BE49-F238E27FC236}">
                <a16:creationId xmlns:a16="http://schemas.microsoft.com/office/drawing/2014/main" id="{8D9E7C5D-54B9-1ADE-47C7-F372AD83BE8D}"/>
              </a:ext>
            </a:extLst>
          </p:cNvPr>
          <p:cNvPicPr>
            <a:picLocks noChangeAspect="1"/>
          </p:cNvPicPr>
          <p:nvPr/>
        </p:nvPicPr>
        <p:blipFill>
          <a:blip r:embed="rId6"/>
          <a:stretch>
            <a:fillRect/>
          </a:stretch>
        </p:blipFill>
        <p:spPr>
          <a:xfrm>
            <a:off x="589521" y="5223821"/>
            <a:ext cx="5515745" cy="1105054"/>
          </a:xfrm>
          <a:prstGeom prst="rect">
            <a:avLst/>
          </a:prstGeom>
        </p:spPr>
      </p:pic>
      <p:sp>
        <p:nvSpPr>
          <p:cNvPr id="22" name="Rectangle: Rounded Corners 21">
            <a:extLst>
              <a:ext uri="{FF2B5EF4-FFF2-40B4-BE49-F238E27FC236}">
                <a16:creationId xmlns:a16="http://schemas.microsoft.com/office/drawing/2014/main" id="{5557052A-E856-916A-4744-FA1DFB590723}"/>
              </a:ext>
            </a:extLst>
          </p:cNvPr>
          <p:cNvSpPr/>
          <p:nvPr/>
        </p:nvSpPr>
        <p:spPr>
          <a:xfrm>
            <a:off x="4592986" y="8045406"/>
            <a:ext cx="1339849" cy="175043"/>
          </a:xfrm>
          <a:prstGeom prst="roundRect">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1200" dirty="0"/>
              <a:t>Guardar condición</a:t>
            </a:r>
            <a:endParaRPr lang="es-VE" sz="1200" dirty="0"/>
          </a:p>
        </p:txBody>
      </p:sp>
    </p:spTree>
    <p:extLst>
      <p:ext uri="{BB962C8B-B14F-4D97-AF65-F5344CB8AC3E}">
        <p14:creationId xmlns:p14="http://schemas.microsoft.com/office/powerpoint/2010/main" val="1627034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BBA9EB6E-C700-9E85-7548-9C5B6FBD7192}"/>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7ADE9F4C-22F4-12F0-10BA-A8ADC57017B9}"/>
              </a:ext>
            </a:extLst>
          </p:cNvPr>
          <p:cNvPicPr>
            <a:picLocks noChangeAspect="1"/>
          </p:cNvPicPr>
          <p:nvPr/>
        </p:nvPicPr>
        <p:blipFill>
          <a:blip r:embed="rId3"/>
          <a:stretch>
            <a:fillRect/>
          </a:stretch>
        </p:blipFill>
        <p:spPr>
          <a:xfrm>
            <a:off x="233880" y="3363255"/>
            <a:ext cx="5056880" cy="2646159"/>
          </a:xfrm>
          <a:prstGeom prst="rect">
            <a:avLst/>
          </a:prstGeom>
        </p:spPr>
      </p:pic>
      <p:sp>
        <p:nvSpPr>
          <p:cNvPr id="7" name="Freeform 7">
            <a:extLst>
              <a:ext uri="{FF2B5EF4-FFF2-40B4-BE49-F238E27FC236}">
                <a16:creationId xmlns:a16="http://schemas.microsoft.com/office/drawing/2014/main" id="{0067D71C-1DD5-776C-704A-A1566BC8AD03}"/>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a:extLst>
              <a:ext uri="{FF2B5EF4-FFF2-40B4-BE49-F238E27FC236}">
                <a16:creationId xmlns:a16="http://schemas.microsoft.com/office/drawing/2014/main" id="{FDDE912B-9FCB-DEC1-1EE3-B5FF83EA91FD}"/>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a:extLst>
              <a:ext uri="{FF2B5EF4-FFF2-40B4-BE49-F238E27FC236}">
                <a16:creationId xmlns:a16="http://schemas.microsoft.com/office/drawing/2014/main" id="{6BDF0788-4FD3-C1A0-990E-7AA47CDA48E1}"/>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AutoShape 10">
            <a:extLst>
              <a:ext uri="{FF2B5EF4-FFF2-40B4-BE49-F238E27FC236}">
                <a16:creationId xmlns:a16="http://schemas.microsoft.com/office/drawing/2014/main" id="{08FEF104-4CC9-5826-1295-2BCB2F782A5E}"/>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FD84E9B8-ED59-D763-CF74-183F3503DDB3}"/>
              </a:ext>
            </a:extLst>
          </p:cNvPr>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Descripción</a:t>
            </a:r>
            <a:r>
              <a:rPr lang="en-US" sz="999" dirty="0">
                <a:solidFill>
                  <a:srgbClr val="222525"/>
                </a:solidFill>
                <a:latin typeface="Montserrat"/>
                <a:ea typeface="Montserrat"/>
                <a:cs typeface="Montserrat"/>
                <a:sym typeface="Montserrat"/>
              </a:rPr>
              <a:t> del Sistema</a:t>
            </a:r>
          </a:p>
        </p:txBody>
      </p:sp>
      <p:sp>
        <p:nvSpPr>
          <p:cNvPr id="13" name="TextBox 13">
            <a:extLst>
              <a:ext uri="{FF2B5EF4-FFF2-40B4-BE49-F238E27FC236}">
                <a16:creationId xmlns:a16="http://schemas.microsoft.com/office/drawing/2014/main" id="{1E7842A9-4885-373E-98A3-0C01DF883624}"/>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a:solidFill>
                  <a:srgbClr val="222525"/>
                </a:solidFill>
                <a:latin typeface="Montserrat"/>
                <a:ea typeface="Montserrat"/>
                <a:cs typeface="Montserrat"/>
                <a:sym typeface="Montserrat"/>
              </a:rPr>
              <a:t>01</a:t>
            </a:r>
          </a:p>
        </p:txBody>
      </p:sp>
      <p:sp>
        <p:nvSpPr>
          <p:cNvPr id="83" name="CuadroTexto 82">
            <a:extLst>
              <a:ext uri="{FF2B5EF4-FFF2-40B4-BE49-F238E27FC236}">
                <a16:creationId xmlns:a16="http://schemas.microsoft.com/office/drawing/2014/main" id="{84E5CCE9-C374-B89F-7ACB-A3EBDE04D3E8}"/>
              </a:ext>
            </a:extLst>
          </p:cNvPr>
          <p:cNvSpPr txBox="1"/>
          <p:nvPr/>
        </p:nvSpPr>
        <p:spPr>
          <a:xfrm>
            <a:off x="253771" y="1197189"/>
            <a:ext cx="3524479" cy="461665"/>
          </a:xfrm>
          <a:prstGeom prst="rect">
            <a:avLst/>
          </a:prstGeom>
          <a:noFill/>
        </p:spPr>
        <p:txBody>
          <a:bodyPr wrap="square" rtlCol="0">
            <a:spAutoFit/>
          </a:bodyPr>
          <a:lstStyle/>
          <a:p>
            <a:r>
              <a:rPr lang="es-VE" sz="2400" dirty="0"/>
              <a:t>3.3 Condición de Atención  </a:t>
            </a:r>
          </a:p>
        </p:txBody>
      </p:sp>
      <p:sp>
        <p:nvSpPr>
          <p:cNvPr id="2" name="TextBox 1">
            <a:extLst>
              <a:ext uri="{FF2B5EF4-FFF2-40B4-BE49-F238E27FC236}">
                <a16:creationId xmlns:a16="http://schemas.microsoft.com/office/drawing/2014/main" id="{61780717-5E2D-2628-D898-78ED8649F6DC}"/>
              </a:ext>
            </a:extLst>
          </p:cNvPr>
          <p:cNvSpPr txBox="1"/>
          <p:nvPr/>
        </p:nvSpPr>
        <p:spPr>
          <a:xfrm>
            <a:off x="362976" y="1957996"/>
            <a:ext cx="3778250" cy="738664"/>
          </a:xfrm>
          <a:prstGeom prst="rect">
            <a:avLst/>
          </a:prstGeom>
          <a:solidFill>
            <a:srgbClr val="FFC000"/>
          </a:solidFill>
          <a:ln>
            <a:solidFill>
              <a:srgbClr val="FFC000"/>
            </a:solidFill>
          </a:ln>
        </p:spPr>
        <p:txBody>
          <a:bodyPr wrap="square" rtlCol="0">
            <a:spAutoFit/>
          </a:bodyPr>
          <a:lstStyle/>
          <a:p>
            <a:pPr algn="just"/>
            <a:r>
              <a:rPr lang="es-MX" sz="1400" dirty="0"/>
              <a:t>Para ver las descripciones agregadas a un control de condición solo debe presionar       a la condición de atención deseada. </a:t>
            </a:r>
            <a:endParaRPr lang="es-VE" sz="1400" dirty="0"/>
          </a:p>
        </p:txBody>
      </p:sp>
      <p:sp>
        <p:nvSpPr>
          <p:cNvPr id="11" name="TextBox 10">
            <a:extLst>
              <a:ext uri="{FF2B5EF4-FFF2-40B4-BE49-F238E27FC236}">
                <a16:creationId xmlns:a16="http://schemas.microsoft.com/office/drawing/2014/main" id="{859DF013-9E4C-1E40-14B7-051788F95921}"/>
              </a:ext>
            </a:extLst>
          </p:cNvPr>
          <p:cNvSpPr txBox="1"/>
          <p:nvPr/>
        </p:nvSpPr>
        <p:spPr>
          <a:xfrm>
            <a:off x="5558085" y="2249278"/>
            <a:ext cx="1905000" cy="1600438"/>
          </a:xfrm>
          <a:prstGeom prst="rect">
            <a:avLst/>
          </a:prstGeom>
          <a:noFill/>
          <a:ln>
            <a:solidFill>
              <a:srgbClr val="FF0000"/>
            </a:solidFill>
          </a:ln>
        </p:spPr>
        <p:txBody>
          <a:bodyPr wrap="square" rtlCol="0">
            <a:spAutoFit/>
          </a:bodyPr>
          <a:lstStyle/>
          <a:p>
            <a:pPr algn="just"/>
            <a:r>
              <a:rPr lang="es-MX" sz="1400" dirty="0"/>
              <a:t>Se abrirá una tarjeta sobre la información de la condición de atención y debajo de esta una tabla con los registros de control de condición asociados.</a:t>
            </a:r>
            <a:endParaRPr lang="es-VE" sz="1400" dirty="0"/>
          </a:p>
        </p:txBody>
      </p:sp>
      <p:cxnSp>
        <p:nvCxnSpPr>
          <p:cNvPr id="21" name="Straight Arrow Connector 20">
            <a:extLst>
              <a:ext uri="{FF2B5EF4-FFF2-40B4-BE49-F238E27FC236}">
                <a16:creationId xmlns:a16="http://schemas.microsoft.com/office/drawing/2014/main" id="{43C18CB7-DE8A-420C-ADE3-D6D5F7242479}"/>
              </a:ext>
            </a:extLst>
          </p:cNvPr>
          <p:cNvCxnSpPr>
            <a:cxnSpLocks/>
            <a:stCxn id="11" idx="1"/>
          </p:cNvCxnSpPr>
          <p:nvPr/>
        </p:nvCxnSpPr>
        <p:spPr>
          <a:xfrm flipH="1">
            <a:off x="5149850" y="3049497"/>
            <a:ext cx="408235" cy="3137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9" name="Rectangle: Rounded Corners 28">
            <a:extLst>
              <a:ext uri="{FF2B5EF4-FFF2-40B4-BE49-F238E27FC236}">
                <a16:creationId xmlns:a16="http://schemas.microsoft.com/office/drawing/2014/main" id="{403BBDAB-5D8F-EA97-97DF-BC2879E58188}"/>
              </a:ext>
            </a:extLst>
          </p:cNvPr>
          <p:cNvSpPr/>
          <p:nvPr/>
        </p:nvSpPr>
        <p:spPr>
          <a:xfrm>
            <a:off x="233880" y="6449328"/>
            <a:ext cx="1776229" cy="338312"/>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MX" sz="1400" dirty="0">
                <a:solidFill>
                  <a:schemeClr val="tx1"/>
                </a:solidFill>
              </a:rPr>
              <a:t>Control de condición</a:t>
            </a:r>
            <a:endParaRPr lang="es-VE" sz="1400" dirty="0">
              <a:solidFill>
                <a:schemeClr val="tx1"/>
              </a:solidFill>
            </a:endParaRPr>
          </a:p>
        </p:txBody>
      </p:sp>
      <p:cxnSp>
        <p:nvCxnSpPr>
          <p:cNvPr id="31" name="Straight Arrow Connector 30">
            <a:extLst>
              <a:ext uri="{FF2B5EF4-FFF2-40B4-BE49-F238E27FC236}">
                <a16:creationId xmlns:a16="http://schemas.microsoft.com/office/drawing/2014/main" id="{5A201161-B492-8D12-9D28-D743E48B0FD8}"/>
              </a:ext>
            </a:extLst>
          </p:cNvPr>
          <p:cNvCxnSpPr>
            <a:cxnSpLocks/>
            <a:stCxn id="29" idx="0"/>
          </p:cNvCxnSpPr>
          <p:nvPr/>
        </p:nvCxnSpPr>
        <p:spPr>
          <a:xfrm flipH="1" flipV="1">
            <a:off x="654050" y="5544815"/>
            <a:ext cx="467945" cy="904513"/>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3" name="Rectangle: Rounded Corners 2">
            <a:extLst>
              <a:ext uri="{FF2B5EF4-FFF2-40B4-BE49-F238E27FC236}">
                <a16:creationId xmlns:a16="http://schemas.microsoft.com/office/drawing/2014/main" id="{0714C51C-B670-D649-7040-1561C0D8290D}"/>
              </a:ext>
            </a:extLst>
          </p:cNvPr>
          <p:cNvSpPr/>
          <p:nvPr/>
        </p:nvSpPr>
        <p:spPr>
          <a:xfrm>
            <a:off x="3180573" y="2249278"/>
            <a:ext cx="512415" cy="152149"/>
          </a:xfrm>
          <a:prstGeom prst="round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1400" dirty="0"/>
              <a:t>Ver</a:t>
            </a:r>
            <a:endParaRPr lang="es-VE" sz="1400" dirty="0"/>
          </a:p>
        </p:txBody>
      </p:sp>
      <p:sp>
        <p:nvSpPr>
          <p:cNvPr id="25" name="TextBox 24">
            <a:extLst>
              <a:ext uri="{FF2B5EF4-FFF2-40B4-BE49-F238E27FC236}">
                <a16:creationId xmlns:a16="http://schemas.microsoft.com/office/drawing/2014/main" id="{FB7B69BE-DD3D-46E5-9BF6-7763E06FA705}"/>
              </a:ext>
            </a:extLst>
          </p:cNvPr>
          <p:cNvSpPr txBox="1"/>
          <p:nvPr/>
        </p:nvSpPr>
        <p:spPr>
          <a:xfrm>
            <a:off x="927756" y="8992419"/>
            <a:ext cx="5698471" cy="677108"/>
          </a:xfrm>
          <a:prstGeom prst="rect">
            <a:avLst/>
          </a:prstGeom>
          <a:noFill/>
        </p:spPr>
        <p:txBody>
          <a:bodyPr wrap="square" rtlCol="0">
            <a:spAutoFit/>
          </a:bodyPr>
          <a:lstStyle/>
          <a:p>
            <a:pPr algn="just"/>
            <a:r>
              <a:rPr lang="es-MX" sz="1400" b="1" dirty="0"/>
              <a:t>Nota: </a:t>
            </a:r>
            <a:r>
              <a:rPr lang="es-MX" sz="1200" b="1" dirty="0"/>
              <a:t>Para las tarjetas de información para </a:t>
            </a:r>
            <a:r>
              <a:rPr lang="es-MX" sz="1200" b="1" dirty="0" err="1"/>
              <a:t>Nvr</a:t>
            </a:r>
            <a:r>
              <a:rPr lang="es-MX" sz="1200" b="1" dirty="0"/>
              <a:t> se muestra una tabla con las cámaras enlazadas y para Cámara se muestra una tabla con las condición de atención aplicadas a la cámara.</a:t>
            </a:r>
            <a:endParaRPr lang="es-VE" sz="1200" b="1" dirty="0"/>
          </a:p>
        </p:txBody>
      </p:sp>
    </p:spTree>
    <p:extLst>
      <p:ext uri="{BB962C8B-B14F-4D97-AF65-F5344CB8AC3E}">
        <p14:creationId xmlns:p14="http://schemas.microsoft.com/office/powerpoint/2010/main" val="54824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8E203837-8FB5-B0B6-37DD-952F1EF29830}"/>
            </a:ext>
          </a:extLst>
        </p:cNvPr>
        <p:cNvGrpSpPr/>
        <p:nvPr/>
      </p:nvGrpSpPr>
      <p:grpSpPr>
        <a:xfrm>
          <a:off x="0" y="0"/>
          <a:ext cx="0" cy="0"/>
          <a:chOff x="0" y="0"/>
          <a:chExt cx="0" cy="0"/>
        </a:xfrm>
      </p:grpSpPr>
      <p:pic>
        <p:nvPicPr>
          <p:cNvPr id="3" name="Imagen 2">
            <a:extLst>
              <a:ext uri="{FF2B5EF4-FFF2-40B4-BE49-F238E27FC236}">
                <a16:creationId xmlns:a16="http://schemas.microsoft.com/office/drawing/2014/main" id="{8C19E529-18CA-CEBC-C1D9-E179F771A559}"/>
              </a:ext>
            </a:extLst>
          </p:cNvPr>
          <p:cNvPicPr>
            <a:picLocks noChangeAspect="1"/>
          </p:cNvPicPr>
          <p:nvPr/>
        </p:nvPicPr>
        <p:blipFill>
          <a:blip r:embed="rId3"/>
          <a:stretch>
            <a:fillRect/>
          </a:stretch>
        </p:blipFill>
        <p:spPr>
          <a:xfrm>
            <a:off x="2885156" y="2389935"/>
            <a:ext cx="4353028" cy="1122479"/>
          </a:xfrm>
          <a:prstGeom prst="rect">
            <a:avLst/>
          </a:prstGeom>
        </p:spPr>
      </p:pic>
      <p:sp>
        <p:nvSpPr>
          <p:cNvPr id="7" name="Freeform 7">
            <a:extLst>
              <a:ext uri="{FF2B5EF4-FFF2-40B4-BE49-F238E27FC236}">
                <a16:creationId xmlns:a16="http://schemas.microsoft.com/office/drawing/2014/main" id="{CD3526D4-E760-45EC-40CF-DC6880A7B436}"/>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a:extLst>
              <a:ext uri="{FF2B5EF4-FFF2-40B4-BE49-F238E27FC236}">
                <a16:creationId xmlns:a16="http://schemas.microsoft.com/office/drawing/2014/main" id="{12D50903-C3A8-C735-D5F4-28196DD6705A}"/>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a:extLst>
              <a:ext uri="{FF2B5EF4-FFF2-40B4-BE49-F238E27FC236}">
                <a16:creationId xmlns:a16="http://schemas.microsoft.com/office/drawing/2014/main" id="{4ACB45C9-77A5-9D88-D331-AC0B1CD0D138}"/>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AutoShape 10">
            <a:extLst>
              <a:ext uri="{FF2B5EF4-FFF2-40B4-BE49-F238E27FC236}">
                <a16:creationId xmlns:a16="http://schemas.microsoft.com/office/drawing/2014/main" id="{C012E2B4-1D48-B719-A600-9EFCFAAA75D4}"/>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6AAF4403-C948-E27E-B59B-D5AF293E07C5}"/>
              </a:ext>
            </a:extLst>
          </p:cNvPr>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Descripción</a:t>
            </a:r>
            <a:r>
              <a:rPr lang="en-US" sz="999" dirty="0">
                <a:solidFill>
                  <a:srgbClr val="222525"/>
                </a:solidFill>
                <a:latin typeface="Montserrat"/>
                <a:ea typeface="Montserrat"/>
                <a:cs typeface="Montserrat"/>
                <a:sym typeface="Montserrat"/>
              </a:rPr>
              <a:t> del Sistema</a:t>
            </a:r>
          </a:p>
        </p:txBody>
      </p:sp>
      <p:sp>
        <p:nvSpPr>
          <p:cNvPr id="13" name="TextBox 13">
            <a:extLst>
              <a:ext uri="{FF2B5EF4-FFF2-40B4-BE49-F238E27FC236}">
                <a16:creationId xmlns:a16="http://schemas.microsoft.com/office/drawing/2014/main" id="{7793E54D-7AE1-D31D-3EAA-B1567B884721}"/>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a:solidFill>
                  <a:srgbClr val="222525"/>
                </a:solidFill>
                <a:latin typeface="Montserrat"/>
                <a:ea typeface="Montserrat"/>
                <a:cs typeface="Montserrat"/>
                <a:sym typeface="Montserrat"/>
              </a:rPr>
              <a:t>01</a:t>
            </a:r>
          </a:p>
        </p:txBody>
      </p:sp>
      <p:sp>
        <p:nvSpPr>
          <p:cNvPr id="5" name="Rectángulo: esquinas redondeadas 4">
            <a:extLst>
              <a:ext uri="{FF2B5EF4-FFF2-40B4-BE49-F238E27FC236}">
                <a16:creationId xmlns:a16="http://schemas.microsoft.com/office/drawing/2014/main" id="{D7E519AA-98FF-D964-F756-DB2FB3B53180}"/>
              </a:ext>
            </a:extLst>
          </p:cNvPr>
          <p:cNvSpPr/>
          <p:nvPr/>
        </p:nvSpPr>
        <p:spPr>
          <a:xfrm>
            <a:off x="169693" y="2049970"/>
            <a:ext cx="2087381" cy="1802409"/>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En historial Eliminados se muestra una tabla con los datos y acciones que se pueden hacer sobre esos registros, como: Ver y eliminar.</a:t>
            </a:r>
          </a:p>
        </p:txBody>
      </p:sp>
      <p:cxnSp>
        <p:nvCxnSpPr>
          <p:cNvPr id="14" name="Conector recto de flecha 13">
            <a:extLst>
              <a:ext uri="{FF2B5EF4-FFF2-40B4-BE49-F238E27FC236}">
                <a16:creationId xmlns:a16="http://schemas.microsoft.com/office/drawing/2014/main" id="{1AC333CD-A2BA-2707-B9A8-D73D3EC2B365}"/>
              </a:ext>
            </a:extLst>
          </p:cNvPr>
          <p:cNvCxnSpPr>
            <a:cxnSpLocks/>
            <a:stCxn id="5" idx="3"/>
            <a:endCxn id="3" idx="1"/>
          </p:cNvCxnSpPr>
          <p:nvPr/>
        </p:nvCxnSpPr>
        <p:spPr>
          <a:xfrm>
            <a:off x="2257074" y="2951175"/>
            <a:ext cx="628082" cy="0"/>
          </a:xfrm>
          <a:prstGeom prst="straightConnector1">
            <a:avLst/>
          </a:prstGeom>
          <a:ln>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19" name="Rectángulo: esquinas redondeadas 18">
            <a:extLst>
              <a:ext uri="{FF2B5EF4-FFF2-40B4-BE49-F238E27FC236}">
                <a16:creationId xmlns:a16="http://schemas.microsoft.com/office/drawing/2014/main" id="{2B1B82AF-3C4F-7E6D-554D-56B6B6DC1484}"/>
              </a:ext>
            </a:extLst>
          </p:cNvPr>
          <p:cNvSpPr/>
          <p:nvPr/>
        </p:nvSpPr>
        <p:spPr>
          <a:xfrm>
            <a:off x="6235107" y="3886484"/>
            <a:ext cx="983813" cy="271715"/>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rPr>
              <a:t>Acciones</a:t>
            </a:r>
          </a:p>
        </p:txBody>
      </p:sp>
      <p:sp>
        <p:nvSpPr>
          <p:cNvPr id="44" name="Elipse 43">
            <a:extLst>
              <a:ext uri="{FF2B5EF4-FFF2-40B4-BE49-F238E27FC236}">
                <a16:creationId xmlns:a16="http://schemas.microsoft.com/office/drawing/2014/main" id="{BD72C69C-ED6D-DDF6-EE95-4956954B76E2}"/>
              </a:ext>
            </a:extLst>
          </p:cNvPr>
          <p:cNvSpPr/>
          <p:nvPr/>
        </p:nvSpPr>
        <p:spPr>
          <a:xfrm>
            <a:off x="6366679" y="3040211"/>
            <a:ext cx="719852" cy="2286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cxnSp>
        <p:nvCxnSpPr>
          <p:cNvPr id="46" name="Conector recto de flecha 45">
            <a:extLst>
              <a:ext uri="{FF2B5EF4-FFF2-40B4-BE49-F238E27FC236}">
                <a16:creationId xmlns:a16="http://schemas.microsoft.com/office/drawing/2014/main" id="{22774541-A2CD-6B93-BA50-CFAA36192858}"/>
              </a:ext>
            </a:extLst>
          </p:cNvPr>
          <p:cNvCxnSpPr>
            <a:cxnSpLocks/>
            <a:stCxn id="19" idx="0"/>
            <a:endCxn id="44" idx="4"/>
          </p:cNvCxnSpPr>
          <p:nvPr/>
        </p:nvCxnSpPr>
        <p:spPr>
          <a:xfrm flipH="1" flipV="1">
            <a:off x="6726605" y="3268811"/>
            <a:ext cx="409" cy="61767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68" name="Abrir llave 67">
            <a:extLst>
              <a:ext uri="{FF2B5EF4-FFF2-40B4-BE49-F238E27FC236}">
                <a16:creationId xmlns:a16="http://schemas.microsoft.com/office/drawing/2014/main" id="{B9F57800-973A-B39D-D5CF-37D1CEB92456}"/>
              </a:ext>
            </a:extLst>
          </p:cNvPr>
          <p:cNvSpPr/>
          <p:nvPr/>
        </p:nvSpPr>
        <p:spPr>
          <a:xfrm rot="16200000">
            <a:off x="4785834" y="1367846"/>
            <a:ext cx="532407" cy="4333763"/>
          </a:xfrm>
          <a:prstGeom prst="leftBrace">
            <a:avLst>
              <a:gd name="adj1" fmla="val 0"/>
              <a:gd name="adj2" fmla="val 51606"/>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s-VE"/>
          </a:p>
        </p:txBody>
      </p:sp>
      <p:sp>
        <p:nvSpPr>
          <p:cNvPr id="70" name="Rectángulo: esquinas redondeadas 69">
            <a:extLst>
              <a:ext uri="{FF2B5EF4-FFF2-40B4-BE49-F238E27FC236}">
                <a16:creationId xmlns:a16="http://schemas.microsoft.com/office/drawing/2014/main" id="{0F7FA6B2-C926-D9C0-F363-0E930FB28294}"/>
              </a:ext>
            </a:extLst>
          </p:cNvPr>
          <p:cNvSpPr/>
          <p:nvPr/>
        </p:nvSpPr>
        <p:spPr>
          <a:xfrm>
            <a:off x="4427790" y="3823487"/>
            <a:ext cx="1447800" cy="420008"/>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rPr>
              <a:t>Datos de registros</a:t>
            </a:r>
          </a:p>
        </p:txBody>
      </p:sp>
      <p:sp>
        <p:nvSpPr>
          <p:cNvPr id="83" name="CuadroTexto 82">
            <a:extLst>
              <a:ext uri="{FF2B5EF4-FFF2-40B4-BE49-F238E27FC236}">
                <a16:creationId xmlns:a16="http://schemas.microsoft.com/office/drawing/2014/main" id="{2880CEDB-0A0E-FEF4-180E-A67D84FB1F3A}"/>
              </a:ext>
            </a:extLst>
          </p:cNvPr>
          <p:cNvSpPr txBox="1"/>
          <p:nvPr/>
        </p:nvSpPr>
        <p:spPr>
          <a:xfrm>
            <a:off x="253771" y="1197189"/>
            <a:ext cx="3295879" cy="461665"/>
          </a:xfrm>
          <a:prstGeom prst="rect">
            <a:avLst/>
          </a:prstGeom>
          <a:noFill/>
        </p:spPr>
        <p:txBody>
          <a:bodyPr wrap="square" rtlCol="0">
            <a:spAutoFit/>
          </a:bodyPr>
          <a:lstStyle/>
          <a:p>
            <a:r>
              <a:rPr lang="es-VE" sz="2400" dirty="0"/>
              <a:t>3.4 Historial Eliminados</a:t>
            </a:r>
          </a:p>
        </p:txBody>
      </p:sp>
      <p:sp>
        <p:nvSpPr>
          <p:cNvPr id="16" name="CuadroTexto 15">
            <a:extLst>
              <a:ext uri="{FF2B5EF4-FFF2-40B4-BE49-F238E27FC236}">
                <a16:creationId xmlns:a16="http://schemas.microsoft.com/office/drawing/2014/main" id="{B65B4EA7-3B5F-F313-C9FB-E9FD1BB324C3}"/>
              </a:ext>
            </a:extLst>
          </p:cNvPr>
          <p:cNvSpPr txBox="1"/>
          <p:nvPr/>
        </p:nvSpPr>
        <p:spPr>
          <a:xfrm>
            <a:off x="253771" y="5115867"/>
            <a:ext cx="3295879" cy="461665"/>
          </a:xfrm>
          <a:prstGeom prst="rect">
            <a:avLst/>
          </a:prstGeom>
          <a:noFill/>
        </p:spPr>
        <p:txBody>
          <a:bodyPr wrap="square" rtlCol="0">
            <a:spAutoFit/>
          </a:bodyPr>
          <a:lstStyle/>
          <a:p>
            <a:r>
              <a:rPr lang="es-VE" sz="2400" dirty="0"/>
              <a:t>3.5 Reporte</a:t>
            </a:r>
          </a:p>
        </p:txBody>
      </p:sp>
      <p:pic>
        <p:nvPicPr>
          <p:cNvPr id="21" name="Imagen 20">
            <a:extLst>
              <a:ext uri="{FF2B5EF4-FFF2-40B4-BE49-F238E27FC236}">
                <a16:creationId xmlns:a16="http://schemas.microsoft.com/office/drawing/2014/main" id="{0E75F580-8F27-0D7C-9327-16F145AAD07D}"/>
              </a:ext>
            </a:extLst>
          </p:cNvPr>
          <p:cNvPicPr>
            <a:picLocks noChangeAspect="1"/>
          </p:cNvPicPr>
          <p:nvPr/>
        </p:nvPicPr>
        <p:blipFill>
          <a:blip r:embed="rId6"/>
          <a:stretch>
            <a:fillRect/>
          </a:stretch>
        </p:blipFill>
        <p:spPr>
          <a:xfrm>
            <a:off x="2872155" y="6132801"/>
            <a:ext cx="3854450" cy="2210307"/>
          </a:xfrm>
          <a:prstGeom prst="rect">
            <a:avLst/>
          </a:prstGeom>
        </p:spPr>
      </p:pic>
      <p:sp>
        <p:nvSpPr>
          <p:cNvPr id="22" name="Rectángulo: esquinas redondeadas 21">
            <a:extLst>
              <a:ext uri="{FF2B5EF4-FFF2-40B4-BE49-F238E27FC236}">
                <a16:creationId xmlns:a16="http://schemas.microsoft.com/office/drawing/2014/main" id="{C40013DC-0872-C184-92F9-61C73EA87BDF}"/>
              </a:ext>
            </a:extLst>
          </p:cNvPr>
          <p:cNvSpPr/>
          <p:nvPr/>
        </p:nvSpPr>
        <p:spPr>
          <a:xfrm>
            <a:off x="4195615" y="8716955"/>
            <a:ext cx="1207529" cy="362844"/>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Archivos .xlsx</a:t>
            </a:r>
          </a:p>
        </p:txBody>
      </p:sp>
      <p:sp>
        <p:nvSpPr>
          <p:cNvPr id="23" name="Rectángulo: esquinas redondeadas 22">
            <a:extLst>
              <a:ext uri="{FF2B5EF4-FFF2-40B4-BE49-F238E27FC236}">
                <a16:creationId xmlns:a16="http://schemas.microsoft.com/office/drawing/2014/main" id="{C8AAFB32-202D-93CD-62B6-23F27FD5B5FA}"/>
              </a:ext>
            </a:extLst>
          </p:cNvPr>
          <p:cNvSpPr/>
          <p:nvPr/>
        </p:nvSpPr>
        <p:spPr>
          <a:xfrm>
            <a:off x="253771" y="6743459"/>
            <a:ext cx="2087381" cy="998764"/>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En reporte muestran los distintos archivos que se pueden generar. </a:t>
            </a:r>
          </a:p>
        </p:txBody>
      </p:sp>
      <p:cxnSp>
        <p:nvCxnSpPr>
          <p:cNvPr id="25" name="Conector recto de flecha 24">
            <a:extLst>
              <a:ext uri="{FF2B5EF4-FFF2-40B4-BE49-F238E27FC236}">
                <a16:creationId xmlns:a16="http://schemas.microsoft.com/office/drawing/2014/main" id="{BE18E46C-82AD-9794-24AB-65C57C0B3E95}"/>
              </a:ext>
            </a:extLst>
          </p:cNvPr>
          <p:cNvCxnSpPr>
            <a:cxnSpLocks/>
            <a:stCxn id="23" idx="3"/>
            <a:endCxn id="21" idx="1"/>
          </p:cNvCxnSpPr>
          <p:nvPr/>
        </p:nvCxnSpPr>
        <p:spPr>
          <a:xfrm flipV="1">
            <a:off x="2341152" y="7237955"/>
            <a:ext cx="531003" cy="488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7" name="Elipse 26">
            <a:extLst>
              <a:ext uri="{FF2B5EF4-FFF2-40B4-BE49-F238E27FC236}">
                <a16:creationId xmlns:a16="http://schemas.microsoft.com/office/drawing/2014/main" id="{9D607468-4673-9B7C-017C-5B5F33FE7DC6}"/>
              </a:ext>
            </a:extLst>
          </p:cNvPr>
          <p:cNvSpPr/>
          <p:nvPr/>
        </p:nvSpPr>
        <p:spPr>
          <a:xfrm>
            <a:off x="4799380" y="6580251"/>
            <a:ext cx="603765" cy="176285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cxnSp>
        <p:nvCxnSpPr>
          <p:cNvPr id="35" name="Conector recto de flecha 34">
            <a:extLst>
              <a:ext uri="{FF2B5EF4-FFF2-40B4-BE49-F238E27FC236}">
                <a16:creationId xmlns:a16="http://schemas.microsoft.com/office/drawing/2014/main" id="{B4E912AA-41D4-A160-0981-D9C3EBB05419}"/>
              </a:ext>
            </a:extLst>
          </p:cNvPr>
          <p:cNvCxnSpPr>
            <a:stCxn id="22" idx="0"/>
            <a:endCxn id="27" idx="4"/>
          </p:cNvCxnSpPr>
          <p:nvPr/>
        </p:nvCxnSpPr>
        <p:spPr>
          <a:xfrm flipV="1">
            <a:off x="4799380" y="8343108"/>
            <a:ext cx="301883" cy="3738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Rectángulo: esquinas redondeadas 35">
            <a:extLst>
              <a:ext uri="{FF2B5EF4-FFF2-40B4-BE49-F238E27FC236}">
                <a16:creationId xmlns:a16="http://schemas.microsoft.com/office/drawing/2014/main" id="{7E8E4C74-AD0C-09B4-31A9-43FF967273D2}"/>
              </a:ext>
            </a:extLst>
          </p:cNvPr>
          <p:cNvSpPr/>
          <p:nvPr/>
        </p:nvSpPr>
        <p:spPr>
          <a:xfrm>
            <a:off x="3791809" y="5208054"/>
            <a:ext cx="3220859" cy="713543"/>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Archivos log .</a:t>
            </a:r>
            <a:r>
              <a:rPr lang="es-VE" sz="1400" dirty="0" err="1">
                <a:solidFill>
                  <a:schemeClr val="tx1"/>
                </a:solidFill>
              </a:rPr>
              <a:t>txt</a:t>
            </a:r>
            <a:r>
              <a:rPr lang="es-VE" sz="1400" dirty="0">
                <a:solidFill>
                  <a:schemeClr val="tx1"/>
                </a:solidFill>
              </a:rPr>
              <a:t> . Los archivos log se pueden descargar según sea seleccionada una fecha o no.</a:t>
            </a:r>
          </a:p>
        </p:txBody>
      </p:sp>
      <p:sp>
        <p:nvSpPr>
          <p:cNvPr id="37" name="Elipse 36">
            <a:extLst>
              <a:ext uri="{FF2B5EF4-FFF2-40B4-BE49-F238E27FC236}">
                <a16:creationId xmlns:a16="http://schemas.microsoft.com/office/drawing/2014/main" id="{F34EAA36-D0D8-BEE3-2B5F-2FF092FFC352}"/>
              </a:ext>
            </a:extLst>
          </p:cNvPr>
          <p:cNvSpPr/>
          <p:nvPr/>
        </p:nvSpPr>
        <p:spPr>
          <a:xfrm>
            <a:off x="5963514" y="7127787"/>
            <a:ext cx="603765" cy="242446"/>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cxnSp>
        <p:nvCxnSpPr>
          <p:cNvPr id="47" name="Conector recto de flecha 46">
            <a:extLst>
              <a:ext uri="{FF2B5EF4-FFF2-40B4-BE49-F238E27FC236}">
                <a16:creationId xmlns:a16="http://schemas.microsoft.com/office/drawing/2014/main" id="{3BBB092C-A79C-AE7C-FCD5-3FEFB065A154}"/>
              </a:ext>
            </a:extLst>
          </p:cNvPr>
          <p:cNvCxnSpPr>
            <a:cxnSpLocks/>
            <a:stCxn id="36" idx="2"/>
            <a:endCxn id="37" idx="0"/>
          </p:cNvCxnSpPr>
          <p:nvPr/>
        </p:nvCxnSpPr>
        <p:spPr>
          <a:xfrm>
            <a:off x="5402239" y="5921597"/>
            <a:ext cx="863158" cy="1206190"/>
          </a:xfrm>
          <a:prstGeom prst="straightConnector1">
            <a:avLst/>
          </a:prstGeom>
          <a:ln>
            <a:solidFill>
              <a:srgbClr val="FF0000"/>
            </a:solidFill>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915250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D2E3A59A-7BE8-D040-D4A3-17886EDE92A2}"/>
            </a:ext>
          </a:extLst>
        </p:cNvPr>
        <p:cNvGrpSpPr/>
        <p:nvPr/>
      </p:nvGrpSpPr>
      <p:grpSpPr>
        <a:xfrm>
          <a:off x="0" y="0"/>
          <a:ext cx="0" cy="0"/>
          <a:chOff x="0" y="0"/>
          <a:chExt cx="0" cy="0"/>
        </a:xfrm>
      </p:grpSpPr>
      <p:sp>
        <p:nvSpPr>
          <p:cNvPr id="7" name="Freeform 7">
            <a:extLst>
              <a:ext uri="{FF2B5EF4-FFF2-40B4-BE49-F238E27FC236}">
                <a16:creationId xmlns:a16="http://schemas.microsoft.com/office/drawing/2014/main" id="{4C65DE58-FAA7-9AAD-06C8-3E32EA25D150}"/>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a:extLst>
              <a:ext uri="{FF2B5EF4-FFF2-40B4-BE49-F238E27FC236}">
                <a16:creationId xmlns:a16="http://schemas.microsoft.com/office/drawing/2014/main" id="{279F3A3C-A2C7-54E3-362B-84F71A21BFF9}"/>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a:extLst>
              <a:ext uri="{FF2B5EF4-FFF2-40B4-BE49-F238E27FC236}">
                <a16:creationId xmlns:a16="http://schemas.microsoft.com/office/drawing/2014/main" id="{B3A13C3A-D517-2C41-52B9-980F2EC3F67B}"/>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10">
            <a:extLst>
              <a:ext uri="{FF2B5EF4-FFF2-40B4-BE49-F238E27FC236}">
                <a16:creationId xmlns:a16="http://schemas.microsoft.com/office/drawing/2014/main" id="{CDB941D9-707A-9A51-650B-34BFF3EA890A}"/>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156B1EC1-A19D-B909-9342-8163BDBDC289}"/>
              </a:ext>
            </a:extLst>
          </p:cNvPr>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Descripción</a:t>
            </a:r>
            <a:r>
              <a:rPr lang="en-US" sz="999" dirty="0">
                <a:solidFill>
                  <a:srgbClr val="222525"/>
                </a:solidFill>
                <a:latin typeface="Montserrat"/>
                <a:ea typeface="Montserrat"/>
                <a:cs typeface="Montserrat"/>
                <a:sym typeface="Montserrat"/>
              </a:rPr>
              <a:t> del Sistema</a:t>
            </a:r>
          </a:p>
        </p:txBody>
      </p:sp>
      <p:sp>
        <p:nvSpPr>
          <p:cNvPr id="13" name="TextBox 13">
            <a:extLst>
              <a:ext uri="{FF2B5EF4-FFF2-40B4-BE49-F238E27FC236}">
                <a16:creationId xmlns:a16="http://schemas.microsoft.com/office/drawing/2014/main" id="{28CEDBE8-6A95-BE6A-477A-5714BE73F633}"/>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a:solidFill>
                  <a:srgbClr val="222525"/>
                </a:solidFill>
                <a:latin typeface="Montserrat"/>
                <a:ea typeface="Montserrat"/>
                <a:cs typeface="Montserrat"/>
                <a:sym typeface="Montserrat"/>
              </a:rPr>
              <a:t>01</a:t>
            </a:r>
          </a:p>
        </p:txBody>
      </p:sp>
      <p:sp>
        <p:nvSpPr>
          <p:cNvPr id="5" name="Rectángulo: esquinas redondeadas 4">
            <a:extLst>
              <a:ext uri="{FF2B5EF4-FFF2-40B4-BE49-F238E27FC236}">
                <a16:creationId xmlns:a16="http://schemas.microsoft.com/office/drawing/2014/main" id="{BFF4D7ED-5DED-8843-07D5-559C9AEC4C14}"/>
              </a:ext>
            </a:extLst>
          </p:cNvPr>
          <p:cNvSpPr/>
          <p:nvPr/>
        </p:nvSpPr>
        <p:spPr>
          <a:xfrm>
            <a:off x="164720" y="2247984"/>
            <a:ext cx="2087381" cy="1859641"/>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Al desplegar la lista de configuración el primer botón pertenece a Perfil, dónde se muestran un formulario con los datos del usuario que abrió la sesión.</a:t>
            </a:r>
          </a:p>
        </p:txBody>
      </p:sp>
      <p:cxnSp>
        <p:nvCxnSpPr>
          <p:cNvPr id="14" name="Conector recto de flecha 13">
            <a:extLst>
              <a:ext uri="{FF2B5EF4-FFF2-40B4-BE49-F238E27FC236}">
                <a16:creationId xmlns:a16="http://schemas.microsoft.com/office/drawing/2014/main" id="{53C6153A-2706-C035-F184-4F4C683CDFBB}"/>
              </a:ext>
            </a:extLst>
          </p:cNvPr>
          <p:cNvCxnSpPr>
            <a:cxnSpLocks/>
            <a:stCxn id="5" idx="3"/>
            <a:endCxn id="20" idx="1"/>
          </p:cNvCxnSpPr>
          <p:nvPr/>
        </p:nvCxnSpPr>
        <p:spPr>
          <a:xfrm>
            <a:off x="2252101" y="3177805"/>
            <a:ext cx="642687" cy="371216"/>
          </a:xfrm>
          <a:prstGeom prst="straightConnector1">
            <a:avLst/>
          </a:prstGeom>
          <a:ln>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83" name="CuadroTexto 82">
            <a:extLst>
              <a:ext uri="{FF2B5EF4-FFF2-40B4-BE49-F238E27FC236}">
                <a16:creationId xmlns:a16="http://schemas.microsoft.com/office/drawing/2014/main" id="{D860D894-9008-FC54-1DEF-0196761FDBF1}"/>
              </a:ext>
            </a:extLst>
          </p:cNvPr>
          <p:cNvSpPr txBox="1"/>
          <p:nvPr/>
        </p:nvSpPr>
        <p:spPr>
          <a:xfrm>
            <a:off x="253771" y="1197189"/>
            <a:ext cx="3295879" cy="461665"/>
          </a:xfrm>
          <a:prstGeom prst="rect">
            <a:avLst/>
          </a:prstGeom>
          <a:noFill/>
        </p:spPr>
        <p:txBody>
          <a:bodyPr wrap="square" rtlCol="0">
            <a:spAutoFit/>
          </a:bodyPr>
          <a:lstStyle/>
          <a:p>
            <a:r>
              <a:rPr lang="es-VE" sz="2400" dirty="0"/>
              <a:t>3.6 Configuración</a:t>
            </a:r>
          </a:p>
        </p:txBody>
      </p:sp>
      <p:sp>
        <p:nvSpPr>
          <p:cNvPr id="2" name="CuadroTexto 1">
            <a:extLst>
              <a:ext uri="{FF2B5EF4-FFF2-40B4-BE49-F238E27FC236}">
                <a16:creationId xmlns:a16="http://schemas.microsoft.com/office/drawing/2014/main" id="{CF419F76-23C4-D3B1-5D3D-2A2B032D12F3}"/>
              </a:ext>
            </a:extLst>
          </p:cNvPr>
          <p:cNvSpPr txBox="1"/>
          <p:nvPr/>
        </p:nvSpPr>
        <p:spPr>
          <a:xfrm>
            <a:off x="2928178" y="1608808"/>
            <a:ext cx="1697627" cy="400110"/>
          </a:xfrm>
          <a:prstGeom prst="rect">
            <a:avLst/>
          </a:prstGeom>
          <a:noFill/>
        </p:spPr>
        <p:txBody>
          <a:bodyPr wrap="square" rtlCol="0">
            <a:spAutoFit/>
          </a:bodyPr>
          <a:lstStyle/>
          <a:p>
            <a:r>
              <a:rPr lang="es-VE" sz="2000" dirty="0"/>
              <a:t>3.6.1 Perfil</a:t>
            </a:r>
          </a:p>
        </p:txBody>
      </p:sp>
      <p:pic>
        <p:nvPicPr>
          <p:cNvPr id="20" name="Imagen 19">
            <a:extLst>
              <a:ext uri="{FF2B5EF4-FFF2-40B4-BE49-F238E27FC236}">
                <a16:creationId xmlns:a16="http://schemas.microsoft.com/office/drawing/2014/main" id="{CE804F6E-3ADC-1804-8053-C8A7768AAFAC}"/>
              </a:ext>
            </a:extLst>
          </p:cNvPr>
          <p:cNvPicPr>
            <a:picLocks noChangeAspect="1"/>
          </p:cNvPicPr>
          <p:nvPr/>
        </p:nvPicPr>
        <p:blipFill>
          <a:blip r:embed="rId5"/>
          <a:stretch>
            <a:fillRect/>
          </a:stretch>
        </p:blipFill>
        <p:spPr>
          <a:xfrm>
            <a:off x="2894788" y="2831966"/>
            <a:ext cx="4333763" cy="1434110"/>
          </a:xfrm>
          <a:prstGeom prst="rect">
            <a:avLst/>
          </a:prstGeom>
        </p:spPr>
      </p:pic>
      <p:sp>
        <p:nvSpPr>
          <p:cNvPr id="40" name="Rectángulo: esquinas redondeadas 39">
            <a:extLst>
              <a:ext uri="{FF2B5EF4-FFF2-40B4-BE49-F238E27FC236}">
                <a16:creationId xmlns:a16="http://schemas.microsoft.com/office/drawing/2014/main" id="{4D062627-8176-233F-2415-A551F5663511}"/>
              </a:ext>
            </a:extLst>
          </p:cNvPr>
          <p:cNvSpPr/>
          <p:nvPr/>
        </p:nvSpPr>
        <p:spPr>
          <a:xfrm>
            <a:off x="5976752" y="4618069"/>
            <a:ext cx="1394765" cy="187321"/>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rPr>
              <a:t>Actualizar datos </a:t>
            </a:r>
          </a:p>
        </p:txBody>
      </p:sp>
      <p:sp>
        <p:nvSpPr>
          <p:cNvPr id="41" name="Rectángulo: esquinas redondeadas 40">
            <a:extLst>
              <a:ext uri="{FF2B5EF4-FFF2-40B4-BE49-F238E27FC236}">
                <a16:creationId xmlns:a16="http://schemas.microsoft.com/office/drawing/2014/main" id="{BDC2124F-CD67-3B4F-61DF-DC85849CEDDA}"/>
              </a:ext>
            </a:extLst>
          </p:cNvPr>
          <p:cNvSpPr/>
          <p:nvPr/>
        </p:nvSpPr>
        <p:spPr>
          <a:xfrm>
            <a:off x="4869709" y="2008918"/>
            <a:ext cx="2087381" cy="171353"/>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rPr>
              <a:t>Preguntas de Seguridad</a:t>
            </a:r>
          </a:p>
        </p:txBody>
      </p:sp>
      <p:cxnSp>
        <p:nvCxnSpPr>
          <p:cNvPr id="45" name="Conector recto de flecha 44">
            <a:extLst>
              <a:ext uri="{FF2B5EF4-FFF2-40B4-BE49-F238E27FC236}">
                <a16:creationId xmlns:a16="http://schemas.microsoft.com/office/drawing/2014/main" id="{1B48E8A1-0579-9FB4-0DB7-DC919D5D8D25}"/>
              </a:ext>
            </a:extLst>
          </p:cNvPr>
          <p:cNvCxnSpPr>
            <a:cxnSpLocks/>
            <a:stCxn id="41" idx="2"/>
            <a:endCxn id="48" idx="1"/>
          </p:cNvCxnSpPr>
          <p:nvPr/>
        </p:nvCxnSpPr>
        <p:spPr>
          <a:xfrm>
            <a:off x="5913400" y="2180271"/>
            <a:ext cx="581521" cy="80714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8" name="Elipse 47">
            <a:extLst>
              <a:ext uri="{FF2B5EF4-FFF2-40B4-BE49-F238E27FC236}">
                <a16:creationId xmlns:a16="http://schemas.microsoft.com/office/drawing/2014/main" id="{71CAB98A-7FF1-1383-EDB5-6C19343E1EEB}"/>
              </a:ext>
            </a:extLst>
          </p:cNvPr>
          <p:cNvSpPr/>
          <p:nvPr/>
        </p:nvSpPr>
        <p:spPr>
          <a:xfrm>
            <a:off x="6369050" y="2954746"/>
            <a:ext cx="859501" cy="223058"/>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cxnSp>
        <p:nvCxnSpPr>
          <p:cNvPr id="55" name="Conector recto de flecha 54">
            <a:extLst>
              <a:ext uri="{FF2B5EF4-FFF2-40B4-BE49-F238E27FC236}">
                <a16:creationId xmlns:a16="http://schemas.microsoft.com/office/drawing/2014/main" id="{1962054D-AAFA-10A1-1465-D1F6693D8469}"/>
              </a:ext>
            </a:extLst>
          </p:cNvPr>
          <p:cNvCxnSpPr>
            <a:cxnSpLocks/>
            <a:stCxn id="40" idx="0"/>
            <a:endCxn id="56" idx="4"/>
          </p:cNvCxnSpPr>
          <p:nvPr/>
        </p:nvCxnSpPr>
        <p:spPr>
          <a:xfrm flipV="1">
            <a:off x="6674135" y="4186116"/>
            <a:ext cx="250537" cy="43195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6" name="Elipse 55">
            <a:extLst>
              <a:ext uri="{FF2B5EF4-FFF2-40B4-BE49-F238E27FC236}">
                <a16:creationId xmlns:a16="http://schemas.microsoft.com/office/drawing/2014/main" id="{F25FB02A-1FD3-63F8-6946-A5F57802B3A2}"/>
              </a:ext>
            </a:extLst>
          </p:cNvPr>
          <p:cNvSpPr/>
          <p:nvPr/>
        </p:nvSpPr>
        <p:spPr>
          <a:xfrm>
            <a:off x="6494921" y="3963058"/>
            <a:ext cx="859501" cy="223058"/>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59" name="CuadroTexto 58">
            <a:extLst>
              <a:ext uri="{FF2B5EF4-FFF2-40B4-BE49-F238E27FC236}">
                <a16:creationId xmlns:a16="http://schemas.microsoft.com/office/drawing/2014/main" id="{ABB61A40-2619-DD9D-AED3-DCA08245AFE1}"/>
              </a:ext>
            </a:extLst>
          </p:cNvPr>
          <p:cNvSpPr txBox="1"/>
          <p:nvPr/>
        </p:nvSpPr>
        <p:spPr>
          <a:xfrm>
            <a:off x="2928178" y="4971370"/>
            <a:ext cx="3669472" cy="738664"/>
          </a:xfrm>
          <a:prstGeom prst="rect">
            <a:avLst/>
          </a:prstGeom>
          <a:noFill/>
          <a:ln>
            <a:noFill/>
          </a:ln>
        </p:spPr>
        <p:txBody>
          <a:bodyPr wrap="square" rtlCol="0">
            <a:spAutoFit/>
          </a:bodyPr>
          <a:lstStyle/>
          <a:p>
            <a:pPr algn="just"/>
            <a:r>
              <a:rPr lang="es-VE" sz="1400" dirty="0"/>
              <a:t>El formulario muestra los campos editables, si sé desea guardar alguna modificación en caso de que la haya hecho debe presionar   </a:t>
            </a:r>
          </a:p>
        </p:txBody>
      </p:sp>
      <p:sp>
        <p:nvSpPr>
          <p:cNvPr id="60" name="Rectángulo: esquinas redondeadas 59">
            <a:extLst>
              <a:ext uri="{FF2B5EF4-FFF2-40B4-BE49-F238E27FC236}">
                <a16:creationId xmlns:a16="http://schemas.microsoft.com/office/drawing/2014/main" id="{74266208-B881-C2F8-4082-4CC22FF067DC}"/>
              </a:ext>
            </a:extLst>
          </p:cNvPr>
          <p:cNvSpPr/>
          <p:nvPr/>
        </p:nvSpPr>
        <p:spPr>
          <a:xfrm>
            <a:off x="5797538" y="5472921"/>
            <a:ext cx="1394765" cy="187322"/>
          </a:xfrm>
          <a:prstGeom prst="roundRect">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t>Actualizar Datos</a:t>
            </a:r>
          </a:p>
        </p:txBody>
      </p:sp>
      <p:pic>
        <p:nvPicPr>
          <p:cNvPr id="65" name="Imagen 64">
            <a:extLst>
              <a:ext uri="{FF2B5EF4-FFF2-40B4-BE49-F238E27FC236}">
                <a16:creationId xmlns:a16="http://schemas.microsoft.com/office/drawing/2014/main" id="{AB5754CD-449E-169F-3F04-18E25C0AF393}"/>
              </a:ext>
            </a:extLst>
          </p:cNvPr>
          <p:cNvPicPr>
            <a:picLocks noChangeAspect="1"/>
          </p:cNvPicPr>
          <p:nvPr/>
        </p:nvPicPr>
        <p:blipFill>
          <a:blip r:embed="rId6"/>
          <a:stretch>
            <a:fillRect/>
          </a:stretch>
        </p:blipFill>
        <p:spPr>
          <a:xfrm>
            <a:off x="445459" y="6009851"/>
            <a:ext cx="4105741" cy="1288882"/>
          </a:xfrm>
          <a:prstGeom prst="rect">
            <a:avLst/>
          </a:prstGeom>
        </p:spPr>
      </p:pic>
      <p:sp>
        <p:nvSpPr>
          <p:cNvPr id="69" name="Rectángulo: esquinas redondeadas 68">
            <a:extLst>
              <a:ext uri="{FF2B5EF4-FFF2-40B4-BE49-F238E27FC236}">
                <a16:creationId xmlns:a16="http://schemas.microsoft.com/office/drawing/2014/main" id="{A6C31A64-2C9C-93F0-0ADE-E7A16FF81B2F}"/>
              </a:ext>
            </a:extLst>
          </p:cNvPr>
          <p:cNvSpPr/>
          <p:nvPr/>
        </p:nvSpPr>
        <p:spPr>
          <a:xfrm>
            <a:off x="4232172" y="7298733"/>
            <a:ext cx="3122249" cy="1540540"/>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Para crear las preguntas de seguridad (recomendable) el usuario  presionar ,</a:t>
            </a:r>
          </a:p>
          <a:p>
            <a:pPr algn="just"/>
            <a:r>
              <a:rPr lang="es-VE" sz="1400" dirty="0">
                <a:solidFill>
                  <a:schemeClr val="tx1"/>
                </a:solidFill>
              </a:rPr>
              <a:t> </a:t>
            </a:r>
          </a:p>
          <a:p>
            <a:pPr algn="just"/>
            <a:r>
              <a:rPr lang="es-VE" sz="1400" dirty="0">
                <a:solidFill>
                  <a:schemeClr val="tx1"/>
                </a:solidFill>
              </a:rPr>
              <a:t>en caso de que ya las tenga creada al presionar el botón se mostrará el mismo formulario pero para editar</a:t>
            </a:r>
          </a:p>
        </p:txBody>
      </p:sp>
      <p:cxnSp>
        <p:nvCxnSpPr>
          <p:cNvPr id="72" name="Conector recto de flecha 71">
            <a:extLst>
              <a:ext uri="{FF2B5EF4-FFF2-40B4-BE49-F238E27FC236}">
                <a16:creationId xmlns:a16="http://schemas.microsoft.com/office/drawing/2014/main" id="{7EC27141-EE04-62E9-161E-9F9490DB25C9}"/>
              </a:ext>
            </a:extLst>
          </p:cNvPr>
          <p:cNvCxnSpPr>
            <a:cxnSpLocks/>
            <a:stCxn id="69" idx="0"/>
            <a:endCxn id="65" idx="3"/>
          </p:cNvCxnSpPr>
          <p:nvPr/>
        </p:nvCxnSpPr>
        <p:spPr>
          <a:xfrm flipH="1" flipV="1">
            <a:off x="4551200" y="6654292"/>
            <a:ext cx="1242097" cy="6444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8" name="Rectángulo: esquinas redondeadas 77">
            <a:extLst>
              <a:ext uri="{FF2B5EF4-FFF2-40B4-BE49-F238E27FC236}">
                <a16:creationId xmlns:a16="http://schemas.microsoft.com/office/drawing/2014/main" id="{40A9E4CE-B1FA-7FD9-8D4E-B32F0830EFCF}"/>
              </a:ext>
            </a:extLst>
          </p:cNvPr>
          <p:cNvSpPr/>
          <p:nvPr/>
        </p:nvSpPr>
        <p:spPr>
          <a:xfrm>
            <a:off x="4401086" y="7879325"/>
            <a:ext cx="1981200" cy="189677"/>
          </a:xfrm>
          <a:prstGeom prst="round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t>Preguntas de Seguridad</a:t>
            </a:r>
          </a:p>
        </p:txBody>
      </p:sp>
    </p:spTree>
    <p:extLst>
      <p:ext uri="{BB962C8B-B14F-4D97-AF65-F5344CB8AC3E}">
        <p14:creationId xmlns:p14="http://schemas.microsoft.com/office/powerpoint/2010/main" val="317145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A28255F1-8DEE-EFDD-50C7-9C059068B743}"/>
            </a:ext>
          </a:extLst>
        </p:cNvPr>
        <p:cNvGrpSpPr/>
        <p:nvPr/>
      </p:nvGrpSpPr>
      <p:grpSpPr>
        <a:xfrm>
          <a:off x="0" y="0"/>
          <a:ext cx="0" cy="0"/>
          <a:chOff x="0" y="0"/>
          <a:chExt cx="0" cy="0"/>
        </a:xfrm>
      </p:grpSpPr>
      <p:pic>
        <p:nvPicPr>
          <p:cNvPr id="4" name="Imagen 3">
            <a:extLst>
              <a:ext uri="{FF2B5EF4-FFF2-40B4-BE49-F238E27FC236}">
                <a16:creationId xmlns:a16="http://schemas.microsoft.com/office/drawing/2014/main" id="{9731D78D-6539-1360-13DB-8A8CD917B623}"/>
              </a:ext>
            </a:extLst>
          </p:cNvPr>
          <p:cNvPicPr>
            <a:picLocks noChangeAspect="1"/>
          </p:cNvPicPr>
          <p:nvPr/>
        </p:nvPicPr>
        <p:blipFill>
          <a:blip r:embed="rId3"/>
          <a:stretch>
            <a:fillRect/>
          </a:stretch>
        </p:blipFill>
        <p:spPr>
          <a:xfrm>
            <a:off x="2894788" y="2631979"/>
            <a:ext cx="4611016" cy="1215819"/>
          </a:xfrm>
          <a:prstGeom prst="rect">
            <a:avLst/>
          </a:prstGeom>
        </p:spPr>
      </p:pic>
      <p:sp>
        <p:nvSpPr>
          <p:cNvPr id="7" name="Freeform 7">
            <a:extLst>
              <a:ext uri="{FF2B5EF4-FFF2-40B4-BE49-F238E27FC236}">
                <a16:creationId xmlns:a16="http://schemas.microsoft.com/office/drawing/2014/main" id="{67176F68-98D9-2919-9F83-2339B3100B48}"/>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a:extLst>
              <a:ext uri="{FF2B5EF4-FFF2-40B4-BE49-F238E27FC236}">
                <a16:creationId xmlns:a16="http://schemas.microsoft.com/office/drawing/2014/main" id="{1F8573AF-0632-142C-B990-FF1F97AE5964}"/>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a:extLst>
              <a:ext uri="{FF2B5EF4-FFF2-40B4-BE49-F238E27FC236}">
                <a16:creationId xmlns:a16="http://schemas.microsoft.com/office/drawing/2014/main" id="{60BAB7BA-840F-DE0B-B63C-A7FE80EA7632}"/>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AutoShape 10">
            <a:extLst>
              <a:ext uri="{FF2B5EF4-FFF2-40B4-BE49-F238E27FC236}">
                <a16:creationId xmlns:a16="http://schemas.microsoft.com/office/drawing/2014/main" id="{AA2ED37B-E9B3-584C-EDA0-703E8EA50C09}"/>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017B349C-B221-BA02-80BF-99AB5E72E2EA}"/>
              </a:ext>
            </a:extLst>
          </p:cNvPr>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Descripción</a:t>
            </a:r>
            <a:r>
              <a:rPr lang="en-US" sz="999" dirty="0">
                <a:solidFill>
                  <a:srgbClr val="222525"/>
                </a:solidFill>
                <a:latin typeface="Montserrat"/>
                <a:ea typeface="Montserrat"/>
                <a:cs typeface="Montserrat"/>
                <a:sym typeface="Montserrat"/>
              </a:rPr>
              <a:t> del Sistema</a:t>
            </a:r>
          </a:p>
        </p:txBody>
      </p:sp>
      <p:sp>
        <p:nvSpPr>
          <p:cNvPr id="13" name="TextBox 13">
            <a:extLst>
              <a:ext uri="{FF2B5EF4-FFF2-40B4-BE49-F238E27FC236}">
                <a16:creationId xmlns:a16="http://schemas.microsoft.com/office/drawing/2014/main" id="{4832E90E-2B81-7534-7FA3-E4639A1B7B0E}"/>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a:solidFill>
                  <a:srgbClr val="222525"/>
                </a:solidFill>
                <a:latin typeface="Montserrat"/>
                <a:ea typeface="Montserrat"/>
                <a:cs typeface="Montserrat"/>
                <a:sym typeface="Montserrat"/>
              </a:rPr>
              <a:t>01</a:t>
            </a:r>
          </a:p>
        </p:txBody>
      </p:sp>
      <p:sp>
        <p:nvSpPr>
          <p:cNvPr id="5" name="Rectángulo: esquinas redondeadas 4">
            <a:extLst>
              <a:ext uri="{FF2B5EF4-FFF2-40B4-BE49-F238E27FC236}">
                <a16:creationId xmlns:a16="http://schemas.microsoft.com/office/drawing/2014/main" id="{000C2298-F2A8-3842-3C2E-FB445D8659E9}"/>
              </a:ext>
            </a:extLst>
          </p:cNvPr>
          <p:cNvSpPr/>
          <p:nvPr/>
        </p:nvSpPr>
        <p:spPr>
          <a:xfrm>
            <a:off x="164720" y="2085646"/>
            <a:ext cx="2087381" cy="2184315"/>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En Usuarios se muestra una tabla con los datos y acciones que se pueden hacer sobre esos registros, como: Editar y eliminar. Además del botón para agregar un nuevo usuario. </a:t>
            </a:r>
          </a:p>
        </p:txBody>
      </p:sp>
      <p:cxnSp>
        <p:nvCxnSpPr>
          <p:cNvPr id="14" name="Conector recto de flecha 13">
            <a:extLst>
              <a:ext uri="{FF2B5EF4-FFF2-40B4-BE49-F238E27FC236}">
                <a16:creationId xmlns:a16="http://schemas.microsoft.com/office/drawing/2014/main" id="{3B3C70CE-560D-A53A-3916-E29BAA395427}"/>
              </a:ext>
            </a:extLst>
          </p:cNvPr>
          <p:cNvCxnSpPr>
            <a:cxnSpLocks/>
            <a:stCxn id="5" idx="3"/>
            <a:endCxn id="4" idx="1"/>
          </p:cNvCxnSpPr>
          <p:nvPr/>
        </p:nvCxnSpPr>
        <p:spPr>
          <a:xfrm>
            <a:off x="2252101" y="3177804"/>
            <a:ext cx="642687" cy="62085"/>
          </a:xfrm>
          <a:prstGeom prst="straightConnector1">
            <a:avLst/>
          </a:prstGeom>
          <a:ln>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2" name="CuadroTexto 1">
            <a:extLst>
              <a:ext uri="{FF2B5EF4-FFF2-40B4-BE49-F238E27FC236}">
                <a16:creationId xmlns:a16="http://schemas.microsoft.com/office/drawing/2014/main" id="{2EC844EA-667F-7560-E039-1AEF3CCC184C}"/>
              </a:ext>
            </a:extLst>
          </p:cNvPr>
          <p:cNvSpPr txBox="1"/>
          <p:nvPr/>
        </p:nvSpPr>
        <p:spPr>
          <a:xfrm>
            <a:off x="875817" y="1301892"/>
            <a:ext cx="1697627" cy="400110"/>
          </a:xfrm>
          <a:prstGeom prst="rect">
            <a:avLst/>
          </a:prstGeom>
          <a:noFill/>
        </p:spPr>
        <p:txBody>
          <a:bodyPr wrap="square" rtlCol="0">
            <a:spAutoFit/>
          </a:bodyPr>
          <a:lstStyle/>
          <a:p>
            <a:r>
              <a:rPr lang="es-VE" sz="2000" dirty="0"/>
              <a:t>3.6.2 Usuarios</a:t>
            </a:r>
          </a:p>
        </p:txBody>
      </p:sp>
      <p:sp>
        <p:nvSpPr>
          <p:cNvPr id="40" name="Rectángulo: esquinas redondeadas 39">
            <a:extLst>
              <a:ext uri="{FF2B5EF4-FFF2-40B4-BE49-F238E27FC236}">
                <a16:creationId xmlns:a16="http://schemas.microsoft.com/office/drawing/2014/main" id="{6714C9EB-B53E-8D73-427E-D968BFD4A8F8}"/>
              </a:ext>
            </a:extLst>
          </p:cNvPr>
          <p:cNvSpPr/>
          <p:nvPr/>
        </p:nvSpPr>
        <p:spPr>
          <a:xfrm>
            <a:off x="6026138" y="4068407"/>
            <a:ext cx="1394765" cy="187321"/>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rPr>
              <a:t>Acciones</a:t>
            </a:r>
          </a:p>
        </p:txBody>
      </p:sp>
      <p:sp>
        <p:nvSpPr>
          <p:cNvPr id="41" name="Rectángulo: esquinas redondeadas 40">
            <a:extLst>
              <a:ext uri="{FF2B5EF4-FFF2-40B4-BE49-F238E27FC236}">
                <a16:creationId xmlns:a16="http://schemas.microsoft.com/office/drawing/2014/main" id="{43F95004-782B-2B46-4448-D17363CFEA57}"/>
              </a:ext>
            </a:extLst>
          </p:cNvPr>
          <p:cNvSpPr/>
          <p:nvPr/>
        </p:nvSpPr>
        <p:spPr>
          <a:xfrm>
            <a:off x="4712022" y="1961712"/>
            <a:ext cx="2087381" cy="171353"/>
          </a:xfrm>
          <a:prstGeom prst="round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rPr>
              <a:t>Agregar nuevo usuario</a:t>
            </a:r>
          </a:p>
        </p:txBody>
      </p:sp>
      <p:cxnSp>
        <p:nvCxnSpPr>
          <p:cNvPr id="45" name="Conector recto de flecha 44">
            <a:extLst>
              <a:ext uri="{FF2B5EF4-FFF2-40B4-BE49-F238E27FC236}">
                <a16:creationId xmlns:a16="http://schemas.microsoft.com/office/drawing/2014/main" id="{83866D24-D122-C077-52AF-F744BC1FF0A6}"/>
              </a:ext>
            </a:extLst>
          </p:cNvPr>
          <p:cNvCxnSpPr>
            <a:cxnSpLocks/>
            <a:stCxn id="41" idx="2"/>
            <a:endCxn id="48" idx="1"/>
          </p:cNvCxnSpPr>
          <p:nvPr/>
        </p:nvCxnSpPr>
        <p:spPr>
          <a:xfrm>
            <a:off x="5755713" y="2133065"/>
            <a:ext cx="967808" cy="842293"/>
          </a:xfrm>
          <a:prstGeom prst="straightConnector1">
            <a:avLst/>
          </a:prstGeom>
          <a:ln>
            <a:solidFill>
              <a:schemeClr val="tx2"/>
            </a:solidFill>
            <a:tailEnd type="triangle"/>
          </a:ln>
        </p:spPr>
        <p:style>
          <a:lnRef idx="1">
            <a:schemeClr val="accent2"/>
          </a:lnRef>
          <a:fillRef idx="0">
            <a:schemeClr val="accent2"/>
          </a:fillRef>
          <a:effectRef idx="0">
            <a:schemeClr val="accent2"/>
          </a:effectRef>
          <a:fontRef idx="minor">
            <a:schemeClr val="tx1"/>
          </a:fontRef>
        </p:style>
      </p:cxnSp>
      <p:sp>
        <p:nvSpPr>
          <p:cNvPr id="48" name="Elipse 47">
            <a:extLst>
              <a:ext uri="{FF2B5EF4-FFF2-40B4-BE49-F238E27FC236}">
                <a16:creationId xmlns:a16="http://schemas.microsoft.com/office/drawing/2014/main" id="{C2613032-9B58-0E7A-083C-555D19FDD274}"/>
              </a:ext>
            </a:extLst>
          </p:cNvPr>
          <p:cNvSpPr/>
          <p:nvPr/>
        </p:nvSpPr>
        <p:spPr>
          <a:xfrm>
            <a:off x="6597650" y="2942692"/>
            <a:ext cx="859501" cy="223058"/>
          </a:xfrm>
          <a:prstGeom prst="ellipse">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cxnSp>
        <p:nvCxnSpPr>
          <p:cNvPr id="55" name="Conector recto de flecha 54">
            <a:extLst>
              <a:ext uri="{FF2B5EF4-FFF2-40B4-BE49-F238E27FC236}">
                <a16:creationId xmlns:a16="http://schemas.microsoft.com/office/drawing/2014/main" id="{504E444C-E33A-56DC-CE89-D3D50D416361}"/>
              </a:ext>
            </a:extLst>
          </p:cNvPr>
          <p:cNvCxnSpPr>
            <a:cxnSpLocks/>
            <a:stCxn id="40" idx="0"/>
            <a:endCxn id="56" idx="4"/>
          </p:cNvCxnSpPr>
          <p:nvPr/>
        </p:nvCxnSpPr>
        <p:spPr>
          <a:xfrm flipV="1">
            <a:off x="6723521" y="3585801"/>
            <a:ext cx="307104" cy="48260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6" name="Elipse 55">
            <a:extLst>
              <a:ext uri="{FF2B5EF4-FFF2-40B4-BE49-F238E27FC236}">
                <a16:creationId xmlns:a16="http://schemas.microsoft.com/office/drawing/2014/main" id="{53C6767D-300B-FF5B-5F52-E095CE146DB6}"/>
              </a:ext>
            </a:extLst>
          </p:cNvPr>
          <p:cNvSpPr/>
          <p:nvPr/>
        </p:nvSpPr>
        <p:spPr>
          <a:xfrm>
            <a:off x="6600874" y="3362743"/>
            <a:ext cx="859501" cy="223058"/>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59" name="CuadroTexto 58">
            <a:extLst>
              <a:ext uri="{FF2B5EF4-FFF2-40B4-BE49-F238E27FC236}">
                <a16:creationId xmlns:a16="http://schemas.microsoft.com/office/drawing/2014/main" id="{1DE7D0DB-0A35-3E9B-C0E6-B7B25F02C629}"/>
              </a:ext>
            </a:extLst>
          </p:cNvPr>
          <p:cNvSpPr txBox="1"/>
          <p:nvPr/>
        </p:nvSpPr>
        <p:spPr>
          <a:xfrm>
            <a:off x="3129931" y="6800669"/>
            <a:ext cx="3669472" cy="738664"/>
          </a:xfrm>
          <a:prstGeom prst="rect">
            <a:avLst/>
          </a:prstGeom>
          <a:noFill/>
          <a:ln>
            <a:noFill/>
          </a:ln>
        </p:spPr>
        <p:txBody>
          <a:bodyPr wrap="square" rtlCol="0">
            <a:spAutoFit/>
          </a:bodyPr>
          <a:lstStyle/>
          <a:p>
            <a:pPr algn="just"/>
            <a:r>
              <a:rPr lang="es-VE" sz="1400" dirty="0"/>
              <a:t>Si ya no desea crear un nuevo usuario presione el botón              , de lo contrario rellene los campos y presione </a:t>
            </a:r>
          </a:p>
        </p:txBody>
      </p:sp>
      <p:sp>
        <p:nvSpPr>
          <p:cNvPr id="60" name="Rectángulo: esquinas redondeadas 59">
            <a:extLst>
              <a:ext uri="{FF2B5EF4-FFF2-40B4-BE49-F238E27FC236}">
                <a16:creationId xmlns:a16="http://schemas.microsoft.com/office/drawing/2014/main" id="{41FCAEB3-4AF3-2CDC-F533-4F6566094403}"/>
              </a:ext>
            </a:extLst>
          </p:cNvPr>
          <p:cNvSpPr/>
          <p:nvPr/>
        </p:nvSpPr>
        <p:spPr>
          <a:xfrm>
            <a:off x="4594649" y="7298316"/>
            <a:ext cx="1496353" cy="187322"/>
          </a:xfrm>
          <a:prstGeom prst="roundRect">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t>Guardar Usuario</a:t>
            </a:r>
          </a:p>
        </p:txBody>
      </p:sp>
      <p:pic>
        <p:nvPicPr>
          <p:cNvPr id="22" name="Imagen 21">
            <a:extLst>
              <a:ext uri="{FF2B5EF4-FFF2-40B4-BE49-F238E27FC236}">
                <a16:creationId xmlns:a16="http://schemas.microsoft.com/office/drawing/2014/main" id="{D5CAA9CD-41B9-BE79-290A-4D73AD6B6ADA}"/>
              </a:ext>
            </a:extLst>
          </p:cNvPr>
          <p:cNvPicPr>
            <a:picLocks noChangeAspect="1"/>
          </p:cNvPicPr>
          <p:nvPr/>
        </p:nvPicPr>
        <p:blipFill>
          <a:blip r:embed="rId6"/>
          <a:stretch>
            <a:fillRect/>
          </a:stretch>
        </p:blipFill>
        <p:spPr>
          <a:xfrm>
            <a:off x="3120720" y="4890454"/>
            <a:ext cx="4159151" cy="1939190"/>
          </a:xfrm>
          <a:prstGeom prst="rect">
            <a:avLst/>
          </a:prstGeom>
        </p:spPr>
      </p:pic>
      <p:sp>
        <p:nvSpPr>
          <p:cNvPr id="23" name="Rectángulo: esquinas redondeadas 22">
            <a:extLst>
              <a:ext uri="{FF2B5EF4-FFF2-40B4-BE49-F238E27FC236}">
                <a16:creationId xmlns:a16="http://schemas.microsoft.com/office/drawing/2014/main" id="{388378D5-5228-EA41-602E-5594018A280E}"/>
              </a:ext>
            </a:extLst>
          </p:cNvPr>
          <p:cNvSpPr/>
          <p:nvPr/>
        </p:nvSpPr>
        <p:spPr>
          <a:xfrm>
            <a:off x="164720" y="5184786"/>
            <a:ext cx="2087381" cy="1350525"/>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Para crear un nuevo usuario debe presionar el botón antes mencionado, el cual apertura un formulario </a:t>
            </a:r>
          </a:p>
        </p:txBody>
      </p:sp>
      <p:cxnSp>
        <p:nvCxnSpPr>
          <p:cNvPr id="24" name="Conector recto de flecha 23">
            <a:extLst>
              <a:ext uri="{FF2B5EF4-FFF2-40B4-BE49-F238E27FC236}">
                <a16:creationId xmlns:a16="http://schemas.microsoft.com/office/drawing/2014/main" id="{3E91E453-EEF7-5CDB-BA1E-2F630E1CC6D1}"/>
              </a:ext>
            </a:extLst>
          </p:cNvPr>
          <p:cNvCxnSpPr>
            <a:cxnSpLocks/>
            <a:stCxn id="23" idx="3"/>
            <a:endCxn id="22" idx="1"/>
          </p:cNvCxnSpPr>
          <p:nvPr/>
        </p:nvCxnSpPr>
        <p:spPr>
          <a:xfrm>
            <a:off x="2252101" y="5860049"/>
            <a:ext cx="868619" cy="0"/>
          </a:xfrm>
          <a:prstGeom prst="straightConnector1">
            <a:avLst/>
          </a:prstGeom>
          <a:ln>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29" name="Rectángulo: esquinas redondeadas 28">
            <a:extLst>
              <a:ext uri="{FF2B5EF4-FFF2-40B4-BE49-F238E27FC236}">
                <a16:creationId xmlns:a16="http://schemas.microsoft.com/office/drawing/2014/main" id="{9D79F269-33E2-5F27-42E7-6D8E5F949A0A}"/>
              </a:ext>
            </a:extLst>
          </p:cNvPr>
          <p:cNvSpPr/>
          <p:nvPr/>
        </p:nvSpPr>
        <p:spPr>
          <a:xfrm>
            <a:off x="3930650" y="7076340"/>
            <a:ext cx="663999" cy="187322"/>
          </a:xfrm>
          <a:prstGeom prst="round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t>Volver</a:t>
            </a:r>
          </a:p>
        </p:txBody>
      </p:sp>
    </p:spTree>
    <p:extLst>
      <p:ext uri="{BB962C8B-B14F-4D97-AF65-F5344CB8AC3E}">
        <p14:creationId xmlns:p14="http://schemas.microsoft.com/office/powerpoint/2010/main" val="4038908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p:cNvGrpSpPr/>
        <p:nvPr/>
      </p:nvGrpSpPr>
      <p:grpSpPr>
        <a:xfrm>
          <a:off x="0" y="0"/>
          <a:ext cx="0" cy="0"/>
          <a:chOff x="0" y="0"/>
          <a:chExt cx="0" cy="0"/>
        </a:xfrm>
      </p:grpSpPr>
      <p:sp>
        <p:nvSpPr>
          <p:cNvPr id="2" name="Freeform 2"/>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a:off x="756000" y="9931238"/>
            <a:ext cx="6048000" cy="0"/>
          </a:xfrm>
          <a:prstGeom prst="line">
            <a:avLst/>
          </a:prstGeom>
          <a:ln w="9525" cap="flat">
            <a:solidFill>
              <a:srgbClr val="000000"/>
            </a:solidFill>
            <a:prstDash val="solid"/>
            <a:headEnd type="none" w="sm" len="sm"/>
            <a:tailEnd type="none" w="sm" len="sm"/>
          </a:ln>
        </p:spPr>
      </p:sp>
      <p:graphicFrame>
        <p:nvGraphicFramePr>
          <p:cNvPr id="6" name="Table 6"/>
          <p:cNvGraphicFramePr>
            <a:graphicFrameLocks noGrp="1"/>
          </p:cNvGraphicFramePr>
          <p:nvPr/>
        </p:nvGraphicFramePr>
        <p:xfrm>
          <a:off x="752992" y="3189618"/>
          <a:ext cx="6048000" cy="2043921"/>
        </p:xfrm>
        <a:graphic>
          <a:graphicData uri="http://schemas.openxmlformats.org/drawingml/2006/table">
            <a:tbl>
              <a:tblPr/>
              <a:tblGrid>
                <a:gridCol w="3274459">
                  <a:extLst>
                    <a:ext uri="{9D8B030D-6E8A-4147-A177-3AD203B41FA5}">
                      <a16:colId xmlns:a16="http://schemas.microsoft.com/office/drawing/2014/main" val="20000"/>
                    </a:ext>
                  </a:extLst>
                </a:gridCol>
                <a:gridCol w="2773541">
                  <a:extLst>
                    <a:ext uri="{9D8B030D-6E8A-4147-A177-3AD203B41FA5}">
                      <a16:colId xmlns:a16="http://schemas.microsoft.com/office/drawing/2014/main" val="20001"/>
                    </a:ext>
                  </a:extLst>
                </a:gridCol>
              </a:tblGrid>
              <a:tr h="709175">
                <a:tc>
                  <a:txBody>
                    <a:bodyPr/>
                    <a:lstStyle/>
                    <a:p>
                      <a:pPr algn="ctr">
                        <a:lnSpc>
                          <a:spcPts val="1679"/>
                        </a:lnSpc>
                        <a:defRPr/>
                      </a:pPr>
                      <a:r>
                        <a:rPr lang="en-US" sz="1199" b="1">
                          <a:solidFill>
                            <a:srgbClr val="FFFFFF"/>
                          </a:solidFill>
                          <a:latin typeface="Montserrat Bold"/>
                          <a:ea typeface="Montserrat Bold"/>
                          <a:cs typeface="Montserrat Bold"/>
                          <a:sym typeface="Montserrat Bold"/>
                        </a:rPr>
                        <a:t>Organismo</a:t>
                      </a:r>
                      <a:endParaRPr lang="en-US" sz="1100"/>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AA0000"/>
                    </a:solidFill>
                  </a:tcPr>
                </a:tc>
                <a:tc>
                  <a:txBody>
                    <a:bodyPr/>
                    <a:lstStyle/>
                    <a:p>
                      <a:pPr algn="ctr">
                        <a:lnSpc>
                          <a:spcPts val="1399"/>
                        </a:lnSpc>
                        <a:defRPr/>
                      </a:pPr>
                      <a:r>
                        <a:rPr lang="en-US" sz="999">
                          <a:solidFill>
                            <a:srgbClr val="000000"/>
                          </a:solidFill>
                          <a:latin typeface="Montserrat"/>
                          <a:ea typeface="Montserrat"/>
                          <a:cs typeface="Montserrat"/>
                          <a:sym typeface="Montserrat"/>
                        </a:rPr>
                        <a:t>Sección Seguridad Tecnológica</a:t>
                      </a:r>
                      <a:endParaRPr lang="en-US" sz="1100"/>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00559">
                <a:tc>
                  <a:txBody>
                    <a:bodyPr/>
                    <a:lstStyle/>
                    <a:p>
                      <a:pPr algn="ctr">
                        <a:lnSpc>
                          <a:spcPts val="1679"/>
                        </a:lnSpc>
                        <a:defRPr/>
                      </a:pPr>
                      <a:r>
                        <a:rPr lang="en-US" sz="1199" b="1">
                          <a:solidFill>
                            <a:srgbClr val="FFFFFF"/>
                          </a:solidFill>
                          <a:latin typeface="Montserrat Bold"/>
                          <a:ea typeface="Montserrat Bold"/>
                          <a:cs typeface="Montserrat Bold"/>
                          <a:sym typeface="Montserrat Bold"/>
                        </a:rPr>
                        <a:t>Proyecto </a:t>
                      </a:r>
                      <a:endParaRPr lang="en-US" sz="1100"/>
                    </a:p>
                    <a:p>
                      <a:pPr algn="ctr">
                        <a:lnSpc>
                          <a:spcPts val="1679"/>
                        </a:lnSpc>
                      </a:pPr>
                      <a:endParaRPr lang="en-US" sz="1100"/>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AA0000"/>
                    </a:solidFill>
                  </a:tcPr>
                </a:tc>
                <a:tc>
                  <a:txBody>
                    <a:bodyPr/>
                    <a:lstStyle/>
                    <a:p>
                      <a:pPr algn="ctr">
                        <a:lnSpc>
                          <a:spcPts val="1399"/>
                        </a:lnSpc>
                        <a:defRPr/>
                      </a:pPr>
                      <a:r>
                        <a:rPr lang="en-US" sz="999">
                          <a:solidFill>
                            <a:srgbClr val="000000"/>
                          </a:solidFill>
                          <a:latin typeface="Montserrat"/>
                          <a:ea typeface="Montserrat"/>
                          <a:cs typeface="Montserrat"/>
                          <a:sym typeface="Montserrat"/>
                        </a:rPr>
                        <a:t>xxxxx</a:t>
                      </a:r>
                      <a:endParaRPr lang="en-US" sz="1100"/>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34187">
                <a:tc>
                  <a:txBody>
                    <a:bodyPr/>
                    <a:lstStyle/>
                    <a:p>
                      <a:pPr algn="ctr">
                        <a:lnSpc>
                          <a:spcPts val="1679"/>
                        </a:lnSpc>
                        <a:defRPr/>
                      </a:pPr>
                      <a:r>
                        <a:rPr lang="en-US" sz="1199" b="1">
                          <a:solidFill>
                            <a:srgbClr val="FFFFFF"/>
                          </a:solidFill>
                          <a:latin typeface="Montserrat Bold"/>
                          <a:ea typeface="Montserrat Bold"/>
                          <a:cs typeface="Montserrat Bold"/>
                          <a:sym typeface="Montserrat Bold"/>
                        </a:rPr>
                        <a:t>Entregable</a:t>
                      </a:r>
                      <a:endParaRPr lang="en-US" sz="1100"/>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AA0000"/>
                    </a:solidFill>
                  </a:tcPr>
                </a:tc>
                <a:tc>
                  <a:txBody>
                    <a:bodyPr/>
                    <a:lstStyle/>
                    <a:p>
                      <a:pPr algn="ctr">
                        <a:lnSpc>
                          <a:spcPts val="1399"/>
                        </a:lnSpc>
                        <a:defRPr/>
                      </a:pPr>
                      <a:r>
                        <a:rPr lang="en-US" sz="999">
                          <a:solidFill>
                            <a:srgbClr val="000000"/>
                          </a:solidFill>
                          <a:latin typeface="Montserrat"/>
                          <a:ea typeface="Montserrat"/>
                          <a:cs typeface="Montserrat"/>
                          <a:sym typeface="Montserrat"/>
                        </a:rPr>
                        <a:t>Manual de Usuario</a:t>
                      </a:r>
                      <a:endParaRPr lang="en-US" sz="1100"/>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7" name="Table 7"/>
          <p:cNvGraphicFramePr>
            <a:graphicFrameLocks noGrp="1"/>
          </p:cNvGraphicFramePr>
          <p:nvPr/>
        </p:nvGraphicFramePr>
        <p:xfrm>
          <a:off x="756000" y="6023186"/>
          <a:ext cx="6048000" cy="2551500"/>
        </p:xfrm>
        <a:graphic>
          <a:graphicData uri="http://schemas.openxmlformats.org/drawingml/2006/table">
            <a:tbl>
              <a:tblPr/>
              <a:tblGrid>
                <a:gridCol w="1512000">
                  <a:extLst>
                    <a:ext uri="{9D8B030D-6E8A-4147-A177-3AD203B41FA5}">
                      <a16:colId xmlns:a16="http://schemas.microsoft.com/office/drawing/2014/main" val="20000"/>
                    </a:ext>
                  </a:extLst>
                </a:gridCol>
                <a:gridCol w="1512000">
                  <a:extLst>
                    <a:ext uri="{9D8B030D-6E8A-4147-A177-3AD203B41FA5}">
                      <a16:colId xmlns:a16="http://schemas.microsoft.com/office/drawing/2014/main" val="20001"/>
                    </a:ext>
                  </a:extLst>
                </a:gridCol>
                <a:gridCol w="1512000">
                  <a:extLst>
                    <a:ext uri="{9D8B030D-6E8A-4147-A177-3AD203B41FA5}">
                      <a16:colId xmlns:a16="http://schemas.microsoft.com/office/drawing/2014/main" val="20002"/>
                    </a:ext>
                  </a:extLst>
                </a:gridCol>
                <a:gridCol w="1512000">
                  <a:extLst>
                    <a:ext uri="{9D8B030D-6E8A-4147-A177-3AD203B41FA5}">
                      <a16:colId xmlns:a16="http://schemas.microsoft.com/office/drawing/2014/main" val="20003"/>
                    </a:ext>
                  </a:extLst>
                </a:gridCol>
              </a:tblGrid>
              <a:tr h="637875">
                <a:tc>
                  <a:txBody>
                    <a:bodyPr/>
                    <a:lstStyle/>
                    <a:p>
                      <a:pPr algn="ctr">
                        <a:lnSpc>
                          <a:spcPts val="1399"/>
                        </a:lnSpc>
                        <a:defRPr/>
                      </a:pPr>
                      <a:r>
                        <a:rPr lang="en-US" sz="999" b="1">
                          <a:solidFill>
                            <a:srgbClr val="FFFFFF"/>
                          </a:solidFill>
                          <a:latin typeface="Montserrat Bold"/>
                          <a:ea typeface="Montserrat Bold"/>
                          <a:cs typeface="Montserrat Bold"/>
                          <a:sym typeface="Montserrat Bold"/>
                        </a:rPr>
                        <a:t>Versión</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AA0000"/>
                    </a:solidFill>
                  </a:tcPr>
                </a:tc>
                <a:tc>
                  <a:txBody>
                    <a:bodyPr/>
                    <a:lstStyle/>
                    <a:p>
                      <a:pPr algn="ctr">
                        <a:lnSpc>
                          <a:spcPts val="1399"/>
                        </a:lnSpc>
                        <a:defRPr/>
                      </a:pPr>
                      <a:r>
                        <a:rPr lang="en-US" sz="999" b="1">
                          <a:solidFill>
                            <a:srgbClr val="FFFFFF"/>
                          </a:solidFill>
                          <a:latin typeface="Montserrat Bold"/>
                          <a:ea typeface="Montserrat Bold"/>
                          <a:cs typeface="Montserrat Bold"/>
                          <a:sym typeface="Montserrat Bold"/>
                        </a:rPr>
                        <a:t>Causa del cambio</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AA0000"/>
                    </a:solidFill>
                  </a:tcPr>
                </a:tc>
                <a:tc>
                  <a:txBody>
                    <a:bodyPr/>
                    <a:lstStyle/>
                    <a:p>
                      <a:pPr algn="ctr">
                        <a:lnSpc>
                          <a:spcPts val="1399"/>
                        </a:lnSpc>
                        <a:defRPr/>
                      </a:pPr>
                      <a:r>
                        <a:rPr lang="en-US" sz="999" b="1">
                          <a:solidFill>
                            <a:srgbClr val="FFFFFF"/>
                          </a:solidFill>
                          <a:latin typeface="Montserrat Bold"/>
                          <a:ea typeface="Montserrat Bold"/>
                          <a:cs typeface="Montserrat Bold"/>
                          <a:sym typeface="Montserrat Bold"/>
                        </a:rPr>
                        <a:t>Responsable</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AA0000"/>
                    </a:solidFill>
                  </a:tcPr>
                </a:tc>
                <a:tc>
                  <a:txBody>
                    <a:bodyPr/>
                    <a:lstStyle/>
                    <a:p>
                      <a:pPr algn="ctr">
                        <a:lnSpc>
                          <a:spcPts val="1399"/>
                        </a:lnSpc>
                        <a:defRPr/>
                      </a:pPr>
                      <a:r>
                        <a:rPr lang="en-US" sz="999" b="1">
                          <a:solidFill>
                            <a:srgbClr val="FFFFFF"/>
                          </a:solidFill>
                          <a:latin typeface="Montserrat Bold"/>
                          <a:ea typeface="Montserrat Bold"/>
                          <a:cs typeface="Montserrat Bold"/>
                          <a:sym typeface="Montserrat Bold"/>
                        </a:rPr>
                        <a:t>Fecha</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AA0000"/>
                    </a:solidFill>
                  </a:tcPr>
                </a:tc>
                <a:extLst>
                  <a:ext uri="{0D108BD9-81ED-4DB2-BD59-A6C34878D82A}">
                    <a16:rowId xmlns:a16="http://schemas.microsoft.com/office/drawing/2014/main" val="10000"/>
                  </a:ext>
                </a:extLst>
              </a:tr>
              <a:tr h="637875">
                <a:tc>
                  <a:txBody>
                    <a:bodyPr/>
                    <a:lstStyle/>
                    <a:p>
                      <a:pPr algn="ctr">
                        <a:lnSpc>
                          <a:spcPts val="1399"/>
                        </a:lnSpc>
                        <a:defRPr/>
                      </a:pPr>
                      <a:r>
                        <a:rPr lang="en-US" sz="999">
                          <a:solidFill>
                            <a:srgbClr val="000000"/>
                          </a:solidFill>
                          <a:latin typeface="Montserrat"/>
                          <a:ea typeface="Montserrat"/>
                          <a:cs typeface="Montserrat"/>
                          <a:sym typeface="Montserrat"/>
                        </a:rPr>
                        <a:t>1.0</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399"/>
                        </a:lnSpc>
                        <a:defRPr/>
                      </a:pPr>
                      <a:r>
                        <a:rPr lang="en-US" sz="999">
                          <a:solidFill>
                            <a:srgbClr val="000000"/>
                          </a:solidFill>
                          <a:latin typeface="Montserrat"/>
                          <a:ea typeface="Montserrat"/>
                          <a:cs typeface="Montserrat"/>
                          <a:sym typeface="Montserrat"/>
                        </a:rPr>
                        <a:t>Versión inicial</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399"/>
                        </a:lnSpc>
                        <a:defRPr/>
                      </a:pPr>
                      <a:r>
                        <a:rPr lang="en-US" sz="999">
                          <a:solidFill>
                            <a:srgbClr val="000000"/>
                          </a:solidFill>
                          <a:latin typeface="Montserrat"/>
                          <a:ea typeface="Montserrat"/>
                          <a:cs typeface="Montserrat"/>
                          <a:sym typeface="Montserrat"/>
                        </a:rPr>
                        <a:t>Manuel Moreno</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399"/>
                        </a:lnSpc>
                        <a:defRPr/>
                      </a:pPr>
                      <a:r>
                        <a:rPr lang="en-US" sz="999">
                          <a:solidFill>
                            <a:srgbClr val="000000"/>
                          </a:solidFill>
                          <a:latin typeface="Montserrat"/>
                          <a:ea typeface="Montserrat"/>
                          <a:cs typeface="Montserrat"/>
                          <a:sym typeface="Montserrat"/>
                        </a:rPr>
                        <a:t>xxxx</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37875">
                <a:tc>
                  <a:txBody>
                    <a:bodyPr/>
                    <a:lstStyle/>
                    <a:p>
                      <a:pPr algn="ctr">
                        <a:lnSpc>
                          <a:spcPts val="1399"/>
                        </a:lnSpc>
                        <a:defRPr/>
                      </a:pP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399"/>
                        </a:lnSpc>
                        <a:defRPr/>
                      </a:pP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399"/>
                        </a:lnSpc>
                        <a:defRPr/>
                      </a:pP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399"/>
                        </a:lnSpc>
                        <a:defRPr/>
                      </a:pP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37875">
                <a:tc>
                  <a:txBody>
                    <a:bodyPr/>
                    <a:lstStyle/>
                    <a:p>
                      <a:pPr algn="ctr">
                        <a:lnSpc>
                          <a:spcPts val="1399"/>
                        </a:lnSpc>
                        <a:defRPr/>
                      </a:pP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399"/>
                        </a:lnSpc>
                        <a:defRPr/>
                      </a:pP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399"/>
                        </a:lnSpc>
                        <a:defRPr/>
                      </a:pP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399"/>
                        </a:lnSpc>
                        <a:defRPr/>
                      </a:pP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8" name="TextBox 8"/>
          <p:cNvSpPr txBox="1"/>
          <p:nvPr/>
        </p:nvSpPr>
        <p:spPr>
          <a:xfrm>
            <a:off x="756000" y="1786562"/>
            <a:ext cx="6048000" cy="613410"/>
          </a:xfrm>
          <a:prstGeom prst="rect">
            <a:avLst/>
          </a:prstGeom>
        </p:spPr>
        <p:txBody>
          <a:bodyPr lIns="0" tIns="0" rIns="0" bIns="0" rtlCol="0" anchor="t">
            <a:spAutoFit/>
          </a:bodyPr>
          <a:lstStyle/>
          <a:p>
            <a:pPr algn="l">
              <a:lnSpc>
                <a:spcPts val="4770"/>
              </a:lnSpc>
            </a:pPr>
            <a:r>
              <a:rPr lang="en-US" sz="4500">
                <a:solidFill>
                  <a:srgbClr val="222525"/>
                </a:solidFill>
                <a:latin typeface="DM Serif Display"/>
                <a:ea typeface="DM Serif Display"/>
                <a:cs typeface="DM Serif Display"/>
                <a:sym typeface="DM Serif Display"/>
              </a:rPr>
              <a:t>Bitácora de Supervisión</a:t>
            </a:r>
          </a:p>
        </p:txBody>
      </p:sp>
      <p:sp>
        <p:nvSpPr>
          <p:cNvPr id="9" name="TextBox 9"/>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a:solidFill>
                  <a:srgbClr val="222525"/>
                </a:solidFill>
                <a:latin typeface="Montserrat"/>
                <a:ea typeface="Montserrat"/>
                <a:cs typeface="Montserrat"/>
                <a:sym typeface="Montserrat"/>
              </a:rPr>
              <a:t>ESTUDIO SHONOS</a:t>
            </a:r>
          </a:p>
        </p:txBody>
      </p:sp>
      <p:sp>
        <p:nvSpPr>
          <p:cNvPr id="10" name="TextBox 10"/>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a:solidFill>
                  <a:srgbClr val="222525"/>
                </a:solidFill>
                <a:latin typeface="Montserrat"/>
                <a:ea typeface="Montserrat"/>
                <a:cs typeface="Montserrat"/>
                <a:sym typeface="Montserrat"/>
              </a:rPr>
              <a:t>01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p:cNvGrpSpPr/>
        <p:nvPr/>
      </p:nvGrpSpPr>
      <p:grpSpPr>
        <a:xfrm>
          <a:off x="0" y="0"/>
          <a:ext cx="0" cy="0"/>
          <a:chOff x="0" y="0"/>
          <a:chExt cx="0" cy="0"/>
        </a:xfrm>
      </p:grpSpPr>
      <p:sp>
        <p:nvSpPr>
          <p:cNvPr id="2" name="Freeform 2"/>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756000" y="1777037"/>
            <a:ext cx="6048000" cy="698500"/>
          </a:xfrm>
          <a:prstGeom prst="rect">
            <a:avLst/>
          </a:prstGeom>
        </p:spPr>
        <p:txBody>
          <a:bodyPr lIns="0" tIns="0" rIns="0" bIns="0" rtlCol="0" anchor="t">
            <a:spAutoFit/>
          </a:bodyPr>
          <a:lstStyle/>
          <a:p>
            <a:pPr algn="l">
              <a:lnSpc>
                <a:spcPts val="5300"/>
              </a:lnSpc>
            </a:pPr>
            <a:r>
              <a:rPr lang="en-US" sz="5000">
                <a:solidFill>
                  <a:srgbClr val="222525"/>
                </a:solidFill>
                <a:latin typeface="DM Serif Display"/>
                <a:ea typeface="DM Serif Display"/>
                <a:cs typeface="DM Serif Display"/>
                <a:sym typeface="DM Serif Display"/>
              </a:rPr>
              <a:t>Índice</a:t>
            </a:r>
          </a:p>
        </p:txBody>
      </p:sp>
      <p:sp>
        <p:nvSpPr>
          <p:cNvPr id="6" name="TextBox 6"/>
          <p:cNvSpPr txBox="1"/>
          <p:nvPr/>
        </p:nvSpPr>
        <p:spPr>
          <a:xfrm>
            <a:off x="589521" y="3241217"/>
            <a:ext cx="1524891" cy="903227"/>
          </a:xfrm>
          <a:prstGeom prst="rect">
            <a:avLst/>
          </a:prstGeom>
        </p:spPr>
        <p:txBody>
          <a:bodyPr lIns="0" tIns="0" rIns="0" bIns="0" rtlCol="0" anchor="t">
            <a:spAutoFit/>
          </a:bodyPr>
          <a:lstStyle/>
          <a:p>
            <a:pPr algn="l">
              <a:lnSpc>
                <a:spcPts val="2405"/>
              </a:lnSpc>
            </a:pPr>
            <a:r>
              <a:rPr lang="en-US" sz="1503" b="1" dirty="0">
                <a:solidFill>
                  <a:schemeClr val="tx1">
                    <a:lumMod val="95000"/>
                    <a:lumOff val="5000"/>
                  </a:schemeClr>
                </a:solidFill>
                <a:latin typeface="Montserrat Semi-Bold"/>
                <a:ea typeface="Montserrat Semi-Bold"/>
                <a:cs typeface="Montserrat Semi-Bold"/>
                <a:sym typeface="Montserrat Semi-Bold"/>
              </a:rPr>
              <a:t>I - </a:t>
            </a:r>
            <a:r>
              <a:rPr lang="en-US" sz="1503" b="1" dirty="0" err="1">
                <a:solidFill>
                  <a:schemeClr val="tx1">
                    <a:lumMod val="95000"/>
                    <a:lumOff val="5000"/>
                  </a:schemeClr>
                </a:solidFill>
                <a:latin typeface="Montserrat Semi-Bold"/>
                <a:ea typeface="Montserrat Semi-Bold"/>
                <a:cs typeface="Montserrat Semi-Bold"/>
                <a:sym typeface="Montserrat Semi-Bold"/>
              </a:rPr>
              <a:t>Introducción</a:t>
            </a:r>
            <a:endParaRPr lang="en-US" sz="1503" b="1" dirty="0">
              <a:solidFill>
                <a:schemeClr val="tx1">
                  <a:lumMod val="95000"/>
                  <a:lumOff val="5000"/>
                </a:schemeClr>
              </a:solidFill>
              <a:latin typeface="Montserrat Semi-Bold"/>
              <a:ea typeface="Montserrat Semi-Bold"/>
              <a:cs typeface="Montserrat Semi-Bold"/>
              <a:sym typeface="Montserrat Semi-Bold"/>
            </a:endParaRPr>
          </a:p>
          <a:p>
            <a:pPr algn="l">
              <a:lnSpc>
                <a:spcPts val="2405"/>
              </a:lnSpc>
            </a:pPr>
            <a:endParaRPr lang="en-US" sz="1503" b="1" dirty="0">
              <a:solidFill>
                <a:srgbClr val="222525"/>
              </a:solidFill>
              <a:latin typeface="Montserrat Semi-Bold"/>
              <a:ea typeface="Montserrat Semi-Bold"/>
              <a:cs typeface="Montserrat Semi-Bold"/>
              <a:sym typeface="Montserrat Semi-Bold"/>
            </a:endParaRPr>
          </a:p>
          <a:p>
            <a:pPr algn="l">
              <a:lnSpc>
                <a:spcPts val="2405"/>
              </a:lnSpc>
            </a:pPr>
            <a:endParaRPr lang="en-US" sz="1503" b="1" dirty="0">
              <a:solidFill>
                <a:srgbClr val="222525"/>
              </a:solidFill>
              <a:latin typeface="Montserrat Semi-Bold"/>
              <a:ea typeface="Montserrat Semi-Bold"/>
              <a:cs typeface="Montserrat Semi-Bold"/>
              <a:sym typeface="Montserrat Semi-Bold"/>
            </a:endParaRPr>
          </a:p>
        </p:txBody>
      </p:sp>
      <p:sp>
        <p:nvSpPr>
          <p:cNvPr id="7" name="TextBox 7"/>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a:solidFill>
                  <a:srgbClr val="222525"/>
                </a:solidFill>
                <a:latin typeface="Montserrat"/>
                <a:ea typeface="Montserrat"/>
                <a:cs typeface="Montserrat"/>
                <a:sym typeface="Montserrat"/>
              </a:rPr>
              <a:t>ESTUDIO SHONOS</a:t>
            </a:r>
          </a:p>
        </p:txBody>
      </p:sp>
      <p:sp>
        <p:nvSpPr>
          <p:cNvPr id="8" name="TextBox 8"/>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01</a:t>
            </a:r>
          </a:p>
        </p:txBody>
      </p:sp>
      <p:sp>
        <p:nvSpPr>
          <p:cNvPr id="9" name="AutoShape 9"/>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0" name="TextBox 10"/>
          <p:cNvSpPr txBox="1"/>
          <p:nvPr/>
        </p:nvSpPr>
        <p:spPr>
          <a:xfrm>
            <a:off x="589521" y="4696895"/>
            <a:ext cx="3364647" cy="299720"/>
          </a:xfrm>
          <a:prstGeom prst="rect">
            <a:avLst/>
          </a:prstGeom>
        </p:spPr>
        <p:txBody>
          <a:bodyPr lIns="0" tIns="0" rIns="0" bIns="0" rtlCol="0" anchor="t">
            <a:spAutoFit/>
          </a:bodyPr>
          <a:lstStyle/>
          <a:p>
            <a:pPr algn="l">
              <a:lnSpc>
                <a:spcPts val="2559"/>
              </a:lnSpc>
            </a:pPr>
            <a:r>
              <a:rPr lang="en-US" sz="1599" b="1" dirty="0">
                <a:solidFill>
                  <a:srgbClr val="222525"/>
                </a:solidFill>
                <a:latin typeface="Montserrat Semi-Bold"/>
                <a:ea typeface="Montserrat Semi-Bold"/>
                <a:cs typeface="Montserrat Semi-Bold"/>
                <a:sym typeface="Montserrat Semi-Bold"/>
              </a:rPr>
              <a:t>II - </a:t>
            </a:r>
            <a:r>
              <a:rPr lang="en-US" sz="1599" b="1" dirty="0" err="1">
                <a:solidFill>
                  <a:srgbClr val="222525"/>
                </a:solidFill>
                <a:latin typeface="Montserrat Semi-Bold"/>
                <a:ea typeface="Montserrat Semi-Bold"/>
                <a:cs typeface="Montserrat Semi-Bold"/>
                <a:sym typeface="Montserrat Semi-Bold"/>
              </a:rPr>
              <a:t>Operaciones</a:t>
            </a:r>
            <a:r>
              <a:rPr lang="en-US" sz="1599" b="1" dirty="0">
                <a:solidFill>
                  <a:srgbClr val="222525"/>
                </a:solidFill>
                <a:latin typeface="Montserrat Semi-Bold"/>
                <a:ea typeface="Montserrat Semi-Bold"/>
                <a:cs typeface="Montserrat Semi-Bold"/>
                <a:sym typeface="Montserrat Semi-Bold"/>
              </a:rPr>
              <a:t> del  Sistema</a:t>
            </a:r>
          </a:p>
        </p:txBody>
      </p:sp>
      <p:sp>
        <p:nvSpPr>
          <p:cNvPr id="11" name="TextBox 11"/>
          <p:cNvSpPr txBox="1"/>
          <p:nvPr/>
        </p:nvSpPr>
        <p:spPr>
          <a:xfrm>
            <a:off x="6622143" y="3241217"/>
            <a:ext cx="696673" cy="599899"/>
          </a:xfrm>
          <a:prstGeom prst="rect">
            <a:avLst/>
          </a:prstGeom>
        </p:spPr>
        <p:txBody>
          <a:bodyPr lIns="0" tIns="0" rIns="0" bIns="0" rtlCol="0" anchor="t">
            <a:spAutoFit/>
          </a:bodyPr>
          <a:lstStyle/>
          <a:p>
            <a:pPr algn="r">
              <a:lnSpc>
                <a:spcPts val="2405"/>
              </a:lnSpc>
            </a:pPr>
            <a:r>
              <a:rPr lang="en-US" sz="1503" b="1" dirty="0">
                <a:solidFill>
                  <a:srgbClr val="222525"/>
                </a:solidFill>
                <a:latin typeface="Montserrat Bold"/>
                <a:ea typeface="Montserrat Bold"/>
                <a:cs typeface="Montserrat Bold"/>
                <a:sym typeface="Montserrat Bold"/>
              </a:rPr>
              <a:t>Pag.</a:t>
            </a:r>
          </a:p>
          <a:p>
            <a:pPr algn="l">
              <a:lnSpc>
                <a:spcPts val="2405"/>
              </a:lnSpc>
            </a:pPr>
            <a:endParaRPr lang="en-US" sz="1503" b="1" dirty="0">
              <a:solidFill>
                <a:srgbClr val="222525"/>
              </a:solidFill>
              <a:latin typeface="Montserrat Bold"/>
              <a:ea typeface="Montserrat Bold"/>
              <a:cs typeface="Montserrat Bold"/>
              <a:sym typeface="Montserrat Bold"/>
            </a:endParaRPr>
          </a:p>
        </p:txBody>
      </p:sp>
      <p:sp>
        <p:nvSpPr>
          <p:cNvPr id="16" name="CuadroTexto 15">
            <a:extLst>
              <a:ext uri="{FF2B5EF4-FFF2-40B4-BE49-F238E27FC236}">
                <a16:creationId xmlns:a16="http://schemas.microsoft.com/office/drawing/2014/main" id="{9AA99A9C-193F-099E-CA56-59DBF442BA45}"/>
              </a:ext>
            </a:extLst>
          </p:cNvPr>
          <p:cNvSpPr txBox="1"/>
          <p:nvPr/>
        </p:nvSpPr>
        <p:spPr>
          <a:xfrm>
            <a:off x="589521" y="3698066"/>
            <a:ext cx="6727159" cy="523220"/>
          </a:xfrm>
          <a:prstGeom prst="rect">
            <a:avLst/>
          </a:prstGeom>
          <a:noFill/>
        </p:spPr>
        <p:txBody>
          <a:bodyPr wrap="square" rtlCol="0">
            <a:spAutoFit/>
          </a:bodyPr>
          <a:lstStyle/>
          <a:p>
            <a:pPr marL="342900" indent="-342900">
              <a:buFont typeface="+mj-lt"/>
              <a:buAutoNum type="arabicPeriod"/>
            </a:pPr>
            <a:r>
              <a:rPr lang="es-VE" sz="1400" dirty="0"/>
              <a:t>Objetivos   …………………………………………………………………………………………………………… </a:t>
            </a:r>
          </a:p>
          <a:p>
            <a:pPr marL="342900" indent="-342900">
              <a:buFont typeface="+mj-lt"/>
              <a:buAutoNum type="arabicPeriod"/>
            </a:pPr>
            <a:r>
              <a:rPr lang="es-VE" sz="1400" dirty="0"/>
              <a:t>Requerimientos   ………………………………………………………………………………………………….</a:t>
            </a:r>
          </a:p>
        </p:txBody>
      </p:sp>
      <p:sp>
        <p:nvSpPr>
          <p:cNvPr id="17" name="CuadroTexto 16">
            <a:extLst>
              <a:ext uri="{FF2B5EF4-FFF2-40B4-BE49-F238E27FC236}">
                <a16:creationId xmlns:a16="http://schemas.microsoft.com/office/drawing/2014/main" id="{9EE4329A-F664-7EE5-9ED6-62CC365996FD}"/>
              </a:ext>
            </a:extLst>
          </p:cNvPr>
          <p:cNvSpPr txBox="1"/>
          <p:nvPr/>
        </p:nvSpPr>
        <p:spPr>
          <a:xfrm>
            <a:off x="589521" y="5153604"/>
            <a:ext cx="6727159" cy="4185761"/>
          </a:xfrm>
          <a:prstGeom prst="rect">
            <a:avLst/>
          </a:prstGeom>
          <a:noFill/>
        </p:spPr>
        <p:txBody>
          <a:bodyPr wrap="square" rtlCol="0">
            <a:spAutoFit/>
          </a:bodyPr>
          <a:lstStyle/>
          <a:p>
            <a:pPr marL="342900" indent="-342900">
              <a:buFont typeface="+mj-lt"/>
              <a:buAutoNum type="arabicPeriod"/>
            </a:pPr>
            <a:r>
              <a:rPr lang="es-VE" sz="1400" dirty="0"/>
              <a:t>Funcionalidad   ……………………………………………………………………………………………………..</a:t>
            </a:r>
          </a:p>
          <a:p>
            <a:pPr marL="342900" indent="-342900">
              <a:buFont typeface="+mj-lt"/>
              <a:buAutoNum type="arabicPeriod"/>
            </a:pPr>
            <a:r>
              <a:rPr lang="es-VE" sz="1400" dirty="0"/>
              <a:t>Botones y Tablas   …………………………………………………………………………………………………</a:t>
            </a:r>
          </a:p>
          <a:p>
            <a:pPr marL="342900" indent="-342900">
              <a:buFont typeface="+mj-lt"/>
              <a:buAutoNum type="arabicPeriod"/>
            </a:pPr>
            <a:r>
              <a:rPr lang="es-VE" sz="1400" dirty="0"/>
              <a:t>Descripción del Sistema   ………………………………………………………………………………………</a:t>
            </a:r>
          </a:p>
          <a:p>
            <a:r>
              <a:rPr lang="es-VE" sz="1400" dirty="0"/>
              <a:t>         3.1    Inicio   …………………………………………………………………………………………………………..</a:t>
            </a:r>
          </a:p>
          <a:p>
            <a:r>
              <a:rPr lang="es-VE" sz="1400" dirty="0"/>
              <a:t>         3.2    Equipos   ………………………………………………………………………………………………………. </a:t>
            </a:r>
          </a:p>
          <a:p>
            <a:r>
              <a:rPr lang="es-VE" sz="1400" dirty="0"/>
              <a:t>	3.2.1    </a:t>
            </a:r>
            <a:r>
              <a:rPr lang="es-VE" sz="1400" dirty="0" err="1"/>
              <a:t>Nvr</a:t>
            </a:r>
            <a:r>
              <a:rPr lang="es-VE" sz="1400" dirty="0"/>
              <a:t>   ……………………………………………………………………………………………...</a:t>
            </a:r>
          </a:p>
          <a:p>
            <a:r>
              <a:rPr lang="es-VE" sz="1400" dirty="0"/>
              <a:t>	3.2.2    Cámara   ………………………………………………………………………………………..</a:t>
            </a:r>
          </a:p>
          <a:p>
            <a:r>
              <a:rPr lang="es-VE" sz="1400" dirty="0"/>
              <a:t>	3.2.3    Enlace   ………………………………………………………………………………………….</a:t>
            </a:r>
          </a:p>
          <a:p>
            <a:r>
              <a:rPr lang="es-VE" sz="1400" dirty="0"/>
              <a:t>	3.2.4    Switch   ………………………………………………………………………………………….</a:t>
            </a:r>
          </a:p>
          <a:p>
            <a:r>
              <a:rPr lang="es-VE" sz="1400" dirty="0"/>
              <a:t>          	3.2.5   Cámara en Stock   …………………………………………………………………………..</a:t>
            </a:r>
          </a:p>
          <a:p>
            <a:r>
              <a:rPr lang="es-VE" sz="1400" dirty="0"/>
              <a:t>          3.3    Control de Atención   …………………………………………………………………………………..</a:t>
            </a:r>
          </a:p>
          <a:p>
            <a:r>
              <a:rPr lang="es-VE" sz="1400" dirty="0"/>
              <a:t>          3.4    Historial Eliminados  ……………………………………………………………………………………</a:t>
            </a:r>
          </a:p>
          <a:p>
            <a:r>
              <a:rPr lang="es-VE" sz="1400" dirty="0"/>
              <a:t>          3.5    Reporte   ……………………………………………………………………………………………………..</a:t>
            </a:r>
          </a:p>
          <a:p>
            <a:r>
              <a:rPr lang="es-VE" sz="1400" dirty="0"/>
              <a:t>          3.6    Configuración   ……………………………………………………………………………………………. </a:t>
            </a:r>
          </a:p>
          <a:p>
            <a:r>
              <a:rPr lang="es-VE" sz="1400" dirty="0"/>
              <a:t>                       3.6.1    Perfil   …………………………………………………………………………………………… 	</a:t>
            </a:r>
          </a:p>
          <a:p>
            <a:r>
              <a:rPr lang="es-VE" sz="1400" dirty="0"/>
              <a:t>                       3.6.2    Usuarios   ……………………………………………………………………………………..</a:t>
            </a:r>
          </a:p>
          <a:p>
            <a:r>
              <a:rPr lang="es-VE" sz="1400" dirty="0"/>
              <a:t>                       3.6.3    Manual de Usuario   ……………………………………………………………………..</a:t>
            </a:r>
          </a:p>
          <a:p>
            <a:r>
              <a:rPr lang="es-VE" sz="1400" dirty="0"/>
              <a:t>                       3.6.4    Manual de Desarrollador   …………………………………………………………….</a:t>
            </a:r>
          </a:p>
          <a:p>
            <a:endParaRPr lang="es-VE"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p:cNvGrpSpPr/>
        <p:nvPr/>
      </p:nvGrpSpPr>
      <p:grpSpPr>
        <a:xfrm>
          <a:off x="0" y="0"/>
          <a:ext cx="0" cy="0"/>
          <a:chOff x="0" y="0"/>
          <a:chExt cx="0" cy="0"/>
        </a:xfrm>
      </p:grpSpPr>
      <p:sp>
        <p:nvSpPr>
          <p:cNvPr id="2" name="Freeform 2"/>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a:off x="756000" y="9931238"/>
            <a:ext cx="6048000" cy="0"/>
          </a:xfrm>
          <a:prstGeom prst="line">
            <a:avLst/>
          </a:prstGeom>
          <a:ln w="9525" cap="flat">
            <a:solidFill>
              <a:srgbClr val="000000"/>
            </a:solidFill>
            <a:prstDash val="solid"/>
            <a:headEnd type="none" w="sm" len="sm"/>
            <a:tailEnd type="none" w="sm" len="sm"/>
          </a:ln>
        </p:spPr>
      </p:sp>
      <p:grpSp>
        <p:nvGrpSpPr>
          <p:cNvPr id="6" name="Group 6"/>
          <p:cNvGrpSpPr/>
          <p:nvPr/>
        </p:nvGrpSpPr>
        <p:grpSpPr>
          <a:xfrm>
            <a:off x="1516604" y="2514748"/>
            <a:ext cx="5860531" cy="2849314"/>
            <a:chOff x="0" y="0"/>
            <a:chExt cx="1082655" cy="1070284"/>
          </a:xfrm>
        </p:grpSpPr>
        <p:sp>
          <p:nvSpPr>
            <p:cNvPr id="7" name="Freeform 7"/>
            <p:cNvSpPr/>
            <p:nvPr/>
          </p:nvSpPr>
          <p:spPr>
            <a:xfrm>
              <a:off x="0" y="0"/>
              <a:ext cx="1082655" cy="1070284"/>
            </a:xfrm>
            <a:custGeom>
              <a:avLst/>
              <a:gdLst/>
              <a:ahLst/>
              <a:cxnLst/>
              <a:rect l="l" t="t" r="r" b="b"/>
              <a:pathLst>
                <a:path w="1082655" h="1070284">
                  <a:moveTo>
                    <a:pt x="0" y="0"/>
                  </a:moveTo>
                  <a:lnTo>
                    <a:pt x="1082655" y="0"/>
                  </a:lnTo>
                  <a:lnTo>
                    <a:pt x="1082655" y="1070284"/>
                  </a:lnTo>
                  <a:lnTo>
                    <a:pt x="0" y="1070284"/>
                  </a:lnTo>
                  <a:close/>
                </a:path>
              </a:pathLst>
            </a:custGeom>
            <a:solidFill>
              <a:srgbClr val="FFFFFF"/>
            </a:solidFill>
          </p:spPr>
        </p:sp>
        <p:sp>
          <p:nvSpPr>
            <p:cNvPr id="8" name="TextBox 8"/>
            <p:cNvSpPr txBox="1"/>
            <p:nvPr/>
          </p:nvSpPr>
          <p:spPr>
            <a:xfrm>
              <a:off x="0" y="-85725"/>
              <a:ext cx="1082655" cy="1156009"/>
            </a:xfrm>
            <a:prstGeom prst="rect">
              <a:avLst/>
            </a:prstGeom>
          </p:spPr>
          <p:txBody>
            <a:bodyPr lIns="50800" tIns="50800" rIns="50800" bIns="50800" rtlCol="0" anchor="ctr"/>
            <a:lstStyle/>
            <a:p>
              <a:pPr algn="ctr">
                <a:lnSpc>
                  <a:spcPts val="2069"/>
                </a:lnSpc>
              </a:pPr>
              <a:endParaRPr/>
            </a:p>
          </p:txBody>
        </p:sp>
      </p:grpSp>
      <p:sp>
        <p:nvSpPr>
          <p:cNvPr id="12" name="TextBox 12"/>
          <p:cNvSpPr txBox="1"/>
          <p:nvPr/>
        </p:nvSpPr>
        <p:spPr>
          <a:xfrm>
            <a:off x="589521" y="1439886"/>
            <a:ext cx="6048000" cy="698500"/>
          </a:xfrm>
          <a:prstGeom prst="rect">
            <a:avLst/>
          </a:prstGeom>
        </p:spPr>
        <p:txBody>
          <a:bodyPr lIns="0" tIns="0" rIns="0" bIns="0" rtlCol="0" anchor="t">
            <a:spAutoFit/>
          </a:bodyPr>
          <a:lstStyle/>
          <a:p>
            <a:pPr algn="l">
              <a:lnSpc>
                <a:spcPts val="5300"/>
              </a:lnSpc>
            </a:pPr>
            <a:r>
              <a:rPr lang="en-US" sz="5000" dirty="0" err="1">
                <a:solidFill>
                  <a:srgbClr val="222525"/>
                </a:solidFill>
                <a:latin typeface="DM Serif Display"/>
                <a:ea typeface="DM Serif Display"/>
                <a:cs typeface="DM Serif Display"/>
                <a:sym typeface="DM Serif Display"/>
              </a:rPr>
              <a:t>Introducción</a:t>
            </a:r>
            <a:endParaRPr lang="en-US" sz="5000" dirty="0">
              <a:solidFill>
                <a:srgbClr val="222525"/>
              </a:solidFill>
              <a:latin typeface="DM Serif Display"/>
              <a:ea typeface="DM Serif Display"/>
              <a:cs typeface="DM Serif Display"/>
              <a:sym typeface="DM Serif Display"/>
            </a:endParaRPr>
          </a:p>
        </p:txBody>
      </p:sp>
      <p:sp>
        <p:nvSpPr>
          <p:cNvPr id="13" name="TextBox 13"/>
          <p:cNvSpPr txBox="1"/>
          <p:nvPr/>
        </p:nvSpPr>
        <p:spPr>
          <a:xfrm>
            <a:off x="756000" y="10084923"/>
            <a:ext cx="1742330" cy="191912"/>
          </a:xfrm>
          <a:prstGeom prst="rect">
            <a:avLst/>
          </a:prstGeom>
        </p:spPr>
        <p:txBody>
          <a:bodyPr lIns="0" tIns="0" rIns="0" bIns="0" rtlCol="0" anchor="t">
            <a:spAutoFit/>
          </a:bodyPr>
          <a:lstStyle/>
          <a:p>
            <a:pPr>
              <a:lnSpc>
                <a:spcPts val="1599"/>
              </a:lnSpc>
            </a:pPr>
            <a:r>
              <a:rPr lang="en-US" sz="1200" dirty="0" err="1">
                <a:solidFill>
                  <a:srgbClr val="222525"/>
                </a:solidFill>
                <a:latin typeface="Montserrat"/>
                <a:ea typeface="Montserrat"/>
                <a:cs typeface="Montserrat"/>
                <a:sym typeface="Montserrat"/>
              </a:rPr>
              <a:t>Introducción</a:t>
            </a:r>
            <a:endParaRPr lang="en-US" sz="1200" dirty="0">
              <a:solidFill>
                <a:srgbClr val="222525"/>
              </a:solidFill>
              <a:latin typeface="Montserrat"/>
              <a:ea typeface="Montserrat"/>
              <a:cs typeface="Montserrat"/>
              <a:sym typeface="Montserrat"/>
            </a:endParaRPr>
          </a:p>
        </p:txBody>
      </p:sp>
      <p:sp>
        <p:nvSpPr>
          <p:cNvPr id="14" name="TextBox 14"/>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a:solidFill>
                  <a:srgbClr val="222525"/>
                </a:solidFill>
                <a:latin typeface="Montserrat"/>
                <a:ea typeface="Montserrat"/>
                <a:cs typeface="Montserrat"/>
                <a:sym typeface="Montserrat"/>
              </a:rPr>
              <a:t>01</a:t>
            </a:r>
          </a:p>
        </p:txBody>
      </p:sp>
      <p:sp>
        <p:nvSpPr>
          <p:cNvPr id="25" name="CuadroTexto 24">
            <a:extLst>
              <a:ext uri="{FF2B5EF4-FFF2-40B4-BE49-F238E27FC236}">
                <a16:creationId xmlns:a16="http://schemas.microsoft.com/office/drawing/2014/main" id="{C991836F-B109-1965-EAA5-4C91125EC72A}"/>
              </a:ext>
            </a:extLst>
          </p:cNvPr>
          <p:cNvSpPr txBox="1"/>
          <p:nvPr/>
        </p:nvSpPr>
        <p:spPr>
          <a:xfrm>
            <a:off x="1568450" y="2644320"/>
            <a:ext cx="5708130" cy="2308324"/>
          </a:xfrm>
          <a:prstGeom prst="rect">
            <a:avLst/>
          </a:prstGeom>
          <a:noFill/>
        </p:spPr>
        <p:txBody>
          <a:bodyPr wrap="square" rtlCol="0">
            <a:spAutoFit/>
          </a:bodyPr>
          <a:lstStyle/>
          <a:p>
            <a:pPr marL="342900" indent="-342900">
              <a:buFont typeface="+mj-lt"/>
              <a:buAutoNum type="arabicPeriod"/>
            </a:pPr>
            <a:r>
              <a:rPr lang="es-ES" sz="3200" dirty="0"/>
              <a:t>Objetivos</a:t>
            </a:r>
          </a:p>
          <a:p>
            <a:endParaRPr lang="es-ES" sz="1400" dirty="0"/>
          </a:p>
          <a:p>
            <a:endParaRPr lang="es-ES" sz="1400" dirty="0"/>
          </a:p>
          <a:p>
            <a:pPr algn="just"/>
            <a:r>
              <a:rPr lang="es-ES" sz="1400" dirty="0"/>
              <a:t>El objetivo del manual de usuario del Sistema </a:t>
            </a:r>
            <a:r>
              <a:rPr lang="es-ES" sz="1400" dirty="0" err="1"/>
              <a:t>xxxxxxxx</a:t>
            </a:r>
            <a:r>
              <a:rPr lang="es-ES" sz="1400" dirty="0"/>
              <a:t> es brindar al usuario final una guía detallada para utilizar de manera efectiva el sistema, así como proporcionar información sobre las distintas funcionalidades de la aplicación. Con este manual, el usuario podrá aprender a utilizar todas las herramientas y características disponibles en el sistema, optimizando así su uso y el seguimiento de sus actividades de manera eficiente.</a:t>
            </a:r>
            <a:endParaRPr lang="es-VE" sz="1400" dirty="0"/>
          </a:p>
        </p:txBody>
      </p:sp>
      <p:grpSp>
        <p:nvGrpSpPr>
          <p:cNvPr id="26" name="Group 6">
            <a:extLst>
              <a:ext uri="{FF2B5EF4-FFF2-40B4-BE49-F238E27FC236}">
                <a16:creationId xmlns:a16="http://schemas.microsoft.com/office/drawing/2014/main" id="{CCE254E3-6879-6DA9-1636-41A02AB6EC8B}"/>
              </a:ext>
            </a:extLst>
          </p:cNvPr>
          <p:cNvGrpSpPr/>
          <p:nvPr/>
        </p:nvGrpSpPr>
        <p:grpSpPr>
          <a:xfrm>
            <a:off x="273050" y="6231257"/>
            <a:ext cx="5759975" cy="2657402"/>
            <a:chOff x="0" y="0"/>
            <a:chExt cx="1082655" cy="1070284"/>
          </a:xfrm>
        </p:grpSpPr>
        <p:sp>
          <p:nvSpPr>
            <p:cNvPr id="27" name="Freeform 7">
              <a:extLst>
                <a:ext uri="{FF2B5EF4-FFF2-40B4-BE49-F238E27FC236}">
                  <a16:creationId xmlns:a16="http://schemas.microsoft.com/office/drawing/2014/main" id="{2562284F-E5DE-5DDA-3549-0BAD9C365AFC}"/>
                </a:ext>
              </a:extLst>
            </p:cNvPr>
            <p:cNvSpPr/>
            <p:nvPr/>
          </p:nvSpPr>
          <p:spPr>
            <a:xfrm>
              <a:off x="0" y="0"/>
              <a:ext cx="1082655" cy="1070284"/>
            </a:xfrm>
            <a:custGeom>
              <a:avLst/>
              <a:gdLst/>
              <a:ahLst/>
              <a:cxnLst/>
              <a:rect l="l" t="t" r="r" b="b"/>
              <a:pathLst>
                <a:path w="1082655" h="1070284">
                  <a:moveTo>
                    <a:pt x="0" y="0"/>
                  </a:moveTo>
                  <a:lnTo>
                    <a:pt x="1082655" y="0"/>
                  </a:lnTo>
                  <a:lnTo>
                    <a:pt x="1082655" y="1070284"/>
                  </a:lnTo>
                  <a:lnTo>
                    <a:pt x="0" y="1070284"/>
                  </a:lnTo>
                  <a:close/>
                </a:path>
              </a:pathLst>
            </a:custGeom>
            <a:solidFill>
              <a:schemeClr val="tx1"/>
            </a:solidFill>
          </p:spPr>
        </p:sp>
        <p:sp>
          <p:nvSpPr>
            <p:cNvPr id="28" name="TextBox 8">
              <a:extLst>
                <a:ext uri="{FF2B5EF4-FFF2-40B4-BE49-F238E27FC236}">
                  <a16:creationId xmlns:a16="http://schemas.microsoft.com/office/drawing/2014/main" id="{83E2B5A2-D6DF-345F-61AA-8C334EEAAAB4}"/>
                </a:ext>
              </a:extLst>
            </p:cNvPr>
            <p:cNvSpPr txBox="1"/>
            <p:nvPr/>
          </p:nvSpPr>
          <p:spPr>
            <a:xfrm>
              <a:off x="0" y="-85725"/>
              <a:ext cx="1082655" cy="1156009"/>
            </a:xfrm>
            <a:prstGeom prst="rect">
              <a:avLst/>
            </a:prstGeom>
          </p:spPr>
          <p:txBody>
            <a:bodyPr lIns="50800" tIns="50800" rIns="50800" bIns="50800" rtlCol="0" anchor="ctr"/>
            <a:lstStyle/>
            <a:p>
              <a:pPr algn="ctr">
                <a:lnSpc>
                  <a:spcPts val="2069"/>
                </a:lnSpc>
              </a:pPr>
              <a:endParaRPr>
                <a:solidFill>
                  <a:schemeClr val="tx1">
                    <a:lumMod val="95000"/>
                    <a:lumOff val="5000"/>
                  </a:schemeClr>
                </a:solidFill>
              </a:endParaRPr>
            </a:p>
          </p:txBody>
        </p:sp>
      </p:grpSp>
      <p:sp>
        <p:nvSpPr>
          <p:cNvPr id="29" name="CuadroTexto 28">
            <a:extLst>
              <a:ext uri="{FF2B5EF4-FFF2-40B4-BE49-F238E27FC236}">
                <a16:creationId xmlns:a16="http://schemas.microsoft.com/office/drawing/2014/main" id="{68F11F59-3675-FB10-6706-860E59584EDB}"/>
              </a:ext>
            </a:extLst>
          </p:cNvPr>
          <p:cNvSpPr txBox="1"/>
          <p:nvPr/>
        </p:nvSpPr>
        <p:spPr>
          <a:xfrm>
            <a:off x="390445" y="6301838"/>
            <a:ext cx="5055143" cy="2369880"/>
          </a:xfrm>
          <a:prstGeom prst="rect">
            <a:avLst/>
          </a:prstGeom>
          <a:noFill/>
        </p:spPr>
        <p:txBody>
          <a:bodyPr wrap="square" rtlCol="0">
            <a:spAutoFit/>
          </a:bodyPr>
          <a:lstStyle/>
          <a:p>
            <a:r>
              <a:rPr lang="es-VE" sz="3200" dirty="0">
                <a:solidFill>
                  <a:schemeClr val="bg1"/>
                </a:solidFill>
              </a:rPr>
              <a:t>2. Requerimientos</a:t>
            </a:r>
          </a:p>
          <a:p>
            <a:endParaRPr lang="es-VE" sz="1400" dirty="0">
              <a:solidFill>
                <a:schemeClr val="bg1"/>
              </a:solidFill>
            </a:endParaRPr>
          </a:p>
          <a:p>
            <a:pPr marL="285750" indent="-285750" algn="just">
              <a:buFont typeface="Arial" panose="020B0604020202020204" pitchFamily="34" charset="0"/>
              <a:buChar char="•"/>
            </a:pPr>
            <a:r>
              <a:rPr lang="es-VE" sz="1400" dirty="0">
                <a:solidFill>
                  <a:schemeClr val="bg1"/>
                </a:solidFill>
              </a:rPr>
              <a:t>Equipo Pentium 4 o Superior</a:t>
            </a:r>
          </a:p>
          <a:p>
            <a:pPr marL="285750" indent="-285750" algn="just">
              <a:buFont typeface="Arial" panose="020B0604020202020204" pitchFamily="34" charset="0"/>
              <a:buChar char="•"/>
            </a:pPr>
            <a:r>
              <a:rPr lang="es-VE" sz="1400" dirty="0">
                <a:solidFill>
                  <a:schemeClr val="bg1"/>
                </a:solidFill>
              </a:rPr>
              <a:t>Mínimo 2Gb en RAM</a:t>
            </a:r>
          </a:p>
          <a:p>
            <a:pPr marL="285750" indent="-285750" algn="just">
              <a:buFont typeface="Arial" panose="020B0604020202020204" pitchFamily="34" charset="0"/>
              <a:buChar char="•"/>
            </a:pPr>
            <a:r>
              <a:rPr lang="es-VE" sz="1400" dirty="0">
                <a:solidFill>
                  <a:schemeClr val="bg1"/>
                </a:solidFill>
              </a:rPr>
              <a:t>Sistema Operativo Ubuntu 10.4 - Windows 7 o Superior</a:t>
            </a:r>
          </a:p>
          <a:p>
            <a:pPr marL="285750" indent="-285750" algn="just">
              <a:buFont typeface="Arial" panose="020B0604020202020204" pitchFamily="34" charset="0"/>
              <a:buChar char="•"/>
            </a:pPr>
            <a:r>
              <a:rPr lang="es-VE" sz="1400" dirty="0">
                <a:solidFill>
                  <a:schemeClr val="bg1"/>
                </a:solidFill>
              </a:rPr>
              <a:t>Resolución gráfica 800*600</a:t>
            </a:r>
          </a:p>
          <a:p>
            <a:pPr marL="285750" indent="-285750" algn="just">
              <a:buFont typeface="Arial" panose="020B0604020202020204" pitchFamily="34" charset="0"/>
              <a:buChar char="•"/>
            </a:pPr>
            <a:r>
              <a:rPr lang="es-VE" sz="1400" dirty="0">
                <a:solidFill>
                  <a:schemeClr val="bg1"/>
                </a:solidFill>
              </a:rPr>
              <a:t>Navegador web Mozilla Firefox, Microsoft Edge, entre otros.</a:t>
            </a:r>
          </a:p>
          <a:p>
            <a:pPr marL="285750" indent="-285750" algn="just">
              <a:buFont typeface="Arial" panose="020B0604020202020204" pitchFamily="34" charset="0"/>
              <a:buChar char="•"/>
            </a:pPr>
            <a:r>
              <a:rPr lang="es-VE" sz="1400" dirty="0">
                <a:solidFill>
                  <a:schemeClr val="bg1"/>
                </a:solidFill>
              </a:rPr>
              <a:t>Adobe Reader 5.0 o posterior</a:t>
            </a:r>
          </a:p>
          <a:p>
            <a:pPr marL="285750" indent="-285750">
              <a:buFont typeface="Arial" panose="020B0604020202020204" pitchFamily="34" charset="0"/>
              <a:buChar char="•"/>
            </a:pPr>
            <a:r>
              <a:rPr lang="es-VE" sz="1400" dirty="0">
                <a:solidFill>
                  <a:schemeClr val="bg1"/>
                </a:solidFill>
              </a:rPr>
              <a:t>Conexión al servidor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p:cNvGrpSpPr/>
        <p:nvPr/>
      </p:nvGrpSpPr>
      <p:grpSpPr>
        <a:xfrm>
          <a:off x="0" y="0"/>
          <a:ext cx="0" cy="0"/>
          <a:chOff x="0" y="0"/>
          <a:chExt cx="0" cy="0"/>
        </a:xfrm>
      </p:grpSpPr>
      <p:sp>
        <p:nvSpPr>
          <p:cNvPr id="2" name="Freeform 2"/>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6" name="TextBox 6"/>
          <p:cNvSpPr txBox="1"/>
          <p:nvPr/>
        </p:nvSpPr>
        <p:spPr>
          <a:xfrm>
            <a:off x="284667" y="1371282"/>
            <a:ext cx="6984650" cy="697755"/>
          </a:xfrm>
          <a:prstGeom prst="rect">
            <a:avLst/>
          </a:prstGeom>
        </p:spPr>
        <p:txBody>
          <a:bodyPr wrap="square" lIns="0" tIns="0" rIns="0" bIns="0" rtlCol="0" anchor="t">
            <a:spAutoFit/>
          </a:bodyPr>
          <a:lstStyle/>
          <a:p>
            <a:pPr algn="l">
              <a:lnSpc>
                <a:spcPts val="5300"/>
              </a:lnSpc>
            </a:pPr>
            <a:r>
              <a:rPr lang="en-US" sz="5000" dirty="0" err="1">
                <a:solidFill>
                  <a:srgbClr val="222525"/>
                </a:solidFill>
                <a:latin typeface="DM Serif Display"/>
                <a:ea typeface="DM Serif Display"/>
                <a:cs typeface="DM Serif Display"/>
                <a:sym typeface="DM Serif Display"/>
              </a:rPr>
              <a:t>Operaciones</a:t>
            </a:r>
            <a:r>
              <a:rPr lang="en-US" sz="5000" dirty="0">
                <a:solidFill>
                  <a:srgbClr val="222525"/>
                </a:solidFill>
                <a:latin typeface="DM Serif Display"/>
                <a:ea typeface="DM Serif Display"/>
                <a:cs typeface="DM Serif Display"/>
                <a:sym typeface="DM Serif Display"/>
              </a:rPr>
              <a:t> del </a:t>
            </a:r>
            <a:r>
              <a:rPr lang="en-US" sz="5000" dirty="0" err="1">
                <a:solidFill>
                  <a:srgbClr val="222525"/>
                </a:solidFill>
                <a:latin typeface="DM Serif Display"/>
                <a:ea typeface="DM Serif Display"/>
                <a:cs typeface="DM Serif Display"/>
                <a:sym typeface="DM Serif Display"/>
              </a:rPr>
              <a:t>sistema</a:t>
            </a:r>
            <a:endParaRPr lang="en-US" sz="5000" dirty="0">
              <a:solidFill>
                <a:srgbClr val="222525"/>
              </a:solidFill>
              <a:latin typeface="DM Serif Display"/>
              <a:ea typeface="DM Serif Display"/>
              <a:cs typeface="DM Serif Display"/>
              <a:sym typeface="DM Serif Display"/>
            </a:endParaRPr>
          </a:p>
        </p:txBody>
      </p:sp>
      <p:sp>
        <p:nvSpPr>
          <p:cNvPr id="7" name="TextBox 7"/>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Operaciones</a:t>
            </a:r>
            <a:r>
              <a:rPr lang="en-US" sz="999" dirty="0">
                <a:solidFill>
                  <a:srgbClr val="222525"/>
                </a:solidFill>
                <a:latin typeface="Montserrat"/>
                <a:ea typeface="Montserrat"/>
                <a:cs typeface="Montserrat"/>
                <a:sym typeface="Montserrat"/>
              </a:rPr>
              <a:t> del Sistema</a:t>
            </a:r>
          </a:p>
        </p:txBody>
      </p:sp>
      <p:sp>
        <p:nvSpPr>
          <p:cNvPr id="8" name="TextBox 8"/>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a:solidFill>
                  <a:srgbClr val="222525"/>
                </a:solidFill>
                <a:latin typeface="Montserrat"/>
                <a:ea typeface="Montserrat"/>
                <a:cs typeface="Montserrat"/>
                <a:sym typeface="Montserrat"/>
              </a:rPr>
              <a:t>01</a:t>
            </a:r>
          </a:p>
        </p:txBody>
      </p:sp>
      <p:grpSp>
        <p:nvGrpSpPr>
          <p:cNvPr id="11" name="Group 11"/>
          <p:cNvGrpSpPr/>
          <p:nvPr/>
        </p:nvGrpSpPr>
        <p:grpSpPr>
          <a:xfrm>
            <a:off x="284667" y="2319018"/>
            <a:ext cx="6519333" cy="2840351"/>
            <a:chOff x="0" y="0"/>
            <a:chExt cx="1526339" cy="1744025"/>
          </a:xfrm>
        </p:grpSpPr>
        <p:sp>
          <p:nvSpPr>
            <p:cNvPr id="12" name="Freeform 12"/>
            <p:cNvSpPr/>
            <p:nvPr/>
          </p:nvSpPr>
          <p:spPr>
            <a:xfrm>
              <a:off x="0" y="0"/>
              <a:ext cx="1526339" cy="1744025"/>
            </a:xfrm>
            <a:custGeom>
              <a:avLst/>
              <a:gdLst/>
              <a:ahLst/>
              <a:cxnLst/>
              <a:rect l="l" t="t" r="r" b="b"/>
              <a:pathLst>
                <a:path w="1526339" h="1744025">
                  <a:moveTo>
                    <a:pt x="0" y="0"/>
                  </a:moveTo>
                  <a:lnTo>
                    <a:pt x="1526339" y="0"/>
                  </a:lnTo>
                  <a:lnTo>
                    <a:pt x="1526339" y="1744025"/>
                  </a:lnTo>
                  <a:lnTo>
                    <a:pt x="0" y="1744025"/>
                  </a:lnTo>
                  <a:close/>
                </a:path>
              </a:pathLst>
            </a:custGeom>
            <a:solidFill>
              <a:srgbClr val="C00000"/>
            </a:solidFill>
          </p:spPr>
        </p:sp>
        <p:sp>
          <p:nvSpPr>
            <p:cNvPr id="13" name="TextBox 13"/>
            <p:cNvSpPr txBox="1"/>
            <p:nvPr/>
          </p:nvSpPr>
          <p:spPr>
            <a:xfrm>
              <a:off x="0" y="-28575"/>
              <a:ext cx="1526339" cy="1772600"/>
            </a:xfrm>
            <a:prstGeom prst="rect">
              <a:avLst/>
            </a:prstGeom>
          </p:spPr>
          <p:txBody>
            <a:bodyPr lIns="32814" tIns="32814" rIns="32814" bIns="32814" rtlCol="0" anchor="ctr"/>
            <a:lstStyle/>
            <a:p>
              <a:pPr algn="ctr">
                <a:lnSpc>
                  <a:spcPts val="1627"/>
                </a:lnSpc>
              </a:pPr>
              <a:endParaRPr>
                <a:solidFill>
                  <a:srgbClr val="C00000"/>
                </a:solidFill>
              </a:endParaRPr>
            </a:p>
          </p:txBody>
        </p:sp>
      </p:grpSp>
      <p:sp>
        <p:nvSpPr>
          <p:cNvPr id="21" name="CuadroTexto 20">
            <a:extLst>
              <a:ext uri="{FF2B5EF4-FFF2-40B4-BE49-F238E27FC236}">
                <a16:creationId xmlns:a16="http://schemas.microsoft.com/office/drawing/2014/main" id="{745F0C0B-DC53-5343-7AF9-CB3F8A42AD1A}"/>
              </a:ext>
            </a:extLst>
          </p:cNvPr>
          <p:cNvSpPr txBox="1"/>
          <p:nvPr/>
        </p:nvSpPr>
        <p:spPr>
          <a:xfrm>
            <a:off x="425656" y="2692320"/>
            <a:ext cx="6237354" cy="1877437"/>
          </a:xfrm>
          <a:prstGeom prst="rect">
            <a:avLst/>
          </a:prstGeom>
          <a:noFill/>
        </p:spPr>
        <p:txBody>
          <a:bodyPr wrap="square" rtlCol="0">
            <a:spAutoFit/>
          </a:bodyPr>
          <a:lstStyle/>
          <a:p>
            <a:pPr algn="just"/>
            <a:r>
              <a:rPr lang="es-ES" sz="3200" b="1" dirty="0">
                <a:solidFill>
                  <a:schemeClr val="bg1"/>
                </a:solidFill>
              </a:rPr>
              <a:t>1. Funcionalidad</a:t>
            </a:r>
          </a:p>
          <a:p>
            <a:pPr algn="just"/>
            <a:endParaRPr lang="es-ES" sz="1400" b="1" dirty="0">
              <a:solidFill>
                <a:schemeClr val="bg1"/>
              </a:solidFill>
            </a:endParaRPr>
          </a:p>
          <a:p>
            <a:pPr algn="just"/>
            <a:r>
              <a:rPr lang="es-ES" sz="1400" b="1" dirty="0">
                <a:solidFill>
                  <a:schemeClr val="bg1"/>
                </a:solidFill>
              </a:rPr>
              <a:t>El sistema </a:t>
            </a:r>
            <a:r>
              <a:rPr lang="es-ES" sz="1400" b="1" dirty="0" err="1">
                <a:solidFill>
                  <a:schemeClr val="bg1"/>
                </a:solidFill>
              </a:rPr>
              <a:t>xxxxxxx</a:t>
            </a:r>
            <a:r>
              <a:rPr lang="es-ES" sz="1400" b="1" dirty="0">
                <a:solidFill>
                  <a:schemeClr val="bg1"/>
                </a:solidFill>
              </a:rPr>
              <a:t> permite a la Sección de Seguridad Tecnológica registrar, modificar y eliminar equipos del sistema de videovigilancia. Además, lleva un registro de condición de atención, registro de equipos eliminados,  el monitoreo en tiempo real de </a:t>
            </a:r>
            <a:r>
              <a:rPr lang="es-ES" sz="1400" b="1" dirty="0" err="1">
                <a:solidFill>
                  <a:schemeClr val="bg1"/>
                </a:solidFill>
              </a:rPr>
              <a:t>Nvr</a:t>
            </a:r>
            <a:r>
              <a:rPr lang="es-ES" sz="1400" b="1" dirty="0">
                <a:solidFill>
                  <a:schemeClr val="bg1"/>
                </a:solidFill>
              </a:rPr>
              <a:t> y Cámaras para determinar su estatus, y exportación de archivos log, inventarios y un reporte final. </a:t>
            </a:r>
            <a:endParaRPr lang="es-VE" sz="1400" b="1" dirty="0">
              <a:solidFill>
                <a:schemeClr val="bg1"/>
              </a:solidFill>
            </a:endParaRPr>
          </a:p>
        </p:txBody>
      </p:sp>
      <p:cxnSp>
        <p:nvCxnSpPr>
          <p:cNvPr id="23" name="Conector recto 22">
            <a:extLst>
              <a:ext uri="{FF2B5EF4-FFF2-40B4-BE49-F238E27FC236}">
                <a16:creationId xmlns:a16="http://schemas.microsoft.com/office/drawing/2014/main" id="{3D6E934D-3947-5321-946D-B5BE5536A9EA}"/>
              </a:ext>
            </a:extLst>
          </p:cNvPr>
          <p:cNvCxnSpPr>
            <a:cxnSpLocks/>
          </p:cNvCxnSpPr>
          <p:nvPr/>
        </p:nvCxnSpPr>
        <p:spPr>
          <a:xfrm>
            <a:off x="0" y="5880100"/>
            <a:ext cx="75565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pic>
        <p:nvPicPr>
          <p:cNvPr id="28" name="Imagen 27">
            <a:extLst>
              <a:ext uri="{FF2B5EF4-FFF2-40B4-BE49-F238E27FC236}">
                <a16:creationId xmlns:a16="http://schemas.microsoft.com/office/drawing/2014/main" id="{E2F5E1BE-88BD-7FD2-88E5-590C882271D2}"/>
              </a:ext>
            </a:extLst>
          </p:cNvPr>
          <p:cNvPicPr>
            <a:picLocks noChangeAspect="1"/>
          </p:cNvPicPr>
          <p:nvPr/>
        </p:nvPicPr>
        <p:blipFill>
          <a:blip r:embed="rId4"/>
          <a:stretch>
            <a:fillRect/>
          </a:stretch>
        </p:blipFill>
        <p:spPr>
          <a:xfrm>
            <a:off x="2301041" y="6049242"/>
            <a:ext cx="2486583" cy="2681905"/>
          </a:xfrm>
          <a:prstGeom prst="rect">
            <a:avLst/>
          </a:prstGeom>
          <a:ln>
            <a:solidFill>
              <a:schemeClr val="tx1"/>
            </a:solidFill>
          </a:ln>
        </p:spPr>
      </p:pic>
      <p:sp>
        <p:nvSpPr>
          <p:cNvPr id="29" name="CuadroTexto 28">
            <a:extLst>
              <a:ext uri="{FF2B5EF4-FFF2-40B4-BE49-F238E27FC236}">
                <a16:creationId xmlns:a16="http://schemas.microsoft.com/office/drawing/2014/main" id="{909590E1-7BC0-4358-7952-1B8533893DD9}"/>
              </a:ext>
            </a:extLst>
          </p:cNvPr>
          <p:cNvSpPr txBox="1"/>
          <p:nvPr/>
        </p:nvSpPr>
        <p:spPr>
          <a:xfrm>
            <a:off x="1337931" y="8900289"/>
            <a:ext cx="4878121" cy="954107"/>
          </a:xfrm>
          <a:prstGeom prst="rect">
            <a:avLst/>
          </a:prstGeom>
          <a:solidFill>
            <a:srgbClr val="FFC000"/>
          </a:solidFill>
        </p:spPr>
        <p:txBody>
          <a:bodyPr wrap="square" rtlCol="0">
            <a:spAutoFit/>
          </a:bodyPr>
          <a:lstStyle/>
          <a:p>
            <a:pPr algn="just"/>
            <a:r>
              <a:rPr lang="es-ES" sz="1400" b="1" dirty="0"/>
              <a:t>Ingresar al sistema. </a:t>
            </a:r>
            <a:r>
              <a:rPr lang="es-ES" sz="1400" dirty="0"/>
              <a:t>Para acceder al sistema debe ingresar al link</a:t>
            </a:r>
          </a:p>
          <a:p>
            <a:pPr algn="just"/>
            <a:r>
              <a:rPr lang="es-ES" sz="1400" dirty="0" err="1"/>
              <a:t>Xxxxx</a:t>
            </a:r>
            <a:r>
              <a:rPr lang="es-ES" sz="1400" dirty="0"/>
              <a:t> . Una vez mostrado el </a:t>
            </a:r>
            <a:r>
              <a:rPr lang="es-ES" sz="1400" dirty="0" err="1"/>
              <a:t>login</a:t>
            </a:r>
            <a:r>
              <a:rPr lang="es-ES" sz="1400" dirty="0"/>
              <a:t> ingrese usuario y contraseña en los campos correspondientes y posterior a eso presione ingresar. </a:t>
            </a:r>
            <a:endParaRPr lang="es-VE"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p:cNvGrpSpPr/>
        <p:nvPr/>
      </p:nvGrpSpPr>
      <p:grpSpPr>
        <a:xfrm>
          <a:off x="0" y="0"/>
          <a:ext cx="0" cy="0"/>
          <a:chOff x="0" y="0"/>
          <a:chExt cx="0" cy="0"/>
        </a:xfrm>
      </p:grpSpPr>
      <p:sp>
        <p:nvSpPr>
          <p:cNvPr id="2" name="Freeform 2"/>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7" name="TextBox 7"/>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Operaciones</a:t>
            </a:r>
            <a:r>
              <a:rPr lang="en-US" sz="999" dirty="0">
                <a:solidFill>
                  <a:srgbClr val="222525"/>
                </a:solidFill>
                <a:latin typeface="Montserrat"/>
                <a:ea typeface="Montserrat"/>
                <a:cs typeface="Montserrat"/>
                <a:sym typeface="Montserrat"/>
              </a:rPr>
              <a:t> del Sistema</a:t>
            </a:r>
          </a:p>
        </p:txBody>
      </p:sp>
      <p:sp>
        <p:nvSpPr>
          <p:cNvPr id="8" name="TextBox 8"/>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a:solidFill>
                  <a:srgbClr val="222525"/>
                </a:solidFill>
                <a:latin typeface="Montserrat"/>
                <a:ea typeface="Montserrat"/>
                <a:cs typeface="Montserrat"/>
                <a:sym typeface="Montserrat"/>
              </a:rPr>
              <a:t>01</a:t>
            </a:r>
          </a:p>
        </p:txBody>
      </p:sp>
      <p:sp>
        <p:nvSpPr>
          <p:cNvPr id="29" name="CuadroTexto 28">
            <a:extLst>
              <a:ext uri="{FF2B5EF4-FFF2-40B4-BE49-F238E27FC236}">
                <a16:creationId xmlns:a16="http://schemas.microsoft.com/office/drawing/2014/main" id="{3A4CF324-2B4E-3B29-7054-2419ABAA41DF}"/>
              </a:ext>
            </a:extLst>
          </p:cNvPr>
          <p:cNvSpPr txBox="1"/>
          <p:nvPr/>
        </p:nvSpPr>
        <p:spPr>
          <a:xfrm>
            <a:off x="42301" y="2366027"/>
            <a:ext cx="1752233" cy="677108"/>
          </a:xfrm>
          <a:prstGeom prst="rect">
            <a:avLst/>
          </a:prstGeom>
          <a:noFill/>
          <a:ln>
            <a:solidFill>
              <a:srgbClr val="FFC000"/>
            </a:solidFill>
          </a:ln>
        </p:spPr>
        <p:txBody>
          <a:bodyPr wrap="square" rtlCol="0">
            <a:spAutoFit/>
          </a:bodyPr>
          <a:lstStyle/>
          <a:p>
            <a:pPr algn="just"/>
            <a:r>
              <a:rPr lang="es-VE" sz="1400" b="1" dirty="0"/>
              <a:t>Equipos.  </a:t>
            </a:r>
            <a:r>
              <a:rPr lang="es-VE" sz="1200" dirty="0"/>
              <a:t>Hace que se despliegue la lista de equipos.</a:t>
            </a:r>
          </a:p>
        </p:txBody>
      </p:sp>
      <p:sp>
        <p:nvSpPr>
          <p:cNvPr id="34" name="CuadroTexto 33">
            <a:extLst>
              <a:ext uri="{FF2B5EF4-FFF2-40B4-BE49-F238E27FC236}">
                <a16:creationId xmlns:a16="http://schemas.microsoft.com/office/drawing/2014/main" id="{A787A77B-A1A1-4E9F-2B71-629014E7F5AB}"/>
              </a:ext>
            </a:extLst>
          </p:cNvPr>
          <p:cNvSpPr txBox="1"/>
          <p:nvPr/>
        </p:nvSpPr>
        <p:spPr>
          <a:xfrm>
            <a:off x="5445588" y="2995321"/>
            <a:ext cx="1800547" cy="677108"/>
          </a:xfrm>
          <a:prstGeom prst="rect">
            <a:avLst/>
          </a:prstGeom>
          <a:noFill/>
          <a:ln>
            <a:solidFill>
              <a:srgbClr val="FFC000"/>
            </a:solidFill>
          </a:ln>
        </p:spPr>
        <p:txBody>
          <a:bodyPr wrap="square" rtlCol="0">
            <a:spAutoFit/>
          </a:bodyPr>
          <a:lstStyle/>
          <a:p>
            <a:pPr algn="just"/>
            <a:r>
              <a:rPr lang="es-VE" sz="1400" b="1" dirty="0" err="1"/>
              <a:t>Nvr</a:t>
            </a:r>
            <a:r>
              <a:rPr lang="es-VE" sz="1400" b="1" dirty="0"/>
              <a:t>.  </a:t>
            </a:r>
            <a:r>
              <a:rPr lang="es-VE" sz="1200" dirty="0"/>
              <a:t>Permite al usuario visualizar el listado de </a:t>
            </a:r>
            <a:r>
              <a:rPr lang="es-VE" sz="1200" dirty="0" err="1"/>
              <a:t>Nvr</a:t>
            </a:r>
            <a:r>
              <a:rPr lang="es-VE" sz="1200" dirty="0"/>
              <a:t> registrados en el sistema. </a:t>
            </a:r>
          </a:p>
        </p:txBody>
      </p:sp>
      <p:sp>
        <p:nvSpPr>
          <p:cNvPr id="37" name="CuadroTexto 36">
            <a:extLst>
              <a:ext uri="{FF2B5EF4-FFF2-40B4-BE49-F238E27FC236}">
                <a16:creationId xmlns:a16="http://schemas.microsoft.com/office/drawing/2014/main" id="{ECE9DC8A-A3F4-9C1F-F9DB-F32C80ABF2D1}"/>
              </a:ext>
            </a:extLst>
          </p:cNvPr>
          <p:cNvSpPr txBox="1"/>
          <p:nvPr/>
        </p:nvSpPr>
        <p:spPr>
          <a:xfrm>
            <a:off x="144439" y="3383611"/>
            <a:ext cx="1500211" cy="1046440"/>
          </a:xfrm>
          <a:prstGeom prst="rect">
            <a:avLst/>
          </a:prstGeom>
          <a:noFill/>
          <a:ln>
            <a:solidFill>
              <a:srgbClr val="FF0000"/>
            </a:solidFill>
          </a:ln>
        </p:spPr>
        <p:txBody>
          <a:bodyPr wrap="square" rtlCol="0">
            <a:spAutoFit/>
          </a:bodyPr>
          <a:lstStyle/>
          <a:p>
            <a:pPr algn="just"/>
            <a:r>
              <a:rPr lang="es-VE" sz="1400" b="1" dirty="0"/>
              <a:t>Cámara.  </a:t>
            </a:r>
            <a:r>
              <a:rPr lang="es-VE" sz="1200" dirty="0"/>
              <a:t>Permite al usuario visualizar el listado de Cámaras registrados en el sistema. </a:t>
            </a:r>
          </a:p>
        </p:txBody>
      </p:sp>
      <p:sp>
        <p:nvSpPr>
          <p:cNvPr id="58" name="CuadroTexto 57">
            <a:extLst>
              <a:ext uri="{FF2B5EF4-FFF2-40B4-BE49-F238E27FC236}">
                <a16:creationId xmlns:a16="http://schemas.microsoft.com/office/drawing/2014/main" id="{A03A3D29-3A47-6EDD-FF2B-3E62B38F3567}"/>
              </a:ext>
            </a:extLst>
          </p:cNvPr>
          <p:cNvSpPr txBox="1"/>
          <p:nvPr/>
        </p:nvSpPr>
        <p:spPr>
          <a:xfrm>
            <a:off x="5364084" y="3890906"/>
            <a:ext cx="2118731" cy="677108"/>
          </a:xfrm>
          <a:prstGeom prst="rect">
            <a:avLst/>
          </a:prstGeom>
          <a:noFill/>
          <a:ln>
            <a:solidFill>
              <a:srgbClr val="FF0000"/>
            </a:solidFill>
          </a:ln>
        </p:spPr>
        <p:txBody>
          <a:bodyPr wrap="square" rtlCol="0">
            <a:spAutoFit/>
          </a:bodyPr>
          <a:lstStyle/>
          <a:p>
            <a:pPr algn="just"/>
            <a:r>
              <a:rPr lang="es-VE" sz="1400" b="1" dirty="0"/>
              <a:t>Enlace.  </a:t>
            </a:r>
            <a:r>
              <a:rPr lang="es-VE" sz="1200" dirty="0"/>
              <a:t>Permite al usuario visualizar el listados de Enlaces registrados en el sistema. </a:t>
            </a:r>
          </a:p>
        </p:txBody>
      </p:sp>
      <p:sp>
        <p:nvSpPr>
          <p:cNvPr id="59" name="CuadroTexto 58">
            <a:extLst>
              <a:ext uri="{FF2B5EF4-FFF2-40B4-BE49-F238E27FC236}">
                <a16:creationId xmlns:a16="http://schemas.microsoft.com/office/drawing/2014/main" id="{AB148F90-889C-47DC-FA6E-DA0C3E5C8675}"/>
              </a:ext>
            </a:extLst>
          </p:cNvPr>
          <p:cNvSpPr txBox="1"/>
          <p:nvPr/>
        </p:nvSpPr>
        <p:spPr>
          <a:xfrm>
            <a:off x="100210" y="4697302"/>
            <a:ext cx="2045461" cy="677108"/>
          </a:xfrm>
          <a:prstGeom prst="rect">
            <a:avLst/>
          </a:prstGeom>
          <a:noFill/>
          <a:ln>
            <a:solidFill>
              <a:srgbClr val="FFC000"/>
            </a:solidFill>
          </a:ln>
        </p:spPr>
        <p:txBody>
          <a:bodyPr wrap="square" rtlCol="0">
            <a:spAutoFit/>
          </a:bodyPr>
          <a:lstStyle/>
          <a:p>
            <a:r>
              <a:rPr lang="es-VE" sz="1400" b="1" dirty="0"/>
              <a:t>Switch.  </a:t>
            </a:r>
            <a:r>
              <a:rPr lang="es-VE" sz="1200" dirty="0"/>
              <a:t>Permite al usuario visualizar el listado de Switch registrados en el sistema. </a:t>
            </a:r>
          </a:p>
        </p:txBody>
      </p:sp>
      <p:sp>
        <p:nvSpPr>
          <p:cNvPr id="60" name="CuadroTexto 59">
            <a:extLst>
              <a:ext uri="{FF2B5EF4-FFF2-40B4-BE49-F238E27FC236}">
                <a16:creationId xmlns:a16="http://schemas.microsoft.com/office/drawing/2014/main" id="{ACCD00DB-B731-45D8-9D12-2E006660725B}"/>
              </a:ext>
            </a:extLst>
          </p:cNvPr>
          <p:cNvSpPr txBox="1"/>
          <p:nvPr/>
        </p:nvSpPr>
        <p:spPr>
          <a:xfrm>
            <a:off x="5301883" y="4892565"/>
            <a:ext cx="2024782" cy="861774"/>
          </a:xfrm>
          <a:prstGeom prst="rect">
            <a:avLst/>
          </a:prstGeom>
          <a:noFill/>
          <a:ln>
            <a:solidFill>
              <a:srgbClr val="FFC000"/>
            </a:solidFill>
          </a:ln>
        </p:spPr>
        <p:txBody>
          <a:bodyPr wrap="square" rtlCol="0">
            <a:spAutoFit/>
          </a:bodyPr>
          <a:lstStyle/>
          <a:p>
            <a:pPr algn="just"/>
            <a:r>
              <a:rPr lang="es-VE" sz="1400" b="1" dirty="0"/>
              <a:t>Cámara en Stock.  </a:t>
            </a:r>
            <a:r>
              <a:rPr lang="es-VE" sz="1200" dirty="0"/>
              <a:t>Permite al usuario visualizar el listado de cámaras en stock registrados en el sistema. </a:t>
            </a:r>
          </a:p>
        </p:txBody>
      </p:sp>
      <p:sp>
        <p:nvSpPr>
          <p:cNvPr id="63" name="CuadroTexto 62">
            <a:extLst>
              <a:ext uri="{FF2B5EF4-FFF2-40B4-BE49-F238E27FC236}">
                <a16:creationId xmlns:a16="http://schemas.microsoft.com/office/drawing/2014/main" id="{302FF157-5D5B-F5D8-1DF4-E16B4BBDC06D}"/>
              </a:ext>
            </a:extLst>
          </p:cNvPr>
          <p:cNvSpPr txBox="1"/>
          <p:nvPr/>
        </p:nvSpPr>
        <p:spPr>
          <a:xfrm>
            <a:off x="169838" y="5892993"/>
            <a:ext cx="2045462" cy="1231106"/>
          </a:xfrm>
          <a:prstGeom prst="rect">
            <a:avLst/>
          </a:prstGeom>
          <a:noFill/>
          <a:ln>
            <a:solidFill>
              <a:srgbClr val="FF0000"/>
            </a:solidFill>
          </a:ln>
        </p:spPr>
        <p:txBody>
          <a:bodyPr wrap="square" rtlCol="0">
            <a:spAutoFit/>
          </a:bodyPr>
          <a:lstStyle/>
          <a:p>
            <a:pPr algn="just"/>
            <a:r>
              <a:rPr lang="es-VE" sz="1400" b="1" dirty="0"/>
              <a:t>Condición de Atención.  </a:t>
            </a:r>
            <a:r>
              <a:rPr lang="es-VE" sz="1200" dirty="0"/>
              <a:t>Permite al usuario visualizar el listado de Condiciones de atención sin finalizar registradas</a:t>
            </a:r>
          </a:p>
          <a:p>
            <a:pPr algn="just"/>
            <a:r>
              <a:rPr lang="es-VE" sz="1200" dirty="0"/>
              <a:t>en el sistema. </a:t>
            </a:r>
          </a:p>
        </p:txBody>
      </p:sp>
      <p:sp>
        <p:nvSpPr>
          <p:cNvPr id="32" name="CuadroTexto 31">
            <a:extLst>
              <a:ext uri="{FF2B5EF4-FFF2-40B4-BE49-F238E27FC236}">
                <a16:creationId xmlns:a16="http://schemas.microsoft.com/office/drawing/2014/main" id="{4D5859F3-FF6C-7182-0A14-91720D307F44}"/>
              </a:ext>
            </a:extLst>
          </p:cNvPr>
          <p:cNvSpPr txBox="1"/>
          <p:nvPr/>
        </p:nvSpPr>
        <p:spPr>
          <a:xfrm>
            <a:off x="5327032" y="1473475"/>
            <a:ext cx="2082513" cy="1231106"/>
          </a:xfrm>
          <a:prstGeom prst="rect">
            <a:avLst/>
          </a:prstGeom>
          <a:noFill/>
          <a:ln>
            <a:solidFill>
              <a:srgbClr val="C00000"/>
            </a:solidFill>
          </a:ln>
        </p:spPr>
        <p:txBody>
          <a:bodyPr wrap="square" rtlCol="0">
            <a:spAutoFit/>
          </a:bodyPr>
          <a:lstStyle/>
          <a:p>
            <a:pPr algn="just"/>
            <a:r>
              <a:rPr lang="es-ES" sz="1400" b="1" dirty="0"/>
              <a:t> Inicio. </a:t>
            </a:r>
            <a:r>
              <a:rPr lang="es-ES" sz="1200" dirty="0"/>
              <a:t>Permite al usuario visualizar el monitoreo en  tiempo real de </a:t>
            </a:r>
            <a:r>
              <a:rPr lang="es-ES" sz="1200" dirty="0" err="1"/>
              <a:t>Nvr</a:t>
            </a:r>
            <a:r>
              <a:rPr lang="es-ES" sz="1200" dirty="0"/>
              <a:t> y Cámaras. Sólo se muestran los equipos con estatus offline y </a:t>
            </a:r>
            <a:r>
              <a:rPr lang="es-ES" sz="1200" dirty="0" err="1"/>
              <a:t>conecting</a:t>
            </a:r>
            <a:r>
              <a:rPr lang="es-ES" sz="1200" dirty="0"/>
              <a:t>.  </a:t>
            </a:r>
            <a:endParaRPr lang="es-VE" sz="1200" dirty="0"/>
          </a:p>
        </p:txBody>
      </p:sp>
      <p:pic>
        <p:nvPicPr>
          <p:cNvPr id="9" name="Picture 8">
            <a:extLst>
              <a:ext uri="{FF2B5EF4-FFF2-40B4-BE49-F238E27FC236}">
                <a16:creationId xmlns:a16="http://schemas.microsoft.com/office/drawing/2014/main" id="{88875B32-4AA1-25A4-6378-F36034524DFF}"/>
              </a:ext>
            </a:extLst>
          </p:cNvPr>
          <p:cNvPicPr>
            <a:picLocks noChangeAspect="1"/>
          </p:cNvPicPr>
          <p:nvPr/>
        </p:nvPicPr>
        <p:blipFill>
          <a:blip r:embed="rId4"/>
          <a:stretch>
            <a:fillRect/>
          </a:stretch>
        </p:blipFill>
        <p:spPr>
          <a:xfrm>
            <a:off x="2593632" y="1544103"/>
            <a:ext cx="2395164" cy="5959060"/>
          </a:xfrm>
          <a:prstGeom prst="rect">
            <a:avLst/>
          </a:prstGeom>
        </p:spPr>
      </p:pic>
      <p:cxnSp>
        <p:nvCxnSpPr>
          <p:cNvPr id="15" name="Straight Arrow Connector 14">
            <a:extLst>
              <a:ext uri="{FF2B5EF4-FFF2-40B4-BE49-F238E27FC236}">
                <a16:creationId xmlns:a16="http://schemas.microsoft.com/office/drawing/2014/main" id="{D7FAEC14-DAB8-5C7D-CCF1-5794C26AF6CD}"/>
              </a:ext>
            </a:extLst>
          </p:cNvPr>
          <p:cNvCxnSpPr>
            <a:cxnSpLocks/>
            <a:stCxn id="32" idx="1"/>
          </p:cNvCxnSpPr>
          <p:nvPr/>
        </p:nvCxnSpPr>
        <p:spPr>
          <a:xfrm flipH="1">
            <a:off x="4988796" y="2089028"/>
            <a:ext cx="33823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CB6BBE10-291E-6218-2B11-5125721C5BAE}"/>
              </a:ext>
            </a:extLst>
          </p:cNvPr>
          <p:cNvCxnSpPr>
            <a:cxnSpLocks/>
            <a:stCxn id="29" idx="3"/>
          </p:cNvCxnSpPr>
          <p:nvPr/>
        </p:nvCxnSpPr>
        <p:spPr>
          <a:xfrm>
            <a:off x="1794534" y="2704581"/>
            <a:ext cx="79909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DD8BC0A4-D19C-424B-E12D-CAA57DE5DD79}"/>
              </a:ext>
            </a:extLst>
          </p:cNvPr>
          <p:cNvCxnSpPr>
            <a:cxnSpLocks/>
          </p:cNvCxnSpPr>
          <p:nvPr/>
        </p:nvCxnSpPr>
        <p:spPr>
          <a:xfrm flipH="1">
            <a:off x="4988796" y="3213100"/>
            <a:ext cx="45679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23A2901A-419F-7348-27E8-1271C6223C28}"/>
              </a:ext>
            </a:extLst>
          </p:cNvPr>
          <p:cNvCxnSpPr>
            <a:cxnSpLocks/>
          </p:cNvCxnSpPr>
          <p:nvPr/>
        </p:nvCxnSpPr>
        <p:spPr>
          <a:xfrm>
            <a:off x="1644650" y="3594100"/>
            <a:ext cx="94898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5F89F53A-FF5A-1607-E500-6A1A4925755B}"/>
              </a:ext>
            </a:extLst>
          </p:cNvPr>
          <p:cNvCxnSpPr>
            <a:cxnSpLocks/>
          </p:cNvCxnSpPr>
          <p:nvPr/>
        </p:nvCxnSpPr>
        <p:spPr>
          <a:xfrm flipH="1">
            <a:off x="4988796" y="4127500"/>
            <a:ext cx="37528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0DA4D2D0-ED60-D920-E86F-2E14315BC11A}"/>
              </a:ext>
            </a:extLst>
          </p:cNvPr>
          <p:cNvCxnSpPr>
            <a:cxnSpLocks/>
            <a:stCxn id="59" idx="3"/>
          </p:cNvCxnSpPr>
          <p:nvPr/>
        </p:nvCxnSpPr>
        <p:spPr>
          <a:xfrm flipV="1">
            <a:off x="2145671" y="4697302"/>
            <a:ext cx="447961" cy="33855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25970A60-80A8-85D7-80A2-D493B65F4A34}"/>
              </a:ext>
            </a:extLst>
          </p:cNvPr>
          <p:cNvCxnSpPr>
            <a:cxnSpLocks/>
          </p:cNvCxnSpPr>
          <p:nvPr/>
        </p:nvCxnSpPr>
        <p:spPr>
          <a:xfrm flipH="1">
            <a:off x="4988796" y="5087735"/>
            <a:ext cx="31308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6" name="Straight Arrow Connector 45">
            <a:extLst>
              <a:ext uri="{FF2B5EF4-FFF2-40B4-BE49-F238E27FC236}">
                <a16:creationId xmlns:a16="http://schemas.microsoft.com/office/drawing/2014/main" id="{CE836520-4626-A2F1-9486-64AB28020A77}"/>
              </a:ext>
            </a:extLst>
          </p:cNvPr>
          <p:cNvCxnSpPr>
            <a:cxnSpLocks/>
          </p:cNvCxnSpPr>
          <p:nvPr/>
        </p:nvCxnSpPr>
        <p:spPr>
          <a:xfrm flipV="1">
            <a:off x="2218080" y="5892993"/>
            <a:ext cx="375552" cy="2332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0" name="CuadroTexto 19">
            <a:extLst>
              <a:ext uri="{FF2B5EF4-FFF2-40B4-BE49-F238E27FC236}">
                <a16:creationId xmlns:a16="http://schemas.microsoft.com/office/drawing/2014/main" id="{622CCE2B-7253-6ED9-45DA-8347F2B6D865}"/>
              </a:ext>
            </a:extLst>
          </p:cNvPr>
          <p:cNvSpPr txBox="1"/>
          <p:nvPr/>
        </p:nvSpPr>
        <p:spPr>
          <a:xfrm>
            <a:off x="5429329" y="6169285"/>
            <a:ext cx="1833064" cy="861774"/>
          </a:xfrm>
          <a:prstGeom prst="rect">
            <a:avLst/>
          </a:prstGeom>
          <a:noFill/>
          <a:ln>
            <a:solidFill>
              <a:srgbClr val="FF0000"/>
            </a:solidFill>
          </a:ln>
        </p:spPr>
        <p:txBody>
          <a:bodyPr wrap="square" rtlCol="0">
            <a:spAutoFit/>
          </a:bodyPr>
          <a:lstStyle/>
          <a:p>
            <a:pPr algn="just"/>
            <a:r>
              <a:rPr lang="es-VE" sz="1400" b="1" dirty="0"/>
              <a:t>Historial Eliminados. </a:t>
            </a:r>
            <a:r>
              <a:rPr lang="es-VE" sz="1200" dirty="0"/>
              <a:t>Muestra el historial de todos los Equipos Eliminados. </a:t>
            </a:r>
          </a:p>
        </p:txBody>
      </p:sp>
      <p:cxnSp>
        <p:nvCxnSpPr>
          <p:cNvPr id="65" name="Straight Arrow Connector 64">
            <a:extLst>
              <a:ext uri="{FF2B5EF4-FFF2-40B4-BE49-F238E27FC236}">
                <a16:creationId xmlns:a16="http://schemas.microsoft.com/office/drawing/2014/main" id="{F795874C-99EA-3992-F8C2-884BDDD5A09D}"/>
              </a:ext>
            </a:extLst>
          </p:cNvPr>
          <p:cNvCxnSpPr>
            <a:cxnSpLocks/>
            <a:stCxn id="50" idx="1"/>
          </p:cNvCxnSpPr>
          <p:nvPr/>
        </p:nvCxnSpPr>
        <p:spPr>
          <a:xfrm flipH="1">
            <a:off x="4988796" y="6600172"/>
            <a:ext cx="44053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8" name="CuadroTexto 21">
            <a:extLst>
              <a:ext uri="{FF2B5EF4-FFF2-40B4-BE49-F238E27FC236}">
                <a16:creationId xmlns:a16="http://schemas.microsoft.com/office/drawing/2014/main" id="{A773DCFA-2D0F-680C-06DA-60BEFF8DAA4F}"/>
              </a:ext>
            </a:extLst>
          </p:cNvPr>
          <p:cNvSpPr txBox="1"/>
          <p:nvPr/>
        </p:nvSpPr>
        <p:spPr>
          <a:xfrm>
            <a:off x="627483" y="7690171"/>
            <a:ext cx="1716930" cy="677108"/>
          </a:xfrm>
          <a:prstGeom prst="rect">
            <a:avLst/>
          </a:prstGeom>
          <a:noFill/>
          <a:ln>
            <a:solidFill>
              <a:srgbClr val="FFC000"/>
            </a:solidFill>
          </a:ln>
        </p:spPr>
        <p:txBody>
          <a:bodyPr wrap="square" rtlCol="0">
            <a:spAutoFit/>
          </a:bodyPr>
          <a:lstStyle/>
          <a:p>
            <a:pPr algn="just"/>
            <a:r>
              <a:rPr lang="es-VE" sz="1400" b="1" dirty="0"/>
              <a:t>Reporte. </a:t>
            </a:r>
            <a:r>
              <a:rPr lang="es-VE" sz="1200" dirty="0"/>
              <a:t>Muestra el listado de archivos que se pueden exportar.</a:t>
            </a:r>
          </a:p>
        </p:txBody>
      </p:sp>
      <p:cxnSp>
        <p:nvCxnSpPr>
          <p:cNvPr id="69" name="Straight Arrow Connector 68">
            <a:extLst>
              <a:ext uri="{FF2B5EF4-FFF2-40B4-BE49-F238E27FC236}">
                <a16:creationId xmlns:a16="http://schemas.microsoft.com/office/drawing/2014/main" id="{9F14011F-D237-29B9-5DD4-667D8F1760DB}"/>
              </a:ext>
            </a:extLst>
          </p:cNvPr>
          <p:cNvCxnSpPr>
            <a:cxnSpLocks/>
            <a:stCxn id="68" idx="3"/>
          </p:cNvCxnSpPr>
          <p:nvPr/>
        </p:nvCxnSpPr>
        <p:spPr>
          <a:xfrm flipV="1">
            <a:off x="2344413" y="7503163"/>
            <a:ext cx="595637" cy="52556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p:cNvGrpSpPr/>
        <p:nvPr/>
      </p:nvGrpSpPr>
      <p:grpSpPr>
        <a:xfrm>
          <a:off x="0" y="0"/>
          <a:ext cx="0" cy="0"/>
          <a:chOff x="0" y="0"/>
          <a:chExt cx="0" cy="0"/>
        </a:xfrm>
      </p:grpSpPr>
      <p:sp>
        <p:nvSpPr>
          <p:cNvPr id="2" name="Freeform 2"/>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7" name="TextBox 7"/>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Operaciones</a:t>
            </a:r>
            <a:r>
              <a:rPr lang="en-US" sz="999" dirty="0">
                <a:solidFill>
                  <a:srgbClr val="222525"/>
                </a:solidFill>
                <a:latin typeface="Montserrat"/>
                <a:ea typeface="Montserrat"/>
                <a:cs typeface="Montserrat"/>
                <a:sym typeface="Montserrat"/>
              </a:rPr>
              <a:t> del </a:t>
            </a:r>
            <a:r>
              <a:rPr lang="en-US" sz="999" dirty="0" err="1">
                <a:solidFill>
                  <a:srgbClr val="222525"/>
                </a:solidFill>
                <a:latin typeface="Montserrat"/>
                <a:ea typeface="Montserrat"/>
                <a:cs typeface="Montserrat"/>
                <a:sym typeface="Montserrat"/>
              </a:rPr>
              <a:t>sistema</a:t>
            </a:r>
            <a:r>
              <a:rPr lang="en-US" sz="999" dirty="0">
                <a:solidFill>
                  <a:srgbClr val="222525"/>
                </a:solidFill>
                <a:latin typeface="Montserrat"/>
                <a:ea typeface="Montserrat"/>
                <a:cs typeface="Montserrat"/>
                <a:sym typeface="Montserrat"/>
              </a:rPr>
              <a:t> </a:t>
            </a:r>
          </a:p>
        </p:txBody>
      </p:sp>
      <p:sp>
        <p:nvSpPr>
          <p:cNvPr id="8" name="TextBox 8"/>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a:solidFill>
                  <a:srgbClr val="222525"/>
                </a:solidFill>
                <a:latin typeface="Montserrat"/>
                <a:ea typeface="Montserrat"/>
                <a:cs typeface="Montserrat"/>
                <a:sym typeface="Montserrat"/>
              </a:rPr>
              <a:t>01</a:t>
            </a:r>
          </a:p>
        </p:txBody>
      </p:sp>
      <p:sp>
        <p:nvSpPr>
          <p:cNvPr id="23" name="CuadroTexto 22">
            <a:extLst>
              <a:ext uri="{FF2B5EF4-FFF2-40B4-BE49-F238E27FC236}">
                <a16:creationId xmlns:a16="http://schemas.microsoft.com/office/drawing/2014/main" id="{D229A07D-569D-D88B-668D-689D3CECFD27}"/>
              </a:ext>
            </a:extLst>
          </p:cNvPr>
          <p:cNvSpPr txBox="1"/>
          <p:nvPr/>
        </p:nvSpPr>
        <p:spPr>
          <a:xfrm>
            <a:off x="250809" y="1476508"/>
            <a:ext cx="1470041" cy="861774"/>
          </a:xfrm>
          <a:prstGeom prst="rect">
            <a:avLst/>
          </a:prstGeom>
          <a:noFill/>
          <a:ln>
            <a:solidFill>
              <a:srgbClr val="FF0000"/>
            </a:solidFill>
          </a:ln>
        </p:spPr>
        <p:txBody>
          <a:bodyPr wrap="square" rtlCol="0">
            <a:spAutoFit/>
          </a:bodyPr>
          <a:lstStyle/>
          <a:p>
            <a:pPr algn="just"/>
            <a:r>
              <a:rPr lang="es-VE" sz="1400" b="1" dirty="0"/>
              <a:t>Configuración. </a:t>
            </a:r>
            <a:r>
              <a:rPr lang="es-VE" sz="1200" dirty="0"/>
              <a:t>Despliega el listado de las distintas configuraciones. </a:t>
            </a:r>
          </a:p>
        </p:txBody>
      </p:sp>
      <p:sp>
        <p:nvSpPr>
          <p:cNvPr id="24" name="CuadroTexto 23">
            <a:extLst>
              <a:ext uri="{FF2B5EF4-FFF2-40B4-BE49-F238E27FC236}">
                <a16:creationId xmlns:a16="http://schemas.microsoft.com/office/drawing/2014/main" id="{AD606630-20ED-D210-D7E3-C461AF66A959}"/>
              </a:ext>
            </a:extLst>
          </p:cNvPr>
          <p:cNvSpPr txBox="1"/>
          <p:nvPr/>
        </p:nvSpPr>
        <p:spPr>
          <a:xfrm>
            <a:off x="5607051" y="1917700"/>
            <a:ext cx="1658668" cy="861774"/>
          </a:xfrm>
          <a:prstGeom prst="rect">
            <a:avLst/>
          </a:prstGeom>
          <a:noFill/>
          <a:ln>
            <a:solidFill>
              <a:srgbClr val="FFC000"/>
            </a:solidFill>
          </a:ln>
        </p:spPr>
        <p:txBody>
          <a:bodyPr wrap="square" rtlCol="0">
            <a:spAutoFit/>
          </a:bodyPr>
          <a:lstStyle/>
          <a:p>
            <a:pPr algn="just"/>
            <a:r>
              <a:rPr lang="es-VE" sz="1400" b="1" dirty="0"/>
              <a:t>Perfil. </a:t>
            </a:r>
            <a:r>
              <a:rPr lang="es-VE" sz="1200" dirty="0"/>
              <a:t>Muestra los datos editables al usuario que </a:t>
            </a:r>
            <a:r>
              <a:rPr lang="es-VE" sz="1200" dirty="0" err="1"/>
              <a:t>inció</a:t>
            </a:r>
            <a:r>
              <a:rPr lang="es-VE" sz="1200" dirty="0"/>
              <a:t> sesión. </a:t>
            </a:r>
          </a:p>
        </p:txBody>
      </p:sp>
      <p:sp>
        <p:nvSpPr>
          <p:cNvPr id="25" name="CuadroTexto 24">
            <a:extLst>
              <a:ext uri="{FF2B5EF4-FFF2-40B4-BE49-F238E27FC236}">
                <a16:creationId xmlns:a16="http://schemas.microsoft.com/office/drawing/2014/main" id="{4B1E7A8E-1855-5AF6-76D9-682FB488CA8F}"/>
              </a:ext>
            </a:extLst>
          </p:cNvPr>
          <p:cNvSpPr txBox="1"/>
          <p:nvPr/>
        </p:nvSpPr>
        <p:spPr>
          <a:xfrm>
            <a:off x="125990" y="2552951"/>
            <a:ext cx="1908308" cy="861774"/>
          </a:xfrm>
          <a:prstGeom prst="rect">
            <a:avLst/>
          </a:prstGeom>
          <a:noFill/>
          <a:ln>
            <a:solidFill>
              <a:srgbClr val="FFC000"/>
            </a:solidFill>
          </a:ln>
        </p:spPr>
        <p:txBody>
          <a:bodyPr wrap="square" rtlCol="0">
            <a:spAutoFit/>
          </a:bodyPr>
          <a:lstStyle/>
          <a:p>
            <a:pPr algn="just"/>
            <a:r>
              <a:rPr lang="es-VE" sz="1400" b="1" dirty="0"/>
              <a:t>Usuarios. </a:t>
            </a:r>
            <a:r>
              <a:rPr lang="es-VE" sz="1200" dirty="0"/>
              <a:t>Muestra el listados de todos los usuarios registrados en el sistema.</a:t>
            </a:r>
          </a:p>
        </p:txBody>
      </p:sp>
      <p:sp>
        <p:nvSpPr>
          <p:cNvPr id="26" name="CuadroTexto 25">
            <a:extLst>
              <a:ext uri="{FF2B5EF4-FFF2-40B4-BE49-F238E27FC236}">
                <a16:creationId xmlns:a16="http://schemas.microsoft.com/office/drawing/2014/main" id="{748A2159-4CBF-BEB5-D6E6-50624A41285E}"/>
              </a:ext>
            </a:extLst>
          </p:cNvPr>
          <p:cNvSpPr txBox="1"/>
          <p:nvPr/>
        </p:nvSpPr>
        <p:spPr>
          <a:xfrm>
            <a:off x="5519685" y="2983678"/>
            <a:ext cx="1851759" cy="861774"/>
          </a:xfrm>
          <a:prstGeom prst="rect">
            <a:avLst/>
          </a:prstGeom>
          <a:noFill/>
          <a:ln>
            <a:solidFill>
              <a:srgbClr val="FF0000"/>
            </a:solidFill>
          </a:ln>
        </p:spPr>
        <p:txBody>
          <a:bodyPr wrap="square" rtlCol="0">
            <a:spAutoFit/>
          </a:bodyPr>
          <a:lstStyle/>
          <a:p>
            <a:pPr algn="just"/>
            <a:r>
              <a:rPr lang="es-VE" sz="1400" b="1" dirty="0"/>
              <a:t>Manual de Usuario. </a:t>
            </a:r>
            <a:r>
              <a:rPr lang="es-VE" sz="1200" dirty="0"/>
              <a:t>Abre la vista previa en una nueva pestaña del manual de usuario.</a:t>
            </a:r>
          </a:p>
        </p:txBody>
      </p:sp>
      <p:sp>
        <p:nvSpPr>
          <p:cNvPr id="27" name="CuadroTexto 26">
            <a:extLst>
              <a:ext uri="{FF2B5EF4-FFF2-40B4-BE49-F238E27FC236}">
                <a16:creationId xmlns:a16="http://schemas.microsoft.com/office/drawing/2014/main" id="{859DAA05-F2EF-015F-9AE9-490E9BF95D68}"/>
              </a:ext>
            </a:extLst>
          </p:cNvPr>
          <p:cNvSpPr txBox="1"/>
          <p:nvPr/>
        </p:nvSpPr>
        <p:spPr>
          <a:xfrm>
            <a:off x="48153" y="3766694"/>
            <a:ext cx="1908309" cy="1077218"/>
          </a:xfrm>
          <a:prstGeom prst="rect">
            <a:avLst/>
          </a:prstGeom>
          <a:noFill/>
          <a:ln>
            <a:solidFill>
              <a:srgbClr val="FF0000"/>
            </a:solidFill>
          </a:ln>
        </p:spPr>
        <p:txBody>
          <a:bodyPr wrap="square" rtlCol="0">
            <a:spAutoFit/>
          </a:bodyPr>
          <a:lstStyle/>
          <a:p>
            <a:pPr algn="just"/>
            <a:r>
              <a:rPr lang="es-VE" sz="1400" b="1" dirty="0"/>
              <a:t>Manual de Desarrollador. </a:t>
            </a:r>
            <a:r>
              <a:rPr lang="es-VE" sz="1200" dirty="0"/>
              <a:t>Abre la vista previa en nueva pestaña del manual de programador.</a:t>
            </a:r>
          </a:p>
        </p:txBody>
      </p:sp>
      <p:pic>
        <p:nvPicPr>
          <p:cNvPr id="9" name="Picture 8">
            <a:extLst>
              <a:ext uri="{FF2B5EF4-FFF2-40B4-BE49-F238E27FC236}">
                <a16:creationId xmlns:a16="http://schemas.microsoft.com/office/drawing/2014/main" id="{F34DB01F-74B1-C76A-A0C0-0BF70FE98CD3}"/>
              </a:ext>
            </a:extLst>
          </p:cNvPr>
          <p:cNvPicPr>
            <a:picLocks noChangeAspect="1"/>
          </p:cNvPicPr>
          <p:nvPr/>
        </p:nvPicPr>
        <p:blipFill>
          <a:blip r:embed="rId4"/>
          <a:stretch>
            <a:fillRect/>
          </a:stretch>
        </p:blipFill>
        <p:spPr>
          <a:xfrm>
            <a:off x="2453543" y="1476508"/>
            <a:ext cx="2646897" cy="4580373"/>
          </a:xfrm>
          <a:prstGeom prst="rect">
            <a:avLst/>
          </a:prstGeom>
        </p:spPr>
      </p:pic>
      <p:sp>
        <p:nvSpPr>
          <p:cNvPr id="10" name="CuadroTexto 26">
            <a:extLst>
              <a:ext uri="{FF2B5EF4-FFF2-40B4-BE49-F238E27FC236}">
                <a16:creationId xmlns:a16="http://schemas.microsoft.com/office/drawing/2014/main" id="{EA75D8BA-0226-8474-6BEF-13D5A766F4E1}"/>
              </a:ext>
            </a:extLst>
          </p:cNvPr>
          <p:cNvSpPr txBox="1"/>
          <p:nvPr/>
        </p:nvSpPr>
        <p:spPr>
          <a:xfrm>
            <a:off x="5629114" y="5406766"/>
            <a:ext cx="1742330" cy="677108"/>
          </a:xfrm>
          <a:prstGeom prst="rect">
            <a:avLst/>
          </a:prstGeom>
          <a:noFill/>
          <a:ln>
            <a:solidFill>
              <a:srgbClr val="FFFF00"/>
            </a:solidFill>
          </a:ln>
        </p:spPr>
        <p:txBody>
          <a:bodyPr wrap="square" rtlCol="0">
            <a:spAutoFit/>
          </a:bodyPr>
          <a:lstStyle/>
          <a:p>
            <a:pPr algn="just"/>
            <a:r>
              <a:rPr lang="es-VE" sz="1400" b="1" dirty="0"/>
              <a:t>Cerrar Sesión. </a:t>
            </a:r>
            <a:r>
              <a:rPr lang="es-VE" sz="1200" dirty="0"/>
              <a:t>Cierra la sesión del usuario en uso.</a:t>
            </a:r>
          </a:p>
        </p:txBody>
      </p:sp>
      <p:cxnSp>
        <p:nvCxnSpPr>
          <p:cNvPr id="12" name="Straight Arrow Connector 11">
            <a:extLst>
              <a:ext uri="{FF2B5EF4-FFF2-40B4-BE49-F238E27FC236}">
                <a16:creationId xmlns:a16="http://schemas.microsoft.com/office/drawing/2014/main" id="{370DF6C0-D101-2CD3-F3E7-90E13D07D67F}"/>
              </a:ext>
            </a:extLst>
          </p:cNvPr>
          <p:cNvCxnSpPr>
            <a:cxnSpLocks/>
            <a:stCxn id="23" idx="3"/>
          </p:cNvCxnSpPr>
          <p:nvPr/>
        </p:nvCxnSpPr>
        <p:spPr>
          <a:xfrm>
            <a:off x="1720850" y="1907395"/>
            <a:ext cx="73269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D3A1F657-B41E-5445-B75E-3D1831B89FAF}"/>
              </a:ext>
            </a:extLst>
          </p:cNvPr>
          <p:cNvCxnSpPr>
            <a:cxnSpLocks/>
          </p:cNvCxnSpPr>
          <p:nvPr/>
        </p:nvCxnSpPr>
        <p:spPr>
          <a:xfrm>
            <a:off x="2034298" y="2791394"/>
            <a:ext cx="41924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381C3A7E-70FC-F29C-0350-DDA5F10D66A7}"/>
              </a:ext>
            </a:extLst>
          </p:cNvPr>
          <p:cNvCxnSpPr>
            <a:cxnSpLocks/>
          </p:cNvCxnSpPr>
          <p:nvPr/>
        </p:nvCxnSpPr>
        <p:spPr>
          <a:xfrm>
            <a:off x="1956462" y="3858152"/>
            <a:ext cx="49708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041178E2-D2B0-0936-11EA-03282B5669A2}"/>
              </a:ext>
            </a:extLst>
          </p:cNvPr>
          <p:cNvCxnSpPr>
            <a:cxnSpLocks/>
            <a:stCxn id="24" idx="1"/>
          </p:cNvCxnSpPr>
          <p:nvPr/>
        </p:nvCxnSpPr>
        <p:spPr>
          <a:xfrm flipH="1">
            <a:off x="5100440" y="2348587"/>
            <a:ext cx="50661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C3AFC0E7-E7D3-B4B0-0A0D-C93CD39406C9}"/>
              </a:ext>
            </a:extLst>
          </p:cNvPr>
          <p:cNvCxnSpPr>
            <a:cxnSpLocks/>
            <a:stCxn id="26" idx="1"/>
          </p:cNvCxnSpPr>
          <p:nvPr/>
        </p:nvCxnSpPr>
        <p:spPr>
          <a:xfrm flipH="1" flipV="1">
            <a:off x="5100440" y="3365500"/>
            <a:ext cx="419245" cy="490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9482BBCE-F099-E142-964A-329C4E0B7552}"/>
              </a:ext>
            </a:extLst>
          </p:cNvPr>
          <p:cNvCxnSpPr>
            <a:cxnSpLocks/>
            <a:stCxn id="10" idx="1"/>
          </p:cNvCxnSpPr>
          <p:nvPr/>
        </p:nvCxnSpPr>
        <p:spPr>
          <a:xfrm flipH="1">
            <a:off x="5097698" y="5745320"/>
            <a:ext cx="53141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p:cNvGrpSpPr/>
        <p:nvPr/>
      </p:nvGrpSpPr>
      <p:grpSpPr>
        <a:xfrm>
          <a:off x="0" y="0"/>
          <a:ext cx="0" cy="0"/>
          <a:chOff x="0" y="0"/>
          <a:chExt cx="0" cy="0"/>
        </a:xfrm>
      </p:grpSpPr>
      <p:sp>
        <p:nvSpPr>
          <p:cNvPr id="7" name="Freeform 7"/>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10"/>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1" name="TextBox 11"/>
          <p:cNvSpPr txBox="1"/>
          <p:nvPr/>
        </p:nvSpPr>
        <p:spPr>
          <a:xfrm>
            <a:off x="756000" y="1427787"/>
            <a:ext cx="6048000" cy="618118"/>
          </a:xfrm>
          <a:prstGeom prst="rect">
            <a:avLst/>
          </a:prstGeom>
        </p:spPr>
        <p:txBody>
          <a:bodyPr lIns="0" tIns="0" rIns="0" bIns="0" rtlCol="0" anchor="t">
            <a:spAutoFit/>
          </a:bodyPr>
          <a:lstStyle/>
          <a:p>
            <a:pPr algn="l">
              <a:lnSpc>
                <a:spcPts val="5300"/>
              </a:lnSpc>
            </a:pPr>
            <a:r>
              <a:rPr lang="en-US" sz="3200" dirty="0">
                <a:solidFill>
                  <a:srgbClr val="222525"/>
                </a:solidFill>
                <a:latin typeface="+mj-lt"/>
                <a:ea typeface="DM Serif Display"/>
                <a:cs typeface="DM Serif Display"/>
                <a:sym typeface="DM Serif Display"/>
              </a:rPr>
              <a:t>2. </a:t>
            </a:r>
            <a:r>
              <a:rPr lang="en-US" sz="3200" dirty="0" err="1">
                <a:solidFill>
                  <a:srgbClr val="222525"/>
                </a:solidFill>
                <a:latin typeface="+mj-lt"/>
                <a:ea typeface="DM Serif Display"/>
                <a:cs typeface="DM Serif Display"/>
                <a:sym typeface="DM Serif Display"/>
              </a:rPr>
              <a:t>Botones</a:t>
            </a:r>
            <a:r>
              <a:rPr lang="en-US" sz="3200" dirty="0">
                <a:solidFill>
                  <a:srgbClr val="222525"/>
                </a:solidFill>
                <a:latin typeface="+mj-lt"/>
                <a:ea typeface="DM Serif Display"/>
                <a:cs typeface="DM Serif Display"/>
                <a:sym typeface="DM Serif Display"/>
              </a:rPr>
              <a:t> y </a:t>
            </a:r>
            <a:r>
              <a:rPr lang="en-US" sz="3200" dirty="0" err="1">
                <a:solidFill>
                  <a:srgbClr val="222525"/>
                </a:solidFill>
                <a:latin typeface="+mj-lt"/>
                <a:ea typeface="DM Serif Display"/>
                <a:cs typeface="DM Serif Display"/>
                <a:sym typeface="DM Serif Display"/>
              </a:rPr>
              <a:t>Tablas</a:t>
            </a:r>
            <a:endParaRPr lang="en-US" sz="3200" dirty="0">
              <a:solidFill>
                <a:srgbClr val="222525"/>
              </a:solidFill>
              <a:latin typeface="+mj-lt"/>
              <a:ea typeface="DM Serif Display"/>
              <a:cs typeface="DM Serif Display"/>
              <a:sym typeface="DM Serif Display"/>
            </a:endParaRPr>
          </a:p>
        </p:txBody>
      </p:sp>
      <p:sp>
        <p:nvSpPr>
          <p:cNvPr id="12" name="TextBox 12"/>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Botones</a:t>
            </a:r>
            <a:r>
              <a:rPr lang="en-US" sz="999" dirty="0">
                <a:solidFill>
                  <a:srgbClr val="222525"/>
                </a:solidFill>
                <a:latin typeface="Montserrat"/>
                <a:ea typeface="Montserrat"/>
                <a:cs typeface="Montserrat"/>
                <a:sym typeface="Montserrat"/>
              </a:rPr>
              <a:t> y </a:t>
            </a:r>
            <a:r>
              <a:rPr lang="en-US" sz="999" dirty="0" err="1">
                <a:solidFill>
                  <a:srgbClr val="222525"/>
                </a:solidFill>
                <a:latin typeface="Montserrat"/>
                <a:ea typeface="Montserrat"/>
                <a:cs typeface="Montserrat"/>
                <a:sym typeface="Montserrat"/>
              </a:rPr>
              <a:t>Tablas</a:t>
            </a:r>
            <a:endParaRPr lang="en-US" sz="999" dirty="0">
              <a:solidFill>
                <a:srgbClr val="222525"/>
              </a:solidFill>
              <a:latin typeface="Montserrat"/>
              <a:ea typeface="Montserrat"/>
              <a:cs typeface="Montserrat"/>
              <a:sym typeface="Montserrat"/>
            </a:endParaRPr>
          </a:p>
        </p:txBody>
      </p:sp>
      <p:sp>
        <p:nvSpPr>
          <p:cNvPr id="13" name="TextBox 13"/>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a:solidFill>
                  <a:srgbClr val="222525"/>
                </a:solidFill>
                <a:latin typeface="Montserrat"/>
                <a:ea typeface="Montserrat"/>
                <a:cs typeface="Montserrat"/>
                <a:sym typeface="Montserrat"/>
              </a:rPr>
              <a:t>01</a:t>
            </a:r>
          </a:p>
        </p:txBody>
      </p:sp>
      <p:graphicFrame>
        <p:nvGraphicFramePr>
          <p:cNvPr id="17" name="Tabla 16">
            <a:extLst>
              <a:ext uri="{FF2B5EF4-FFF2-40B4-BE49-F238E27FC236}">
                <a16:creationId xmlns:a16="http://schemas.microsoft.com/office/drawing/2014/main" id="{A1C3524F-63E2-6F89-9563-82FF9AB08951}"/>
              </a:ext>
            </a:extLst>
          </p:cNvPr>
          <p:cNvGraphicFramePr>
            <a:graphicFrameLocks noGrp="1"/>
          </p:cNvGraphicFramePr>
          <p:nvPr>
            <p:extLst>
              <p:ext uri="{D42A27DB-BD31-4B8C-83A1-F6EECF244321}">
                <p14:modId xmlns:p14="http://schemas.microsoft.com/office/powerpoint/2010/main" val="3274245538"/>
              </p:ext>
            </p:extLst>
          </p:nvPr>
        </p:nvGraphicFramePr>
        <p:xfrm>
          <a:off x="861912" y="2592026"/>
          <a:ext cx="5832676" cy="2221273"/>
        </p:xfrm>
        <a:graphic>
          <a:graphicData uri="http://schemas.openxmlformats.org/drawingml/2006/table">
            <a:tbl>
              <a:tblPr firstRow="1" bandRow="1">
                <a:tableStyleId>{5940675A-B579-460E-94D1-54222C63F5DA}</a:tableStyleId>
              </a:tblPr>
              <a:tblGrid>
                <a:gridCol w="2916338">
                  <a:extLst>
                    <a:ext uri="{9D8B030D-6E8A-4147-A177-3AD203B41FA5}">
                      <a16:colId xmlns:a16="http://schemas.microsoft.com/office/drawing/2014/main" val="3599153911"/>
                    </a:ext>
                  </a:extLst>
                </a:gridCol>
                <a:gridCol w="2916338">
                  <a:extLst>
                    <a:ext uri="{9D8B030D-6E8A-4147-A177-3AD203B41FA5}">
                      <a16:colId xmlns:a16="http://schemas.microsoft.com/office/drawing/2014/main" val="2176344629"/>
                    </a:ext>
                  </a:extLst>
                </a:gridCol>
              </a:tblGrid>
              <a:tr h="554982">
                <a:tc>
                  <a:txBody>
                    <a:bodyPr/>
                    <a:lstStyle/>
                    <a:p>
                      <a:pPr algn="ctr"/>
                      <a:r>
                        <a:rPr lang="es-VE" sz="1400" dirty="0">
                          <a:solidFill>
                            <a:schemeClr val="bg1"/>
                          </a:solidFill>
                        </a:rPr>
                        <a:t>Buscar registro</a:t>
                      </a:r>
                    </a:p>
                  </a:txBody>
                  <a:tcPr>
                    <a:solidFill>
                      <a:srgbClr val="C00000"/>
                    </a:solidFill>
                  </a:tcPr>
                </a:tc>
                <a:tc>
                  <a:txBody>
                    <a:bodyPr/>
                    <a:lstStyle/>
                    <a:p>
                      <a:endParaRPr lang="es-VE" dirty="0"/>
                    </a:p>
                  </a:txBody>
                  <a:tcPr>
                    <a:solidFill>
                      <a:srgbClr val="C00000"/>
                    </a:solidFill>
                  </a:tcPr>
                </a:tc>
                <a:extLst>
                  <a:ext uri="{0D108BD9-81ED-4DB2-BD59-A6C34878D82A}">
                    <a16:rowId xmlns:a16="http://schemas.microsoft.com/office/drawing/2014/main" val="1856980062"/>
                  </a:ext>
                </a:extLst>
              </a:tr>
              <a:tr h="439131">
                <a:tc>
                  <a:txBody>
                    <a:bodyPr/>
                    <a:lstStyle/>
                    <a:p>
                      <a:pPr algn="ctr"/>
                      <a:r>
                        <a:rPr lang="es-VE" sz="1400" dirty="0"/>
                        <a:t>Limpia los campos de búsqueda</a:t>
                      </a:r>
                    </a:p>
                  </a:txBody>
                  <a:tcPr/>
                </a:tc>
                <a:tc>
                  <a:txBody>
                    <a:bodyPr/>
                    <a:lstStyle/>
                    <a:p>
                      <a:endParaRPr lang="es-VE" dirty="0"/>
                    </a:p>
                  </a:txBody>
                  <a:tcPr/>
                </a:tc>
                <a:extLst>
                  <a:ext uri="{0D108BD9-81ED-4DB2-BD59-A6C34878D82A}">
                    <a16:rowId xmlns:a16="http://schemas.microsoft.com/office/drawing/2014/main" val="265137907"/>
                  </a:ext>
                </a:extLst>
              </a:tr>
              <a:tr h="613580">
                <a:tc>
                  <a:txBody>
                    <a:bodyPr/>
                    <a:lstStyle/>
                    <a:p>
                      <a:pPr algn="ctr"/>
                      <a:r>
                        <a:rPr lang="es-VE" sz="1400" dirty="0">
                          <a:solidFill>
                            <a:schemeClr val="bg1"/>
                          </a:solidFill>
                        </a:rPr>
                        <a:t>Descarga los archivos en formato .xlsx</a:t>
                      </a:r>
                    </a:p>
                  </a:txBody>
                  <a:tcPr>
                    <a:solidFill>
                      <a:srgbClr val="C00000"/>
                    </a:solidFill>
                  </a:tcPr>
                </a:tc>
                <a:tc>
                  <a:txBody>
                    <a:bodyPr/>
                    <a:lstStyle/>
                    <a:p>
                      <a:endParaRPr lang="es-VE" dirty="0"/>
                    </a:p>
                  </a:txBody>
                  <a:tcPr>
                    <a:solidFill>
                      <a:srgbClr val="C00000"/>
                    </a:solidFill>
                  </a:tcPr>
                </a:tc>
                <a:extLst>
                  <a:ext uri="{0D108BD9-81ED-4DB2-BD59-A6C34878D82A}">
                    <a16:rowId xmlns:a16="http://schemas.microsoft.com/office/drawing/2014/main" val="3798131458"/>
                  </a:ext>
                </a:extLst>
              </a:tr>
              <a:tr h="613580">
                <a:tc>
                  <a:txBody>
                    <a:bodyPr/>
                    <a:lstStyle/>
                    <a:p>
                      <a:pPr algn="ctr"/>
                      <a:r>
                        <a:rPr lang="es-VE" sz="1400" dirty="0"/>
                        <a:t>Descarga un archivo en formato .</a:t>
                      </a:r>
                      <a:r>
                        <a:rPr lang="es-VE" sz="1400" dirty="0" err="1"/>
                        <a:t>txt</a:t>
                      </a:r>
                      <a:endParaRPr lang="es-VE" sz="1400" dirty="0"/>
                    </a:p>
                  </a:txBody>
                  <a:tcPr/>
                </a:tc>
                <a:tc>
                  <a:txBody>
                    <a:bodyPr/>
                    <a:lstStyle/>
                    <a:p>
                      <a:endParaRPr lang="es-VE" dirty="0"/>
                    </a:p>
                  </a:txBody>
                  <a:tcPr/>
                </a:tc>
                <a:extLst>
                  <a:ext uri="{0D108BD9-81ED-4DB2-BD59-A6C34878D82A}">
                    <a16:rowId xmlns:a16="http://schemas.microsoft.com/office/drawing/2014/main" val="1521557534"/>
                  </a:ext>
                </a:extLst>
              </a:tr>
            </a:tbl>
          </a:graphicData>
        </a:graphic>
      </p:graphicFrame>
      <p:pic>
        <p:nvPicPr>
          <p:cNvPr id="23" name="Imagen 22">
            <a:extLst>
              <a:ext uri="{FF2B5EF4-FFF2-40B4-BE49-F238E27FC236}">
                <a16:creationId xmlns:a16="http://schemas.microsoft.com/office/drawing/2014/main" id="{20A8CE98-089E-BB4F-F926-E9634945DC7E}"/>
              </a:ext>
            </a:extLst>
          </p:cNvPr>
          <p:cNvPicPr>
            <a:picLocks noChangeAspect="1"/>
          </p:cNvPicPr>
          <p:nvPr/>
        </p:nvPicPr>
        <p:blipFill>
          <a:blip r:embed="rId5"/>
          <a:stretch>
            <a:fillRect/>
          </a:stretch>
        </p:blipFill>
        <p:spPr>
          <a:xfrm>
            <a:off x="4843076" y="3234544"/>
            <a:ext cx="733527" cy="219106"/>
          </a:xfrm>
          <a:prstGeom prst="rect">
            <a:avLst/>
          </a:prstGeom>
        </p:spPr>
      </p:pic>
      <p:pic>
        <p:nvPicPr>
          <p:cNvPr id="25" name="Imagen 24">
            <a:extLst>
              <a:ext uri="{FF2B5EF4-FFF2-40B4-BE49-F238E27FC236}">
                <a16:creationId xmlns:a16="http://schemas.microsoft.com/office/drawing/2014/main" id="{5A1D88DA-66A6-8D64-8F66-31AC45330AA9}"/>
              </a:ext>
            </a:extLst>
          </p:cNvPr>
          <p:cNvPicPr>
            <a:picLocks noChangeAspect="1"/>
          </p:cNvPicPr>
          <p:nvPr/>
        </p:nvPicPr>
        <p:blipFill>
          <a:blip r:embed="rId6"/>
          <a:stretch>
            <a:fillRect/>
          </a:stretch>
        </p:blipFill>
        <p:spPr>
          <a:xfrm>
            <a:off x="4852601" y="2757566"/>
            <a:ext cx="714475" cy="200053"/>
          </a:xfrm>
          <a:prstGeom prst="rect">
            <a:avLst/>
          </a:prstGeom>
        </p:spPr>
      </p:pic>
      <p:pic>
        <p:nvPicPr>
          <p:cNvPr id="27" name="Imagen 26">
            <a:extLst>
              <a:ext uri="{FF2B5EF4-FFF2-40B4-BE49-F238E27FC236}">
                <a16:creationId xmlns:a16="http://schemas.microsoft.com/office/drawing/2014/main" id="{A53B3357-2D7D-BAD5-5A8E-5F6918C9DDB6}"/>
              </a:ext>
            </a:extLst>
          </p:cNvPr>
          <p:cNvPicPr>
            <a:picLocks noChangeAspect="1"/>
          </p:cNvPicPr>
          <p:nvPr/>
        </p:nvPicPr>
        <p:blipFill>
          <a:blip r:embed="rId7"/>
          <a:stretch>
            <a:fillRect/>
          </a:stretch>
        </p:blipFill>
        <p:spPr>
          <a:xfrm>
            <a:off x="4790682" y="3723810"/>
            <a:ext cx="838317" cy="304843"/>
          </a:xfrm>
          <a:prstGeom prst="rect">
            <a:avLst/>
          </a:prstGeom>
        </p:spPr>
      </p:pic>
      <p:pic>
        <p:nvPicPr>
          <p:cNvPr id="29" name="Imagen 28">
            <a:extLst>
              <a:ext uri="{FF2B5EF4-FFF2-40B4-BE49-F238E27FC236}">
                <a16:creationId xmlns:a16="http://schemas.microsoft.com/office/drawing/2014/main" id="{B5589739-AE96-C2D4-2DA7-6ED7DAA3F96B}"/>
              </a:ext>
            </a:extLst>
          </p:cNvPr>
          <p:cNvPicPr>
            <a:picLocks noChangeAspect="1"/>
          </p:cNvPicPr>
          <p:nvPr/>
        </p:nvPicPr>
        <p:blipFill>
          <a:blip r:embed="rId8"/>
          <a:stretch>
            <a:fillRect/>
          </a:stretch>
        </p:blipFill>
        <p:spPr>
          <a:xfrm>
            <a:off x="4695419" y="4341971"/>
            <a:ext cx="1028844" cy="276264"/>
          </a:xfrm>
          <a:prstGeom prst="rect">
            <a:avLst/>
          </a:prstGeom>
        </p:spPr>
      </p:pic>
      <p:graphicFrame>
        <p:nvGraphicFramePr>
          <p:cNvPr id="30" name="Tabla 29">
            <a:extLst>
              <a:ext uri="{FF2B5EF4-FFF2-40B4-BE49-F238E27FC236}">
                <a16:creationId xmlns:a16="http://schemas.microsoft.com/office/drawing/2014/main" id="{6CD33DE1-7C97-6131-2596-88D96090DC9F}"/>
              </a:ext>
            </a:extLst>
          </p:cNvPr>
          <p:cNvGraphicFramePr>
            <a:graphicFrameLocks noGrp="1"/>
          </p:cNvGraphicFramePr>
          <p:nvPr>
            <p:extLst>
              <p:ext uri="{D42A27DB-BD31-4B8C-83A1-F6EECF244321}">
                <p14:modId xmlns:p14="http://schemas.microsoft.com/office/powerpoint/2010/main" val="2012578285"/>
              </p:ext>
            </p:extLst>
          </p:nvPr>
        </p:nvGraphicFramePr>
        <p:xfrm>
          <a:off x="858622" y="5945083"/>
          <a:ext cx="5832676" cy="1995837"/>
        </p:xfrm>
        <a:graphic>
          <a:graphicData uri="http://schemas.openxmlformats.org/drawingml/2006/table">
            <a:tbl>
              <a:tblPr firstRow="1" bandRow="1">
                <a:tableStyleId>{5940675A-B579-460E-94D1-54222C63F5DA}</a:tableStyleId>
              </a:tblPr>
              <a:tblGrid>
                <a:gridCol w="2916338">
                  <a:extLst>
                    <a:ext uri="{9D8B030D-6E8A-4147-A177-3AD203B41FA5}">
                      <a16:colId xmlns:a16="http://schemas.microsoft.com/office/drawing/2014/main" val="4287336942"/>
                    </a:ext>
                  </a:extLst>
                </a:gridCol>
                <a:gridCol w="2916338">
                  <a:extLst>
                    <a:ext uri="{9D8B030D-6E8A-4147-A177-3AD203B41FA5}">
                      <a16:colId xmlns:a16="http://schemas.microsoft.com/office/drawing/2014/main" val="2362854635"/>
                    </a:ext>
                  </a:extLst>
                </a:gridCol>
              </a:tblGrid>
              <a:tr h="665279">
                <a:tc>
                  <a:txBody>
                    <a:bodyPr/>
                    <a:lstStyle/>
                    <a:p>
                      <a:pPr algn="ctr"/>
                      <a:r>
                        <a:rPr lang="es-VE" dirty="0">
                          <a:solidFill>
                            <a:schemeClr val="bg1"/>
                          </a:solidFill>
                        </a:rPr>
                        <a:t>Barra de búsqueda </a:t>
                      </a:r>
                    </a:p>
                  </a:txBody>
                  <a:tcPr>
                    <a:solidFill>
                      <a:srgbClr val="C00000"/>
                    </a:solidFill>
                  </a:tcPr>
                </a:tc>
                <a:tc>
                  <a:txBody>
                    <a:bodyPr/>
                    <a:lstStyle/>
                    <a:p>
                      <a:endParaRPr lang="es-VE" dirty="0"/>
                    </a:p>
                  </a:txBody>
                  <a:tcPr>
                    <a:solidFill>
                      <a:srgbClr val="C00000"/>
                    </a:solidFill>
                  </a:tcPr>
                </a:tc>
                <a:extLst>
                  <a:ext uri="{0D108BD9-81ED-4DB2-BD59-A6C34878D82A}">
                    <a16:rowId xmlns:a16="http://schemas.microsoft.com/office/drawing/2014/main" val="2498349042"/>
                  </a:ext>
                </a:extLst>
              </a:tr>
              <a:tr h="665279">
                <a:tc>
                  <a:txBody>
                    <a:bodyPr/>
                    <a:lstStyle/>
                    <a:p>
                      <a:pPr algn="ctr"/>
                      <a:r>
                        <a:rPr lang="es-VE" dirty="0"/>
                        <a:t>Lista de búsqueda</a:t>
                      </a:r>
                    </a:p>
                  </a:txBody>
                  <a:tcPr/>
                </a:tc>
                <a:tc>
                  <a:txBody>
                    <a:bodyPr/>
                    <a:lstStyle/>
                    <a:p>
                      <a:endParaRPr lang="es-VE" dirty="0"/>
                    </a:p>
                  </a:txBody>
                  <a:tcPr/>
                </a:tc>
                <a:extLst>
                  <a:ext uri="{0D108BD9-81ED-4DB2-BD59-A6C34878D82A}">
                    <a16:rowId xmlns:a16="http://schemas.microsoft.com/office/drawing/2014/main" val="874983066"/>
                  </a:ext>
                </a:extLst>
              </a:tr>
              <a:tr h="665279">
                <a:tc>
                  <a:txBody>
                    <a:bodyPr/>
                    <a:lstStyle/>
                    <a:p>
                      <a:pPr algn="ctr"/>
                      <a:r>
                        <a:rPr lang="es-VE" dirty="0">
                          <a:solidFill>
                            <a:schemeClr val="bg1"/>
                          </a:solidFill>
                        </a:rPr>
                        <a:t>Paginación y total de registros</a:t>
                      </a:r>
                    </a:p>
                  </a:txBody>
                  <a:tcPr>
                    <a:solidFill>
                      <a:srgbClr val="C00000"/>
                    </a:solidFill>
                  </a:tcPr>
                </a:tc>
                <a:tc>
                  <a:txBody>
                    <a:bodyPr/>
                    <a:lstStyle/>
                    <a:p>
                      <a:endParaRPr lang="es-VE" dirty="0"/>
                    </a:p>
                  </a:txBody>
                  <a:tcPr>
                    <a:solidFill>
                      <a:srgbClr val="C00000"/>
                    </a:solidFill>
                  </a:tcPr>
                </a:tc>
                <a:extLst>
                  <a:ext uri="{0D108BD9-81ED-4DB2-BD59-A6C34878D82A}">
                    <a16:rowId xmlns:a16="http://schemas.microsoft.com/office/drawing/2014/main" val="2257545927"/>
                  </a:ext>
                </a:extLst>
              </a:tr>
            </a:tbl>
          </a:graphicData>
        </a:graphic>
      </p:graphicFrame>
      <p:pic>
        <p:nvPicPr>
          <p:cNvPr id="32" name="Imagen 31">
            <a:extLst>
              <a:ext uri="{FF2B5EF4-FFF2-40B4-BE49-F238E27FC236}">
                <a16:creationId xmlns:a16="http://schemas.microsoft.com/office/drawing/2014/main" id="{747B5958-98A3-152F-D90E-69F70DA12FDD}"/>
              </a:ext>
            </a:extLst>
          </p:cNvPr>
          <p:cNvPicPr>
            <a:picLocks noChangeAspect="1"/>
          </p:cNvPicPr>
          <p:nvPr/>
        </p:nvPicPr>
        <p:blipFill>
          <a:blip r:embed="rId9"/>
          <a:stretch>
            <a:fillRect/>
          </a:stretch>
        </p:blipFill>
        <p:spPr>
          <a:xfrm>
            <a:off x="4037895" y="6164915"/>
            <a:ext cx="2337306" cy="288071"/>
          </a:xfrm>
          <a:prstGeom prst="rect">
            <a:avLst/>
          </a:prstGeom>
        </p:spPr>
      </p:pic>
      <p:pic>
        <p:nvPicPr>
          <p:cNvPr id="34" name="Imagen 33">
            <a:extLst>
              <a:ext uri="{FF2B5EF4-FFF2-40B4-BE49-F238E27FC236}">
                <a16:creationId xmlns:a16="http://schemas.microsoft.com/office/drawing/2014/main" id="{9C908B52-9362-9431-E175-36225E47C851}"/>
              </a:ext>
            </a:extLst>
          </p:cNvPr>
          <p:cNvPicPr>
            <a:picLocks noChangeAspect="1"/>
          </p:cNvPicPr>
          <p:nvPr/>
        </p:nvPicPr>
        <p:blipFill>
          <a:blip r:embed="rId10"/>
          <a:stretch>
            <a:fillRect/>
          </a:stretch>
        </p:blipFill>
        <p:spPr>
          <a:xfrm>
            <a:off x="4037895" y="6799457"/>
            <a:ext cx="2337306" cy="364593"/>
          </a:xfrm>
          <a:prstGeom prst="rect">
            <a:avLst/>
          </a:prstGeom>
        </p:spPr>
      </p:pic>
      <p:pic>
        <p:nvPicPr>
          <p:cNvPr id="36" name="Imagen 35">
            <a:extLst>
              <a:ext uri="{FF2B5EF4-FFF2-40B4-BE49-F238E27FC236}">
                <a16:creationId xmlns:a16="http://schemas.microsoft.com/office/drawing/2014/main" id="{9378DAB8-26FC-93E1-70EF-AF1F40DEC094}"/>
              </a:ext>
            </a:extLst>
          </p:cNvPr>
          <p:cNvPicPr>
            <a:picLocks noChangeAspect="1"/>
          </p:cNvPicPr>
          <p:nvPr/>
        </p:nvPicPr>
        <p:blipFill>
          <a:blip r:embed="rId11"/>
          <a:stretch>
            <a:fillRect/>
          </a:stretch>
        </p:blipFill>
        <p:spPr>
          <a:xfrm>
            <a:off x="3781852" y="7431756"/>
            <a:ext cx="1276528" cy="333422"/>
          </a:xfrm>
          <a:prstGeom prst="rect">
            <a:avLst/>
          </a:prstGeom>
        </p:spPr>
      </p:pic>
      <p:pic>
        <p:nvPicPr>
          <p:cNvPr id="38" name="Imagen 37">
            <a:extLst>
              <a:ext uri="{FF2B5EF4-FFF2-40B4-BE49-F238E27FC236}">
                <a16:creationId xmlns:a16="http://schemas.microsoft.com/office/drawing/2014/main" id="{060DA6CA-0E14-9EDD-4E9A-AE4341C188AC}"/>
              </a:ext>
            </a:extLst>
          </p:cNvPr>
          <p:cNvPicPr>
            <a:picLocks noChangeAspect="1"/>
          </p:cNvPicPr>
          <p:nvPr/>
        </p:nvPicPr>
        <p:blipFill>
          <a:blip r:embed="rId12"/>
          <a:stretch>
            <a:fillRect/>
          </a:stretch>
        </p:blipFill>
        <p:spPr>
          <a:xfrm>
            <a:off x="5189718" y="7497502"/>
            <a:ext cx="1370242" cy="201930"/>
          </a:xfrm>
          <a:prstGeom prst="rect">
            <a:avLst/>
          </a:prstGeom>
        </p:spPr>
      </p:pic>
      <p:sp>
        <p:nvSpPr>
          <p:cNvPr id="39" name="CuadroTexto 38">
            <a:extLst>
              <a:ext uri="{FF2B5EF4-FFF2-40B4-BE49-F238E27FC236}">
                <a16:creationId xmlns:a16="http://schemas.microsoft.com/office/drawing/2014/main" id="{511A85A7-EBA7-65FC-3511-98DCBBCE486F}"/>
              </a:ext>
            </a:extLst>
          </p:cNvPr>
          <p:cNvSpPr txBox="1"/>
          <p:nvPr/>
        </p:nvSpPr>
        <p:spPr>
          <a:xfrm>
            <a:off x="1502039" y="9177288"/>
            <a:ext cx="4533064" cy="677108"/>
          </a:xfrm>
          <a:prstGeom prst="rect">
            <a:avLst/>
          </a:prstGeom>
          <a:noFill/>
        </p:spPr>
        <p:txBody>
          <a:bodyPr wrap="square" rtlCol="0">
            <a:spAutoFit/>
          </a:bodyPr>
          <a:lstStyle/>
          <a:p>
            <a:pPr algn="just"/>
            <a:r>
              <a:rPr lang="es-VE" sz="1400" b="1" dirty="0"/>
              <a:t>Nota: </a:t>
            </a:r>
            <a:r>
              <a:rPr lang="es-VE" sz="1200" b="1" dirty="0"/>
              <a:t>Las barras y listas de búsquedas pueden variar dependiendo el equipo. La paginación se muestra cuando hay mas de diez registros.</a:t>
            </a:r>
          </a:p>
        </p:txBody>
      </p:sp>
      <p:sp>
        <p:nvSpPr>
          <p:cNvPr id="40" name="CuadroTexto 39">
            <a:extLst>
              <a:ext uri="{FF2B5EF4-FFF2-40B4-BE49-F238E27FC236}">
                <a16:creationId xmlns:a16="http://schemas.microsoft.com/office/drawing/2014/main" id="{FE29945B-46DC-8283-85A3-1C344A796D65}"/>
              </a:ext>
            </a:extLst>
          </p:cNvPr>
          <p:cNvSpPr txBox="1"/>
          <p:nvPr/>
        </p:nvSpPr>
        <p:spPr>
          <a:xfrm>
            <a:off x="845844" y="5541673"/>
            <a:ext cx="5845454" cy="369332"/>
          </a:xfrm>
          <a:prstGeom prst="rect">
            <a:avLst/>
          </a:prstGeom>
          <a:solidFill>
            <a:srgbClr val="FFC000"/>
          </a:solidFill>
        </p:spPr>
        <p:txBody>
          <a:bodyPr wrap="square" rtlCol="0">
            <a:spAutoFit/>
          </a:bodyPr>
          <a:lstStyle/>
          <a:p>
            <a:pPr algn="ctr"/>
            <a:r>
              <a:rPr lang="es-VE" b="1" dirty="0"/>
              <a:t>Tablas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44981643-1D4B-1469-C3DA-4019D1E573A4}"/>
            </a:ext>
          </a:extLst>
        </p:cNvPr>
        <p:cNvGrpSpPr/>
        <p:nvPr/>
      </p:nvGrpSpPr>
      <p:grpSpPr>
        <a:xfrm>
          <a:off x="0" y="0"/>
          <a:ext cx="0" cy="0"/>
          <a:chOff x="0" y="0"/>
          <a:chExt cx="0" cy="0"/>
        </a:xfrm>
      </p:grpSpPr>
      <p:sp>
        <p:nvSpPr>
          <p:cNvPr id="7" name="Freeform 7">
            <a:extLst>
              <a:ext uri="{FF2B5EF4-FFF2-40B4-BE49-F238E27FC236}">
                <a16:creationId xmlns:a16="http://schemas.microsoft.com/office/drawing/2014/main" id="{A7E22B79-C304-28C5-6614-F7B7F0C3A76B}"/>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a:extLst>
              <a:ext uri="{FF2B5EF4-FFF2-40B4-BE49-F238E27FC236}">
                <a16:creationId xmlns:a16="http://schemas.microsoft.com/office/drawing/2014/main" id="{787ED79C-10FE-86D5-9B69-ED3F21E662D0}"/>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a:extLst>
              <a:ext uri="{FF2B5EF4-FFF2-40B4-BE49-F238E27FC236}">
                <a16:creationId xmlns:a16="http://schemas.microsoft.com/office/drawing/2014/main" id="{66CE4FBE-82F7-C5C2-78F2-C84BAE5F4B78}"/>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10">
            <a:extLst>
              <a:ext uri="{FF2B5EF4-FFF2-40B4-BE49-F238E27FC236}">
                <a16:creationId xmlns:a16="http://schemas.microsoft.com/office/drawing/2014/main" id="{425DD9B5-68BC-71BE-0638-BBD3CE4A4ABD}"/>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1" name="TextBox 11">
            <a:extLst>
              <a:ext uri="{FF2B5EF4-FFF2-40B4-BE49-F238E27FC236}">
                <a16:creationId xmlns:a16="http://schemas.microsoft.com/office/drawing/2014/main" id="{F549976D-8587-229C-0288-72FA689A1656}"/>
              </a:ext>
            </a:extLst>
          </p:cNvPr>
          <p:cNvSpPr txBox="1"/>
          <p:nvPr/>
        </p:nvSpPr>
        <p:spPr>
          <a:xfrm>
            <a:off x="589521" y="1261332"/>
            <a:ext cx="6048000" cy="618118"/>
          </a:xfrm>
          <a:prstGeom prst="rect">
            <a:avLst/>
          </a:prstGeom>
        </p:spPr>
        <p:txBody>
          <a:bodyPr lIns="0" tIns="0" rIns="0" bIns="0" rtlCol="0" anchor="t">
            <a:spAutoFit/>
          </a:bodyPr>
          <a:lstStyle/>
          <a:p>
            <a:pPr algn="l">
              <a:lnSpc>
                <a:spcPts val="5300"/>
              </a:lnSpc>
            </a:pPr>
            <a:r>
              <a:rPr lang="en-US" sz="3200" dirty="0">
                <a:solidFill>
                  <a:srgbClr val="222525"/>
                </a:solidFill>
                <a:latin typeface="+mj-lt"/>
                <a:ea typeface="DM Serif Display"/>
                <a:cs typeface="DM Serif Display"/>
                <a:sym typeface="DM Serif Display"/>
              </a:rPr>
              <a:t>3. </a:t>
            </a:r>
            <a:r>
              <a:rPr lang="en-US" sz="3200" dirty="0" err="1">
                <a:solidFill>
                  <a:srgbClr val="222525"/>
                </a:solidFill>
                <a:latin typeface="+mj-lt"/>
                <a:ea typeface="DM Serif Display"/>
                <a:cs typeface="DM Serif Display"/>
                <a:sym typeface="DM Serif Display"/>
              </a:rPr>
              <a:t>Descripción</a:t>
            </a:r>
            <a:r>
              <a:rPr lang="en-US" sz="3200" dirty="0">
                <a:solidFill>
                  <a:srgbClr val="222525"/>
                </a:solidFill>
                <a:latin typeface="+mj-lt"/>
                <a:ea typeface="DM Serif Display"/>
                <a:cs typeface="DM Serif Display"/>
                <a:sym typeface="DM Serif Display"/>
              </a:rPr>
              <a:t> del Sistema</a:t>
            </a:r>
          </a:p>
        </p:txBody>
      </p:sp>
      <p:sp>
        <p:nvSpPr>
          <p:cNvPr id="12" name="TextBox 12">
            <a:extLst>
              <a:ext uri="{FF2B5EF4-FFF2-40B4-BE49-F238E27FC236}">
                <a16:creationId xmlns:a16="http://schemas.microsoft.com/office/drawing/2014/main" id="{94DDF829-24D7-12C7-1C92-71452F96FE11}"/>
              </a:ext>
            </a:extLst>
          </p:cNvPr>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Descripción</a:t>
            </a:r>
            <a:r>
              <a:rPr lang="en-US" sz="999" dirty="0">
                <a:solidFill>
                  <a:srgbClr val="222525"/>
                </a:solidFill>
                <a:latin typeface="Montserrat"/>
                <a:ea typeface="Montserrat"/>
                <a:cs typeface="Montserrat"/>
                <a:sym typeface="Montserrat"/>
              </a:rPr>
              <a:t> del Sistema</a:t>
            </a:r>
          </a:p>
        </p:txBody>
      </p:sp>
      <p:sp>
        <p:nvSpPr>
          <p:cNvPr id="13" name="TextBox 13">
            <a:extLst>
              <a:ext uri="{FF2B5EF4-FFF2-40B4-BE49-F238E27FC236}">
                <a16:creationId xmlns:a16="http://schemas.microsoft.com/office/drawing/2014/main" id="{006230B4-6F1A-5485-F92A-F17A837D8B94}"/>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a:solidFill>
                  <a:srgbClr val="222525"/>
                </a:solidFill>
                <a:latin typeface="Montserrat"/>
                <a:ea typeface="Montserrat"/>
                <a:cs typeface="Montserrat"/>
                <a:sym typeface="Montserrat"/>
              </a:rPr>
              <a:t>01</a:t>
            </a:r>
          </a:p>
        </p:txBody>
      </p:sp>
      <p:pic>
        <p:nvPicPr>
          <p:cNvPr id="3" name="Imagen 2">
            <a:extLst>
              <a:ext uri="{FF2B5EF4-FFF2-40B4-BE49-F238E27FC236}">
                <a16:creationId xmlns:a16="http://schemas.microsoft.com/office/drawing/2014/main" id="{29C9384F-ECB9-9836-250F-D6FF50AADB99}"/>
              </a:ext>
            </a:extLst>
          </p:cNvPr>
          <p:cNvPicPr>
            <a:picLocks noChangeAspect="1"/>
          </p:cNvPicPr>
          <p:nvPr/>
        </p:nvPicPr>
        <p:blipFill>
          <a:blip r:embed="rId5"/>
          <a:stretch>
            <a:fillRect/>
          </a:stretch>
        </p:blipFill>
        <p:spPr>
          <a:xfrm>
            <a:off x="3337306" y="2170976"/>
            <a:ext cx="3929153" cy="1868102"/>
          </a:xfrm>
          <a:prstGeom prst="rect">
            <a:avLst/>
          </a:prstGeom>
        </p:spPr>
      </p:pic>
      <p:sp>
        <p:nvSpPr>
          <p:cNvPr id="5" name="Rectángulo: esquinas redondeadas 4">
            <a:extLst>
              <a:ext uri="{FF2B5EF4-FFF2-40B4-BE49-F238E27FC236}">
                <a16:creationId xmlns:a16="http://schemas.microsoft.com/office/drawing/2014/main" id="{F84E29FE-A47A-4474-95CD-C2ED7B607797}"/>
              </a:ext>
            </a:extLst>
          </p:cNvPr>
          <p:cNvSpPr/>
          <p:nvPr/>
        </p:nvSpPr>
        <p:spPr>
          <a:xfrm>
            <a:off x="120650" y="2834075"/>
            <a:ext cx="2646385" cy="541904"/>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Ingrese su usuario y </a:t>
            </a:r>
            <a:r>
              <a:rPr lang="es-VE" sz="1400" dirty="0" err="1">
                <a:solidFill>
                  <a:schemeClr val="tx1"/>
                </a:solidFill>
              </a:rPr>
              <a:t>contrañesa</a:t>
            </a:r>
            <a:r>
              <a:rPr lang="es-VE" sz="1400" dirty="0">
                <a:solidFill>
                  <a:schemeClr val="tx1"/>
                </a:solidFill>
              </a:rPr>
              <a:t>, y presione ingresar.  </a:t>
            </a:r>
          </a:p>
        </p:txBody>
      </p:sp>
      <p:cxnSp>
        <p:nvCxnSpPr>
          <p:cNvPr id="14" name="Conector recto de flecha 13">
            <a:extLst>
              <a:ext uri="{FF2B5EF4-FFF2-40B4-BE49-F238E27FC236}">
                <a16:creationId xmlns:a16="http://schemas.microsoft.com/office/drawing/2014/main" id="{C8303146-D321-2AB4-0859-2CA6ABABF90B}"/>
              </a:ext>
            </a:extLst>
          </p:cNvPr>
          <p:cNvCxnSpPr>
            <a:stCxn id="5" idx="3"/>
            <a:endCxn id="3" idx="1"/>
          </p:cNvCxnSpPr>
          <p:nvPr/>
        </p:nvCxnSpPr>
        <p:spPr>
          <a:xfrm>
            <a:off x="2767035" y="3105027"/>
            <a:ext cx="570271" cy="0"/>
          </a:xfrm>
          <a:prstGeom prst="straightConnector1">
            <a:avLst/>
          </a:prstGeom>
          <a:ln>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19" name="Rectángulo: esquinas redondeadas 18">
            <a:extLst>
              <a:ext uri="{FF2B5EF4-FFF2-40B4-BE49-F238E27FC236}">
                <a16:creationId xmlns:a16="http://schemas.microsoft.com/office/drawing/2014/main" id="{BBA57163-25FC-D047-6DC1-77F63DD1504F}"/>
              </a:ext>
            </a:extLst>
          </p:cNvPr>
          <p:cNvSpPr/>
          <p:nvPr/>
        </p:nvSpPr>
        <p:spPr>
          <a:xfrm>
            <a:off x="4921251" y="4637613"/>
            <a:ext cx="2490348" cy="2362195"/>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Una vez ingresado al sistema, se muestra el apartado de inicio dónde se pueden visualizar las tablas que contienen los datos de Cámaras y </a:t>
            </a:r>
            <a:r>
              <a:rPr lang="es-VE" sz="1400" dirty="0" err="1">
                <a:solidFill>
                  <a:schemeClr val="tx1"/>
                </a:solidFill>
              </a:rPr>
              <a:t>Nvr</a:t>
            </a:r>
            <a:r>
              <a:rPr lang="es-VE" sz="1400" dirty="0">
                <a:solidFill>
                  <a:schemeClr val="tx1"/>
                </a:solidFill>
              </a:rPr>
              <a:t> que están offline o </a:t>
            </a:r>
            <a:r>
              <a:rPr lang="es-VE" sz="1400" dirty="0" err="1">
                <a:solidFill>
                  <a:schemeClr val="tx1"/>
                </a:solidFill>
              </a:rPr>
              <a:t>conecting</a:t>
            </a:r>
            <a:r>
              <a:rPr lang="es-VE" sz="1400" dirty="0">
                <a:solidFill>
                  <a:schemeClr val="tx1"/>
                </a:solidFill>
              </a:rPr>
              <a:t>. Dicha tabla se actualiza cada 15 segundos. </a:t>
            </a:r>
          </a:p>
        </p:txBody>
      </p:sp>
      <p:cxnSp>
        <p:nvCxnSpPr>
          <p:cNvPr id="20" name="Conector recto de flecha 19">
            <a:extLst>
              <a:ext uri="{FF2B5EF4-FFF2-40B4-BE49-F238E27FC236}">
                <a16:creationId xmlns:a16="http://schemas.microsoft.com/office/drawing/2014/main" id="{8AC42821-1919-05B3-CFAE-597009C0BCE6}"/>
              </a:ext>
            </a:extLst>
          </p:cNvPr>
          <p:cNvCxnSpPr>
            <a:cxnSpLocks/>
            <a:stCxn id="19" idx="2"/>
          </p:cNvCxnSpPr>
          <p:nvPr/>
        </p:nvCxnSpPr>
        <p:spPr>
          <a:xfrm flipH="1">
            <a:off x="4567215" y="6999808"/>
            <a:ext cx="1599210" cy="153684"/>
          </a:xfrm>
          <a:prstGeom prst="straightConnector1">
            <a:avLst/>
          </a:prstGeom>
          <a:ln>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52" name="CuadroTexto 51">
            <a:extLst>
              <a:ext uri="{FF2B5EF4-FFF2-40B4-BE49-F238E27FC236}">
                <a16:creationId xmlns:a16="http://schemas.microsoft.com/office/drawing/2014/main" id="{E7E3B882-8F75-DC0C-A108-E65F782FF89B}"/>
              </a:ext>
            </a:extLst>
          </p:cNvPr>
          <p:cNvSpPr txBox="1"/>
          <p:nvPr/>
        </p:nvSpPr>
        <p:spPr>
          <a:xfrm>
            <a:off x="255565" y="4308355"/>
            <a:ext cx="1371600" cy="461665"/>
          </a:xfrm>
          <a:prstGeom prst="rect">
            <a:avLst/>
          </a:prstGeom>
          <a:noFill/>
        </p:spPr>
        <p:txBody>
          <a:bodyPr wrap="square" rtlCol="0">
            <a:spAutoFit/>
          </a:bodyPr>
          <a:lstStyle/>
          <a:p>
            <a:r>
              <a:rPr lang="es-VE" sz="2400" dirty="0"/>
              <a:t>3.1 Inicio </a:t>
            </a:r>
          </a:p>
        </p:txBody>
      </p:sp>
      <p:pic>
        <p:nvPicPr>
          <p:cNvPr id="4" name="Picture 3">
            <a:extLst>
              <a:ext uri="{FF2B5EF4-FFF2-40B4-BE49-F238E27FC236}">
                <a16:creationId xmlns:a16="http://schemas.microsoft.com/office/drawing/2014/main" id="{DF6353B3-8538-CA80-2ED8-C238FE733CE9}"/>
              </a:ext>
            </a:extLst>
          </p:cNvPr>
          <p:cNvPicPr>
            <a:picLocks noChangeAspect="1"/>
          </p:cNvPicPr>
          <p:nvPr/>
        </p:nvPicPr>
        <p:blipFill>
          <a:blip r:embed="rId6"/>
          <a:stretch>
            <a:fillRect/>
          </a:stretch>
        </p:blipFill>
        <p:spPr>
          <a:xfrm>
            <a:off x="255565" y="6523017"/>
            <a:ext cx="4311650" cy="2130711"/>
          </a:xfrm>
          <a:prstGeom prst="rect">
            <a:avLst/>
          </a:prstGeom>
        </p:spPr>
      </p:pic>
    </p:spTree>
    <p:extLst>
      <p:ext uri="{BB962C8B-B14F-4D97-AF65-F5344CB8AC3E}">
        <p14:creationId xmlns:p14="http://schemas.microsoft.com/office/powerpoint/2010/main" val="38792007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574</TotalTime>
  <Words>1637</Words>
  <Application>Microsoft Office PowerPoint</Application>
  <PresentationFormat>Custom</PresentationFormat>
  <Paragraphs>221</Paragraphs>
  <Slides>18</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DM Serif Display</vt:lpstr>
      <vt:lpstr>Arial</vt:lpstr>
      <vt:lpstr>Calibri</vt:lpstr>
      <vt:lpstr>Montserrat</vt:lpstr>
      <vt:lpstr>Montserrat Bold</vt:lpstr>
      <vt:lpstr>Montserrat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Documento A4 manual guía de estilos manual identidad visual minimalista rojo</dc:title>
  <cp:lastModifiedBy>Manuel Moreno</cp:lastModifiedBy>
  <cp:revision>4</cp:revision>
  <dcterms:created xsi:type="dcterms:W3CDTF">2006-08-16T00:00:00Z</dcterms:created>
  <dcterms:modified xsi:type="dcterms:W3CDTF">2025-07-25T18:42:25Z</dcterms:modified>
  <dc:identifier>DAGuG20pVCc</dc:identifier>
</cp:coreProperties>
</file>