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60" r:id="rId5"/>
    <p:sldId id="261" r:id="rId6"/>
    <p:sldId id="262" r:id="rId7"/>
    <p:sldId id="263" r:id="rId8"/>
    <p:sldId id="264" r:id="rId9"/>
    <p:sldId id="265" r:id="rId10"/>
    <p:sldId id="276" r:id="rId11"/>
    <p:sldId id="266" r:id="rId12"/>
    <p:sldId id="271" r:id="rId13"/>
    <p:sldId id="267" r:id="rId14"/>
    <p:sldId id="272" r:id="rId15"/>
    <p:sldId id="273" r:id="rId16"/>
    <p:sldId id="274" r:id="rId17"/>
    <p:sldId id="268" r:id="rId18"/>
    <p:sldId id="269" r:id="rId19"/>
    <p:sldId id="270" r:id="rId20"/>
    <p:sldId id="275" r:id="rId21"/>
  </p:sldIdLst>
  <p:sldSz cx="7556500" cy="10693400"/>
  <p:notesSz cx="6858000" cy="9144000"/>
  <p:embeddedFontLst>
    <p:embeddedFont>
      <p:font typeface="DM Serif Display" pitchFamily="2" charset="0"/>
      <p:regular r:id="rId23"/>
      <p:italic r:id="rId24"/>
    </p:embeddedFont>
    <p:embeddedFont>
      <p:font typeface="Montserrat" panose="00000500000000000000" pitchFamily="2" charset="0"/>
      <p:regular r:id="rId25"/>
      <p:bold r:id="rId26"/>
      <p:italic r:id="rId27"/>
      <p:boldItalic r:id="rId28"/>
    </p:embeddedFont>
    <p:embeddedFont>
      <p:font typeface="Montserrat Bold" panose="00000800000000000000" charset="0"/>
      <p:regular r:id="rId29"/>
    </p:embeddedFont>
    <p:embeddedFont>
      <p:font typeface="Montserrat Semi-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22" autoAdjust="0"/>
  </p:normalViewPr>
  <p:slideViewPr>
    <p:cSldViewPr>
      <p:cViewPr>
        <p:scale>
          <a:sx n="100" d="100"/>
          <a:sy n="100" d="100"/>
        </p:scale>
        <p:origin x="1050" y="-19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reno" userId="02c6592dd1359e13" providerId="LiveId" clId="{D2253FCA-0CFF-40C3-BC4C-35B7C53364CE}"/>
    <pc:docChg chg="undo custSel modSld">
      <pc:chgData name="Manuel Moreno" userId="02c6592dd1359e13" providerId="LiveId" clId="{D2253FCA-0CFF-40C3-BC4C-35B7C53364CE}" dt="2025-08-01T01:54:17.886" v="503" actId="20577"/>
      <pc:docMkLst>
        <pc:docMk/>
      </pc:docMkLst>
      <pc:sldChg chg="addSp delSp modSp mod">
        <pc:chgData name="Manuel Moreno" userId="02c6592dd1359e13" providerId="LiveId" clId="{D2253FCA-0CFF-40C3-BC4C-35B7C53364CE}" dt="2025-07-29T14:03:33.459" v="5" actId="1076"/>
        <pc:sldMkLst>
          <pc:docMk/>
          <pc:sldMk cId="0" sldId="256"/>
        </pc:sldMkLst>
        <pc:picChg chg="add mod">
          <ac:chgData name="Manuel Moreno" userId="02c6592dd1359e13" providerId="LiveId" clId="{D2253FCA-0CFF-40C3-BC4C-35B7C53364CE}" dt="2025-07-29T14:03:33.459" v="5" actId="1076"/>
          <ac:picMkLst>
            <pc:docMk/>
            <pc:sldMk cId="0" sldId="256"/>
            <ac:picMk id="13" creationId="{4B13E23F-A113-ACAB-B954-00988B0345DA}"/>
          </ac:picMkLst>
        </pc:picChg>
      </pc:sldChg>
      <pc:sldChg chg="delSp modSp mod">
        <pc:chgData name="Manuel Moreno" userId="02c6592dd1359e13" providerId="LiveId" clId="{D2253FCA-0CFF-40C3-BC4C-35B7C53364CE}" dt="2025-07-29T14:38:08.626" v="392" actId="478"/>
        <pc:sldMkLst>
          <pc:docMk/>
          <pc:sldMk cId="0" sldId="257"/>
        </pc:sldMkLst>
        <pc:graphicFrameChg chg="modGraphic">
          <ac:chgData name="Manuel Moreno" userId="02c6592dd1359e13" providerId="LiveId" clId="{D2253FCA-0CFF-40C3-BC4C-35B7C53364CE}" dt="2025-07-29T14:37:21.539" v="391" actId="20577"/>
          <ac:graphicFrameMkLst>
            <pc:docMk/>
            <pc:sldMk cId="0" sldId="257"/>
            <ac:graphicFrameMk id="6" creationId="{00000000-0000-0000-0000-000000000000}"/>
          </ac:graphicFrameMkLst>
        </pc:graphicFrameChg>
      </pc:sldChg>
      <pc:sldChg chg="delSp modSp mod">
        <pc:chgData name="Manuel Moreno" userId="02c6592dd1359e13" providerId="LiveId" clId="{D2253FCA-0CFF-40C3-BC4C-35B7C53364CE}" dt="2025-07-29T14:38:14.836" v="393" actId="478"/>
        <pc:sldMkLst>
          <pc:docMk/>
          <pc:sldMk cId="0" sldId="258"/>
        </pc:sldMkLst>
        <pc:spChg chg="mod">
          <ac:chgData name="Manuel Moreno" userId="02c6592dd1359e13" providerId="LiveId" clId="{D2253FCA-0CFF-40C3-BC4C-35B7C53364CE}" dt="2025-07-29T14:15:21.405" v="71"/>
          <ac:spMkLst>
            <pc:docMk/>
            <pc:sldMk cId="0" sldId="258"/>
            <ac:spMk id="17" creationId="{9EE4329A-F664-7EE5-9ED6-62CC365996FD}"/>
          </ac:spMkLst>
        </pc:spChg>
      </pc:sldChg>
      <pc:sldChg chg="modSp mod">
        <pc:chgData name="Manuel Moreno" userId="02c6592dd1359e13" providerId="LiveId" clId="{D2253FCA-0CFF-40C3-BC4C-35B7C53364CE}" dt="2025-08-01T01:54:17.886" v="503" actId="20577"/>
        <pc:sldMkLst>
          <pc:docMk/>
          <pc:sldMk cId="0" sldId="260"/>
        </pc:sldMkLst>
        <pc:spChg chg="mod">
          <ac:chgData name="Manuel Moreno" userId="02c6592dd1359e13" providerId="LiveId" clId="{D2253FCA-0CFF-40C3-BC4C-35B7C53364CE}" dt="2025-07-29T19:11:47.653" v="420" actId="255"/>
          <ac:spMkLst>
            <pc:docMk/>
            <pc:sldMk cId="0" sldId="260"/>
            <ac:spMk id="12" creationId="{00000000-0000-0000-0000-000000000000}"/>
          </ac:spMkLst>
        </pc:spChg>
        <pc:spChg chg="mod">
          <ac:chgData name="Manuel Moreno" userId="02c6592dd1359e13" providerId="LiveId" clId="{D2253FCA-0CFF-40C3-BC4C-35B7C53364CE}" dt="2025-07-31T13:04:17.406" v="451" actId="113"/>
          <ac:spMkLst>
            <pc:docMk/>
            <pc:sldMk cId="0" sldId="260"/>
            <ac:spMk id="25" creationId="{C991836F-B109-1965-EAA5-4C91125EC72A}"/>
          </ac:spMkLst>
        </pc:spChg>
        <pc:spChg chg="mod">
          <ac:chgData name="Manuel Moreno" userId="02c6592dd1359e13" providerId="LiveId" clId="{D2253FCA-0CFF-40C3-BC4C-35B7C53364CE}" dt="2025-08-01T01:54:17.886" v="503" actId="20577"/>
          <ac:spMkLst>
            <pc:docMk/>
            <pc:sldMk cId="0" sldId="260"/>
            <ac:spMk id="29" creationId="{68F11F59-3675-FB10-6706-860E59584EDB}"/>
          </ac:spMkLst>
        </pc:spChg>
      </pc:sldChg>
      <pc:sldChg chg="modSp mod">
        <pc:chgData name="Manuel Moreno" userId="02c6592dd1359e13" providerId="LiveId" clId="{D2253FCA-0CFF-40C3-BC4C-35B7C53364CE}" dt="2025-07-29T19:12:04.430" v="429" actId="20577"/>
        <pc:sldMkLst>
          <pc:docMk/>
          <pc:sldMk cId="0" sldId="261"/>
        </pc:sldMkLst>
        <pc:spChg chg="mod">
          <ac:chgData name="Manuel Moreno" userId="02c6592dd1359e13" providerId="LiveId" clId="{D2253FCA-0CFF-40C3-BC4C-35B7C53364CE}" dt="2025-07-29T19:12:04.430" v="429" actId="20577"/>
          <ac:spMkLst>
            <pc:docMk/>
            <pc:sldMk cId="0" sldId="261"/>
            <ac:spMk id="6" creationId="{00000000-0000-0000-0000-000000000000}"/>
          </ac:spMkLst>
        </pc:spChg>
        <pc:spChg chg="mod">
          <ac:chgData name="Manuel Moreno" userId="02c6592dd1359e13" providerId="LiveId" clId="{D2253FCA-0CFF-40C3-BC4C-35B7C53364CE}" dt="2025-07-29T14:38:41.536" v="412" actId="20577"/>
          <ac:spMkLst>
            <pc:docMk/>
            <pc:sldMk cId="0" sldId="261"/>
            <ac:spMk id="21" creationId="{745F0C0B-DC53-5343-7AF9-CB3F8A42AD1A}"/>
          </ac:spMkLst>
        </pc:spChg>
      </pc:sldChg>
      <pc:sldChg chg="addSp delSp modSp mod">
        <pc:chgData name="Manuel Moreno" userId="02c6592dd1359e13" providerId="LiveId" clId="{D2253FCA-0CFF-40C3-BC4C-35B7C53364CE}" dt="2025-07-29T14:15:21.405" v="71"/>
        <pc:sldMkLst>
          <pc:docMk/>
          <pc:sldMk cId="0" sldId="262"/>
        </pc:sldMkLst>
        <pc:spChg chg="mod">
          <ac:chgData name="Manuel Moreno" userId="02c6592dd1359e13" providerId="LiveId" clId="{D2253FCA-0CFF-40C3-BC4C-35B7C53364CE}" dt="2025-07-29T14:15:21.405" v="71"/>
          <ac:spMkLst>
            <pc:docMk/>
            <pc:sldMk cId="0" sldId="262"/>
            <ac:spMk id="24" creationId="{56C9D539-DD9E-12CA-DA18-1F4E25822F85}"/>
          </ac:spMkLst>
        </pc:spChg>
        <pc:spChg chg="mod">
          <ac:chgData name="Manuel Moreno" userId="02c6592dd1359e13" providerId="LiveId" clId="{D2253FCA-0CFF-40C3-BC4C-35B7C53364CE}" dt="2025-07-29T14:15:21.405" v="71"/>
          <ac:spMkLst>
            <pc:docMk/>
            <pc:sldMk cId="0" sldId="262"/>
            <ac:spMk id="32" creationId="{4D5859F3-FF6C-7182-0A14-91720D307F44}"/>
          </ac:spMkLst>
        </pc:spChg>
        <pc:spChg chg="mod">
          <ac:chgData name="Manuel Moreno" userId="02c6592dd1359e13" providerId="LiveId" clId="{D2253FCA-0CFF-40C3-BC4C-35B7C53364CE}" dt="2025-07-29T14:15:21.405" v="71"/>
          <ac:spMkLst>
            <pc:docMk/>
            <pc:sldMk cId="0" sldId="262"/>
            <ac:spMk id="34" creationId="{A787A77B-A1A1-4E9F-2B71-629014E7F5AB}"/>
          </ac:spMkLst>
        </pc:spChg>
        <pc:picChg chg="add mod">
          <ac:chgData name="Manuel Moreno" userId="02c6592dd1359e13" providerId="LiveId" clId="{D2253FCA-0CFF-40C3-BC4C-35B7C53364CE}" dt="2025-07-29T14:14:20.018" v="65" actId="14100"/>
          <ac:picMkLst>
            <pc:docMk/>
            <pc:sldMk cId="0" sldId="262"/>
            <ac:picMk id="9" creationId="{E21644F5-42CC-90C8-994F-B1B5AA646826}"/>
          </ac:picMkLst>
        </pc:picChg>
        <pc:cxnChg chg="mod">
          <ac:chgData name="Manuel Moreno" userId="02c6592dd1359e13" providerId="LiveId" clId="{D2253FCA-0CFF-40C3-BC4C-35B7C53364CE}" dt="2025-07-29T14:14:39.290" v="70" actId="14100"/>
          <ac:cxnSpMkLst>
            <pc:docMk/>
            <pc:sldMk cId="0" sldId="262"/>
            <ac:cxnSpMk id="20" creationId="{DD8BC0A4-D19C-424B-E12D-CAA57DE5DD79}"/>
          </ac:cxnSpMkLst>
        </pc:cxnChg>
        <pc:cxnChg chg="mod">
          <ac:chgData name="Manuel Moreno" userId="02c6592dd1359e13" providerId="LiveId" clId="{D2253FCA-0CFF-40C3-BC4C-35B7C53364CE}" dt="2025-07-29T14:13:13.415" v="41" actId="478"/>
          <ac:cxnSpMkLst>
            <pc:docMk/>
            <pc:sldMk cId="0" sldId="262"/>
            <ac:cxnSpMk id="25" creationId="{5F89F53A-FF5A-1607-E500-6A1A4925755B}"/>
          </ac:cxnSpMkLst>
        </pc:cxnChg>
        <pc:cxnChg chg="mod">
          <ac:chgData name="Manuel Moreno" userId="02c6592dd1359e13" providerId="LiveId" clId="{D2253FCA-0CFF-40C3-BC4C-35B7C53364CE}" dt="2025-07-29T14:14:34.794" v="69" actId="14100"/>
          <ac:cxnSpMkLst>
            <pc:docMk/>
            <pc:sldMk cId="0" sldId="262"/>
            <ac:cxnSpMk id="30" creationId="{0DA4D2D0-ED60-D920-E86F-2E14315BC11A}"/>
          </ac:cxnSpMkLst>
        </pc:cxnChg>
        <pc:cxnChg chg="mod">
          <ac:chgData name="Manuel Moreno" userId="02c6592dd1359e13" providerId="LiveId" clId="{D2253FCA-0CFF-40C3-BC4C-35B7C53364CE}" dt="2025-07-29T14:14:31.250" v="68" actId="14100"/>
          <ac:cxnSpMkLst>
            <pc:docMk/>
            <pc:sldMk cId="0" sldId="262"/>
            <ac:cxnSpMk id="38" creationId="{25970A60-80A8-85D7-80A2-D493B65F4A34}"/>
          </ac:cxnSpMkLst>
        </pc:cxnChg>
        <pc:cxnChg chg="mod">
          <ac:chgData name="Manuel Moreno" userId="02c6592dd1359e13" providerId="LiveId" clId="{D2253FCA-0CFF-40C3-BC4C-35B7C53364CE}" dt="2025-07-29T14:14:25.954" v="67" actId="14100"/>
          <ac:cxnSpMkLst>
            <pc:docMk/>
            <pc:sldMk cId="0" sldId="262"/>
            <ac:cxnSpMk id="46" creationId="{CE836520-4626-A2F1-9486-64AB28020A77}"/>
          </ac:cxnSpMkLst>
        </pc:cxnChg>
        <pc:cxnChg chg="mod">
          <ac:chgData name="Manuel Moreno" userId="02c6592dd1359e13" providerId="LiveId" clId="{D2253FCA-0CFF-40C3-BC4C-35B7C53364CE}" dt="2025-07-29T14:14:23.018" v="66" actId="14100"/>
          <ac:cxnSpMkLst>
            <pc:docMk/>
            <pc:sldMk cId="0" sldId="262"/>
            <ac:cxnSpMk id="69" creationId="{9F14011F-D237-29B9-5DD4-667D8F1760DB}"/>
          </ac:cxnSpMkLst>
        </pc:cxnChg>
      </pc:sldChg>
      <pc:sldChg chg="modSp">
        <pc:chgData name="Manuel Moreno" userId="02c6592dd1359e13" providerId="LiveId" clId="{D2253FCA-0CFF-40C3-BC4C-35B7C53364CE}" dt="2025-07-29T14:15:21.405" v="71"/>
        <pc:sldMkLst>
          <pc:docMk/>
          <pc:sldMk cId="3879200758" sldId="265"/>
        </pc:sldMkLst>
        <pc:spChg chg="mod">
          <ac:chgData name="Manuel Moreno" userId="02c6592dd1359e13" providerId="LiveId" clId="{D2253FCA-0CFF-40C3-BC4C-35B7C53364CE}" dt="2025-07-29T14:15:21.405" v="71"/>
          <ac:spMkLst>
            <pc:docMk/>
            <pc:sldMk cId="3879200758" sldId="265"/>
            <ac:spMk id="19" creationId="{BBA57163-25FC-D047-6DC1-77F63DD1504F}"/>
          </ac:spMkLst>
        </pc:spChg>
      </pc:sldChg>
      <pc:sldChg chg="modSp">
        <pc:chgData name="Manuel Moreno" userId="02c6592dd1359e13" providerId="LiveId" clId="{D2253FCA-0CFF-40C3-BC4C-35B7C53364CE}" dt="2025-07-29T14:15:21.405" v="71"/>
        <pc:sldMkLst>
          <pc:docMk/>
          <pc:sldMk cId="2441115552" sldId="266"/>
        </pc:sldMkLst>
        <pc:spChg chg="mod">
          <ac:chgData name="Manuel Moreno" userId="02c6592dd1359e13" providerId="LiveId" clId="{D2253FCA-0CFF-40C3-BC4C-35B7C53364CE}" dt="2025-07-29T14:15:21.405" v="71"/>
          <ac:spMkLst>
            <pc:docMk/>
            <pc:sldMk cId="2441115552" sldId="266"/>
            <ac:spMk id="5" creationId="{73789277-E79C-09D0-C8EE-1F5AB29AEE50}"/>
          </ac:spMkLst>
        </pc:spChg>
        <pc:spChg chg="mod">
          <ac:chgData name="Manuel Moreno" userId="02c6592dd1359e13" providerId="LiveId" clId="{D2253FCA-0CFF-40C3-BC4C-35B7C53364CE}" dt="2025-07-29T14:15:21.405" v="71"/>
          <ac:spMkLst>
            <pc:docMk/>
            <pc:sldMk cId="2441115552" sldId="266"/>
            <ac:spMk id="41" creationId="{8F25E68E-B542-6181-64DA-ABBC495C7969}"/>
          </ac:spMkLst>
        </pc:spChg>
        <pc:spChg chg="mod">
          <ac:chgData name="Manuel Moreno" userId="02c6592dd1359e13" providerId="LiveId" clId="{D2253FCA-0CFF-40C3-BC4C-35B7C53364CE}" dt="2025-07-29T14:15:21.405" v="71"/>
          <ac:spMkLst>
            <pc:docMk/>
            <pc:sldMk cId="2441115552" sldId="266"/>
            <ac:spMk id="74" creationId="{C98D1CC7-932F-D1F4-5CBF-827A26529CF2}"/>
          </ac:spMkLst>
        </pc:spChg>
        <pc:spChg chg="mod">
          <ac:chgData name="Manuel Moreno" userId="02c6592dd1359e13" providerId="LiveId" clId="{D2253FCA-0CFF-40C3-BC4C-35B7C53364CE}" dt="2025-07-29T14:15:21.405" v="71"/>
          <ac:spMkLst>
            <pc:docMk/>
            <pc:sldMk cId="2441115552" sldId="266"/>
            <ac:spMk id="79" creationId="{5494C74B-091E-402C-887C-F9C81959D871}"/>
          </ac:spMkLst>
        </pc:spChg>
        <pc:spChg chg="mod">
          <ac:chgData name="Manuel Moreno" userId="02c6592dd1359e13" providerId="LiveId" clId="{D2253FCA-0CFF-40C3-BC4C-35B7C53364CE}" dt="2025-07-29T14:15:21.405" v="71"/>
          <ac:spMkLst>
            <pc:docMk/>
            <pc:sldMk cId="2441115552" sldId="266"/>
            <ac:spMk id="81" creationId="{10571E38-6AFE-94B2-6E8F-C93BD192F68A}"/>
          </ac:spMkLst>
        </pc:spChg>
        <pc:spChg chg="mod">
          <ac:chgData name="Manuel Moreno" userId="02c6592dd1359e13" providerId="LiveId" clId="{D2253FCA-0CFF-40C3-BC4C-35B7C53364CE}" dt="2025-07-29T14:15:21.405" v="71"/>
          <ac:spMkLst>
            <pc:docMk/>
            <pc:sldMk cId="2441115552" sldId="266"/>
            <ac:spMk id="84" creationId="{BF15EC9F-084F-71A3-81CB-7A6DA467E70B}"/>
          </ac:spMkLst>
        </pc:spChg>
      </pc:sldChg>
      <pc:sldChg chg="modSp">
        <pc:chgData name="Manuel Moreno" userId="02c6592dd1359e13" providerId="LiveId" clId="{D2253FCA-0CFF-40C3-BC4C-35B7C53364CE}" dt="2025-07-29T14:15:21.405" v="71"/>
        <pc:sldMkLst>
          <pc:docMk/>
          <pc:sldMk cId="1232585947" sldId="267"/>
        </pc:sldMkLst>
        <pc:spChg chg="mod">
          <ac:chgData name="Manuel Moreno" userId="02c6592dd1359e13" providerId="LiveId" clId="{D2253FCA-0CFF-40C3-BC4C-35B7C53364CE}" dt="2025-07-29T14:15:21.405" v="71"/>
          <ac:spMkLst>
            <pc:docMk/>
            <pc:sldMk cId="1232585947" sldId="267"/>
            <ac:spMk id="41" creationId="{25B0320E-AF21-D61A-AFBA-F7AD5B4079ED}"/>
          </ac:spMkLst>
        </pc:spChg>
      </pc:sldChg>
      <pc:sldChg chg="modSp mod">
        <pc:chgData name="Manuel Moreno" userId="02c6592dd1359e13" providerId="LiveId" clId="{D2253FCA-0CFF-40C3-BC4C-35B7C53364CE}" dt="2025-07-31T13:03:24.299" v="430" actId="113"/>
        <pc:sldMkLst>
          <pc:docMk/>
          <pc:sldMk cId="1559086896" sldId="271"/>
        </pc:sldMkLst>
        <pc:spChg chg="mod">
          <ac:chgData name="Manuel Moreno" userId="02c6592dd1359e13" providerId="LiveId" clId="{D2253FCA-0CFF-40C3-BC4C-35B7C53364CE}" dt="2025-07-31T13:03:24.299" v="430" actId="113"/>
          <ac:spMkLst>
            <pc:docMk/>
            <pc:sldMk cId="1559086896" sldId="271"/>
            <ac:spMk id="2" creationId="{B7607C38-0E33-2E9E-7548-A3803527EED2}"/>
          </ac:spMkLst>
        </pc:spChg>
        <pc:graphicFrameChg chg="mod">
          <ac:chgData name="Manuel Moreno" userId="02c6592dd1359e13" providerId="LiveId" clId="{D2253FCA-0CFF-40C3-BC4C-35B7C53364CE}" dt="2025-07-29T14:15:21.405" v="71"/>
          <ac:graphicFrameMkLst>
            <pc:docMk/>
            <pc:sldMk cId="1559086896" sldId="271"/>
            <ac:graphicFrameMk id="3" creationId="{0EE05497-E2C0-B258-40FC-08E84E3CF39B}"/>
          </ac:graphicFrameMkLst>
        </pc:graphicFrameChg>
      </pc:sldChg>
      <pc:sldChg chg="modSp">
        <pc:chgData name="Manuel Moreno" userId="02c6592dd1359e13" providerId="LiveId" clId="{D2253FCA-0CFF-40C3-BC4C-35B7C53364CE}" dt="2025-07-29T14:15:21.405" v="71"/>
        <pc:sldMkLst>
          <pc:docMk/>
          <pc:sldMk cId="54824426" sldId="274"/>
        </pc:sldMkLst>
        <pc:spChg chg="mod">
          <ac:chgData name="Manuel Moreno" userId="02c6592dd1359e13" providerId="LiveId" clId="{D2253FCA-0CFF-40C3-BC4C-35B7C53364CE}" dt="2025-07-29T14:15:21.405" v="71"/>
          <ac:spMkLst>
            <pc:docMk/>
            <pc:sldMk cId="54824426" sldId="274"/>
            <ac:spMk id="25" creationId="{FB7B69BE-DD3D-46E5-9BF6-7763E06FA705}"/>
          </ac:spMkLst>
        </pc:spChg>
      </pc:sldChg>
      <pc:sldChg chg="addSp delSp modSp mod">
        <pc:chgData name="Manuel Moreno" userId="02c6592dd1359e13" providerId="LiveId" clId="{D2253FCA-0CFF-40C3-BC4C-35B7C53364CE}" dt="2025-07-29T14:18:49.428" v="372" actId="123"/>
        <pc:sldMkLst>
          <pc:docMk/>
          <pc:sldMk cId="2350055862" sldId="275"/>
        </pc:sldMkLst>
        <pc:spChg chg="mod">
          <ac:chgData name="Manuel Moreno" userId="02c6592dd1359e13" providerId="LiveId" clId="{D2253FCA-0CFF-40C3-BC4C-35B7C53364CE}" dt="2025-07-29T14:17:54.794" v="362" actId="1076"/>
          <ac:spMkLst>
            <pc:docMk/>
            <pc:sldMk cId="2350055862" sldId="275"/>
            <ac:spMk id="3" creationId="{067EC943-7A0F-1E16-56F0-651AD6533650}"/>
          </ac:spMkLst>
        </pc:spChg>
        <pc:spChg chg="add mod">
          <ac:chgData name="Manuel Moreno" userId="02c6592dd1359e13" providerId="LiveId" clId="{D2253FCA-0CFF-40C3-BC4C-35B7C53364CE}" dt="2025-07-29T14:18:49.428" v="372" actId="123"/>
          <ac:spMkLst>
            <pc:docMk/>
            <pc:sldMk cId="2350055862" sldId="275"/>
            <ac:spMk id="4" creationId="{22B0C14B-DFB7-A05A-056A-717E52BF6DCD}"/>
          </ac:spMkLst>
        </pc:spChg>
        <pc:spChg chg="mod">
          <ac:chgData name="Manuel Moreno" userId="02c6592dd1359e13" providerId="LiveId" clId="{D2253FCA-0CFF-40C3-BC4C-35B7C53364CE}" dt="2025-07-29T14:18:05.490" v="365" actId="1076"/>
          <ac:spMkLst>
            <pc:docMk/>
            <pc:sldMk cId="2350055862" sldId="275"/>
            <ac:spMk id="21" creationId="{78850640-B647-2075-C4CA-D5240E0EB17B}"/>
          </ac:spMkLst>
        </pc:spChg>
        <pc:picChg chg="mod">
          <ac:chgData name="Manuel Moreno" userId="02c6592dd1359e13" providerId="LiveId" clId="{D2253FCA-0CFF-40C3-BC4C-35B7C53364CE}" dt="2025-07-29T14:18:02.050" v="364" actId="1076"/>
          <ac:picMkLst>
            <pc:docMk/>
            <pc:sldMk cId="2350055862" sldId="275"/>
            <ac:picMk id="16" creationId="{8B1664DF-1C68-233D-67C1-7176550E8686}"/>
          </ac:picMkLst>
        </pc:picChg>
        <pc:cxnChg chg="mod">
          <ac:chgData name="Manuel Moreno" userId="02c6592dd1359e13" providerId="LiveId" clId="{D2253FCA-0CFF-40C3-BC4C-35B7C53364CE}" dt="2025-07-29T14:18:05.490" v="365" actId="1076"/>
          <ac:cxnSpMkLst>
            <pc:docMk/>
            <pc:sldMk cId="2350055862" sldId="275"/>
            <ac:cxnSpMk id="22" creationId="{2092904F-31D5-B146-AE49-EFD00D7F0320}"/>
          </ac:cxnSpMkLst>
        </pc:cxnChg>
      </pc:sldChg>
      <pc:sldChg chg="modSp">
        <pc:chgData name="Manuel Moreno" userId="02c6592dd1359e13" providerId="LiveId" clId="{D2253FCA-0CFF-40C3-BC4C-35B7C53364CE}" dt="2025-07-29T14:15:21.405" v="71"/>
        <pc:sldMkLst>
          <pc:docMk/>
          <pc:sldMk cId="2621434902" sldId="276"/>
        </pc:sldMkLst>
        <pc:spChg chg="mod">
          <ac:chgData name="Manuel Moreno" userId="02c6592dd1359e13" providerId="LiveId" clId="{D2253FCA-0CFF-40C3-BC4C-35B7C53364CE}" dt="2025-07-29T14:15:21.405" v="71"/>
          <ac:spMkLst>
            <pc:docMk/>
            <pc:sldMk cId="2621434902" sldId="276"/>
            <ac:spMk id="19" creationId="{76AB79AC-2F2E-B73F-E7EC-949F27D7CB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8C96D-F554-499D-ABFC-492D82BF14D4}" type="datetimeFigureOut">
              <a:rPr lang="es-VE" smtClean="0"/>
              <a:t>31/7/2025</a:t>
            </a:fld>
            <a:endParaRPr lang="es-VE"/>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51FEE-5973-4BB2-90A9-241C6D512812}" type="slidenum">
              <a:rPr lang="es-VE" smtClean="0"/>
              <a:t>‹Nº›</a:t>
            </a:fld>
            <a:endParaRPr lang="es-VE"/>
          </a:p>
        </p:txBody>
      </p:sp>
    </p:spTree>
    <p:extLst>
      <p:ext uri="{BB962C8B-B14F-4D97-AF65-F5344CB8AC3E}">
        <p14:creationId xmlns:p14="http://schemas.microsoft.com/office/powerpoint/2010/main" val="101032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5"/>
          </p:nvPr>
        </p:nvSpPr>
        <p:spPr/>
        <p:txBody>
          <a:bodyPr/>
          <a:lstStyle/>
          <a:p>
            <a:fld id="{A0051FEE-5973-4BB2-90A9-241C6D512812}" type="slidenum">
              <a:rPr lang="es-VE" smtClean="0"/>
              <a:t>8</a:t>
            </a:fld>
            <a:endParaRPr lang="es-VE"/>
          </a:p>
        </p:txBody>
      </p:sp>
    </p:spTree>
    <p:extLst>
      <p:ext uri="{BB962C8B-B14F-4D97-AF65-F5344CB8AC3E}">
        <p14:creationId xmlns:p14="http://schemas.microsoft.com/office/powerpoint/2010/main" val="290193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7C23A-BE42-4794-DD91-FA94AD639F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5637194-F895-2FF7-FEDC-9DC467EACEF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B6579AA-7BF1-2B63-177D-A1DF302E30A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63E99472-A2A2-5E78-88E7-475169D54855}"/>
              </a:ext>
            </a:extLst>
          </p:cNvPr>
          <p:cNvSpPr>
            <a:spLocks noGrp="1"/>
          </p:cNvSpPr>
          <p:nvPr>
            <p:ph type="sldNum" sz="quarter" idx="5"/>
          </p:nvPr>
        </p:nvSpPr>
        <p:spPr/>
        <p:txBody>
          <a:bodyPr/>
          <a:lstStyle/>
          <a:p>
            <a:fld id="{A0051FEE-5973-4BB2-90A9-241C6D512812}" type="slidenum">
              <a:rPr lang="es-VE" smtClean="0"/>
              <a:t>17</a:t>
            </a:fld>
            <a:endParaRPr lang="es-VE"/>
          </a:p>
        </p:txBody>
      </p:sp>
    </p:spTree>
    <p:extLst>
      <p:ext uri="{BB962C8B-B14F-4D97-AF65-F5344CB8AC3E}">
        <p14:creationId xmlns:p14="http://schemas.microsoft.com/office/powerpoint/2010/main" val="3703203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F6B06-C24A-B1C8-24D0-95F1676F88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B20F13E-64A0-0647-E9A4-90D5E22D6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EFAF84A-1D62-9577-DAAF-0B749ABF7BE7}"/>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B7FEB70-04F8-94CE-C2B0-9E84291E9D32}"/>
              </a:ext>
            </a:extLst>
          </p:cNvPr>
          <p:cNvSpPr>
            <a:spLocks noGrp="1"/>
          </p:cNvSpPr>
          <p:nvPr>
            <p:ph type="sldNum" sz="quarter" idx="5"/>
          </p:nvPr>
        </p:nvSpPr>
        <p:spPr/>
        <p:txBody>
          <a:bodyPr/>
          <a:lstStyle/>
          <a:p>
            <a:fld id="{A0051FEE-5973-4BB2-90A9-241C6D512812}" type="slidenum">
              <a:rPr lang="es-VE" smtClean="0"/>
              <a:t>18</a:t>
            </a:fld>
            <a:endParaRPr lang="es-VE"/>
          </a:p>
        </p:txBody>
      </p:sp>
    </p:spTree>
    <p:extLst>
      <p:ext uri="{BB962C8B-B14F-4D97-AF65-F5344CB8AC3E}">
        <p14:creationId xmlns:p14="http://schemas.microsoft.com/office/powerpoint/2010/main" val="1458426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8F14F-9CEF-95CA-A456-9A781537F4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24FA75C-C4FD-0682-966A-82F90D44BB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65BE50C-6F97-1777-5946-C6EA3007A83E}"/>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FBD3595-37AA-0B51-807D-C35539746A0D}"/>
              </a:ext>
            </a:extLst>
          </p:cNvPr>
          <p:cNvSpPr>
            <a:spLocks noGrp="1"/>
          </p:cNvSpPr>
          <p:nvPr>
            <p:ph type="sldNum" sz="quarter" idx="5"/>
          </p:nvPr>
        </p:nvSpPr>
        <p:spPr/>
        <p:txBody>
          <a:bodyPr/>
          <a:lstStyle/>
          <a:p>
            <a:fld id="{A0051FEE-5973-4BB2-90A9-241C6D512812}" type="slidenum">
              <a:rPr lang="es-VE" smtClean="0"/>
              <a:t>19</a:t>
            </a:fld>
            <a:endParaRPr lang="es-VE"/>
          </a:p>
        </p:txBody>
      </p:sp>
    </p:spTree>
    <p:extLst>
      <p:ext uri="{BB962C8B-B14F-4D97-AF65-F5344CB8AC3E}">
        <p14:creationId xmlns:p14="http://schemas.microsoft.com/office/powerpoint/2010/main" val="273842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0A8BB-D302-16F5-B878-5177D187732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D31D303-BA1B-3E43-6895-F7B1652A8C8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FFA296F-63F7-FC33-350C-282F7A303410}"/>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103C024D-773E-1F15-D9CE-95A0AA9C0B87}"/>
              </a:ext>
            </a:extLst>
          </p:cNvPr>
          <p:cNvSpPr>
            <a:spLocks noGrp="1"/>
          </p:cNvSpPr>
          <p:nvPr>
            <p:ph type="sldNum" sz="quarter" idx="5"/>
          </p:nvPr>
        </p:nvSpPr>
        <p:spPr/>
        <p:txBody>
          <a:bodyPr/>
          <a:lstStyle/>
          <a:p>
            <a:fld id="{A0051FEE-5973-4BB2-90A9-241C6D512812}" type="slidenum">
              <a:rPr lang="es-VE" smtClean="0"/>
              <a:t>20</a:t>
            </a:fld>
            <a:endParaRPr lang="es-VE"/>
          </a:p>
        </p:txBody>
      </p:sp>
    </p:spTree>
    <p:extLst>
      <p:ext uri="{BB962C8B-B14F-4D97-AF65-F5344CB8AC3E}">
        <p14:creationId xmlns:p14="http://schemas.microsoft.com/office/powerpoint/2010/main" val="36706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ED4A4-7E77-0A7F-83F8-E4B100239B8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BE0954A-9182-AEC3-C7FF-3706AD16C77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3E2B93E-86B1-B814-5DCB-582E7EE0454C}"/>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885D04C-CFF6-C5B9-3451-3395FD439C52}"/>
              </a:ext>
            </a:extLst>
          </p:cNvPr>
          <p:cNvSpPr>
            <a:spLocks noGrp="1"/>
          </p:cNvSpPr>
          <p:nvPr>
            <p:ph type="sldNum" sz="quarter" idx="5"/>
          </p:nvPr>
        </p:nvSpPr>
        <p:spPr/>
        <p:txBody>
          <a:bodyPr/>
          <a:lstStyle/>
          <a:p>
            <a:fld id="{A0051FEE-5973-4BB2-90A9-241C6D512812}" type="slidenum">
              <a:rPr lang="es-VE" smtClean="0"/>
              <a:t>9</a:t>
            </a:fld>
            <a:endParaRPr lang="es-VE"/>
          </a:p>
        </p:txBody>
      </p:sp>
    </p:spTree>
    <p:extLst>
      <p:ext uri="{BB962C8B-B14F-4D97-AF65-F5344CB8AC3E}">
        <p14:creationId xmlns:p14="http://schemas.microsoft.com/office/powerpoint/2010/main" val="289021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EFAD1-D45F-425C-BCF1-4512E302722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CBD4E0-1C12-28BA-3B82-87F2B88949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E5C832B-8A40-6BB2-1002-B3F650259855}"/>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8A690198-CCCB-B307-FC92-2AE416D3580D}"/>
              </a:ext>
            </a:extLst>
          </p:cNvPr>
          <p:cNvSpPr>
            <a:spLocks noGrp="1"/>
          </p:cNvSpPr>
          <p:nvPr>
            <p:ph type="sldNum" sz="quarter" idx="5"/>
          </p:nvPr>
        </p:nvSpPr>
        <p:spPr/>
        <p:txBody>
          <a:bodyPr/>
          <a:lstStyle/>
          <a:p>
            <a:fld id="{A0051FEE-5973-4BB2-90A9-241C6D512812}" type="slidenum">
              <a:rPr lang="es-VE" smtClean="0"/>
              <a:t>10</a:t>
            </a:fld>
            <a:endParaRPr lang="es-VE"/>
          </a:p>
        </p:txBody>
      </p:sp>
    </p:spTree>
    <p:extLst>
      <p:ext uri="{BB962C8B-B14F-4D97-AF65-F5344CB8AC3E}">
        <p14:creationId xmlns:p14="http://schemas.microsoft.com/office/powerpoint/2010/main" val="1184976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E7402-A483-4F1F-2A54-F8C795DA57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1856907-28BE-4068-96A8-38B8F376B40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AF8D4E-BE9E-559E-5672-98983BD4580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1C893C0-EF0D-D56C-E209-D483C57C776D}"/>
              </a:ext>
            </a:extLst>
          </p:cNvPr>
          <p:cNvSpPr>
            <a:spLocks noGrp="1"/>
          </p:cNvSpPr>
          <p:nvPr>
            <p:ph type="sldNum" sz="quarter" idx="5"/>
          </p:nvPr>
        </p:nvSpPr>
        <p:spPr/>
        <p:txBody>
          <a:bodyPr/>
          <a:lstStyle/>
          <a:p>
            <a:fld id="{A0051FEE-5973-4BB2-90A9-241C6D512812}" type="slidenum">
              <a:rPr lang="es-VE" smtClean="0"/>
              <a:t>11</a:t>
            </a:fld>
            <a:endParaRPr lang="es-VE"/>
          </a:p>
        </p:txBody>
      </p:sp>
    </p:spTree>
    <p:extLst>
      <p:ext uri="{BB962C8B-B14F-4D97-AF65-F5344CB8AC3E}">
        <p14:creationId xmlns:p14="http://schemas.microsoft.com/office/powerpoint/2010/main" val="185534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D5665-B5FF-2F4B-0D65-633578A8E0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F361-85BC-1E27-9B96-79AF51BECA5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3B443A4-7C13-ECF0-DBE7-8524C7777F2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DC2E441-7A9B-726B-2226-55F1C9F05703}"/>
              </a:ext>
            </a:extLst>
          </p:cNvPr>
          <p:cNvSpPr>
            <a:spLocks noGrp="1"/>
          </p:cNvSpPr>
          <p:nvPr>
            <p:ph type="sldNum" sz="quarter" idx="5"/>
          </p:nvPr>
        </p:nvSpPr>
        <p:spPr/>
        <p:txBody>
          <a:bodyPr/>
          <a:lstStyle/>
          <a:p>
            <a:fld id="{A0051FEE-5973-4BB2-90A9-241C6D512812}" type="slidenum">
              <a:rPr lang="es-VE" smtClean="0"/>
              <a:t>12</a:t>
            </a:fld>
            <a:endParaRPr lang="es-VE"/>
          </a:p>
        </p:txBody>
      </p:sp>
    </p:spTree>
    <p:extLst>
      <p:ext uri="{BB962C8B-B14F-4D97-AF65-F5344CB8AC3E}">
        <p14:creationId xmlns:p14="http://schemas.microsoft.com/office/powerpoint/2010/main" val="4289294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CCE5A-7F32-E993-A70B-A865C874687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A3BA88F-575E-500A-B886-215B5EC99B1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6BD224-6B26-C596-EE52-819E151FB066}"/>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5D426BD8-A700-B668-A7BF-7B512588AA0C}"/>
              </a:ext>
            </a:extLst>
          </p:cNvPr>
          <p:cNvSpPr>
            <a:spLocks noGrp="1"/>
          </p:cNvSpPr>
          <p:nvPr>
            <p:ph type="sldNum" sz="quarter" idx="5"/>
          </p:nvPr>
        </p:nvSpPr>
        <p:spPr/>
        <p:txBody>
          <a:bodyPr/>
          <a:lstStyle/>
          <a:p>
            <a:fld id="{A0051FEE-5973-4BB2-90A9-241C6D512812}" type="slidenum">
              <a:rPr lang="es-VE" smtClean="0"/>
              <a:t>13</a:t>
            </a:fld>
            <a:endParaRPr lang="es-VE"/>
          </a:p>
        </p:txBody>
      </p:sp>
    </p:spTree>
    <p:extLst>
      <p:ext uri="{BB962C8B-B14F-4D97-AF65-F5344CB8AC3E}">
        <p14:creationId xmlns:p14="http://schemas.microsoft.com/office/powerpoint/2010/main" val="225757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45AF4-84ED-70FF-4FEF-E428B5A8595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5E324B4-566C-D71A-CA1F-D9CC2F76BA5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F373EA-F9C6-1D99-7FD0-C20DB82A012D}"/>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4C634A5-004B-FC03-A086-3FD2C56B006C}"/>
              </a:ext>
            </a:extLst>
          </p:cNvPr>
          <p:cNvSpPr>
            <a:spLocks noGrp="1"/>
          </p:cNvSpPr>
          <p:nvPr>
            <p:ph type="sldNum" sz="quarter" idx="5"/>
          </p:nvPr>
        </p:nvSpPr>
        <p:spPr/>
        <p:txBody>
          <a:bodyPr/>
          <a:lstStyle/>
          <a:p>
            <a:fld id="{A0051FEE-5973-4BB2-90A9-241C6D512812}" type="slidenum">
              <a:rPr lang="es-VE" smtClean="0"/>
              <a:t>14</a:t>
            </a:fld>
            <a:endParaRPr lang="es-VE"/>
          </a:p>
        </p:txBody>
      </p:sp>
    </p:spTree>
    <p:extLst>
      <p:ext uri="{BB962C8B-B14F-4D97-AF65-F5344CB8AC3E}">
        <p14:creationId xmlns:p14="http://schemas.microsoft.com/office/powerpoint/2010/main" val="3269211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CC8DC-6BFA-43D8-E3B6-82C557214D0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41E51F-05FF-04F9-0357-FAFA0608B1A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18F5431-B7B5-DBBF-C482-0725DA29865F}"/>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0F66FEC-3A58-AB27-79FE-E62B6D566D3E}"/>
              </a:ext>
            </a:extLst>
          </p:cNvPr>
          <p:cNvSpPr>
            <a:spLocks noGrp="1"/>
          </p:cNvSpPr>
          <p:nvPr>
            <p:ph type="sldNum" sz="quarter" idx="5"/>
          </p:nvPr>
        </p:nvSpPr>
        <p:spPr/>
        <p:txBody>
          <a:bodyPr/>
          <a:lstStyle/>
          <a:p>
            <a:fld id="{A0051FEE-5973-4BB2-90A9-241C6D512812}" type="slidenum">
              <a:rPr lang="es-VE" smtClean="0"/>
              <a:t>15</a:t>
            </a:fld>
            <a:endParaRPr lang="es-VE"/>
          </a:p>
        </p:txBody>
      </p:sp>
    </p:spTree>
    <p:extLst>
      <p:ext uri="{BB962C8B-B14F-4D97-AF65-F5344CB8AC3E}">
        <p14:creationId xmlns:p14="http://schemas.microsoft.com/office/powerpoint/2010/main" val="2451140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FC34D-37F0-1AE7-F577-12F4D80DCCA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3AA74E6-EBFC-6F89-02D4-F1F2B780013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539A28A-0803-3051-B508-DEF1F8F3D6DC}"/>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C0B3E649-C062-8CD4-D76C-AC9748EAD333}"/>
              </a:ext>
            </a:extLst>
          </p:cNvPr>
          <p:cNvSpPr>
            <a:spLocks noGrp="1"/>
          </p:cNvSpPr>
          <p:nvPr>
            <p:ph type="sldNum" sz="quarter" idx="5"/>
          </p:nvPr>
        </p:nvSpPr>
        <p:spPr/>
        <p:txBody>
          <a:bodyPr/>
          <a:lstStyle/>
          <a:p>
            <a:fld id="{A0051FEE-5973-4BB2-90A9-241C6D512812}" type="slidenum">
              <a:rPr lang="es-VE" smtClean="0"/>
              <a:t>16</a:t>
            </a:fld>
            <a:endParaRPr lang="es-VE"/>
          </a:p>
        </p:txBody>
      </p:sp>
    </p:spTree>
    <p:extLst>
      <p:ext uri="{BB962C8B-B14F-4D97-AF65-F5344CB8AC3E}">
        <p14:creationId xmlns:p14="http://schemas.microsoft.com/office/powerpoint/2010/main" val="57826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7.sv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6253483" y="-245662"/>
            <a:ext cx="1650226" cy="11213108"/>
            <a:chOff x="0" y="0"/>
            <a:chExt cx="591404" cy="4018525"/>
          </a:xfrm>
        </p:grpSpPr>
        <p:sp>
          <p:nvSpPr>
            <p:cNvPr id="6" name="Freeform 6"/>
            <p:cNvSpPr/>
            <p:nvPr/>
          </p:nvSpPr>
          <p:spPr>
            <a:xfrm>
              <a:off x="0" y="0"/>
              <a:ext cx="591404" cy="4018525"/>
            </a:xfrm>
            <a:custGeom>
              <a:avLst/>
              <a:gdLst/>
              <a:ahLst/>
              <a:cxnLst/>
              <a:rect l="l" t="t" r="r" b="b"/>
              <a:pathLst>
                <a:path w="591404" h="4018525">
                  <a:moveTo>
                    <a:pt x="0" y="0"/>
                  </a:moveTo>
                  <a:lnTo>
                    <a:pt x="591404" y="0"/>
                  </a:lnTo>
                  <a:lnTo>
                    <a:pt x="591404" y="4018525"/>
                  </a:lnTo>
                  <a:lnTo>
                    <a:pt x="0" y="4018525"/>
                  </a:lnTo>
                  <a:close/>
                </a:path>
              </a:pathLst>
            </a:custGeom>
            <a:solidFill>
              <a:srgbClr val="AA0000"/>
            </a:solidFill>
          </p:spPr>
        </p:sp>
        <p:sp>
          <p:nvSpPr>
            <p:cNvPr id="7" name="TextBox 7"/>
            <p:cNvSpPr txBox="1"/>
            <p:nvPr/>
          </p:nvSpPr>
          <p:spPr>
            <a:xfrm>
              <a:off x="0" y="-28575"/>
              <a:ext cx="591404" cy="4047100"/>
            </a:xfrm>
            <a:prstGeom prst="rect">
              <a:avLst/>
            </a:prstGeom>
          </p:spPr>
          <p:txBody>
            <a:bodyPr lIns="50800" tIns="50800" rIns="50800" bIns="50800" rtlCol="0" anchor="ctr"/>
            <a:lstStyle/>
            <a:p>
              <a:pPr algn="ctr">
                <a:lnSpc>
                  <a:spcPts val="1960"/>
                </a:lnSpc>
                <a:spcBef>
                  <a:spcPct val="0"/>
                </a:spcBef>
              </a:pPr>
              <a:endParaRPr/>
            </a:p>
          </p:txBody>
        </p:sp>
      </p:grpSp>
      <p:grpSp>
        <p:nvGrpSpPr>
          <p:cNvPr id="9" name="Group 9"/>
          <p:cNvGrpSpPr/>
          <p:nvPr/>
        </p:nvGrpSpPr>
        <p:grpSpPr>
          <a:xfrm>
            <a:off x="589521" y="6477778"/>
            <a:ext cx="4772553" cy="2490020"/>
            <a:chOff x="0" y="0"/>
            <a:chExt cx="6363404" cy="3320026"/>
          </a:xfrm>
        </p:grpSpPr>
        <p:sp>
          <p:nvSpPr>
            <p:cNvPr id="10" name="TextBox 10"/>
            <p:cNvSpPr txBox="1"/>
            <p:nvPr/>
          </p:nvSpPr>
          <p:spPr>
            <a:xfrm>
              <a:off x="0" y="76200"/>
              <a:ext cx="6363404" cy="2417844"/>
            </a:xfrm>
            <a:prstGeom prst="rect">
              <a:avLst/>
            </a:prstGeom>
          </p:spPr>
          <p:txBody>
            <a:bodyPr lIns="0" tIns="0" rIns="0" bIns="0" rtlCol="0" anchor="t">
              <a:spAutoFit/>
            </a:bodyPr>
            <a:lstStyle/>
            <a:p>
              <a:pPr algn="l">
                <a:lnSpc>
                  <a:spcPts val="6928"/>
                </a:lnSpc>
              </a:pPr>
              <a:r>
                <a:rPr lang="en-US" sz="6536">
                  <a:solidFill>
                    <a:srgbClr val="AA0000"/>
                  </a:solidFill>
                  <a:latin typeface="DM Serif Display"/>
                  <a:ea typeface="DM Serif Display"/>
                  <a:cs typeface="DM Serif Display"/>
                  <a:sym typeface="DM Serif Display"/>
                </a:rPr>
                <a:t>Manual de Usuario</a:t>
              </a:r>
            </a:p>
          </p:txBody>
        </p:sp>
        <p:sp>
          <p:nvSpPr>
            <p:cNvPr id="11" name="TextBox 11"/>
            <p:cNvSpPr txBox="1"/>
            <p:nvPr/>
          </p:nvSpPr>
          <p:spPr>
            <a:xfrm>
              <a:off x="0" y="2879873"/>
              <a:ext cx="6363404" cy="440153"/>
            </a:xfrm>
            <a:prstGeom prst="rect">
              <a:avLst/>
            </a:prstGeom>
          </p:spPr>
          <p:txBody>
            <a:bodyPr lIns="0" tIns="0" rIns="0" bIns="0" rtlCol="0" anchor="t">
              <a:spAutoFit/>
            </a:bodyPr>
            <a:lstStyle/>
            <a:p>
              <a:pPr algn="r">
                <a:lnSpc>
                  <a:spcPts val="2898"/>
                </a:lnSpc>
              </a:pPr>
              <a:r>
                <a:rPr lang="en-US" sz="2070">
                  <a:solidFill>
                    <a:srgbClr val="000000"/>
                  </a:solidFill>
                  <a:latin typeface="Montserrat"/>
                  <a:ea typeface="Montserrat"/>
                  <a:cs typeface="Montserrat"/>
                  <a:sym typeface="Montserrat"/>
                </a:rPr>
                <a:t>MANUEL MORENO</a:t>
              </a:r>
            </a:p>
          </p:txBody>
        </p:sp>
      </p:grpSp>
      <p:sp>
        <p:nvSpPr>
          <p:cNvPr id="12" name="TextBox 12"/>
          <p:cNvSpPr txBox="1"/>
          <p:nvPr/>
        </p:nvSpPr>
        <p:spPr>
          <a:xfrm>
            <a:off x="108000" y="9757230"/>
            <a:ext cx="6083634" cy="826770"/>
          </a:xfrm>
          <a:prstGeom prst="rect">
            <a:avLst/>
          </a:prstGeom>
        </p:spPr>
        <p:txBody>
          <a:bodyPr lIns="0" tIns="0" rIns="0" bIns="0" rtlCol="0" anchor="t">
            <a:spAutoFit/>
          </a:bodyPr>
          <a:lstStyle/>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Queda prohibido cualquier tipo de reproducción, distribución, comunicación</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pública y/o transformación, total o parcial, por cualquier medio, de este</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documento sin el previo consentimiento expreso y por escrito de la Sección de Seguridad Tecnológica.</a:t>
            </a:r>
          </a:p>
        </p:txBody>
      </p:sp>
      <p:pic>
        <p:nvPicPr>
          <p:cNvPr id="13" name="Imagen 12">
            <a:extLst>
              <a:ext uri="{FF2B5EF4-FFF2-40B4-BE49-F238E27FC236}">
                <a16:creationId xmlns:a16="http://schemas.microsoft.com/office/drawing/2014/main" id="{4B13E23F-A113-ACAB-B954-00988B0345DA}"/>
              </a:ext>
            </a:extLst>
          </p:cNvPr>
          <p:cNvPicPr>
            <a:picLocks noChangeAspect="1"/>
          </p:cNvPicPr>
          <p:nvPr/>
        </p:nvPicPr>
        <p:blipFill>
          <a:blip r:embed="rId4"/>
          <a:stretch>
            <a:fillRect/>
          </a:stretch>
        </p:blipFill>
        <p:spPr>
          <a:xfrm>
            <a:off x="324769" y="3216775"/>
            <a:ext cx="5650095" cy="27201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0B392B17-A2E4-F5FE-385F-C8A852FEC66A}"/>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D3C2A6E9-C64D-431B-4707-9C2C5FA613DC}"/>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CD026536-F971-44C3-050A-E589AFAFDE05}"/>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729C62B0-6241-11AE-5022-E1C01ACB6575}"/>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A9029FE6-9299-68C9-08F9-67501CAE7C4F}"/>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5B269676-7945-F565-2F2F-34B2B9DD865B}"/>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53AD5523-4929-A62A-933E-3652948F51D9}"/>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|0</a:t>
            </a:r>
          </a:p>
        </p:txBody>
      </p:sp>
      <p:sp>
        <p:nvSpPr>
          <p:cNvPr id="19" name="Rectángulo: esquinas redondeadas 18">
            <a:extLst>
              <a:ext uri="{FF2B5EF4-FFF2-40B4-BE49-F238E27FC236}">
                <a16:creationId xmlns:a16="http://schemas.microsoft.com/office/drawing/2014/main" id="{76AB79AC-2F2E-B73F-E7EC-949F27D7CBAD}"/>
              </a:ext>
            </a:extLst>
          </p:cNvPr>
          <p:cNvSpPr/>
          <p:nvPr/>
        </p:nvSpPr>
        <p:spPr>
          <a:xfrm>
            <a:off x="255565" y="2610318"/>
            <a:ext cx="2710459" cy="1484073"/>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monitoreo se pueden visualizar las tablas que contienen los datos de Cámaras y NVR que están offline y </a:t>
            </a:r>
            <a:r>
              <a:rPr lang="es-VE" sz="1400" dirty="0" err="1">
                <a:solidFill>
                  <a:schemeClr val="tx1"/>
                </a:solidFill>
              </a:rPr>
              <a:t>conecting</a:t>
            </a:r>
            <a:r>
              <a:rPr lang="es-VE" sz="1400" dirty="0">
                <a:solidFill>
                  <a:schemeClr val="tx1"/>
                </a:solidFill>
              </a:rPr>
              <a:t>. Dichas tablas se actualiza cada 15 segundos. </a:t>
            </a:r>
          </a:p>
        </p:txBody>
      </p:sp>
      <p:cxnSp>
        <p:nvCxnSpPr>
          <p:cNvPr id="20" name="Conector recto de flecha 19">
            <a:extLst>
              <a:ext uri="{FF2B5EF4-FFF2-40B4-BE49-F238E27FC236}">
                <a16:creationId xmlns:a16="http://schemas.microsoft.com/office/drawing/2014/main" id="{6D4034BC-98A1-3252-16BA-8C07D298FCD3}"/>
              </a:ext>
            </a:extLst>
          </p:cNvPr>
          <p:cNvCxnSpPr>
            <a:cxnSpLocks/>
            <a:stCxn id="19" idx="2"/>
          </p:cNvCxnSpPr>
          <p:nvPr/>
        </p:nvCxnSpPr>
        <p:spPr>
          <a:xfrm>
            <a:off x="1610795" y="4094391"/>
            <a:ext cx="795855" cy="352119"/>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52" name="CuadroTexto 51">
            <a:extLst>
              <a:ext uri="{FF2B5EF4-FFF2-40B4-BE49-F238E27FC236}">
                <a16:creationId xmlns:a16="http://schemas.microsoft.com/office/drawing/2014/main" id="{B693DFFF-AF3E-31E2-309B-E15CAE129315}"/>
              </a:ext>
            </a:extLst>
          </p:cNvPr>
          <p:cNvSpPr txBox="1"/>
          <p:nvPr/>
        </p:nvSpPr>
        <p:spPr>
          <a:xfrm>
            <a:off x="255565" y="1515570"/>
            <a:ext cx="1996536" cy="461665"/>
          </a:xfrm>
          <a:prstGeom prst="rect">
            <a:avLst/>
          </a:prstGeom>
          <a:noFill/>
        </p:spPr>
        <p:txBody>
          <a:bodyPr wrap="square" rtlCol="0">
            <a:spAutoFit/>
          </a:bodyPr>
          <a:lstStyle/>
          <a:p>
            <a:r>
              <a:rPr lang="es-VE" sz="2400" dirty="0"/>
              <a:t>3.1 Monitoreo </a:t>
            </a:r>
          </a:p>
        </p:txBody>
      </p:sp>
      <p:pic>
        <p:nvPicPr>
          <p:cNvPr id="4" name="Picture 3">
            <a:extLst>
              <a:ext uri="{FF2B5EF4-FFF2-40B4-BE49-F238E27FC236}">
                <a16:creationId xmlns:a16="http://schemas.microsoft.com/office/drawing/2014/main" id="{3DCAF987-EB31-D1D8-53FD-21E63B6E051C}"/>
              </a:ext>
            </a:extLst>
          </p:cNvPr>
          <p:cNvPicPr>
            <a:picLocks noChangeAspect="1"/>
          </p:cNvPicPr>
          <p:nvPr/>
        </p:nvPicPr>
        <p:blipFill>
          <a:blip r:embed="rId5"/>
          <a:stretch>
            <a:fillRect/>
          </a:stretch>
        </p:blipFill>
        <p:spPr>
          <a:xfrm>
            <a:off x="1339850" y="4532508"/>
            <a:ext cx="5927967" cy="2929455"/>
          </a:xfrm>
          <a:prstGeom prst="rect">
            <a:avLst/>
          </a:prstGeom>
        </p:spPr>
      </p:pic>
    </p:spTree>
    <p:extLst>
      <p:ext uri="{BB962C8B-B14F-4D97-AF65-F5344CB8AC3E}">
        <p14:creationId xmlns:p14="http://schemas.microsoft.com/office/powerpoint/2010/main" val="262143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0258815-D068-F7AA-AE02-37682FABB25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FE96F438-1475-6491-E8AD-6F63E470892D}"/>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F4F5F268-11A2-4911-44E5-246F5920C8F2}"/>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28823DFC-3CE6-B12E-EDAC-E8350FAEA00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6780E55-EAAC-A678-B450-97AF21CFAC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E6937E18-12CC-ED00-05DD-34F325944BF2}"/>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DC93507E-DA5A-751C-ABD8-9E395F6786D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11</a:t>
            </a:r>
          </a:p>
        </p:txBody>
      </p:sp>
      <p:sp>
        <p:nvSpPr>
          <p:cNvPr id="5" name="Rectángulo: esquinas redondeadas 4">
            <a:extLst>
              <a:ext uri="{FF2B5EF4-FFF2-40B4-BE49-F238E27FC236}">
                <a16:creationId xmlns:a16="http://schemas.microsoft.com/office/drawing/2014/main" id="{73789277-E79C-09D0-C8EE-1F5AB29AEE50}"/>
              </a:ext>
            </a:extLst>
          </p:cNvPr>
          <p:cNvSpPr/>
          <p:nvPr/>
        </p:nvSpPr>
        <p:spPr>
          <a:xfrm>
            <a:off x="58895" y="2318495"/>
            <a:ext cx="2087381" cy="265851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Al desplegar la lista de Equipos el primer botón pertenece a NVR, dónde se muestra una tabla con los datos y acciones que se pueden hacer sobre esos registros, como: Ver, editar y eliminar. Además del botón para agregar un nuevo NVR.</a:t>
            </a:r>
          </a:p>
        </p:txBody>
      </p:sp>
      <p:cxnSp>
        <p:nvCxnSpPr>
          <p:cNvPr id="14" name="Conector recto de flecha 13">
            <a:extLst>
              <a:ext uri="{FF2B5EF4-FFF2-40B4-BE49-F238E27FC236}">
                <a16:creationId xmlns:a16="http://schemas.microsoft.com/office/drawing/2014/main" id="{54CA373E-693A-6175-7D81-9E5742F1C4A6}"/>
              </a:ext>
            </a:extLst>
          </p:cNvPr>
          <p:cNvCxnSpPr>
            <a:cxnSpLocks/>
            <a:stCxn id="5" idx="3"/>
            <a:endCxn id="4" idx="1"/>
          </p:cNvCxnSpPr>
          <p:nvPr/>
        </p:nvCxnSpPr>
        <p:spPr>
          <a:xfrm flipV="1">
            <a:off x="2146276" y="3637417"/>
            <a:ext cx="693179" cy="10336"/>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D645324A-00AC-45BB-00DF-FD6575434B6B}"/>
              </a:ext>
            </a:extLst>
          </p:cNvPr>
          <p:cNvSpPr/>
          <p:nvPr/>
        </p:nvSpPr>
        <p:spPr>
          <a:xfrm>
            <a:off x="6160344" y="450389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pic>
        <p:nvPicPr>
          <p:cNvPr id="4" name="Imagen 3">
            <a:extLst>
              <a:ext uri="{FF2B5EF4-FFF2-40B4-BE49-F238E27FC236}">
                <a16:creationId xmlns:a16="http://schemas.microsoft.com/office/drawing/2014/main" id="{927FB7AA-34F0-CC4B-7DA5-E09010A49380}"/>
              </a:ext>
            </a:extLst>
          </p:cNvPr>
          <p:cNvPicPr>
            <a:picLocks noChangeAspect="1"/>
          </p:cNvPicPr>
          <p:nvPr/>
        </p:nvPicPr>
        <p:blipFill>
          <a:blip r:embed="rId5"/>
          <a:srcRect b="30933"/>
          <a:stretch>
            <a:fillRect/>
          </a:stretch>
        </p:blipFill>
        <p:spPr>
          <a:xfrm>
            <a:off x="2839455" y="2860443"/>
            <a:ext cx="4304702" cy="1553948"/>
          </a:xfrm>
          <a:prstGeom prst="rect">
            <a:avLst/>
          </a:prstGeom>
        </p:spPr>
      </p:pic>
      <p:sp>
        <p:nvSpPr>
          <p:cNvPr id="39" name="Elipse 38">
            <a:extLst>
              <a:ext uri="{FF2B5EF4-FFF2-40B4-BE49-F238E27FC236}">
                <a16:creationId xmlns:a16="http://schemas.microsoft.com/office/drawing/2014/main" id="{9455DF53-D64C-7673-D243-46108F887F85}"/>
              </a:ext>
            </a:extLst>
          </p:cNvPr>
          <p:cNvSpPr/>
          <p:nvPr/>
        </p:nvSpPr>
        <p:spPr>
          <a:xfrm>
            <a:off x="6423004" y="3295903"/>
            <a:ext cx="721153" cy="228600"/>
          </a:xfrm>
          <a:prstGeom prst="ellipse">
            <a:avLst/>
          </a:prstGeom>
          <a:noFill/>
          <a:ln w="31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Rectángulo: esquinas redondeadas 40">
            <a:extLst>
              <a:ext uri="{FF2B5EF4-FFF2-40B4-BE49-F238E27FC236}">
                <a16:creationId xmlns:a16="http://schemas.microsoft.com/office/drawing/2014/main" id="{8F25E68E-B542-6181-64DA-ABBC495C7969}"/>
              </a:ext>
            </a:extLst>
          </p:cNvPr>
          <p:cNvSpPr/>
          <p:nvPr/>
        </p:nvSpPr>
        <p:spPr>
          <a:xfrm>
            <a:off x="5517784" y="2288626"/>
            <a:ext cx="1810440" cy="34645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NVR</a:t>
            </a:r>
          </a:p>
        </p:txBody>
      </p:sp>
      <p:cxnSp>
        <p:nvCxnSpPr>
          <p:cNvPr id="43" name="Conector recto de flecha 42">
            <a:extLst>
              <a:ext uri="{FF2B5EF4-FFF2-40B4-BE49-F238E27FC236}">
                <a16:creationId xmlns:a16="http://schemas.microsoft.com/office/drawing/2014/main" id="{0B2F89A7-6BE6-8C07-F530-37EBD62627E5}"/>
              </a:ext>
            </a:extLst>
          </p:cNvPr>
          <p:cNvCxnSpPr>
            <a:cxnSpLocks/>
            <a:stCxn id="41" idx="2"/>
            <a:endCxn id="39" idx="1"/>
          </p:cNvCxnSpPr>
          <p:nvPr/>
        </p:nvCxnSpPr>
        <p:spPr>
          <a:xfrm>
            <a:off x="6423004" y="2635082"/>
            <a:ext cx="105610" cy="69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1D0F1E51-3D11-A40A-C3ED-1E5E02E71DFF}"/>
              </a:ext>
            </a:extLst>
          </p:cNvPr>
          <p:cNvSpPr/>
          <p:nvPr/>
        </p:nvSpPr>
        <p:spPr>
          <a:xfrm>
            <a:off x="6291916" y="365762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B70BE86A-38EF-1BB5-CBFC-F036B7E58D7E}"/>
              </a:ext>
            </a:extLst>
          </p:cNvPr>
          <p:cNvCxnSpPr>
            <a:cxnSpLocks/>
            <a:stCxn id="19" idx="0"/>
            <a:endCxn id="44" idx="4"/>
          </p:cNvCxnSpPr>
          <p:nvPr/>
        </p:nvCxnSpPr>
        <p:spPr>
          <a:xfrm flipH="1" flipV="1">
            <a:off x="6651842" y="388622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41BAA5C3-35B8-B27B-CF57-10A4959D582D}"/>
              </a:ext>
            </a:extLst>
          </p:cNvPr>
          <p:cNvSpPr/>
          <p:nvPr/>
        </p:nvSpPr>
        <p:spPr>
          <a:xfrm rot="16200000">
            <a:off x="4722813" y="1997000"/>
            <a:ext cx="537987" cy="4304700"/>
          </a:xfrm>
          <a:prstGeom prst="leftBrace">
            <a:avLst>
              <a:gd name="adj1" fmla="val 8333"/>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9656B8E9-4BB5-488A-8A6E-537456FCAC97}"/>
              </a:ext>
            </a:extLst>
          </p:cNvPr>
          <p:cNvSpPr/>
          <p:nvPr/>
        </p:nvSpPr>
        <p:spPr>
          <a:xfrm>
            <a:off x="4353027" y="4440896"/>
            <a:ext cx="1447800" cy="6919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 agregados</a:t>
            </a:r>
          </a:p>
        </p:txBody>
      </p:sp>
      <p:pic>
        <p:nvPicPr>
          <p:cNvPr id="73" name="Imagen 72">
            <a:extLst>
              <a:ext uri="{FF2B5EF4-FFF2-40B4-BE49-F238E27FC236}">
                <a16:creationId xmlns:a16="http://schemas.microsoft.com/office/drawing/2014/main" id="{38E8CE25-903C-B6D8-DB24-448807BFD713}"/>
              </a:ext>
            </a:extLst>
          </p:cNvPr>
          <p:cNvPicPr>
            <a:picLocks noChangeAspect="1"/>
          </p:cNvPicPr>
          <p:nvPr/>
        </p:nvPicPr>
        <p:blipFill>
          <a:blip r:embed="rId6"/>
          <a:stretch>
            <a:fillRect/>
          </a:stretch>
        </p:blipFill>
        <p:spPr>
          <a:xfrm>
            <a:off x="3211560" y="5680485"/>
            <a:ext cx="4180646" cy="2303933"/>
          </a:xfrm>
          <a:prstGeom prst="rect">
            <a:avLst/>
          </a:prstGeom>
        </p:spPr>
      </p:pic>
      <p:sp>
        <p:nvSpPr>
          <p:cNvPr id="74" name="Rectángulo: esquinas redondeadas 73">
            <a:extLst>
              <a:ext uri="{FF2B5EF4-FFF2-40B4-BE49-F238E27FC236}">
                <a16:creationId xmlns:a16="http://schemas.microsoft.com/office/drawing/2014/main" id="{C98D1CC7-932F-D1F4-5CBF-827A26529CF2}"/>
              </a:ext>
            </a:extLst>
          </p:cNvPr>
          <p:cNvSpPr/>
          <p:nvPr/>
        </p:nvSpPr>
        <p:spPr>
          <a:xfrm>
            <a:off x="170074" y="6004189"/>
            <a:ext cx="2087381" cy="1656526"/>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agregar un nuevo NVR debe presionar el botón ya antes mencionado el cuál apertura un formulario.  </a:t>
            </a:r>
          </a:p>
        </p:txBody>
      </p:sp>
      <p:cxnSp>
        <p:nvCxnSpPr>
          <p:cNvPr id="76" name="Conector recto de flecha 75">
            <a:extLst>
              <a:ext uri="{FF2B5EF4-FFF2-40B4-BE49-F238E27FC236}">
                <a16:creationId xmlns:a16="http://schemas.microsoft.com/office/drawing/2014/main" id="{13451ED0-DF66-AF0A-7E3F-8174E897912F}"/>
              </a:ext>
            </a:extLst>
          </p:cNvPr>
          <p:cNvCxnSpPr>
            <a:stCxn id="74" idx="3"/>
            <a:endCxn id="73" idx="1"/>
          </p:cNvCxnSpPr>
          <p:nvPr/>
        </p:nvCxnSpPr>
        <p:spPr>
          <a:xfrm>
            <a:off x="2257455" y="6832452"/>
            <a:ext cx="954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5494C74B-091E-402C-887C-F9C81959D871}"/>
              </a:ext>
            </a:extLst>
          </p:cNvPr>
          <p:cNvSpPr txBox="1"/>
          <p:nvPr/>
        </p:nvSpPr>
        <p:spPr>
          <a:xfrm>
            <a:off x="3263747" y="8082211"/>
            <a:ext cx="3733800" cy="523220"/>
          </a:xfrm>
          <a:prstGeom prst="rect">
            <a:avLst/>
          </a:prstGeom>
          <a:noFill/>
        </p:spPr>
        <p:txBody>
          <a:bodyPr wrap="square" rtlCol="0">
            <a:spAutoFit/>
          </a:bodyPr>
          <a:lstStyle/>
          <a:p>
            <a:r>
              <a:rPr lang="es-VE" sz="1400" dirty="0"/>
              <a:t>Si ya no desea crear un nuevo NVR presione          de lo contrario rellene los campos y presione</a:t>
            </a:r>
            <a:endParaRPr lang="es-VE" sz="1400" dirty="0">
              <a:solidFill>
                <a:srgbClr val="FFC000"/>
              </a:solidFill>
              <a:highlight>
                <a:srgbClr val="000000"/>
              </a:highlight>
            </a:endParaRPr>
          </a:p>
        </p:txBody>
      </p:sp>
      <p:sp>
        <p:nvSpPr>
          <p:cNvPr id="80" name="Rectángulo: esquinas redondeadas 79">
            <a:extLst>
              <a:ext uri="{FF2B5EF4-FFF2-40B4-BE49-F238E27FC236}">
                <a16:creationId xmlns:a16="http://schemas.microsoft.com/office/drawing/2014/main" id="{6AE9FE85-1ABC-FD30-067F-7167E358379E}"/>
              </a:ext>
            </a:extLst>
          </p:cNvPr>
          <p:cNvSpPr/>
          <p:nvPr/>
        </p:nvSpPr>
        <p:spPr>
          <a:xfrm>
            <a:off x="6529529" y="8096890"/>
            <a:ext cx="744840" cy="222681"/>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b="1" dirty="0"/>
              <a:t>Volver </a:t>
            </a:r>
          </a:p>
        </p:txBody>
      </p:sp>
      <p:sp>
        <p:nvSpPr>
          <p:cNvPr id="81" name="Rectángulo: esquinas redondeadas 80">
            <a:extLst>
              <a:ext uri="{FF2B5EF4-FFF2-40B4-BE49-F238E27FC236}">
                <a16:creationId xmlns:a16="http://schemas.microsoft.com/office/drawing/2014/main" id="{10571E38-6AFE-94B2-6E8F-C93BD192F68A}"/>
              </a:ext>
            </a:extLst>
          </p:cNvPr>
          <p:cNvSpPr/>
          <p:nvPr/>
        </p:nvSpPr>
        <p:spPr>
          <a:xfrm>
            <a:off x="3381106" y="8621705"/>
            <a:ext cx="1158353" cy="26283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NVR</a:t>
            </a:r>
          </a:p>
        </p:txBody>
      </p:sp>
      <p:sp>
        <p:nvSpPr>
          <p:cNvPr id="82" name="CuadroTexto 81">
            <a:extLst>
              <a:ext uri="{FF2B5EF4-FFF2-40B4-BE49-F238E27FC236}">
                <a16:creationId xmlns:a16="http://schemas.microsoft.com/office/drawing/2014/main" id="{DA21427E-1D16-1098-88C6-E3823984D38C}"/>
              </a:ext>
            </a:extLst>
          </p:cNvPr>
          <p:cNvSpPr txBox="1"/>
          <p:nvPr/>
        </p:nvSpPr>
        <p:spPr>
          <a:xfrm>
            <a:off x="974101" y="9319339"/>
            <a:ext cx="5605780" cy="492443"/>
          </a:xfrm>
          <a:prstGeom prst="rect">
            <a:avLst/>
          </a:prstGeom>
          <a:noFill/>
        </p:spPr>
        <p:txBody>
          <a:bodyPr wrap="square" rtlCol="0">
            <a:spAutoFit/>
          </a:bodyPr>
          <a:lstStyle/>
          <a:p>
            <a:pPr algn="just"/>
            <a:r>
              <a:rPr lang="es-VE" sz="1400" b="1" dirty="0"/>
              <a:t>Nota: </a:t>
            </a:r>
            <a:r>
              <a:rPr lang="es-VE" sz="1200" b="1" dirty="0"/>
              <a:t>Para los demás equipos el proceso es similar, los cambios se aplican en los formularios, ya que para los distintos equipos los tipos de  datos  varían. </a:t>
            </a:r>
          </a:p>
        </p:txBody>
      </p:sp>
      <p:sp>
        <p:nvSpPr>
          <p:cNvPr id="83" name="CuadroTexto 82">
            <a:extLst>
              <a:ext uri="{FF2B5EF4-FFF2-40B4-BE49-F238E27FC236}">
                <a16:creationId xmlns:a16="http://schemas.microsoft.com/office/drawing/2014/main" id="{978DD2BA-1BA2-89A5-F8CE-9137FA4C3498}"/>
              </a:ext>
            </a:extLst>
          </p:cNvPr>
          <p:cNvSpPr txBox="1"/>
          <p:nvPr/>
        </p:nvSpPr>
        <p:spPr>
          <a:xfrm>
            <a:off x="253771" y="1197189"/>
            <a:ext cx="1697627" cy="461665"/>
          </a:xfrm>
          <a:prstGeom prst="rect">
            <a:avLst/>
          </a:prstGeom>
          <a:noFill/>
        </p:spPr>
        <p:txBody>
          <a:bodyPr wrap="square" rtlCol="0">
            <a:spAutoFit/>
          </a:bodyPr>
          <a:lstStyle/>
          <a:p>
            <a:r>
              <a:rPr lang="es-VE" sz="2400" dirty="0"/>
              <a:t>3.2 Equipos </a:t>
            </a:r>
          </a:p>
        </p:txBody>
      </p:sp>
      <p:sp>
        <p:nvSpPr>
          <p:cNvPr id="84" name="CuadroTexto 83">
            <a:extLst>
              <a:ext uri="{FF2B5EF4-FFF2-40B4-BE49-F238E27FC236}">
                <a16:creationId xmlns:a16="http://schemas.microsoft.com/office/drawing/2014/main" id="{BF15EC9F-084F-71A3-81CB-7A6DA467E70B}"/>
              </a:ext>
            </a:extLst>
          </p:cNvPr>
          <p:cNvSpPr txBox="1"/>
          <p:nvPr/>
        </p:nvSpPr>
        <p:spPr>
          <a:xfrm>
            <a:off x="2928178" y="1608808"/>
            <a:ext cx="1697627" cy="400110"/>
          </a:xfrm>
          <a:prstGeom prst="rect">
            <a:avLst/>
          </a:prstGeom>
          <a:noFill/>
        </p:spPr>
        <p:txBody>
          <a:bodyPr wrap="square" rtlCol="0">
            <a:spAutoFit/>
          </a:bodyPr>
          <a:lstStyle/>
          <a:p>
            <a:r>
              <a:rPr lang="es-VE" sz="2000" dirty="0"/>
              <a:t>3.2.1 NVR</a:t>
            </a:r>
          </a:p>
        </p:txBody>
      </p:sp>
    </p:spTree>
    <p:extLst>
      <p:ext uri="{BB962C8B-B14F-4D97-AF65-F5344CB8AC3E}">
        <p14:creationId xmlns:p14="http://schemas.microsoft.com/office/powerpoint/2010/main" val="244111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75B3789-8CBE-4CFB-DABA-4C699F68D6F0}"/>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0A1112B1-E1C7-C2A2-FEC0-4A86C9CBA8F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188AD99D-9A30-754E-0667-E2B7FE292FBE}"/>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41CDDD4E-C66A-93B5-9606-6AD3D5865F66}"/>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BFCCCE8-0655-D6C8-314B-9E17BFF13961}"/>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86F4AD7F-89CE-003B-0058-AFB4660B7FD0}"/>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B98B9475-F826-B5EF-1363-F3EEED218251}"/>
              </a:ext>
            </a:extLst>
          </p:cNvPr>
          <p:cNvSpPr txBox="1"/>
          <p:nvPr/>
        </p:nvSpPr>
        <p:spPr>
          <a:xfrm>
            <a:off x="524999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12</a:t>
            </a:r>
          </a:p>
        </p:txBody>
      </p:sp>
      <p:sp>
        <p:nvSpPr>
          <p:cNvPr id="82" name="CuadroTexto 81">
            <a:extLst>
              <a:ext uri="{FF2B5EF4-FFF2-40B4-BE49-F238E27FC236}">
                <a16:creationId xmlns:a16="http://schemas.microsoft.com/office/drawing/2014/main" id="{9CE30924-314C-731D-29B3-BFFE96551107}"/>
              </a:ext>
            </a:extLst>
          </p:cNvPr>
          <p:cNvSpPr txBox="1"/>
          <p:nvPr/>
        </p:nvSpPr>
        <p:spPr>
          <a:xfrm>
            <a:off x="1541247" y="9409496"/>
            <a:ext cx="4471487" cy="307777"/>
          </a:xfrm>
          <a:prstGeom prst="rect">
            <a:avLst/>
          </a:prstGeom>
          <a:noFill/>
        </p:spPr>
        <p:txBody>
          <a:bodyPr wrap="square" rtlCol="0">
            <a:spAutoFit/>
          </a:bodyPr>
          <a:lstStyle/>
          <a:p>
            <a:pPr algn="just"/>
            <a:r>
              <a:rPr lang="es-VE" sz="1400" b="1" dirty="0"/>
              <a:t>Nota: </a:t>
            </a:r>
            <a:r>
              <a:rPr lang="es-VE" sz="1200" b="1" dirty="0"/>
              <a:t>Los registros de Cámaras en stock no son editables.</a:t>
            </a:r>
          </a:p>
        </p:txBody>
      </p:sp>
      <p:sp>
        <p:nvSpPr>
          <p:cNvPr id="83" name="CuadroTexto 82">
            <a:extLst>
              <a:ext uri="{FF2B5EF4-FFF2-40B4-BE49-F238E27FC236}">
                <a16:creationId xmlns:a16="http://schemas.microsoft.com/office/drawing/2014/main" id="{A127953F-5CF5-6933-6C00-493A3C312DC9}"/>
              </a:ext>
            </a:extLst>
          </p:cNvPr>
          <p:cNvSpPr txBox="1"/>
          <p:nvPr/>
        </p:nvSpPr>
        <p:spPr>
          <a:xfrm>
            <a:off x="253771" y="1197189"/>
            <a:ext cx="1697627" cy="461665"/>
          </a:xfrm>
          <a:prstGeom prst="rect">
            <a:avLst/>
          </a:prstGeom>
          <a:noFill/>
        </p:spPr>
        <p:txBody>
          <a:bodyPr wrap="square" rtlCol="0">
            <a:spAutoFit/>
          </a:bodyPr>
          <a:lstStyle/>
          <a:p>
            <a:r>
              <a:rPr lang="es-VE" sz="2400" dirty="0"/>
              <a:t>3.2 Equipos </a:t>
            </a:r>
          </a:p>
        </p:txBody>
      </p:sp>
      <p:sp>
        <p:nvSpPr>
          <p:cNvPr id="2" name="TextBox 1">
            <a:extLst>
              <a:ext uri="{FF2B5EF4-FFF2-40B4-BE49-F238E27FC236}">
                <a16:creationId xmlns:a16="http://schemas.microsoft.com/office/drawing/2014/main" id="{B7607C38-0E33-2E9E-7548-A3803527EED2}"/>
              </a:ext>
            </a:extLst>
          </p:cNvPr>
          <p:cNvSpPr txBox="1"/>
          <p:nvPr/>
        </p:nvSpPr>
        <p:spPr>
          <a:xfrm>
            <a:off x="974101" y="2383388"/>
            <a:ext cx="5605780" cy="954107"/>
          </a:xfrm>
          <a:prstGeom prst="rect">
            <a:avLst/>
          </a:prstGeom>
          <a:solidFill>
            <a:srgbClr val="FF0000"/>
          </a:solidFill>
          <a:ln>
            <a:solidFill>
              <a:srgbClr val="C00000"/>
            </a:solidFill>
          </a:ln>
        </p:spPr>
        <p:txBody>
          <a:bodyPr wrap="square" rtlCol="0">
            <a:spAutoFit/>
          </a:bodyPr>
          <a:lstStyle/>
          <a:p>
            <a:pPr algn="just"/>
            <a:r>
              <a:rPr lang="es-MX" sz="1400" b="1" dirty="0">
                <a:solidFill>
                  <a:schemeClr val="bg1"/>
                </a:solidFill>
              </a:rPr>
              <a:t>Ya que la vista de cada de equipo son similares entre si no se mostrarán gráficos, pero a continuación se mostrará una tabla  con los datos que no son editables para cada equipo. Esto ayudará a evitar errores en datos importantes de los equipos.</a:t>
            </a:r>
            <a:endParaRPr lang="es-VE" sz="1400" b="1" dirty="0">
              <a:solidFill>
                <a:schemeClr val="bg1"/>
              </a:solidFill>
            </a:endParaRPr>
          </a:p>
        </p:txBody>
      </p:sp>
      <p:graphicFrame>
        <p:nvGraphicFramePr>
          <p:cNvPr id="3" name="Table 2">
            <a:extLst>
              <a:ext uri="{FF2B5EF4-FFF2-40B4-BE49-F238E27FC236}">
                <a16:creationId xmlns:a16="http://schemas.microsoft.com/office/drawing/2014/main" id="{0EE05497-E2C0-B258-40FC-08E84E3CF39B}"/>
              </a:ext>
            </a:extLst>
          </p:cNvPr>
          <p:cNvGraphicFramePr>
            <a:graphicFrameLocks noGrp="1"/>
          </p:cNvGraphicFramePr>
          <p:nvPr>
            <p:extLst>
              <p:ext uri="{D42A27DB-BD31-4B8C-83A1-F6EECF244321}">
                <p14:modId xmlns:p14="http://schemas.microsoft.com/office/powerpoint/2010/main" val="2688186047"/>
              </p:ext>
            </p:extLst>
          </p:nvPr>
        </p:nvGraphicFramePr>
        <p:xfrm>
          <a:off x="640266" y="4369626"/>
          <a:ext cx="6273450" cy="2329098"/>
        </p:xfrm>
        <a:graphic>
          <a:graphicData uri="http://schemas.openxmlformats.org/drawingml/2006/table">
            <a:tbl>
              <a:tblPr firstRow="1" bandRow="1">
                <a:tableStyleId>{18603FDC-E32A-4AB5-989C-0864C3EAD2B8}</a:tableStyleId>
              </a:tblPr>
              <a:tblGrid>
                <a:gridCol w="1254690">
                  <a:extLst>
                    <a:ext uri="{9D8B030D-6E8A-4147-A177-3AD203B41FA5}">
                      <a16:colId xmlns:a16="http://schemas.microsoft.com/office/drawing/2014/main" val="40208442"/>
                    </a:ext>
                  </a:extLst>
                </a:gridCol>
                <a:gridCol w="1254690">
                  <a:extLst>
                    <a:ext uri="{9D8B030D-6E8A-4147-A177-3AD203B41FA5}">
                      <a16:colId xmlns:a16="http://schemas.microsoft.com/office/drawing/2014/main" val="3183219932"/>
                    </a:ext>
                  </a:extLst>
                </a:gridCol>
                <a:gridCol w="1254690">
                  <a:extLst>
                    <a:ext uri="{9D8B030D-6E8A-4147-A177-3AD203B41FA5}">
                      <a16:colId xmlns:a16="http://schemas.microsoft.com/office/drawing/2014/main" val="1968675591"/>
                    </a:ext>
                  </a:extLst>
                </a:gridCol>
                <a:gridCol w="1254690">
                  <a:extLst>
                    <a:ext uri="{9D8B030D-6E8A-4147-A177-3AD203B41FA5}">
                      <a16:colId xmlns:a16="http://schemas.microsoft.com/office/drawing/2014/main" val="4294004676"/>
                    </a:ext>
                  </a:extLst>
                </a:gridCol>
                <a:gridCol w="1254690">
                  <a:extLst>
                    <a:ext uri="{9D8B030D-6E8A-4147-A177-3AD203B41FA5}">
                      <a16:colId xmlns:a16="http://schemas.microsoft.com/office/drawing/2014/main" val="2340319115"/>
                    </a:ext>
                  </a:extLst>
                </a:gridCol>
              </a:tblGrid>
              <a:tr h="142076">
                <a:tc>
                  <a:txBody>
                    <a:bodyPr/>
                    <a:lstStyle/>
                    <a:p>
                      <a:pPr algn="ctr"/>
                      <a:r>
                        <a:rPr lang="es-MX" sz="1400" dirty="0">
                          <a:solidFill>
                            <a:schemeClr val="bg1"/>
                          </a:solidFill>
                        </a:rPr>
                        <a:t>Equipo</a:t>
                      </a:r>
                      <a:endParaRPr lang="es-VE" sz="1400" dirty="0">
                        <a:solidFill>
                          <a:schemeClr val="bg1"/>
                        </a:solidFill>
                      </a:endParaRPr>
                    </a:p>
                  </a:txBody>
                  <a:tcPr/>
                </a:tc>
                <a:tc>
                  <a:txBody>
                    <a:bodyPr/>
                    <a:lstStyle/>
                    <a:p>
                      <a:pPr algn="ctr"/>
                      <a:endParaRPr lang="es-VE" sz="1400" dirty="0">
                        <a:solidFill>
                          <a:schemeClr val="bg1"/>
                        </a:solidFill>
                      </a:endParaRPr>
                    </a:p>
                  </a:txBody>
                  <a:tcPr/>
                </a:tc>
                <a:tc>
                  <a:txBody>
                    <a:bodyPr/>
                    <a:lstStyle/>
                    <a:p>
                      <a:pPr algn="ctr"/>
                      <a:endParaRPr lang="es-VE" sz="1400" dirty="0">
                        <a:solidFill>
                          <a:schemeClr val="bg1"/>
                        </a:solidFill>
                      </a:endParaRPr>
                    </a:p>
                  </a:txBody>
                  <a:tcPr/>
                </a:tc>
                <a:tc>
                  <a:txBody>
                    <a:bodyPr/>
                    <a:lstStyle/>
                    <a:p>
                      <a:pPr algn="ctr"/>
                      <a:endParaRPr lang="es-VE" sz="1400">
                        <a:solidFill>
                          <a:schemeClr val="bg1"/>
                        </a:solidFill>
                      </a:endParaRPr>
                    </a:p>
                  </a:txBody>
                  <a:tcPr/>
                </a:tc>
                <a:tc>
                  <a:txBody>
                    <a:bodyPr/>
                    <a:lstStyle/>
                    <a:p>
                      <a:pPr algn="ctr"/>
                      <a:endParaRPr lang="es-VE" sz="1400">
                        <a:solidFill>
                          <a:schemeClr val="bg1"/>
                        </a:solidFill>
                      </a:endParaRPr>
                    </a:p>
                  </a:txBody>
                  <a:tcPr/>
                </a:tc>
                <a:extLst>
                  <a:ext uri="{0D108BD9-81ED-4DB2-BD59-A6C34878D82A}">
                    <a16:rowId xmlns:a16="http://schemas.microsoft.com/office/drawing/2014/main" val="3512210468"/>
                  </a:ext>
                </a:extLst>
              </a:tr>
              <a:tr h="430926">
                <a:tc>
                  <a:txBody>
                    <a:bodyPr/>
                    <a:lstStyle/>
                    <a:p>
                      <a:pPr algn="ctr"/>
                      <a:r>
                        <a:rPr lang="es-MX" sz="1400" dirty="0">
                          <a:solidFill>
                            <a:schemeClr val="bg1"/>
                          </a:solidFill>
                        </a:rPr>
                        <a:t>NVR</a:t>
                      </a:r>
                      <a:endParaRPr lang="es-VE" sz="1400" dirty="0">
                        <a:solidFill>
                          <a:schemeClr val="bg1"/>
                        </a:solidFill>
                      </a:endParaRPr>
                    </a:p>
                  </a:txBody>
                  <a:tcPr/>
                </a:tc>
                <a:tc>
                  <a:txBody>
                    <a:bodyPr/>
                    <a:lstStyle/>
                    <a:p>
                      <a:pPr algn="ctr"/>
                      <a:r>
                        <a:rPr lang="es-MX" sz="1400" dirty="0">
                          <a:solidFill>
                            <a:schemeClr val="bg1"/>
                          </a:solidFill>
                        </a:rPr>
                        <a:t>Mac</a:t>
                      </a:r>
                      <a:endParaRPr lang="es-VE" sz="1400" dirty="0">
                        <a:solidFill>
                          <a:schemeClr val="bg1"/>
                        </a:solidFill>
                      </a:endParaRPr>
                    </a:p>
                  </a:txBody>
                  <a:tcPr/>
                </a:tc>
                <a:tc>
                  <a:txBody>
                    <a:bodyPr/>
                    <a:lstStyle/>
                    <a:p>
                      <a:pPr algn="ctr"/>
                      <a:r>
                        <a:rPr lang="es-MX" sz="1400" dirty="0">
                          <a:solidFill>
                            <a:schemeClr val="bg1"/>
                          </a:solidFill>
                        </a:rPr>
                        <a:t>Nombre</a:t>
                      </a:r>
                      <a:endParaRPr lang="es-VE" sz="1400" dirty="0">
                        <a:solidFill>
                          <a:schemeClr val="bg1"/>
                        </a:solidFill>
                      </a:endParaRPr>
                    </a:p>
                  </a:txBody>
                  <a:tcPr/>
                </a:tc>
                <a:tc>
                  <a:txBody>
                    <a:bodyPr/>
                    <a:lstStyle/>
                    <a:p>
                      <a:pPr algn="ctr"/>
                      <a:r>
                        <a:rPr lang="es-MX" sz="1400" dirty="0" err="1">
                          <a:solidFill>
                            <a:schemeClr val="bg1"/>
                          </a:solidFill>
                        </a:rPr>
                        <a:t>N°</a:t>
                      </a:r>
                      <a:r>
                        <a:rPr lang="es-MX" sz="1400" dirty="0">
                          <a:solidFill>
                            <a:schemeClr val="bg1"/>
                          </a:solidFill>
                        </a:rPr>
                        <a:t> Volumen</a:t>
                      </a:r>
                      <a:endParaRPr lang="es-VE" sz="1400" dirty="0">
                        <a:solidFill>
                          <a:schemeClr val="bg1"/>
                        </a:solidFill>
                      </a:endParaRPr>
                    </a:p>
                  </a:txBody>
                  <a:tcPr/>
                </a:tc>
                <a:tc>
                  <a:txBody>
                    <a:bodyPr/>
                    <a:lstStyle/>
                    <a:p>
                      <a:pPr algn="ctr"/>
                      <a:r>
                        <a:rPr lang="es-MX" sz="1400" dirty="0">
                          <a:solidFill>
                            <a:schemeClr val="bg1"/>
                          </a:solidFill>
                        </a:rPr>
                        <a:t>Capacidad Max. /volumen (TB)</a:t>
                      </a:r>
                      <a:endParaRPr lang="es-VE" sz="1400" dirty="0">
                        <a:solidFill>
                          <a:schemeClr val="bg1"/>
                        </a:solidFill>
                      </a:endParaRPr>
                    </a:p>
                  </a:txBody>
                  <a:tcPr/>
                </a:tc>
                <a:extLst>
                  <a:ext uri="{0D108BD9-81ED-4DB2-BD59-A6C34878D82A}">
                    <a16:rowId xmlns:a16="http://schemas.microsoft.com/office/drawing/2014/main" val="2070954327"/>
                  </a:ext>
                </a:extLst>
              </a:tr>
              <a:tr h="430926">
                <a:tc>
                  <a:txBody>
                    <a:bodyPr/>
                    <a:lstStyle/>
                    <a:p>
                      <a:pPr algn="ctr"/>
                      <a:r>
                        <a:rPr lang="es-MX" sz="1400" dirty="0">
                          <a:solidFill>
                            <a:schemeClr val="bg1"/>
                          </a:solidFill>
                        </a:rPr>
                        <a:t>Cámara</a:t>
                      </a:r>
                      <a:endParaRPr lang="es-VE" sz="1400" dirty="0">
                        <a:solidFill>
                          <a:schemeClr val="bg1"/>
                        </a:solidFill>
                      </a:endParaRPr>
                    </a:p>
                  </a:txBody>
                  <a:tcPr/>
                </a:tc>
                <a:tc>
                  <a:txBody>
                    <a:bodyPr/>
                    <a:lstStyle/>
                    <a:p>
                      <a:pPr algn="ctr"/>
                      <a:r>
                        <a:rPr lang="es-MX" sz="1400" dirty="0"/>
                        <a:t>Mac</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a:p>
                  </a:txBody>
                  <a:tcPr/>
                </a:tc>
                <a:extLst>
                  <a:ext uri="{0D108BD9-81ED-4DB2-BD59-A6C34878D82A}">
                    <a16:rowId xmlns:a16="http://schemas.microsoft.com/office/drawing/2014/main" val="1493922226"/>
                  </a:ext>
                </a:extLst>
              </a:tr>
              <a:tr h="430926">
                <a:tc>
                  <a:txBody>
                    <a:bodyPr/>
                    <a:lstStyle/>
                    <a:p>
                      <a:pPr algn="ctr"/>
                      <a:r>
                        <a:rPr lang="es-MX" sz="1400" dirty="0">
                          <a:solidFill>
                            <a:schemeClr val="bg1"/>
                          </a:solidFill>
                        </a:rPr>
                        <a:t>Enlace</a:t>
                      </a:r>
                      <a:endParaRPr lang="es-VE" sz="1400" dirty="0">
                        <a:solidFill>
                          <a:schemeClr val="bg1"/>
                        </a:solidFill>
                      </a:endParaRPr>
                    </a:p>
                  </a:txBody>
                  <a:tcPr/>
                </a:tc>
                <a:tc>
                  <a:txBody>
                    <a:bodyPr/>
                    <a:lstStyle/>
                    <a:p>
                      <a:pPr algn="ctr"/>
                      <a:r>
                        <a:rPr lang="es-MX" sz="1400" dirty="0"/>
                        <a:t>Mac</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a:p>
                  </a:txBody>
                  <a:tcPr/>
                </a:tc>
                <a:extLst>
                  <a:ext uri="{0D108BD9-81ED-4DB2-BD59-A6C34878D82A}">
                    <a16:rowId xmlns:a16="http://schemas.microsoft.com/office/drawing/2014/main" val="1109967948"/>
                  </a:ext>
                </a:extLst>
              </a:tr>
              <a:tr h="430926">
                <a:tc>
                  <a:txBody>
                    <a:bodyPr/>
                    <a:lstStyle/>
                    <a:p>
                      <a:pPr algn="ctr"/>
                      <a:r>
                        <a:rPr lang="es-MX" sz="1400" dirty="0">
                          <a:solidFill>
                            <a:schemeClr val="bg1"/>
                          </a:solidFill>
                        </a:rPr>
                        <a:t>Switch</a:t>
                      </a:r>
                      <a:endParaRPr lang="es-VE" sz="1400" dirty="0">
                        <a:solidFill>
                          <a:schemeClr val="bg1"/>
                        </a:solidFill>
                      </a:endParaRPr>
                    </a:p>
                  </a:txBody>
                  <a:tcPr/>
                </a:tc>
                <a:tc>
                  <a:txBody>
                    <a:bodyPr/>
                    <a:lstStyle/>
                    <a:p>
                      <a:pPr algn="ctr"/>
                      <a:r>
                        <a:rPr lang="es-MX" sz="1400" dirty="0"/>
                        <a:t>Serial</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dirty="0"/>
                    </a:p>
                  </a:txBody>
                  <a:tcPr/>
                </a:tc>
                <a:extLst>
                  <a:ext uri="{0D108BD9-81ED-4DB2-BD59-A6C34878D82A}">
                    <a16:rowId xmlns:a16="http://schemas.microsoft.com/office/drawing/2014/main" val="1168842133"/>
                  </a:ext>
                </a:extLst>
              </a:tr>
            </a:tbl>
          </a:graphicData>
        </a:graphic>
      </p:graphicFrame>
    </p:spTree>
    <p:extLst>
      <p:ext uri="{BB962C8B-B14F-4D97-AF65-F5344CB8AC3E}">
        <p14:creationId xmlns:p14="http://schemas.microsoft.com/office/powerpoint/2010/main" val="155908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2CC2407D-504D-09C6-ABA4-F4320CEBA298}"/>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60FEC988-F0D7-6DA1-CE47-0D0334989551}"/>
              </a:ext>
            </a:extLst>
          </p:cNvPr>
          <p:cNvPicPr>
            <a:picLocks noChangeAspect="1"/>
          </p:cNvPicPr>
          <p:nvPr/>
        </p:nvPicPr>
        <p:blipFill>
          <a:blip r:embed="rId3"/>
          <a:stretch>
            <a:fillRect/>
          </a:stretch>
        </p:blipFill>
        <p:spPr>
          <a:xfrm>
            <a:off x="2863350" y="2865523"/>
            <a:ext cx="4427153" cy="1657379"/>
          </a:xfrm>
          <a:prstGeom prst="rect">
            <a:avLst/>
          </a:prstGeom>
        </p:spPr>
      </p:pic>
      <p:sp>
        <p:nvSpPr>
          <p:cNvPr id="7" name="Freeform 7">
            <a:extLst>
              <a:ext uri="{FF2B5EF4-FFF2-40B4-BE49-F238E27FC236}">
                <a16:creationId xmlns:a16="http://schemas.microsoft.com/office/drawing/2014/main" id="{EE75EA34-6A16-E0DD-E0B5-C9FF590A1DA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53D589E3-8A28-858E-01EC-589CF9C02E6B}"/>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78A0321D-1EF4-2C55-6EE7-8853C570C73D}"/>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BA76E8B4-1B7C-564E-68B2-8C3629C15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CCAAD456-71F7-F447-51B7-83CF2DBFD906}"/>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5CC9BA7A-157B-E18E-5F31-3FCC7794DAF5}"/>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13</a:t>
            </a:r>
          </a:p>
        </p:txBody>
      </p:sp>
      <p:sp>
        <p:nvSpPr>
          <p:cNvPr id="5" name="Rectángulo: esquinas redondeadas 4">
            <a:extLst>
              <a:ext uri="{FF2B5EF4-FFF2-40B4-BE49-F238E27FC236}">
                <a16:creationId xmlns:a16="http://schemas.microsoft.com/office/drawing/2014/main" id="{6132E0AF-5D27-07DC-FCAF-AD9F7E07EFC9}"/>
              </a:ext>
            </a:extLst>
          </p:cNvPr>
          <p:cNvSpPr/>
          <p:nvPr/>
        </p:nvSpPr>
        <p:spPr>
          <a:xfrm>
            <a:off x="174555" y="2126968"/>
            <a:ext cx="2087381" cy="3134488"/>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condición de Atención se muestra una tabla con los datos y acciones que se pueden hacer sobre esos registros, como: Ver, editar y eliminar. Además del botón para agregar una mueva condición de atención. Esta vista solo muestra las condiciones de atención que no se han atendido.  </a:t>
            </a:r>
          </a:p>
        </p:txBody>
      </p:sp>
      <p:cxnSp>
        <p:nvCxnSpPr>
          <p:cNvPr id="14" name="Conector recto de flecha 13">
            <a:extLst>
              <a:ext uri="{FF2B5EF4-FFF2-40B4-BE49-F238E27FC236}">
                <a16:creationId xmlns:a16="http://schemas.microsoft.com/office/drawing/2014/main" id="{FD4F64E5-4DE2-F8CC-BB38-6916B2BAA292}"/>
              </a:ext>
            </a:extLst>
          </p:cNvPr>
          <p:cNvCxnSpPr>
            <a:cxnSpLocks/>
            <a:stCxn id="5" idx="3"/>
            <a:endCxn id="6" idx="1"/>
          </p:cNvCxnSpPr>
          <p:nvPr/>
        </p:nvCxnSpPr>
        <p:spPr>
          <a:xfrm>
            <a:off x="2261936" y="3694212"/>
            <a:ext cx="601414" cy="1"/>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3F0A73A9-A9E5-55E0-955B-2DC19D3FB613}"/>
              </a:ext>
            </a:extLst>
          </p:cNvPr>
          <p:cNvSpPr/>
          <p:nvPr/>
        </p:nvSpPr>
        <p:spPr>
          <a:xfrm>
            <a:off x="6160344" y="450389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39" name="Elipse 38">
            <a:extLst>
              <a:ext uri="{FF2B5EF4-FFF2-40B4-BE49-F238E27FC236}">
                <a16:creationId xmlns:a16="http://schemas.microsoft.com/office/drawing/2014/main" id="{3BB8CFB5-AC47-83BD-6440-5942C95B1838}"/>
              </a:ext>
            </a:extLst>
          </p:cNvPr>
          <p:cNvSpPr/>
          <p:nvPr/>
        </p:nvSpPr>
        <p:spPr>
          <a:xfrm>
            <a:off x="6423004" y="3295903"/>
            <a:ext cx="721153" cy="228600"/>
          </a:xfrm>
          <a:prstGeom prst="ellipse">
            <a:avLst/>
          </a:prstGeom>
          <a:noFill/>
          <a:ln w="31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Rectángulo: esquinas redondeadas 40">
            <a:extLst>
              <a:ext uri="{FF2B5EF4-FFF2-40B4-BE49-F238E27FC236}">
                <a16:creationId xmlns:a16="http://schemas.microsoft.com/office/drawing/2014/main" id="{25B0320E-AF21-D61A-AFBA-F7AD5B4079ED}"/>
              </a:ext>
            </a:extLst>
          </p:cNvPr>
          <p:cNvSpPr/>
          <p:nvPr/>
        </p:nvSpPr>
        <p:spPr>
          <a:xfrm>
            <a:off x="5517784" y="2288626"/>
            <a:ext cx="1810440" cy="34645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NVR</a:t>
            </a:r>
          </a:p>
        </p:txBody>
      </p:sp>
      <p:cxnSp>
        <p:nvCxnSpPr>
          <p:cNvPr id="43" name="Conector recto de flecha 42">
            <a:extLst>
              <a:ext uri="{FF2B5EF4-FFF2-40B4-BE49-F238E27FC236}">
                <a16:creationId xmlns:a16="http://schemas.microsoft.com/office/drawing/2014/main" id="{597E0A0A-6C66-5C9D-0C1F-AA4D96CCBDC7}"/>
              </a:ext>
            </a:extLst>
          </p:cNvPr>
          <p:cNvCxnSpPr>
            <a:cxnSpLocks/>
            <a:stCxn id="41" idx="2"/>
            <a:endCxn id="39" idx="1"/>
          </p:cNvCxnSpPr>
          <p:nvPr/>
        </p:nvCxnSpPr>
        <p:spPr>
          <a:xfrm>
            <a:off x="6423004" y="2635082"/>
            <a:ext cx="105610" cy="69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38233C7B-DD22-4B91-B933-39FC86D23521}"/>
              </a:ext>
            </a:extLst>
          </p:cNvPr>
          <p:cNvSpPr/>
          <p:nvPr/>
        </p:nvSpPr>
        <p:spPr>
          <a:xfrm>
            <a:off x="6291916" y="365762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F640016D-38AB-7A14-1502-49637CDEB40A}"/>
              </a:ext>
            </a:extLst>
          </p:cNvPr>
          <p:cNvCxnSpPr>
            <a:cxnSpLocks/>
            <a:stCxn id="19" idx="0"/>
            <a:endCxn id="44" idx="4"/>
          </p:cNvCxnSpPr>
          <p:nvPr/>
        </p:nvCxnSpPr>
        <p:spPr>
          <a:xfrm flipH="1" flipV="1">
            <a:off x="6651842" y="388622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F7053E96-CA55-0912-CEB3-3F2C8B7A5046}"/>
              </a:ext>
            </a:extLst>
          </p:cNvPr>
          <p:cNvSpPr/>
          <p:nvPr/>
        </p:nvSpPr>
        <p:spPr>
          <a:xfrm rot="16200000">
            <a:off x="4773110" y="2047296"/>
            <a:ext cx="537987" cy="4204105"/>
          </a:xfrm>
          <a:prstGeom prst="leftBrace">
            <a:avLst>
              <a:gd name="adj1" fmla="val 8333"/>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6994C17E-199A-5340-C3EA-7623DFC2AD25}"/>
              </a:ext>
            </a:extLst>
          </p:cNvPr>
          <p:cNvSpPr/>
          <p:nvPr/>
        </p:nvSpPr>
        <p:spPr>
          <a:xfrm>
            <a:off x="4353027" y="4440896"/>
            <a:ext cx="1447800" cy="6919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 agregados</a:t>
            </a:r>
          </a:p>
        </p:txBody>
      </p:sp>
      <p:sp>
        <p:nvSpPr>
          <p:cNvPr id="74" name="Rectángulo: esquinas redondeadas 73">
            <a:extLst>
              <a:ext uri="{FF2B5EF4-FFF2-40B4-BE49-F238E27FC236}">
                <a16:creationId xmlns:a16="http://schemas.microsoft.com/office/drawing/2014/main" id="{2A7C3DE5-2347-9A5F-167A-CE64ACE5233E}"/>
              </a:ext>
            </a:extLst>
          </p:cNvPr>
          <p:cNvSpPr/>
          <p:nvPr/>
        </p:nvSpPr>
        <p:spPr>
          <a:xfrm>
            <a:off x="170074" y="6004189"/>
            <a:ext cx="2087381" cy="1656526"/>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agregar una nueva condición de atención  debe presionar el botón ya antes mencionado el cuál apertura un formulario  </a:t>
            </a:r>
          </a:p>
        </p:txBody>
      </p:sp>
      <p:cxnSp>
        <p:nvCxnSpPr>
          <p:cNvPr id="76" name="Conector recto de flecha 75">
            <a:extLst>
              <a:ext uri="{FF2B5EF4-FFF2-40B4-BE49-F238E27FC236}">
                <a16:creationId xmlns:a16="http://schemas.microsoft.com/office/drawing/2014/main" id="{A5A93467-7EA5-B832-3A47-2ADEF216C60A}"/>
              </a:ext>
            </a:extLst>
          </p:cNvPr>
          <p:cNvCxnSpPr>
            <a:cxnSpLocks/>
            <a:stCxn id="74" idx="3"/>
            <a:endCxn id="20" idx="1"/>
          </p:cNvCxnSpPr>
          <p:nvPr/>
        </p:nvCxnSpPr>
        <p:spPr>
          <a:xfrm>
            <a:off x="2257455" y="6832452"/>
            <a:ext cx="775944" cy="1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50C7846D-5C7F-6444-28D9-AA8AC05A86C2}"/>
              </a:ext>
            </a:extLst>
          </p:cNvPr>
          <p:cNvSpPr txBox="1"/>
          <p:nvPr/>
        </p:nvSpPr>
        <p:spPr>
          <a:xfrm>
            <a:off x="3215946" y="7692726"/>
            <a:ext cx="3733800" cy="738664"/>
          </a:xfrm>
          <a:prstGeom prst="rect">
            <a:avLst/>
          </a:prstGeom>
          <a:noFill/>
        </p:spPr>
        <p:txBody>
          <a:bodyPr wrap="square" rtlCol="0">
            <a:spAutoFit/>
          </a:bodyPr>
          <a:lstStyle/>
          <a:p>
            <a:r>
              <a:rPr lang="es-VE" sz="1400" dirty="0"/>
              <a:t>Si ya no desea crear un nueva condición de atención  presione                       de lo contrario rellene los campos y presione</a:t>
            </a:r>
            <a:endParaRPr lang="es-VE" sz="1400" dirty="0">
              <a:solidFill>
                <a:srgbClr val="FFC000"/>
              </a:solidFill>
              <a:highlight>
                <a:srgbClr val="000000"/>
              </a:highlight>
            </a:endParaRPr>
          </a:p>
        </p:txBody>
      </p:sp>
      <p:sp>
        <p:nvSpPr>
          <p:cNvPr id="80" name="Rectángulo: esquinas redondeadas 79">
            <a:extLst>
              <a:ext uri="{FF2B5EF4-FFF2-40B4-BE49-F238E27FC236}">
                <a16:creationId xmlns:a16="http://schemas.microsoft.com/office/drawing/2014/main" id="{CEA5C531-8251-0C03-1861-3A08CD9CDCFE}"/>
              </a:ext>
            </a:extLst>
          </p:cNvPr>
          <p:cNvSpPr/>
          <p:nvPr/>
        </p:nvSpPr>
        <p:spPr>
          <a:xfrm>
            <a:off x="4700748" y="7958706"/>
            <a:ext cx="744840" cy="222681"/>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b="1" dirty="0"/>
              <a:t>Volver </a:t>
            </a:r>
          </a:p>
        </p:txBody>
      </p:sp>
      <p:sp>
        <p:nvSpPr>
          <p:cNvPr id="81" name="Rectángulo: esquinas redondeadas 80">
            <a:extLst>
              <a:ext uri="{FF2B5EF4-FFF2-40B4-BE49-F238E27FC236}">
                <a16:creationId xmlns:a16="http://schemas.microsoft.com/office/drawing/2014/main" id="{0DDED3A5-E903-1540-13BE-0B4581B45D03}"/>
              </a:ext>
            </a:extLst>
          </p:cNvPr>
          <p:cNvSpPr/>
          <p:nvPr/>
        </p:nvSpPr>
        <p:spPr>
          <a:xfrm>
            <a:off x="5517784" y="8193799"/>
            <a:ext cx="1696962" cy="187379"/>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Condición</a:t>
            </a:r>
          </a:p>
        </p:txBody>
      </p:sp>
      <p:sp>
        <p:nvSpPr>
          <p:cNvPr id="83" name="CuadroTexto 82">
            <a:extLst>
              <a:ext uri="{FF2B5EF4-FFF2-40B4-BE49-F238E27FC236}">
                <a16:creationId xmlns:a16="http://schemas.microsoft.com/office/drawing/2014/main" id="{E69B0689-2098-7BDC-27A5-C67B4CFB4EFD}"/>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pic>
        <p:nvPicPr>
          <p:cNvPr id="20" name="Imagen 19">
            <a:extLst>
              <a:ext uri="{FF2B5EF4-FFF2-40B4-BE49-F238E27FC236}">
                <a16:creationId xmlns:a16="http://schemas.microsoft.com/office/drawing/2014/main" id="{9A914078-DC11-5599-1BF8-0CB7EFF84FC2}"/>
              </a:ext>
            </a:extLst>
          </p:cNvPr>
          <p:cNvPicPr>
            <a:picLocks noChangeAspect="1"/>
          </p:cNvPicPr>
          <p:nvPr/>
        </p:nvPicPr>
        <p:blipFill>
          <a:blip r:embed="rId6"/>
          <a:stretch>
            <a:fillRect/>
          </a:stretch>
        </p:blipFill>
        <p:spPr>
          <a:xfrm>
            <a:off x="3033399" y="5977436"/>
            <a:ext cx="4353027" cy="1747508"/>
          </a:xfrm>
          <a:prstGeom prst="rect">
            <a:avLst/>
          </a:prstGeom>
        </p:spPr>
      </p:pic>
    </p:spTree>
    <p:extLst>
      <p:ext uri="{BB962C8B-B14F-4D97-AF65-F5344CB8AC3E}">
        <p14:creationId xmlns:p14="http://schemas.microsoft.com/office/powerpoint/2010/main" val="123258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AFBF4B4A-EBCE-1577-D5F1-67B1A0742D6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31ECDF47-DA5C-ADB7-1EF0-CE5BC3BA5F98}"/>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E9173E55-C833-5CD3-8FF2-C9465AA1ACC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D004B35F-86FB-5467-DBBF-8DC99F8DB95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C6ADC99-DE45-FB2E-651C-5DB07E6FAE10}"/>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5B543A38-8EB6-AF33-2135-ABCFF904D940}"/>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ABD9FB9E-27EB-2E18-8782-584459BB678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14</a:t>
            </a:r>
          </a:p>
        </p:txBody>
      </p:sp>
      <p:sp>
        <p:nvSpPr>
          <p:cNvPr id="83" name="CuadroTexto 82">
            <a:extLst>
              <a:ext uri="{FF2B5EF4-FFF2-40B4-BE49-F238E27FC236}">
                <a16:creationId xmlns:a16="http://schemas.microsoft.com/office/drawing/2014/main" id="{2754989C-618F-BE47-34F0-3D3308876CD7}"/>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sp>
        <p:nvSpPr>
          <p:cNvPr id="2" name="TextBox 1">
            <a:extLst>
              <a:ext uri="{FF2B5EF4-FFF2-40B4-BE49-F238E27FC236}">
                <a16:creationId xmlns:a16="http://schemas.microsoft.com/office/drawing/2014/main" id="{02675915-9CD5-7305-6143-0A1B0069908B}"/>
              </a:ext>
            </a:extLst>
          </p:cNvPr>
          <p:cNvSpPr txBox="1"/>
          <p:nvPr/>
        </p:nvSpPr>
        <p:spPr>
          <a:xfrm>
            <a:off x="362976" y="1957996"/>
            <a:ext cx="3778250" cy="738664"/>
          </a:xfrm>
          <a:prstGeom prst="rect">
            <a:avLst/>
          </a:prstGeom>
          <a:solidFill>
            <a:srgbClr val="FFC000"/>
          </a:solidFill>
          <a:ln>
            <a:solidFill>
              <a:srgbClr val="FFC000"/>
            </a:solidFill>
          </a:ln>
        </p:spPr>
        <p:txBody>
          <a:bodyPr wrap="square" rtlCol="0">
            <a:spAutoFit/>
          </a:bodyPr>
          <a:lstStyle/>
          <a:p>
            <a:pPr algn="just"/>
            <a:r>
              <a:rPr lang="es-MX" sz="1400" dirty="0"/>
              <a:t>En el apartado de condición de atención se lleva el </a:t>
            </a:r>
            <a:r>
              <a:rPr lang="es-MX" sz="1400" b="1" dirty="0"/>
              <a:t>control de la condición</a:t>
            </a:r>
            <a:r>
              <a:rPr lang="es-MX" sz="1400" dirty="0"/>
              <a:t>, como se muestra en las siguientes gráficas. </a:t>
            </a:r>
            <a:endParaRPr lang="es-VE" sz="1400" dirty="0"/>
          </a:p>
        </p:txBody>
      </p:sp>
      <p:pic>
        <p:nvPicPr>
          <p:cNvPr id="4" name="Picture 3">
            <a:extLst>
              <a:ext uri="{FF2B5EF4-FFF2-40B4-BE49-F238E27FC236}">
                <a16:creationId xmlns:a16="http://schemas.microsoft.com/office/drawing/2014/main" id="{6F0D1926-91C5-9907-A420-E7EA857D0934}"/>
              </a:ext>
            </a:extLst>
          </p:cNvPr>
          <p:cNvPicPr>
            <a:picLocks noChangeAspect="1"/>
          </p:cNvPicPr>
          <p:nvPr/>
        </p:nvPicPr>
        <p:blipFill>
          <a:blip r:embed="rId5"/>
          <a:stretch>
            <a:fillRect/>
          </a:stretch>
        </p:blipFill>
        <p:spPr>
          <a:xfrm>
            <a:off x="1544967" y="2935608"/>
            <a:ext cx="4464050" cy="1166835"/>
          </a:xfrm>
          <a:prstGeom prst="rect">
            <a:avLst/>
          </a:prstGeom>
        </p:spPr>
      </p:pic>
      <p:sp>
        <p:nvSpPr>
          <p:cNvPr id="11" name="TextBox 10">
            <a:extLst>
              <a:ext uri="{FF2B5EF4-FFF2-40B4-BE49-F238E27FC236}">
                <a16:creationId xmlns:a16="http://schemas.microsoft.com/office/drawing/2014/main" id="{C7FDEE64-9FE5-78BD-7617-58F75D126EF4}"/>
              </a:ext>
            </a:extLst>
          </p:cNvPr>
          <p:cNvSpPr txBox="1"/>
          <p:nvPr/>
        </p:nvSpPr>
        <p:spPr>
          <a:xfrm>
            <a:off x="5298049" y="4411447"/>
            <a:ext cx="1905000" cy="1384995"/>
          </a:xfrm>
          <a:prstGeom prst="rect">
            <a:avLst/>
          </a:prstGeom>
          <a:noFill/>
          <a:ln>
            <a:solidFill>
              <a:srgbClr val="FFC000"/>
            </a:solidFill>
          </a:ln>
        </p:spPr>
        <p:txBody>
          <a:bodyPr wrap="square" rtlCol="0">
            <a:spAutoFit/>
          </a:bodyPr>
          <a:lstStyle/>
          <a:p>
            <a:pPr algn="just"/>
            <a:r>
              <a:rPr lang="es-MX" sz="1400" dirty="0"/>
              <a:t>Después de haber creado una condición de atención se presiona el botón                     , se mostrará el siguiente formulario.</a:t>
            </a:r>
            <a:endParaRPr lang="es-VE" sz="1400" dirty="0"/>
          </a:p>
        </p:txBody>
      </p:sp>
      <p:sp>
        <p:nvSpPr>
          <p:cNvPr id="15" name="Rectangle: Rounded Corners 14">
            <a:extLst>
              <a:ext uri="{FF2B5EF4-FFF2-40B4-BE49-F238E27FC236}">
                <a16:creationId xmlns:a16="http://schemas.microsoft.com/office/drawing/2014/main" id="{50E6E35D-3C17-699B-BCB3-CC37F5026264}"/>
              </a:ext>
            </a:extLst>
          </p:cNvPr>
          <p:cNvSpPr/>
          <p:nvPr/>
        </p:nvSpPr>
        <p:spPr>
          <a:xfrm>
            <a:off x="6086913" y="5118100"/>
            <a:ext cx="694862" cy="16924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b="1" dirty="0"/>
              <a:t>Editar</a:t>
            </a:r>
            <a:endParaRPr lang="es-VE" sz="1200" b="1" dirty="0"/>
          </a:p>
        </p:txBody>
      </p:sp>
      <p:pic>
        <p:nvPicPr>
          <p:cNvPr id="17" name="Picture 16">
            <a:extLst>
              <a:ext uri="{FF2B5EF4-FFF2-40B4-BE49-F238E27FC236}">
                <a16:creationId xmlns:a16="http://schemas.microsoft.com/office/drawing/2014/main" id="{E274A687-62DD-DD35-E706-66570C1331C2}"/>
              </a:ext>
            </a:extLst>
          </p:cNvPr>
          <p:cNvPicPr>
            <a:picLocks noChangeAspect="1"/>
          </p:cNvPicPr>
          <p:nvPr/>
        </p:nvPicPr>
        <p:blipFill>
          <a:blip r:embed="rId6"/>
          <a:stretch>
            <a:fillRect/>
          </a:stretch>
        </p:blipFill>
        <p:spPr>
          <a:xfrm>
            <a:off x="362976" y="4775160"/>
            <a:ext cx="4159250" cy="1155650"/>
          </a:xfrm>
          <a:prstGeom prst="rect">
            <a:avLst/>
          </a:prstGeom>
        </p:spPr>
      </p:pic>
      <p:cxnSp>
        <p:nvCxnSpPr>
          <p:cNvPr id="21" name="Straight Arrow Connector 20">
            <a:extLst>
              <a:ext uri="{FF2B5EF4-FFF2-40B4-BE49-F238E27FC236}">
                <a16:creationId xmlns:a16="http://schemas.microsoft.com/office/drawing/2014/main" id="{2B865EDD-2228-304A-377D-D6F53938306A}"/>
              </a:ext>
            </a:extLst>
          </p:cNvPr>
          <p:cNvCxnSpPr>
            <a:cxnSpLocks/>
            <a:stCxn id="11" idx="1"/>
            <a:endCxn id="17" idx="3"/>
          </p:cNvCxnSpPr>
          <p:nvPr/>
        </p:nvCxnSpPr>
        <p:spPr>
          <a:xfrm flipH="1">
            <a:off x="4522226" y="5103945"/>
            <a:ext cx="775823" cy="249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7" name="Picture 26">
            <a:extLst>
              <a:ext uri="{FF2B5EF4-FFF2-40B4-BE49-F238E27FC236}">
                <a16:creationId xmlns:a16="http://schemas.microsoft.com/office/drawing/2014/main" id="{DC15F1C2-0A10-CEC5-5910-98CB67644BD6}"/>
              </a:ext>
            </a:extLst>
          </p:cNvPr>
          <p:cNvPicPr>
            <a:picLocks noChangeAspect="1"/>
          </p:cNvPicPr>
          <p:nvPr/>
        </p:nvPicPr>
        <p:blipFill>
          <a:blip r:embed="rId7"/>
          <a:stretch>
            <a:fillRect/>
          </a:stretch>
        </p:blipFill>
        <p:spPr>
          <a:xfrm>
            <a:off x="557771" y="6726433"/>
            <a:ext cx="4708528" cy="817877"/>
          </a:xfrm>
          <a:prstGeom prst="rect">
            <a:avLst/>
          </a:prstGeom>
        </p:spPr>
      </p:pic>
      <p:sp>
        <p:nvSpPr>
          <p:cNvPr id="29" name="Rectangle: Rounded Corners 28">
            <a:extLst>
              <a:ext uri="{FF2B5EF4-FFF2-40B4-BE49-F238E27FC236}">
                <a16:creationId xmlns:a16="http://schemas.microsoft.com/office/drawing/2014/main" id="{497B0A9A-DF7C-EBD8-FDCC-A947D25E0791}"/>
              </a:ext>
            </a:extLst>
          </p:cNvPr>
          <p:cNvSpPr/>
          <p:nvPr/>
        </p:nvSpPr>
        <p:spPr>
          <a:xfrm>
            <a:off x="526021" y="8089900"/>
            <a:ext cx="2480702" cy="914400"/>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El texto en amarillo indica que no se ha generado ninguna descripción para el control de la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CB4E1F7F-7349-197B-6E4F-D054ABF46019}"/>
              </a:ext>
            </a:extLst>
          </p:cNvPr>
          <p:cNvCxnSpPr>
            <a:stCxn id="29" idx="0"/>
          </p:cNvCxnSpPr>
          <p:nvPr/>
        </p:nvCxnSpPr>
        <p:spPr>
          <a:xfrm flipV="1">
            <a:off x="1766372" y="7544310"/>
            <a:ext cx="0" cy="5455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349C6084-6149-46F6-F4EC-F47B98447F72}"/>
              </a:ext>
            </a:extLst>
          </p:cNvPr>
          <p:cNvSpPr txBox="1"/>
          <p:nvPr/>
        </p:nvSpPr>
        <p:spPr>
          <a:xfrm>
            <a:off x="3625850" y="7808436"/>
            <a:ext cx="3505199" cy="738664"/>
          </a:xfrm>
          <a:prstGeom prst="rect">
            <a:avLst/>
          </a:prstGeom>
          <a:solidFill>
            <a:srgbClr val="FFC000"/>
          </a:solidFill>
          <a:ln>
            <a:solidFill>
              <a:srgbClr val="FFC000"/>
            </a:solidFill>
          </a:ln>
        </p:spPr>
        <p:txBody>
          <a:bodyPr wrap="square" rtlCol="0">
            <a:spAutoFit/>
          </a:bodyPr>
          <a:lstStyle/>
          <a:p>
            <a:pPr algn="just"/>
            <a:r>
              <a:rPr lang="es-MX" sz="1400" dirty="0"/>
              <a:t>Si se desea registrar una descripción para el control de la condición solo debe escribir en el campo de texto y presionar </a:t>
            </a:r>
            <a:endParaRPr lang="es-VE" sz="1400" dirty="0"/>
          </a:p>
        </p:txBody>
      </p:sp>
      <p:sp>
        <p:nvSpPr>
          <p:cNvPr id="34" name="Rectangle: Rounded Corners 33">
            <a:extLst>
              <a:ext uri="{FF2B5EF4-FFF2-40B4-BE49-F238E27FC236}">
                <a16:creationId xmlns:a16="http://schemas.microsoft.com/office/drawing/2014/main" id="{2AE3CA29-98F0-FB21-AD06-C721BB5A5F3A}"/>
              </a:ext>
            </a:extLst>
          </p:cNvPr>
          <p:cNvSpPr/>
          <p:nvPr/>
        </p:nvSpPr>
        <p:spPr>
          <a:xfrm>
            <a:off x="5932835" y="8329131"/>
            <a:ext cx="1339849" cy="175043"/>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t>Guardar condición</a:t>
            </a:r>
            <a:endParaRPr lang="es-VE" sz="1200" dirty="0"/>
          </a:p>
        </p:txBody>
      </p:sp>
    </p:spTree>
    <p:extLst>
      <p:ext uri="{BB962C8B-B14F-4D97-AF65-F5344CB8AC3E}">
        <p14:creationId xmlns:p14="http://schemas.microsoft.com/office/powerpoint/2010/main" val="26788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62A99AC-7525-AB84-5AA9-68E066D36C9D}"/>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BE1A2A4F-DB34-122C-2124-3A58956121F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6FD8C101-9F5C-67DB-1B8E-1DAE24FA061B}"/>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1E78E217-6593-28E6-CF73-A640C20E8432}"/>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D24573D9-B9A6-49BA-F382-53B2DECEB2D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9ADABC52-F819-4AEA-546A-022FCCC04CC8}"/>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7F28C55F-68C7-59A0-2AE0-D6072EAB02F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15</a:t>
            </a:r>
          </a:p>
        </p:txBody>
      </p:sp>
      <p:sp>
        <p:nvSpPr>
          <p:cNvPr id="83" name="CuadroTexto 82">
            <a:extLst>
              <a:ext uri="{FF2B5EF4-FFF2-40B4-BE49-F238E27FC236}">
                <a16:creationId xmlns:a16="http://schemas.microsoft.com/office/drawing/2014/main" id="{DACDAB7E-D920-9983-834C-3DFB8C2A2945}"/>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sp>
        <p:nvSpPr>
          <p:cNvPr id="2" name="TextBox 1">
            <a:extLst>
              <a:ext uri="{FF2B5EF4-FFF2-40B4-BE49-F238E27FC236}">
                <a16:creationId xmlns:a16="http://schemas.microsoft.com/office/drawing/2014/main" id="{7C4E824F-93D0-857A-DDFF-A49305D788A7}"/>
              </a:ext>
            </a:extLst>
          </p:cNvPr>
          <p:cNvSpPr txBox="1"/>
          <p:nvPr/>
        </p:nvSpPr>
        <p:spPr>
          <a:xfrm>
            <a:off x="362976" y="1957996"/>
            <a:ext cx="3778250" cy="523220"/>
          </a:xfrm>
          <a:prstGeom prst="rect">
            <a:avLst/>
          </a:prstGeom>
          <a:solidFill>
            <a:srgbClr val="FFC000"/>
          </a:solidFill>
          <a:ln>
            <a:solidFill>
              <a:srgbClr val="FFC000"/>
            </a:solidFill>
          </a:ln>
        </p:spPr>
        <p:txBody>
          <a:bodyPr wrap="square" rtlCol="0">
            <a:spAutoFit/>
          </a:bodyPr>
          <a:lstStyle/>
          <a:p>
            <a:pPr algn="just"/>
            <a:r>
              <a:rPr lang="es-MX" sz="1400" dirty="0"/>
              <a:t>Una vez registrada la descripción, al presionar nuevamente </a:t>
            </a:r>
            <a:r>
              <a:rPr lang="es-MX" sz="1400" b="1" dirty="0">
                <a:solidFill>
                  <a:schemeClr val="bg1"/>
                </a:solidFill>
              </a:rPr>
              <a:t>Editar</a:t>
            </a:r>
            <a:r>
              <a:rPr lang="es-MX" sz="1400" dirty="0"/>
              <a:t>  </a:t>
            </a:r>
            <a:endParaRPr lang="es-VE" sz="1400" dirty="0"/>
          </a:p>
        </p:txBody>
      </p:sp>
      <p:sp>
        <p:nvSpPr>
          <p:cNvPr id="11" name="TextBox 10">
            <a:extLst>
              <a:ext uri="{FF2B5EF4-FFF2-40B4-BE49-F238E27FC236}">
                <a16:creationId xmlns:a16="http://schemas.microsoft.com/office/drawing/2014/main" id="{0DB2E502-0D9E-A3CA-2D7A-198EFA982B72}"/>
              </a:ext>
            </a:extLst>
          </p:cNvPr>
          <p:cNvSpPr txBox="1"/>
          <p:nvPr/>
        </p:nvSpPr>
        <p:spPr>
          <a:xfrm>
            <a:off x="5530850" y="3231313"/>
            <a:ext cx="1905000" cy="954107"/>
          </a:xfrm>
          <a:prstGeom prst="rect">
            <a:avLst/>
          </a:prstGeom>
          <a:noFill/>
          <a:ln>
            <a:solidFill>
              <a:srgbClr val="FF0000"/>
            </a:solidFill>
          </a:ln>
        </p:spPr>
        <p:txBody>
          <a:bodyPr wrap="square" rtlCol="0">
            <a:spAutoFit/>
          </a:bodyPr>
          <a:lstStyle/>
          <a:p>
            <a:pPr algn="just"/>
            <a:r>
              <a:rPr lang="es-MX" sz="1400" dirty="0"/>
              <a:t>Se muestra el mismo formulario pero con un mensaje de aviso en verde.</a:t>
            </a:r>
            <a:endParaRPr lang="es-VE" sz="1400" dirty="0"/>
          </a:p>
        </p:txBody>
      </p:sp>
      <p:cxnSp>
        <p:nvCxnSpPr>
          <p:cNvPr id="21" name="Straight Arrow Connector 20">
            <a:extLst>
              <a:ext uri="{FF2B5EF4-FFF2-40B4-BE49-F238E27FC236}">
                <a16:creationId xmlns:a16="http://schemas.microsoft.com/office/drawing/2014/main" id="{BB898CD2-A650-B9A1-E146-A3104C2B2C5E}"/>
              </a:ext>
            </a:extLst>
          </p:cNvPr>
          <p:cNvCxnSpPr>
            <a:cxnSpLocks/>
            <a:stCxn id="11" idx="1"/>
            <a:endCxn id="5" idx="3"/>
          </p:cNvCxnSpPr>
          <p:nvPr/>
        </p:nvCxnSpPr>
        <p:spPr>
          <a:xfrm flipH="1">
            <a:off x="4868985" y="3708367"/>
            <a:ext cx="661865" cy="358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Rectangle: Rounded Corners 28">
            <a:extLst>
              <a:ext uri="{FF2B5EF4-FFF2-40B4-BE49-F238E27FC236}">
                <a16:creationId xmlns:a16="http://schemas.microsoft.com/office/drawing/2014/main" id="{2125B597-54D8-AF94-75EA-FB610E4D674B}"/>
              </a:ext>
            </a:extLst>
          </p:cNvPr>
          <p:cNvSpPr/>
          <p:nvPr/>
        </p:nvSpPr>
        <p:spPr>
          <a:xfrm>
            <a:off x="722101" y="6877694"/>
            <a:ext cx="2480702" cy="914400"/>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El mensaje indica la fecha y hora de la última descripción agregada al control de la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78DE00D4-FDD4-7E4D-87F5-EC45BC6F8A6F}"/>
              </a:ext>
            </a:extLst>
          </p:cNvPr>
          <p:cNvCxnSpPr>
            <a:stCxn id="29" idx="0"/>
          </p:cNvCxnSpPr>
          <p:nvPr/>
        </p:nvCxnSpPr>
        <p:spPr>
          <a:xfrm flipV="1">
            <a:off x="1962452" y="6332104"/>
            <a:ext cx="0" cy="5455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B9310752-4FEB-00A1-56CD-8AC28FD3783C}"/>
              </a:ext>
            </a:extLst>
          </p:cNvPr>
          <p:cNvSpPr txBox="1"/>
          <p:nvPr/>
        </p:nvSpPr>
        <p:spPr>
          <a:xfrm>
            <a:off x="3692988" y="7323305"/>
            <a:ext cx="3505199" cy="954107"/>
          </a:xfrm>
          <a:prstGeom prst="rect">
            <a:avLst/>
          </a:prstGeom>
          <a:solidFill>
            <a:srgbClr val="FFC000"/>
          </a:solidFill>
          <a:ln>
            <a:solidFill>
              <a:srgbClr val="FFC000"/>
            </a:solidFill>
          </a:ln>
        </p:spPr>
        <p:txBody>
          <a:bodyPr wrap="square" rtlCol="0">
            <a:spAutoFit/>
          </a:bodyPr>
          <a:lstStyle/>
          <a:p>
            <a:pPr algn="just"/>
            <a:r>
              <a:rPr lang="es-MX" sz="1400" dirty="0"/>
              <a:t>Para seguir agregando descripciones al control de la condición repita el mismo proceso, escribir en el campo de texto y presionar </a:t>
            </a:r>
            <a:endParaRPr lang="es-VE" sz="1400" dirty="0"/>
          </a:p>
        </p:txBody>
      </p:sp>
      <p:pic>
        <p:nvPicPr>
          <p:cNvPr id="5" name="Picture 4">
            <a:extLst>
              <a:ext uri="{FF2B5EF4-FFF2-40B4-BE49-F238E27FC236}">
                <a16:creationId xmlns:a16="http://schemas.microsoft.com/office/drawing/2014/main" id="{F321D17E-1CEF-757C-8445-1865338648CB}"/>
              </a:ext>
            </a:extLst>
          </p:cNvPr>
          <p:cNvPicPr>
            <a:picLocks noChangeAspect="1"/>
          </p:cNvPicPr>
          <p:nvPr/>
        </p:nvPicPr>
        <p:blipFill>
          <a:blip r:embed="rId5"/>
          <a:stretch>
            <a:fillRect/>
          </a:stretch>
        </p:blipFill>
        <p:spPr>
          <a:xfrm>
            <a:off x="359801" y="3152265"/>
            <a:ext cx="4509184" cy="1183992"/>
          </a:xfrm>
          <a:prstGeom prst="rect">
            <a:avLst/>
          </a:prstGeom>
        </p:spPr>
      </p:pic>
      <p:pic>
        <p:nvPicPr>
          <p:cNvPr id="18" name="Picture 17">
            <a:extLst>
              <a:ext uri="{FF2B5EF4-FFF2-40B4-BE49-F238E27FC236}">
                <a16:creationId xmlns:a16="http://schemas.microsoft.com/office/drawing/2014/main" id="{8D9E7C5D-54B9-1ADE-47C7-F372AD83BE8D}"/>
              </a:ext>
            </a:extLst>
          </p:cNvPr>
          <p:cNvPicPr>
            <a:picLocks noChangeAspect="1"/>
          </p:cNvPicPr>
          <p:nvPr/>
        </p:nvPicPr>
        <p:blipFill>
          <a:blip r:embed="rId6"/>
          <a:stretch>
            <a:fillRect/>
          </a:stretch>
        </p:blipFill>
        <p:spPr>
          <a:xfrm>
            <a:off x="589521" y="5223821"/>
            <a:ext cx="5515745" cy="1105054"/>
          </a:xfrm>
          <a:prstGeom prst="rect">
            <a:avLst/>
          </a:prstGeom>
        </p:spPr>
      </p:pic>
      <p:sp>
        <p:nvSpPr>
          <p:cNvPr id="22" name="Rectangle: Rounded Corners 21">
            <a:extLst>
              <a:ext uri="{FF2B5EF4-FFF2-40B4-BE49-F238E27FC236}">
                <a16:creationId xmlns:a16="http://schemas.microsoft.com/office/drawing/2014/main" id="{5557052A-E856-916A-4744-FA1DFB590723}"/>
              </a:ext>
            </a:extLst>
          </p:cNvPr>
          <p:cNvSpPr/>
          <p:nvPr/>
        </p:nvSpPr>
        <p:spPr>
          <a:xfrm>
            <a:off x="4592986" y="8045406"/>
            <a:ext cx="1339849" cy="175043"/>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t>Guardar condición</a:t>
            </a:r>
            <a:endParaRPr lang="es-VE" sz="1200" dirty="0"/>
          </a:p>
        </p:txBody>
      </p:sp>
    </p:spTree>
    <p:extLst>
      <p:ext uri="{BB962C8B-B14F-4D97-AF65-F5344CB8AC3E}">
        <p14:creationId xmlns:p14="http://schemas.microsoft.com/office/powerpoint/2010/main" val="1627034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BBA9EB6E-C700-9E85-7548-9C5B6FBD719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7ADE9F4C-22F4-12F0-10BA-A8ADC57017B9}"/>
              </a:ext>
            </a:extLst>
          </p:cNvPr>
          <p:cNvPicPr>
            <a:picLocks noChangeAspect="1"/>
          </p:cNvPicPr>
          <p:nvPr/>
        </p:nvPicPr>
        <p:blipFill>
          <a:blip r:embed="rId3"/>
          <a:stretch>
            <a:fillRect/>
          </a:stretch>
        </p:blipFill>
        <p:spPr>
          <a:xfrm>
            <a:off x="233880" y="3363255"/>
            <a:ext cx="5056880" cy="2646159"/>
          </a:xfrm>
          <a:prstGeom prst="rect">
            <a:avLst/>
          </a:prstGeom>
        </p:spPr>
      </p:pic>
      <p:sp>
        <p:nvSpPr>
          <p:cNvPr id="7" name="Freeform 7">
            <a:extLst>
              <a:ext uri="{FF2B5EF4-FFF2-40B4-BE49-F238E27FC236}">
                <a16:creationId xmlns:a16="http://schemas.microsoft.com/office/drawing/2014/main" id="{0067D71C-1DD5-776C-704A-A1566BC8AD03}"/>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FDDE912B-9FCB-DEC1-1EE3-B5FF83EA91FD}"/>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6BDF0788-4FD3-C1A0-990E-7AA47CDA48E1}"/>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08FEF104-4CC9-5826-1295-2BCB2F782A5E}"/>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FD84E9B8-ED59-D763-CF74-183F3503DDB3}"/>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1E7842A9-4885-373E-98A3-0C01DF883624}"/>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16</a:t>
            </a:r>
          </a:p>
        </p:txBody>
      </p:sp>
      <p:sp>
        <p:nvSpPr>
          <p:cNvPr id="83" name="CuadroTexto 82">
            <a:extLst>
              <a:ext uri="{FF2B5EF4-FFF2-40B4-BE49-F238E27FC236}">
                <a16:creationId xmlns:a16="http://schemas.microsoft.com/office/drawing/2014/main" id="{84E5CCE9-C374-B89F-7ACB-A3EBDE04D3E8}"/>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sp>
        <p:nvSpPr>
          <p:cNvPr id="2" name="TextBox 1">
            <a:extLst>
              <a:ext uri="{FF2B5EF4-FFF2-40B4-BE49-F238E27FC236}">
                <a16:creationId xmlns:a16="http://schemas.microsoft.com/office/drawing/2014/main" id="{61780717-5E2D-2628-D898-78ED8649F6DC}"/>
              </a:ext>
            </a:extLst>
          </p:cNvPr>
          <p:cNvSpPr txBox="1"/>
          <p:nvPr/>
        </p:nvSpPr>
        <p:spPr>
          <a:xfrm>
            <a:off x="362976" y="1957996"/>
            <a:ext cx="3778250" cy="738664"/>
          </a:xfrm>
          <a:prstGeom prst="rect">
            <a:avLst/>
          </a:prstGeom>
          <a:solidFill>
            <a:srgbClr val="FFC000"/>
          </a:solidFill>
          <a:ln>
            <a:solidFill>
              <a:srgbClr val="FFC000"/>
            </a:solidFill>
          </a:ln>
        </p:spPr>
        <p:txBody>
          <a:bodyPr wrap="square" rtlCol="0">
            <a:spAutoFit/>
          </a:bodyPr>
          <a:lstStyle/>
          <a:p>
            <a:pPr algn="just"/>
            <a:r>
              <a:rPr lang="es-MX" sz="1400" dirty="0"/>
              <a:t>Para ver las descripciones agregadas a un control de condición solo debe presionar       a la condición de atención deseada. </a:t>
            </a:r>
            <a:endParaRPr lang="es-VE" sz="1400" dirty="0"/>
          </a:p>
        </p:txBody>
      </p:sp>
      <p:sp>
        <p:nvSpPr>
          <p:cNvPr id="11" name="TextBox 10">
            <a:extLst>
              <a:ext uri="{FF2B5EF4-FFF2-40B4-BE49-F238E27FC236}">
                <a16:creationId xmlns:a16="http://schemas.microsoft.com/office/drawing/2014/main" id="{859DF013-9E4C-1E40-14B7-051788F95921}"/>
              </a:ext>
            </a:extLst>
          </p:cNvPr>
          <p:cNvSpPr txBox="1"/>
          <p:nvPr/>
        </p:nvSpPr>
        <p:spPr>
          <a:xfrm>
            <a:off x="5558085" y="2249278"/>
            <a:ext cx="1905000" cy="1600438"/>
          </a:xfrm>
          <a:prstGeom prst="rect">
            <a:avLst/>
          </a:prstGeom>
          <a:noFill/>
          <a:ln>
            <a:solidFill>
              <a:srgbClr val="FF0000"/>
            </a:solidFill>
          </a:ln>
        </p:spPr>
        <p:txBody>
          <a:bodyPr wrap="square" rtlCol="0">
            <a:spAutoFit/>
          </a:bodyPr>
          <a:lstStyle/>
          <a:p>
            <a:pPr algn="just"/>
            <a:r>
              <a:rPr lang="es-MX" sz="1400" dirty="0"/>
              <a:t>Se abrirá una tarjeta sobre la información de la condición de atención y debajo de esta una tabla con los registros de control de condición asociados.</a:t>
            </a:r>
            <a:endParaRPr lang="es-VE" sz="1400" dirty="0"/>
          </a:p>
        </p:txBody>
      </p:sp>
      <p:cxnSp>
        <p:nvCxnSpPr>
          <p:cNvPr id="21" name="Straight Arrow Connector 20">
            <a:extLst>
              <a:ext uri="{FF2B5EF4-FFF2-40B4-BE49-F238E27FC236}">
                <a16:creationId xmlns:a16="http://schemas.microsoft.com/office/drawing/2014/main" id="{43C18CB7-DE8A-420C-ADE3-D6D5F7242479}"/>
              </a:ext>
            </a:extLst>
          </p:cNvPr>
          <p:cNvCxnSpPr>
            <a:cxnSpLocks/>
            <a:stCxn id="11" idx="1"/>
          </p:cNvCxnSpPr>
          <p:nvPr/>
        </p:nvCxnSpPr>
        <p:spPr>
          <a:xfrm flipH="1">
            <a:off x="5149850" y="3049497"/>
            <a:ext cx="408235" cy="3137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Rectangle: Rounded Corners 28">
            <a:extLst>
              <a:ext uri="{FF2B5EF4-FFF2-40B4-BE49-F238E27FC236}">
                <a16:creationId xmlns:a16="http://schemas.microsoft.com/office/drawing/2014/main" id="{403BBDAB-5D8F-EA97-97DF-BC2879E58188}"/>
              </a:ext>
            </a:extLst>
          </p:cNvPr>
          <p:cNvSpPr/>
          <p:nvPr/>
        </p:nvSpPr>
        <p:spPr>
          <a:xfrm>
            <a:off x="233880" y="6449328"/>
            <a:ext cx="1776229" cy="33831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Control de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5A201161-B492-8D12-9D28-D743E48B0FD8}"/>
              </a:ext>
            </a:extLst>
          </p:cNvPr>
          <p:cNvCxnSpPr>
            <a:cxnSpLocks/>
            <a:stCxn id="29" idx="0"/>
          </p:cNvCxnSpPr>
          <p:nvPr/>
        </p:nvCxnSpPr>
        <p:spPr>
          <a:xfrm flipH="1" flipV="1">
            <a:off x="654050" y="5544815"/>
            <a:ext cx="467945" cy="904513"/>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 name="Rectangle: Rounded Corners 2">
            <a:extLst>
              <a:ext uri="{FF2B5EF4-FFF2-40B4-BE49-F238E27FC236}">
                <a16:creationId xmlns:a16="http://schemas.microsoft.com/office/drawing/2014/main" id="{0714C51C-B670-D649-7040-1561C0D8290D}"/>
              </a:ext>
            </a:extLst>
          </p:cNvPr>
          <p:cNvSpPr/>
          <p:nvPr/>
        </p:nvSpPr>
        <p:spPr>
          <a:xfrm>
            <a:off x="3180573" y="2249278"/>
            <a:ext cx="512415" cy="152149"/>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400" dirty="0"/>
              <a:t>Ver</a:t>
            </a:r>
            <a:endParaRPr lang="es-VE" sz="1400" dirty="0"/>
          </a:p>
        </p:txBody>
      </p:sp>
      <p:sp>
        <p:nvSpPr>
          <p:cNvPr id="25" name="TextBox 24">
            <a:extLst>
              <a:ext uri="{FF2B5EF4-FFF2-40B4-BE49-F238E27FC236}">
                <a16:creationId xmlns:a16="http://schemas.microsoft.com/office/drawing/2014/main" id="{FB7B69BE-DD3D-46E5-9BF6-7763E06FA705}"/>
              </a:ext>
            </a:extLst>
          </p:cNvPr>
          <p:cNvSpPr txBox="1"/>
          <p:nvPr/>
        </p:nvSpPr>
        <p:spPr>
          <a:xfrm>
            <a:off x="927756" y="8992419"/>
            <a:ext cx="5698471" cy="677108"/>
          </a:xfrm>
          <a:prstGeom prst="rect">
            <a:avLst/>
          </a:prstGeom>
          <a:noFill/>
        </p:spPr>
        <p:txBody>
          <a:bodyPr wrap="square" rtlCol="0">
            <a:spAutoFit/>
          </a:bodyPr>
          <a:lstStyle/>
          <a:p>
            <a:pPr algn="just"/>
            <a:r>
              <a:rPr lang="es-MX" sz="1400" b="1" dirty="0"/>
              <a:t>Nota: </a:t>
            </a:r>
            <a:r>
              <a:rPr lang="es-MX" sz="1200" b="1" dirty="0"/>
              <a:t>Para las tarjetas de información para NVR se muestra una tabla con las cámaras enlazadas y para Cámara se muestra una tabla con las condición de atención aplicadas a la cámara.</a:t>
            </a:r>
            <a:endParaRPr lang="es-VE" sz="1200" b="1" dirty="0"/>
          </a:p>
        </p:txBody>
      </p:sp>
    </p:spTree>
    <p:extLst>
      <p:ext uri="{BB962C8B-B14F-4D97-AF65-F5344CB8AC3E}">
        <p14:creationId xmlns:p14="http://schemas.microsoft.com/office/powerpoint/2010/main" val="5482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8E203837-8FB5-B0B6-37DD-952F1EF29830}"/>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8C19E529-18CA-CEBC-C1D9-E179F771A559}"/>
              </a:ext>
            </a:extLst>
          </p:cNvPr>
          <p:cNvPicPr>
            <a:picLocks noChangeAspect="1"/>
          </p:cNvPicPr>
          <p:nvPr/>
        </p:nvPicPr>
        <p:blipFill>
          <a:blip r:embed="rId3"/>
          <a:stretch>
            <a:fillRect/>
          </a:stretch>
        </p:blipFill>
        <p:spPr>
          <a:xfrm>
            <a:off x="2885156" y="2389935"/>
            <a:ext cx="4353028" cy="1122479"/>
          </a:xfrm>
          <a:prstGeom prst="rect">
            <a:avLst/>
          </a:prstGeom>
        </p:spPr>
      </p:pic>
      <p:sp>
        <p:nvSpPr>
          <p:cNvPr id="7" name="Freeform 7">
            <a:extLst>
              <a:ext uri="{FF2B5EF4-FFF2-40B4-BE49-F238E27FC236}">
                <a16:creationId xmlns:a16="http://schemas.microsoft.com/office/drawing/2014/main" id="{CD3526D4-E760-45EC-40CF-DC6880A7B43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12D50903-C3A8-C735-D5F4-28196DD6705A}"/>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4ACB45C9-77A5-9D88-D331-AC0B1CD0D13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C012E2B4-1D48-B719-A600-9EFCFAAA75D4}"/>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6AAF4403-C948-E27E-B59B-D5AF293E07C5}"/>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7793E54D-7AE1-D31D-3EAA-B1567B88472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17</a:t>
            </a:r>
          </a:p>
        </p:txBody>
      </p:sp>
      <p:sp>
        <p:nvSpPr>
          <p:cNvPr id="5" name="Rectángulo: esquinas redondeadas 4">
            <a:extLst>
              <a:ext uri="{FF2B5EF4-FFF2-40B4-BE49-F238E27FC236}">
                <a16:creationId xmlns:a16="http://schemas.microsoft.com/office/drawing/2014/main" id="{D7E519AA-98FF-D964-F756-DB2FB3B53180}"/>
              </a:ext>
            </a:extLst>
          </p:cNvPr>
          <p:cNvSpPr/>
          <p:nvPr/>
        </p:nvSpPr>
        <p:spPr>
          <a:xfrm>
            <a:off x="169693" y="2049970"/>
            <a:ext cx="2087381" cy="180240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historial Eliminados se muestra una tabla con los datos y acciones que se pueden hacer sobre esos registros, como: Ver y eliminar.</a:t>
            </a:r>
          </a:p>
        </p:txBody>
      </p:sp>
      <p:cxnSp>
        <p:nvCxnSpPr>
          <p:cNvPr id="14" name="Conector recto de flecha 13">
            <a:extLst>
              <a:ext uri="{FF2B5EF4-FFF2-40B4-BE49-F238E27FC236}">
                <a16:creationId xmlns:a16="http://schemas.microsoft.com/office/drawing/2014/main" id="{1AC333CD-A2BA-2707-B9A8-D73D3EC2B365}"/>
              </a:ext>
            </a:extLst>
          </p:cNvPr>
          <p:cNvCxnSpPr>
            <a:cxnSpLocks/>
            <a:stCxn id="5" idx="3"/>
            <a:endCxn id="3" idx="1"/>
          </p:cNvCxnSpPr>
          <p:nvPr/>
        </p:nvCxnSpPr>
        <p:spPr>
          <a:xfrm>
            <a:off x="2257074" y="2951175"/>
            <a:ext cx="628082"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2B1B82AF-3C4F-7E6D-554D-56B6B6DC1484}"/>
              </a:ext>
            </a:extLst>
          </p:cNvPr>
          <p:cNvSpPr/>
          <p:nvPr/>
        </p:nvSpPr>
        <p:spPr>
          <a:xfrm>
            <a:off x="6235107" y="388648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44" name="Elipse 43">
            <a:extLst>
              <a:ext uri="{FF2B5EF4-FFF2-40B4-BE49-F238E27FC236}">
                <a16:creationId xmlns:a16="http://schemas.microsoft.com/office/drawing/2014/main" id="{BD72C69C-ED6D-DDF6-EE95-4956954B76E2}"/>
              </a:ext>
            </a:extLst>
          </p:cNvPr>
          <p:cNvSpPr/>
          <p:nvPr/>
        </p:nvSpPr>
        <p:spPr>
          <a:xfrm>
            <a:off x="6366679" y="304021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22774541-A2CD-6B93-BA50-CFAA36192858}"/>
              </a:ext>
            </a:extLst>
          </p:cNvPr>
          <p:cNvCxnSpPr>
            <a:cxnSpLocks/>
            <a:stCxn id="19" idx="0"/>
            <a:endCxn id="44" idx="4"/>
          </p:cNvCxnSpPr>
          <p:nvPr/>
        </p:nvCxnSpPr>
        <p:spPr>
          <a:xfrm flipH="1" flipV="1">
            <a:off x="6726605" y="326881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B9F57800-973A-B39D-D5CF-37D1CEB92456}"/>
              </a:ext>
            </a:extLst>
          </p:cNvPr>
          <p:cNvSpPr/>
          <p:nvPr/>
        </p:nvSpPr>
        <p:spPr>
          <a:xfrm rot="16200000">
            <a:off x="4785834" y="1367846"/>
            <a:ext cx="532407" cy="4333763"/>
          </a:xfrm>
          <a:prstGeom prst="leftBrace">
            <a:avLst>
              <a:gd name="adj1" fmla="val 0"/>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0F7FA6B2-C926-D9C0-F363-0E930FB28294}"/>
              </a:ext>
            </a:extLst>
          </p:cNvPr>
          <p:cNvSpPr/>
          <p:nvPr/>
        </p:nvSpPr>
        <p:spPr>
          <a:xfrm>
            <a:off x="4427790" y="3823487"/>
            <a:ext cx="1447800" cy="42000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a:t>
            </a:r>
          </a:p>
        </p:txBody>
      </p:sp>
      <p:sp>
        <p:nvSpPr>
          <p:cNvPr id="83" name="CuadroTexto 82">
            <a:extLst>
              <a:ext uri="{FF2B5EF4-FFF2-40B4-BE49-F238E27FC236}">
                <a16:creationId xmlns:a16="http://schemas.microsoft.com/office/drawing/2014/main" id="{2880CEDB-0A0E-FEF4-180E-A67D84FB1F3A}"/>
              </a:ext>
            </a:extLst>
          </p:cNvPr>
          <p:cNvSpPr txBox="1"/>
          <p:nvPr/>
        </p:nvSpPr>
        <p:spPr>
          <a:xfrm>
            <a:off x="253771" y="1197189"/>
            <a:ext cx="3295879" cy="461665"/>
          </a:xfrm>
          <a:prstGeom prst="rect">
            <a:avLst/>
          </a:prstGeom>
          <a:noFill/>
        </p:spPr>
        <p:txBody>
          <a:bodyPr wrap="square" rtlCol="0">
            <a:spAutoFit/>
          </a:bodyPr>
          <a:lstStyle/>
          <a:p>
            <a:r>
              <a:rPr lang="es-VE" sz="2400" dirty="0"/>
              <a:t>3.4 Historial Eliminados</a:t>
            </a:r>
          </a:p>
        </p:txBody>
      </p:sp>
      <p:sp>
        <p:nvSpPr>
          <p:cNvPr id="16" name="CuadroTexto 15">
            <a:extLst>
              <a:ext uri="{FF2B5EF4-FFF2-40B4-BE49-F238E27FC236}">
                <a16:creationId xmlns:a16="http://schemas.microsoft.com/office/drawing/2014/main" id="{B65B4EA7-3B5F-F313-C9FB-E9FD1BB324C3}"/>
              </a:ext>
            </a:extLst>
          </p:cNvPr>
          <p:cNvSpPr txBox="1"/>
          <p:nvPr/>
        </p:nvSpPr>
        <p:spPr>
          <a:xfrm>
            <a:off x="253771" y="5115867"/>
            <a:ext cx="3295879" cy="461665"/>
          </a:xfrm>
          <a:prstGeom prst="rect">
            <a:avLst/>
          </a:prstGeom>
          <a:noFill/>
        </p:spPr>
        <p:txBody>
          <a:bodyPr wrap="square" rtlCol="0">
            <a:spAutoFit/>
          </a:bodyPr>
          <a:lstStyle/>
          <a:p>
            <a:r>
              <a:rPr lang="es-VE" sz="2400" dirty="0"/>
              <a:t>3.5 Reporte</a:t>
            </a:r>
          </a:p>
        </p:txBody>
      </p:sp>
      <p:pic>
        <p:nvPicPr>
          <p:cNvPr id="21" name="Imagen 20">
            <a:extLst>
              <a:ext uri="{FF2B5EF4-FFF2-40B4-BE49-F238E27FC236}">
                <a16:creationId xmlns:a16="http://schemas.microsoft.com/office/drawing/2014/main" id="{0E75F580-8F27-0D7C-9327-16F145AAD07D}"/>
              </a:ext>
            </a:extLst>
          </p:cNvPr>
          <p:cNvPicPr>
            <a:picLocks noChangeAspect="1"/>
          </p:cNvPicPr>
          <p:nvPr/>
        </p:nvPicPr>
        <p:blipFill>
          <a:blip r:embed="rId6"/>
          <a:stretch>
            <a:fillRect/>
          </a:stretch>
        </p:blipFill>
        <p:spPr>
          <a:xfrm>
            <a:off x="2872155" y="6132801"/>
            <a:ext cx="3854450" cy="2210307"/>
          </a:xfrm>
          <a:prstGeom prst="rect">
            <a:avLst/>
          </a:prstGeom>
        </p:spPr>
      </p:pic>
      <p:sp>
        <p:nvSpPr>
          <p:cNvPr id="22" name="Rectángulo: esquinas redondeadas 21">
            <a:extLst>
              <a:ext uri="{FF2B5EF4-FFF2-40B4-BE49-F238E27FC236}">
                <a16:creationId xmlns:a16="http://schemas.microsoft.com/office/drawing/2014/main" id="{C40013DC-0872-C184-92F9-61C73EA87BDF}"/>
              </a:ext>
            </a:extLst>
          </p:cNvPr>
          <p:cNvSpPr/>
          <p:nvPr/>
        </p:nvSpPr>
        <p:spPr>
          <a:xfrm>
            <a:off x="4195615" y="8716955"/>
            <a:ext cx="1207529" cy="36284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Archivos .xlsx</a:t>
            </a:r>
          </a:p>
        </p:txBody>
      </p:sp>
      <p:sp>
        <p:nvSpPr>
          <p:cNvPr id="23" name="Rectángulo: esquinas redondeadas 22">
            <a:extLst>
              <a:ext uri="{FF2B5EF4-FFF2-40B4-BE49-F238E27FC236}">
                <a16:creationId xmlns:a16="http://schemas.microsoft.com/office/drawing/2014/main" id="{C8AAFB32-202D-93CD-62B6-23F27FD5B5FA}"/>
              </a:ext>
            </a:extLst>
          </p:cNvPr>
          <p:cNvSpPr/>
          <p:nvPr/>
        </p:nvSpPr>
        <p:spPr>
          <a:xfrm>
            <a:off x="253771" y="6743459"/>
            <a:ext cx="2087381" cy="998764"/>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reporte muestran los distintos archivos que se pueden generar. </a:t>
            </a:r>
          </a:p>
        </p:txBody>
      </p:sp>
      <p:cxnSp>
        <p:nvCxnSpPr>
          <p:cNvPr id="25" name="Conector recto de flecha 24">
            <a:extLst>
              <a:ext uri="{FF2B5EF4-FFF2-40B4-BE49-F238E27FC236}">
                <a16:creationId xmlns:a16="http://schemas.microsoft.com/office/drawing/2014/main" id="{BE18E46C-82AD-9794-24AB-65C57C0B3E95}"/>
              </a:ext>
            </a:extLst>
          </p:cNvPr>
          <p:cNvCxnSpPr>
            <a:cxnSpLocks/>
            <a:stCxn id="23" idx="3"/>
            <a:endCxn id="21" idx="1"/>
          </p:cNvCxnSpPr>
          <p:nvPr/>
        </p:nvCxnSpPr>
        <p:spPr>
          <a:xfrm flipV="1">
            <a:off x="2341152" y="7237955"/>
            <a:ext cx="531003" cy="4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Elipse 26">
            <a:extLst>
              <a:ext uri="{FF2B5EF4-FFF2-40B4-BE49-F238E27FC236}">
                <a16:creationId xmlns:a16="http://schemas.microsoft.com/office/drawing/2014/main" id="{9D607468-4673-9B7C-017C-5B5F33FE7DC6}"/>
              </a:ext>
            </a:extLst>
          </p:cNvPr>
          <p:cNvSpPr/>
          <p:nvPr/>
        </p:nvSpPr>
        <p:spPr>
          <a:xfrm>
            <a:off x="4799380" y="6580251"/>
            <a:ext cx="603765" cy="17628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35" name="Conector recto de flecha 34">
            <a:extLst>
              <a:ext uri="{FF2B5EF4-FFF2-40B4-BE49-F238E27FC236}">
                <a16:creationId xmlns:a16="http://schemas.microsoft.com/office/drawing/2014/main" id="{B4E912AA-41D4-A160-0981-D9C3EBB05419}"/>
              </a:ext>
            </a:extLst>
          </p:cNvPr>
          <p:cNvCxnSpPr>
            <a:stCxn id="22" idx="0"/>
            <a:endCxn id="27" idx="4"/>
          </p:cNvCxnSpPr>
          <p:nvPr/>
        </p:nvCxnSpPr>
        <p:spPr>
          <a:xfrm flipV="1">
            <a:off x="4799380" y="8343108"/>
            <a:ext cx="301883" cy="373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ángulo: esquinas redondeadas 35">
            <a:extLst>
              <a:ext uri="{FF2B5EF4-FFF2-40B4-BE49-F238E27FC236}">
                <a16:creationId xmlns:a16="http://schemas.microsoft.com/office/drawing/2014/main" id="{7E8E4C74-AD0C-09B4-31A9-43FF967273D2}"/>
              </a:ext>
            </a:extLst>
          </p:cNvPr>
          <p:cNvSpPr/>
          <p:nvPr/>
        </p:nvSpPr>
        <p:spPr>
          <a:xfrm>
            <a:off x="3791809" y="5208054"/>
            <a:ext cx="3220859" cy="71354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Archivos log .</a:t>
            </a:r>
            <a:r>
              <a:rPr lang="es-VE" sz="1400" dirty="0" err="1">
                <a:solidFill>
                  <a:schemeClr val="tx1"/>
                </a:solidFill>
              </a:rPr>
              <a:t>txt</a:t>
            </a:r>
            <a:r>
              <a:rPr lang="es-VE" sz="1400" dirty="0">
                <a:solidFill>
                  <a:schemeClr val="tx1"/>
                </a:solidFill>
              </a:rPr>
              <a:t> . Los archivos log se pueden descargar según sea seleccionada una fecha o no.</a:t>
            </a:r>
          </a:p>
        </p:txBody>
      </p:sp>
      <p:sp>
        <p:nvSpPr>
          <p:cNvPr id="37" name="Elipse 36">
            <a:extLst>
              <a:ext uri="{FF2B5EF4-FFF2-40B4-BE49-F238E27FC236}">
                <a16:creationId xmlns:a16="http://schemas.microsoft.com/office/drawing/2014/main" id="{F34EAA36-D0D8-BEE3-2B5F-2FF092FFC352}"/>
              </a:ext>
            </a:extLst>
          </p:cNvPr>
          <p:cNvSpPr/>
          <p:nvPr/>
        </p:nvSpPr>
        <p:spPr>
          <a:xfrm>
            <a:off x="5963514" y="7127787"/>
            <a:ext cx="603765" cy="2424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7" name="Conector recto de flecha 46">
            <a:extLst>
              <a:ext uri="{FF2B5EF4-FFF2-40B4-BE49-F238E27FC236}">
                <a16:creationId xmlns:a16="http://schemas.microsoft.com/office/drawing/2014/main" id="{3BBB092C-A79C-AE7C-FCD5-3FEFB065A154}"/>
              </a:ext>
            </a:extLst>
          </p:cNvPr>
          <p:cNvCxnSpPr>
            <a:cxnSpLocks/>
            <a:stCxn id="36" idx="2"/>
            <a:endCxn id="37" idx="0"/>
          </p:cNvCxnSpPr>
          <p:nvPr/>
        </p:nvCxnSpPr>
        <p:spPr>
          <a:xfrm>
            <a:off x="5402239" y="5921597"/>
            <a:ext cx="863158" cy="120619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5250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D2E3A59A-7BE8-D040-D4A3-17886EDE92A2}"/>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4C65DE58-FAA7-9AAD-06C8-3E32EA25D15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279F3A3C-A2C7-54E3-362B-84F71A21BFF9}"/>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B3A13C3A-D517-2C41-52B9-980F2EC3F67B}"/>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CDB941D9-707A-9A51-650B-34BFF3EA89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156B1EC1-A19D-B909-9342-8163BDBDC289}"/>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28CEDBE8-6A95-BE6A-477A-5714BE73F633}"/>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18</a:t>
            </a:r>
          </a:p>
        </p:txBody>
      </p:sp>
      <p:sp>
        <p:nvSpPr>
          <p:cNvPr id="5" name="Rectángulo: esquinas redondeadas 4">
            <a:extLst>
              <a:ext uri="{FF2B5EF4-FFF2-40B4-BE49-F238E27FC236}">
                <a16:creationId xmlns:a16="http://schemas.microsoft.com/office/drawing/2014/main" id="{BFF4D7ED-5DED-8843-07D5-559C9AEC4C14}"/>
              </a:ext>
            </a:extLst>
          </p:cNvPr>
          <p:cNvSpPr/>
          <p:nvPr/>
        </p:nvSpPr>
        <p:spPr>
          <a:xfrm>
            <a:off x="164720" y="2247984"/>
            <a:ext cx="2087381" cy="1859641"/>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Al desplegar la lista de configuración el primer botón pertenece a Perfil, dónde se muestran un formulario con los datos del usuario que abrió la sesión.</a:t>
            </a:r>
          </a:p>
        </p:txBody>
      </p:sp>
      <p:cxnSp>
        <p:nvCxnSpPr>
          <p:cNvPr id="14" name="Conector recto de flecha 13">
            <a:extLst>
              <a:ext uri="{FF2B5EF4-FFF2-40B4-BE49-F238E27FC236}">
                <a16:creationId xmlns:a16="http://schemas.microsoft.com/office/drawing/2014/main" id="{53C6153A-2706-C035-F184-4F4C683CDFBB}"/>
              </a:ext>
            </a:extLst>
          </p:cNvPr>
          <p:cNvCxnSpPr>
            <a:cxnSpLocks/>
            <a:stCxn id="5" idx="3"/>
            <a:endCxn id="20" idx="1"/>
          </p:cNvCxnSpPr>
          <p:nvPr/>
        </p:nvCxnSpPr>
        <p:spPr>
          <a:xfrm>
            <a:off x="2252101" y="3177805"/>
            <a:ext cx="642687" cy="371216"/>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83" name="CuadroTexto 82">
            <a:extLst>
              <a:ext uri="{FF2B5EF4-FFF2-40B4-BE49-F238E27FC236}">
                <a16:creationId xmlns:a16="http://schemas.microsoft.com/office/drawing/2014/main" id="{D860D894-9008-FC54-1DEF-0196761FDBF1}"/>
              </a:ext>
            </a:extLst>
          </p:cNvPr>
          <p:cNvSpPr txBox="1"/>
          <p:nvPr/>
        </p:nvSpPr>
        <p:spPr>
          <a:xfrm>
            <a:off x="253771" y="1197189"/>
            <a:ext cx="3295879" cy="461665"/>
          </a:xfrm>
          <a:prstGeom prst="rect">
            <a:avLst/>
          </a:prstGeom>
          <a:noFill/>
        </p:spPr>
        <p:txBody>
          <a:bodyPr wrap="square" rtlCol="0">
            <a:spAutoFit/>
          </a:bodyPr>
          <a:lstStyle/>
          <a:p>
            <a:r>
              <a:rPr lang="es-VE" sz="2400" dirty="0"/>
              <a:t>3.6 Configuración</a:t>
            </a:r>
          </a:p>
        </p:txBody>
      </p:sp>
      <p:sp>
        <p:nvSpPr>
          <p:cNvPr id="2" name="CuadroTexto 1">
            <a:extLst>
              <a:ext uri="{FF2B5EF4-FFF2-40B4-BE49-F238E27FC236}">
                <a16:creationId xmlns:a16="http://schemas.microsoft.com/office/drawing/2014/main" id="{CF419F76-23C4-D3B1-5D3D-2A2B032D12F3}"/>
              </a:ext>
            </a:extLst>
          </p:cNvPr>
          <p:cNvSpPr txBox="1"/>
          <p:nvPr/>
        </p:nvSpPr>
        <p:spPr>
          <a:xfrm>
            <a:off x="2928178" y="1608808"/>
            <a:ext cx="1697627" cy="400110"/>
          </a:xfrm>
          <a:prstGeom prst="rect">
            <a:avLst/>
          </a:prstGeom>
          <a:noFill/>
        </p:spPr>
        <p:txBody>
          <a:bodyPr wrap="square" rtlCol="0">
            <a:spAutoFit/>
          </a:bodyPr>
          <a:lstStyle/>
          <a:p>
            <a:r>
              <a:rPr lang="es-VE" sz="2000" dirty="0"/>
              <a:t>3.6.1 Perfil</a:t>
            </a:r>
          </a:p>
        </p:txBody>
      </p:sp>
      <p:pic>
        <p:nvPicPr>
          <p:cNvPr id="20" name="Imagen 19">
            <a:extLst>
              <a:ext uri="{FF2B5EF4-FFF2-40B4-BE49-F238E27FC236}">
                <a16:creationId xmlns:a16="http://schemas.microsoft.com/office/drawing/2014/main" id="{CE804F6E-3ADC-1804-8053-C8A7768AAFAC}"/>
              </a:ext>
            </a:extLst>
          </p:cNvPr>
          <p:cNvPicPr>
            <a:picLocks noChangeAspect="1"/>
          </p:cNvPicPr>
          <p:nvPr/>
        </p:nvPicPr>
        <p:blipFill>
          <a:blip r:embed="rId5"/>
          <a:stretch>
            <a:fillRect/>
          </a:stretch>
        </p:blipFill>
        <p:spPr>
          <a:xfrm>
            <a:off x="2894788" y="2831966"/>
            <a:ext cx="4333763" cy="1434110"/>
          </a:xfrm>
          <a:prstGeom prst="rect">
            <a:avLst/>
          </a:prstGeom>
        </p:spPr>
      </p:pic>
      <p:sp>
        <p:nvSpPr>
          <p:cNvPr id="40" name="Rectángulo: esquinas redondeadas 39">
            <a:extLst>
              <a:ext uri="{FF2B5EF4-FFF2-40B4-BE49-F238E27FC236}">
                <a16:creationId xmlns:a16="http://schemas.microsoft.com/office/drawing/2014/main" id="{4D062627-8176-233F-2415-A551F5663511}"/>
              </a:ext>
            </a:extLst>
          </p:cNvPr>
          <p:cNvSpPr/>
          <p:nvPr/>
        </p:nvSpPr>
        <p:spPr>
          <a:xfrm>
            <a:off x="5976752" y="4618069"/>
            <a:ext cx="1394765" cy="18732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Actualizar datos </a:t>
            </a:r>
          </a:p>
        </p:txBody>
      </p:sp>
      <p:sp>
        <p:nvSpPr>
          <p:cNvPr id="41" name="Rectángulo: esquinas redondeadas 40">
            <a:extLst>
              <a:ext uri="{FF2B5EF4-FFF2-40B4-BE49-F238E27FC236}">
                <a16:creationId xmlns:a16="http://schemas.microsoft.com/office/drawing/2014/main" id="{BDC2124F-CD67-3B4F-61DF-DC85849CEDDA}"/>
              </a:ext>
            </a:extLst>
          </p:cNvPr>
          <p:cNvSpPr/>
          <p:nvPr/>
        </p:nvSpPr>
        <p:spPr>
          <a:xfrm>
            <a:off x="4869709" y="2008918"/>
            <a:ext cx="2087381" cy="17135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Preguntas de Seguridad</a:t>
            </a:r>
          </a:p>
        </p:txBody>
      </p:sp>
      <p:cxnSp>
        <p:nvCxnSpPr>
          <p:cNvPr id="45" name="Conector recto de flecha 44">
            <a:extLst>
              <a:ext uri="{FF2B5EF4-FFF2-40B4-BE49-F238E27FC236}">
                <a16:creationId xmlns:a16="http://schemas.microsoft.com/office/drawing/2014/main" id="{1B48E8A1-0579-9FB4-0DB7-DC919D5D8D25}"/>
              </a:ext>
            </a:extLst>
          </p:cNvPr>
          <p:cNvCxnSpPr>
            <a:cxnSpLocks/>
            <a:stCxn id="41" idx="2"/>
            <a:endCxn id="48" idx="1"/>
          </p:cNvCxnSpPr>
          <p:nvPr/>
        </p:nvCxnSpPr>
        <p:spPr>
          <a:xfrm>
            <a:off x="5913400" y="2180271"/>
            <a:ext cx="581521" cy="8071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Elipse 47">
            <a:extLst>
              <a:ext uri="{FF2B5EF4-FFF2-40B4-BE49-F238E27FC236}">
                <a16:creationId xmlns:a16="http://schemas.microsoft.com/office/drawing/2014/main" id="{71CAB98A-7FF1-1383-EDB5-6C19343E1EEB}"/>
              </a:ext>
            </a:extLst>
          </p:cNvPr>
          <p:cNvSpPr/>
          <p:nvPr/>
        </p:nvSpPr>
        <p:spPr>
          <a:xfrm>
            <a:off x="6369050" y="2954746"/>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55" name="Conector recto de flecha 54">
            <a:extLst>
              <a:ext uri="{FF2B5EF4-FFF2-40B4-BE49-F238E27FC236}">
                <a16:creationId xmlns:a16="http://schemas.microsoft.com/office/drawing/2014/main" id="{1962054D-AAFA-10A1-1465-D1F6693D8469}"/>
              </a:ext>
            </a:extLst>
          </p:cNvPr>
          <p:cNvCxnSpPr>
            <a:cxnSpLocks/>
            <a:stCxn id="40" idx="0"/>
            <a:endCxn id="56" idx="4"/>
          </p:cNvCxnSpPr>
          <p:nvPr/>
        </p:nvCxnSpPr>
        <p:spPr>
          <a:xfrm flipV="1">
            <a:off x="6674135" y="4186116"/>
            <a:ext cx="250537" cy="4319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Elipse 55">
            <a:extLst>
              <a:ext uri="{FF2B5EF4-FFF2-40B4-BE49-F238E27FC236}">
                <a16:creationId xmlns:a16="http://schemas.microsoft.com/office/drawing/2014/main" id="{F25FB02A-1FD3-63F8-6946-A5F57802B3A2}"/>
              </a:ext>
            </a:extLst>
          </p:cNvPr>
          <p:cNvSpPr/>
          <p:nvPr/>
        </p:nvSpPr>
        <p:spPr>
          <a:xfrm>
            <a:off x="6494921" y="3963058"/>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9" name="CuadroTexto 58">
            <a:extLst>
              <a:ext uri="{FF2B5EF4-FFF2-40B4-BE49-F238E27FC236}">
                <a16:creationId xmlns:a16="http://schemas.microsoft.com/office/drawing/2014/main" id="{ABB61A40-2619-DD9D-AED3-DCA08245AFE1}"/>
              </a:ext>
            </a:extLst>
          </p:cNvPr>
          <p:cNvSpPr txBox="1"/>
          <p:nvPr/>
        </p:nvSpPr>
        <p:spPr>
          <a:xfrm>
            <a:off x="2928178" y="4971370"/>
            <a:ext cx="3669472" cy="738664"/>
          </a:xfrm>
          <a:prstGeom prst="rect">
            <a:avLst/>
          </a:prstGeom>
          <a:noFill/>
          <a:ln>
            <a:noFill/>
          </a:ln>
        </p:spPr>
        <p:txBody>
          <a:bodyPr wrap="square" rtlCol="0">
            <a:spAutoFit/>
          </a:bodyPr>
          <a:lstStyle/>
          <a:p>
            <a:pPr algn="just"/>
            <a:r>
              <a:rPr lang="es-VE" sz="1400" dirty="0"/>
              <a:t>El formulario muestra los campos editables, si sé desea guardar alguna modificación en caso de que la haya hecho debe presionar   </a:t>
            </a:r>
          </a:p>
        </p:txBody>
      </p:sp>
      <p:sp>
        <p:nvSpPr>
          <p:cNvPr id="60" name="Rectángulo: esquinas redondeadas 59">
            <a:extLst>
              <a:ext uri="{FF2B5EF4-FFF2-40B4-BE49-F238E27FC236}">
                <a16:creationId xmlns:a16="http://schemas.microsoft.com/office/drawing/2014/main" id="{74266208-B881-C2F8-4082-4CC22FF067DC}"/>
              </a:ext>
            </a:extLst>
          </p:cNvPr>
          <p:cNvSpPr/>
          <p:nvPr/>
        </p:nvSpPr>
        <p:spPr>
          <a:xfrm>
            <a:off x="5797538" y="5472921"/>
            <a:ext cx="1394765" cy="18732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Actualizar Datos</a:t>
            </a:r>
          </a:p>
        </p:txBody>
      </p:sp>
      <p:pic>
        <p:nvPicPr>
          <p:cNvPr id="65" name="Imagen 64">
            <a:extLst>
              <a:ext uri="{FF2B5EF4-FFF2-40B4-BE49-F238E27FC236}">
                <a16:creationId xmlns:a16="http://schemas.microsoft.com/office/drawing/2014/main" id="{AB5754CD-449E-169F-3F04-18E25C0AF393}"/>
              </a:ext>
            </a:extLst>
          </p:cNvPr>
          <p:cNvPicPr>
            <a:picLocks noChangeAspect="1"/>
          </p:cNvPicPr>
          <p:nvPr/>
        </p:nvPicPr>
        <p:blipFill>
          <a:blip r:embed="rId6"/>
          <a:stretch>
            <a:fillRect/>
          </a:stretch>
        </p:blipFill>
        <p:spPr>
          <a:xfrm>
            <a:off x="445459" y="6009851"/>
            <a:ext cx="4105741" cy="1288882"/>
          </a:xfrm>
          <a:prstGeom prst="rect">
            <a:avLst/>
          </a:prstGeom>
        </p:spPr>
      </p:pic>
      <p:sp>
        <p:nvSpPr>
          <p:cNvPr id="69" name="Rectángulo: esquinas redondeadas 68">
            <a:extLst>
              <a:ext uri="{FF2B5EF4-FFF2-40B4-BE49-F238E27FC236}">
                <a16:creationId xmlns:a16="http://schemas.microsoft.com/office/drawing/2014/main" id="{A6C31A64-2C9C-93F0-0ADE-E7A16FF81B2F}"/>
              </a:ext>
            </a:extLst>
          </p:cNvPr>
          <p:cNvSpPr/>
          <p:nvPr/>
        </p:nvSpPr>
        <p:spPr>
          <a:xfrm>
            <a:off x="4232172" y="7298733"/>
            <a:ext cx="3122249" cy="1540540"/>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crear las preguntas de seguridad (recomendable) el usuario debe  presionar </a:t>
            </a:r>
          </a:p>
          <a:p>
            <a:pPr algn="just"/>
            <a:r>
              <a:rPr lang="es-VE" sz="1400" dirty="0">
                <a:solidFill>
                  <a:schemeClr val="tx1"/>
                </a:solidFill>
              </a:rPr>
              <a:t> en caso de que ya las tenga creada al presionar el botón se mostrará el mismo formulario pero para editar</a:t>
            </a:r>
          </a:p>
        </p:txBody>
      </p:sp>
      <p:cxnSp>
        <p:nvCxnSpPr>
          <p:cNvPr id="72" name="Conector recto de flecha 71">
            <a:extLst>
              <a:ext uri="{FF2B5EF4-FFF2-40B4-BE49-F238E27FC236}">
                <a16:creationId xmlns:a16="http://schemas.microsoft.com/office/drawing/2014/main" id="{7EC27141-EE04-62E9-161E-9F9490DB25C9}"/>
              </a:ext>
            </a:extLst>
          </p:cNvPr>
          <p:cNvCxnSpPr>
            <a:cxnSpLocks/>
            <a:stCxn id="69" idx="0"/>
            <a:endCxn id="65" idx="3"/>
          </p:cNvCxnSpPr>
          <p:nvPr/>
        </p:nvCxnSpPr>
        <p:spPr>
          <a:xfrm flipH="1" flipV="1">
            <a:off x="4551200" y="6654292"/>
            <a:ext cx="1242097" cy="6444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8" name="Rectángulo: esquinas redondeadas 77">
            <a:extLst>
              <a:ext uri="{FF2B5EF4-FFF2-40B4-BE49-F238E27FC236}">
                <a16:creationId xmlns:a16="http://schemas.microsoft.com/office/drawing/2014/main" id="{40A9E4CE-B1FA-7FD9-8D4E-B32F0830EFCF}"/>
              </a:ext>
            </a:extLst>
          </p:cNvPr>
          <p:cNvSpPr/>
          <p:nvPr/>
        </p:nvSpPr>
        <p:spPr>
          <a:xfrm>
            <a:off x="5213560" y="7879326"/>
            <a:ext cx="1981200" cy="189677"/>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Preguntas de Seguridad</a:t>
            </a:r>
          </a:p>
        </p:txBody>
      </p:sp>
    </p:spTree>
    <p:extLst>
      <p:ext uri="{BB962C8B-B14F-4D97-AF65-F5344CB8AC3E}">
        <p14:creationId xmlns:p14="http://schemas.microsoft.com/office/powerpoint/2010/main" val="317145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A28255F1-8DEE-EFDD-50C7-9C059068B743}"/>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9731D78D-6539-1360-13DB-8A8CD917B623}"/>
              </a:ext>
            </a:extLst>
          </p:cNvPr>
          <p:cNvPicPr>
            <a:picLocks noChangeAspect="1"/>
          </p:cNvPicPr>
          <p:nvPr/>
        </p:nvPicPr>
        <p:blipFill>
          <a:blip r:embed="rId3"/>
          <a:stretch>
            <a:fillRect/>
          </a:stretch>
        </p:blipFill>
        <p:spPr>
          <a:xfrm>
            <a:off x="2894788" y="2631979"/>
            <a:ext cx="4611016" cy="1215819"/>
          </a:xfrm>
          <a:prstGeom prst="rect">
            <a:avLst/>
          </a:prstGeom>
        </p:spPr>
      </p:pic>
      <p:sp>
        <p:nvSpPr>
          <p:cNvPr id="7" name="Freeform 7">
            <a:extLst>
              <a:ext uri="{FF2B5EF4-FFF2-40B4-BE49-F238E27FC236}">
                <a16:creationId xmlns:a16="http://schemas.microsoft.com/office/drawing/2014/main" id="{67176F68-98D9-2919-9F83-2339B3100B48}"/>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1F8573AF-0632-142C-B990-FF1F97AE596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60BAB7BA-840F-DE0B-B63C-A7FE80EA7632}"/>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AA2ED37B-E9B3-584C-EDA0-703E8EA50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017B349C-B221-BA02-80BF-99AB5E72E2EA}"/>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4832E90E-2B81-7534-7FA3-E4639A1B7B0E}"/>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19</a:t>
            </a:r>
          </a:p>
        </p:txBody>
      </p:sp>
      <p:sp>
        <p:nvSpPr>
          <p:cNvPr id="5" name="Rectángulo: esquinas redondeadas 4">
            <a:extLst>
              <a:ext uri="{FF2B5EF4-FFF2-40B4-BE49-F238E27FC236}">
                <a16:creationId xmlns:a16="http://schemas.microsoft.com/office/drawing/2014/main" id="{000C2298-F2A8-3842-3C2E-FB445D8659E9}"/>
              </a:ext>
            </a:extLst>
          </p:cNvPr>
          <p:cNvSpPr/>
          <p:nvPr/>
        </p:nvSpPr>
        <p:spPr>
          <a:xfrm>
            <a:off x="164720" y="2085646"/>
            <a:ext cx="2087381" cy="2184315"/>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Usuarios se muestra una tabla con los datos y acciones que se pueden hacer sobre esos registros, como: Editar y eliminar. Además del botón para agregar un nuevo usuario. </a:t>
            </a:r>
          </a:p>
        </p:txBody>
      </p:sp>
      <p:cxnSp>
        <p:nvCxnSpPr>
          <p:cNvPr id="14" name="Conector recto de flecha 13">
            <a:extLst>
              <a:ext uri="{FF2B5EF4-FFF2-40B4-BE49-F238E27FC236}">
                <a16:creationId xmlns:a16="http://schemas.microsoft.com/office/drawing/2014/main" id="{3B3C70CE-560D-A53A-3916-E29BAA395427}"/>
              </a:ext>
            </a:extLst>
          </p:cNvPr>
          <p:cNvCxnSpPr>
            <a:cxnSpLocks/>
            <a:stCxn id="5" idx="3"/>
            <a:endCxn id="4" idx="1"/>
          </p:cNvCxnSpPr>
          <p:nvPr/>
        </p:nvCxnSpPr>
        <p:spPr>
          <a:xfrm>
            <a:off x="2252101" y="3177804"/>
            <a:ext cx="642687" cy="62085"/>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 name="CuadroTexto 1">
            <a:extLst>
              <a:ext uri="{FF2B5EF4-FFF2-40B4-BE49-F238E27FC236}">
                <a16:creationId xmlns:a16="http://schemas.microsoft.com/office/drawing/2014/main" id="{2EC844EA-667F-7560-E039-1AEF3CCC184C}"/>
              </a:ext>
            </a:extLst>
          </p:cNvPr>
          <p:cNvSpPr txBox="1"/>
          <p:nvPr/>
        </p:nvSpPr>
        <p:spPr>
          <a:xfrm>
            <a:off x="875817" y="1301892"/>
            <a:ext cx="1697627" cy="400110"/>
          </a:xfrm>
          <a:prstGeom prst="rect">
            <a:avLst/>
          </a:prstGeom>
          <a:noFill/>
        </p:spPr>
        <p:txBody>
          <a:bodyPr wrap="square" rtlCol="0">
            <a:spAutoFit/>
          </a:bodyPr>
          <a:lstStyle/>
          <a:p>
            <a:r>
              <a:rPr lang="es-VE" sz="2000" dirty="0"/>
              <a:t>3.6.2 Usuarios</a:t>
            </a:r>
          </a:p>
        </p:txBody>
      </p:sp>
      <p:sp>
        <p:nvSpPr>
          <p:cNvPr id="40" name="Rectángulo: esquinas redondeadas 39">
            <a:extLst>
              <a:ext uri="{FF2B5EF4-FFF2-40B4-BE49-F238E27FC236}">
                <a16:creationId xmlns:a16="http://schemas.microsoft.com/office/drawing/2014/main" id="{6714C9EB-B53E-8D73-427E-D968BFD4A8F8}"/>
              </a:ext>
            </a:extLst>
          </p:cNvPr>
          <p:cNvSpPr/>
          <p:nvPr/>
        </p:nvSpPr>
        <p:spPr>
          <a:xfrm>
            <a:off x="6026138" y="4068407"/>
            <a:ext cx="1394765" cy="18732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41" name="Rectángulo: esquinas redondeadas 40">
            <a:extLst>
              <a:ext uri="{FF2B5EF4-FFF2-40B4-BE49-F238E27FC236}">
                <a16:creationId xmlns:a16="http://schemas.microsoft.com/office/drawing/2014/main" id="{43F95004-782B-2B46-4448-D17363CFEA57}"/>
              </a:ext>
            </a:extLst>
          </p:cNvPr>
          <p:cNvSpPr/>
          <p:nvPr/>
        </p:nvSpPr>
        <p:spPr>
          <a:xfrm>
            <a:off x="4712022" y="1961712"/>
            <a:ext cx="2087381" cy="17135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usuario</a:t>
            </a:r>
          </a:p>
        </p:txBody>
      </p:sp>
      <p:cxnSp>
        <p:nvCxnSpPr>
          <p:cNvPr id="45" name="Conector recto de flecha 44">
            <a:extLst>
              <a:ext uri="{FF2B5EF4-FFF2-40B4-BE49-F238E27FC236}">
                <a16:creationId xmlns:a16="http://schemas.microsoft.com/office/drawing/2014/main" id="{83866D24-D122-C077-52AF-F744BC1FF0A6}"/>
              </a:ext>
            </a:extLst>
          </p:cNvPr>
          <p:cNvCxnSpPr>
            <a:cxnSpLocks/>
            <a:stCxn id="41" idx="2"/>
            <a:endCxn id="48" idx="1"/>
          </p:cNvCxnSpPr>
          <p:nvPr/>
        </p:nvCxnSpPr>
        <p:spPr>
          <a:xfrm>
            <a:off x="5755713" y="2133065"/>
            <a:ext cx="967808" cy="842293"/>
          </a:xfrm>
          <a:prstGeom prst="straightConnector1">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sp>
        <p:nvSpPr>
          <p:cNvPr id="48" name="Elipse 47">
            <a:extLst>
              <a:ext uri="{FF2B5EF4-FFF2-40B4-BE49-F238E27FC236}">
                <a16:creationId xmlns:a16="http://schemas.microsoft.com/office/drawing/2014/main" id="{C2613032-9B58-0E7A-083C-555D19FDD274}"/>
              </a:ext>
            </a:extLst>
          </p:cNvPr>
          <p:cNvSpPr/>
          <p:nvPr/>
        </p:nvSpPr>
        <p:spPr>
          <a:xfrm>
            <a:off x="6597650" y="2942692"/>
            <a:ext cx="859501" cy="223058"/>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55" name="Conector recto de flecha 54">
            <a:extLst>
              <a:ext uri="{FF2B5EF4-FFF2-40B4-BE49-F238E27FC236}">
                <a16:creationId xmlns:a16="http://schemas.microsoft.com/office/drawing/2014/main" id="{504E444C-E33A-56DC-CE89-D3D50D416361}"/>
              </a:ext>
            </a:extLst>
          </p:cNvPr>
          <p:cNvCxnSpPr>
            <a:cxnSpLocks/>
            <a:stCxn id="40" idx="0"/>
            <a:endCxn id="56" idx="4"/>
          </p:cNvCxnSpPr>
          <p:nvPr/>
        </p:nvCxnSpPr>
        <p:spPr>
          <a:xfrm flipV="1">
            <a:off x="6723521" y="3585801"/>
            <a:ext cx="307104" cy="4826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Elipse 55">
            <a:extLst>
              <a:ext uri="{FF2B5EF4-FFF2-40B4-BE49-F238E27FC236}">
                <a16:creationId xmlns:a16="http://schemas.microsoft.com/office/drawing/2014/main" id="{53C6767D-300B-FF5B-5F52-E095CE146DB6}"/>
              </a:ext>
            </a:extLst>
          </p:cNvPr>
          <p:cNvSpPr/>
          <p:nvPr/>
        </p:nvSpPr>
        <p:spPr>
          <a:xfrm>
            <a:off x="6600874" y="3362743"/>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9" name="CuadroTexto 58">
            <a:extLst>
              <a:ext uri="{FF2B5EF4-FFF2-40B4-BE49-F238E27FC236}">
                <a16:creationId xmlns:a16="http://schemas.microsoft.com/office/drawing/2014/main" id="{1DE7D0DB-0A35-3E9B-C0E6-B7B25F02C629}"/>
              </a:ext>
            </a:extLst>
          </p:cNvPr>
          <p:cNvSpPr txBox="1"/>
          <p:nvPr/>
        </p:nvSpPr>
        <p:spPr>
          <a:xfrm>
            <a:off x="3129931" y="6800669"/>
            <a:ext cx="3669472" cy="738664"/>
          </a:xfrm>
          <a:prstGeom prst="rect">
            <a:avLst/>
          </a:prstGeom>
          <a:noFill/>
          <a:ln>
            <a:noFill/>
          </a:ln>
        </p:spPr>
        <p:txBody>
          <a:bodyPr wrap="square" rtlCol="0">
            <a:spAutoFit/>
          </a:bodyPr>
          <a:lstStyle/>
          <a:p>
            <a:pPr algn="just"/>
            <a:r>
              <a:rPr lang="es-VE" sz="1400" dirty="0"/>
              <a:t>Si ya no desea crear un nuevo usuario presione el botón              , de lo contrario rellene los campos y presione </a:t>
            </a:r>
          </a:p>
        </p:txBody>
      </p:sp>
      <p:sp>
        <p:nvSpPr>
          <p:cNvPr id="60" name="Rectángulo: esquinas redondeadas 59">
            <a:extLst>
              <a:ext uri="{FF2B5EF4-FFF2-40B4-BE49-F238E27FC236}">
                <a16:creationId xmlns:a16="http://schemas.microsoft.com/office/drawing/2014/main" id="{41FCAEB3-4AF3-2CDC-F533-4F6566094403}"/>
              </a:ext>
            </a:extLst>
          </p:cNvPr>
          <p:cNvSpPr/>
          <p:nvPr/>
        </p:nvSpPr>
        <p:spPr>
          <a:xfrm>
            <a:off x="4594649" y="7298316"/>
            <a:ext cx="1496353" cy="18732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Usuario</a:t>
            </a:r>
          </a:p>
        </p:txBody>
      </p:sp>
      <p:pic>
        <p:nvPicPr>
          <p:cNvPr id="22" name="Imagen 21">
            <a:extLst>
              <a:ext uri="{FF2B5EF4-FFF2-40B4-BE49-F238E27FC236}">
                <a16:creationId xmlns:a16="http://schemas.microsoft.com/office/drawing/2014/main" id="{D5CAA9CD-41B9-BE79-290A-4D73AD6B6ADA}"/>
              </a:ext>
            </a:extLst>
          </p:cNvPr>
          <p:cNvPicPr>
            <a:picLocks noChangeAspect="1"/>
          </p:cNvPicPr>
          <p:nvPr/>
        </p:nvPicPr>
        <p:blipFill>
          <a:blip r:embed="rId6"/>
          <a:stretch>
            <a:fillRect/>
          </a:stretch>
        </p:blipFill>
        <p:spPr>
          <a:xfrm>
            <a:off x="3120720" y="4890454"/>
            <a:ext cx="4159151" cy="1939190"/>
          </a:xfrm>
          <a:prstGeom prst="rect">
            <a:avLst/>
          </a:prstGeom>
        </p:spPr>
      </p:pic>
      <p:sp>
        <p:nvSpPr>
          <p:cNvPr id="23" name="Rectángulo: esquinas redondeadas 22">
            <a:extLst>
              <a:ext uri="{FF2B5EF4-FFF2-40B4-BE49-F238E27FC236}">
                <a16:creationId xmlns:a16="http://schemas.microsoft.com/office/drawing/2014/main" id="{388378D5-5228-EA41-602E-5594018A280E}"/>
              </a:ext>
            </a:extLst>
          </p:cNvPr>
          <p:cNvSpPr/>
          <p:nvPr/>
        </p:nvSpPr>
        <p:spPr>
          <a:xfrm>
            <a:off x="164720" y="5184786"/>
            <a:ext cx="2087381" cy="135052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crear un nuevo usuario debe presionar el botón antes mencionado, el cual apertura un formulario </a:t>
            </a:r>
          </a:p>
        </p:txBody>
      </p:sp>
      <p:cxnSp>
        <p:nvCxnSpPr>
          <p:cNvPr id="24" name="Conector recto de flecha 23">
            <a:extLst>
              <a:ext uri="{FF2B5EF4-FFF2-40B4-BE49-F238E27FC236}">
                <a16:creationId xmlns:a16="http://schemas.microsoft.com/office/drawing/2014/main" id="{3E91E453-EEF7-5CDB-BA1E-2F630E1CC6D1}"/>
              </a:ext>
            </a:extLst>
          </p:cNvPr>
          <p:cNvCxnSpPr>
            <a:cxnSpLocks/>
            <a:stCxn id="23" idx="3"/>
            <a:endCxn id="22" idx="1"/>
          </p:cNvCxnSpPr>
          <p:nvPr/>
        </p:nvCxnSpPr>
        <p:spPr>
          <a:xfrm>
            <a:off x="2252101" y="5860049"/>
            <a:ext cx="868619"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9" name="Rectángulo: esquinas redondeadas 28">
            <a:extLst>
              <a:ext uri="{FF2B5EF4-FFF2-40B4-BE49-F238E27FC236}">
                <a16:creationId xmlns:a16="http://schemas.microsoft.com/office/drawing/2014/main" id="{9D79F269-33E2-5F27-42E7-6D8E5F949A0A}"/>
              </a:ext>
            </a:extLst>
          </p:cNvPr>
          <p:cNvSpPr/>
          <p:nvPr/>
        </p:nvSpPr>
        <p:spPr>
          <a:xfrm>
            <a:off x="3930650" y="7076340"/>
            <a:ext cx="663999" cy="18732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Volver</a:t>
            </a:r>
          </a:p>
        </p:txBody>
      </p:sp>
    </p:spTree>
    <p:extLst>
      <p:ext uri="{BB962C8B-B14F-4D97-AF65-F5344CB8AC3E}">
        <p14:creationId xmlns:p14="http://schemas.microsoft.com/office/powerpoint/2010/main" val="403890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aphicFrame>
        <p:nvGraphicFramePr>
          <p:cNvPr id="6" name="Table 6"/>
          <p:cNvGraphicFramePr>
            <a:graphicFrameLocks noGrp="1"/>
          </p:cNvGraphicFramePr>
          <p:nvPr>
            <p:extLst>
              <p:ext uri="{D42A27DB-BD31-4B8C-83A1-F6EECF244321}">
                <p14:modId xmlns:p14="http://schemas.microsoft.com/office/powerpoint/2010/main" val="3450152832"/>
              </p:ext>
            </p:extLst>
          </p:nvPr>
        </p:nvGraphicFramePr>
        <p:xfrm>
          <a:off x="752992" y="3189618"/>
          <a:ext cx="6048000" cy="2043921"/>
        </p:xfrm>
        <a:graphic>
          <a:graphicData uri="http://schemas.openxmlformats.org/drawingml/2006/table">
            <a:tbl>
              <a:tblPr/>
              <a:tblGrid>
                <a:gridCol w="3274459">
                  <a:extLst>
                    <a:ext uri="{9D8B030D-6E8A-4147-A177-3AD203B41FA5}">
                      <a16:colId xmlns:a16="http://schemas.microsoft.com/office/drawing/2014/main" val="20000"/>
                    </a:ext>
                  </a:extLst>
                </a:gridCol>
                <a:gridCol w="2773541">
                  <a:extLst>
                    <a:ext uri="{9D8B030D-6E8A-4147-A177-3AD203B41FA5}">
                      <a16:colId xmlns:a16="http://schemas.microsoft.com/office/drawing/2014/main" val="20001"/>
                    </a:ext>
                  </a:extLst>
                </a:gridCol>
              </a:tblGrid>
              <a:tr h="709175">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Organismo</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Sección Seguridad Tecnológica</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0559">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Proyecto </a:t>
                      </a:r>
                      <a:endParaRPr lang="en-US" sz="1100"/>
                    </a:p>
                    <a:p>
                      <a:pPr algn="ctr">
                        <a:lnSpc>
                          <a:spcPts val="1679"/>
                        </a:lnSpc>
                      </a:pP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dirty="0" err="1">
                          <a:solidFill>
                            <a:srgbClr val="000000"/>
                          </a:solidFill>
                          <a:latin typeface="Montserrat"/>
                          <a:ea typeface="Montserrat"/>
                          <a:cs typeface="Montserrat"/>
                          <a:sym typeface="Montserrat"/>
                        </a:rPr>
                        <a:t>CamStatus</a:t>
                      </a:r>
                      <a:r>
                        <a:rPr lang="en-US" sz="999" dirty="0">
                          <a:solidFill>
                            <a:srgbClr val="000000"/>
                          </a:solidFill>
                          <a:latin typeface="Montserrat"/>
                          <a:ea typeface="Montserrat"/>
                          <a:cs typeface="Montserrat"/>
                          <a:sym typeface="Montserrat"/>
                        </a:rPr>
                        <a:t>-Security</a:t>
                      </a:r>
                      <a:endParaRPr lang="en-US" sz="1100" dirty="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4187">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Entregable</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dirty="0">
                          <a:solidFill>
                            <a:srgbClr val="000000"/>
                          </a:solidFill>
                          <a:latin typeface="Montserrat"/>
                          <a:ea typeface="Montserrat"/>
                          <a:cs typeface="Montserrat"/>
                          <a:sym typeface="Montserrat"/>
                        </a:rPr>
                        <a:t>Manual de Usuario</a:t>
                      </a:r>
                      <a:endParaRPr lang="en-US" sz="1100" dirty="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7"/>
          <p:cNvGraphicFramePr>
            <a:graphicFrameLocks noGrp="1"/>
          </p:cNvGraphicFramePr>
          <p:nvPr>
            <p:extLst>
              <p:ext uri="{D42A27DB-BD31-4B8C-83A1-F6EECF244321}">
                <p14:modId xmlns:p14="http://schemas.microsoft.com/office/powerpoint/2010/main" val="2406249388"/>
              </p:ext>
            </p:extLst>
          </p:nvPr>
        </p:nvGraphicFramePr>
        <p:xfrm>
          <a:off x="756000" y="6023186"/>
          <a:ext cx="6048000" cy="2551500"/>
        </p:xfrm>
        <a:graphic>
          <a:graphicData uri="http://schemas.openxmlformats.org/drawingml/2006/table">
            <a:tbl>
              <a:tblPr/>
              <a:tblGrid>
                <a:gridCol w="1512000">
                  <a:extLst>
                    <a:ext uri="{9D8B030D-6E8A-4147-A177-3AD203B41FA5}">
                      <a16:colId xmlns:a16="http://schemas.microsoft.com/office/drawing/2014/main" val="20000"/>
                    </a:ext>
                  </a:extLst>
                </a:gridCol>
                <a:gridCol w="1512000">
                  <a:extLst>
                    <a:ext uri="{9D8B030D-6E8A-4147-A177-3AD203B41FA5}">
                      <a16:colId xmlns:a16="http://schemas.microsoft.com/office/drawing/2014/main" val="20001"/>
                    </a:ext>
                  </a:extLst>
                </a:gridCol>
                <a:gridCol w="1512000">
                  <a:extLst>
                    <a:ext uri="{9D8B030D-6E8A-4147-A177-3AD203B41FA5}">
                      <a16:colId xmlns:a16="http://schemas.microsoft.com/office/drawing/2014/main" val="20002"/>
                    </a:ext>
                  </a:extLst>
                </a:gridCol>
                <a:gridCol w="1512000">
                  <a:extLst>
                    <a:ext uri="{9D8B030D-6E8A-4147-A177-3AD203B41FA5}">
                      <a16:colId xmlns:a16="http://schemas.microsoft.com/office/drawing/2014/main" val="20003"/>
                    </a:ext>
                  </a:extLst>
                </a:gridCol>
              </a:tblGrid>
              <a:tr h="637875">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Versión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Causa del cambio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Responsable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Fecha</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extLst>
                  <a:ext uri="{0D108BD9-81ED-4DB2-BD59-A6C34878D82A}">
                    <a16:rowId xmlns:a16="http://schemas.microsoft.com/office/drawing/2014/main" val="10000"/>
                  </a:ext>
                </a:extLst>
              </a:tr>
              <a:tr h="637875">
                <a:tc>
                  <a:txBody>
                    <a:bodyPr/>
                    <a:lstStyle/>
                    <a:p>
                      <a:pPr algn="ctr">
                        <a:lnSpc>
                          <a:spcPts val="1399"/>
                        </a:lnSpc>
                        <a:defRPr/>
                      </a:pPr>
                      <a:r>
                        <a:rPr lang="en-US" sz="999">
                          <a:solidFill>
                            <a:srgbClr val="000000"/>
                          </a:solidFill>
                          <a:latin typeface="Montserrat"/>
                          <a:ea typeface="Montserrat"/>
                          <a:cs typeface="Montserrat"/>
                          <a:sym typeface="Montserrat"/>
                        </a:rPr>
                        <a:t>1.0</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Versión inicial</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Manuel Moreno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dirty="0">
                          <a:solidFill>
                            <a:srgbClr val="000000"/>
                          </a:solidFill>
                          <a:latin typeface="Montserrat"/>
                          <a:sym typeface="Montserrat"/>
                        </a:rPr>
                        <a:t>2025-09-14</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756000" y="1786562"/>
            <a:ext cx="6048000" cy="613410"/>
          </a:xfrm>
          <a:prstGeom prst="rect">
            <a:avLst/>
          </a:prstGeom>
        </p:spPr>
        <p:txBody>
          <a:bodyPr lIns="0" tIns="0" rIns="0" bIns="0" rtlCol="0" anchor="t">
            <a:spAutoFit/>
          </a:bodyPr>
          <a:lstStyle/>
          <a:p>
            <a:pPr algn="l">
              <a:lnSpc>
                <a:spcPts val="4770"/>
              </a:lnSpc>
            </a:pPr>
            <a:r>
              <a:rPr lang="en-US" sz="4500">
                <a:solidFill>
                  <a:srgbClr val="222525"/>
                </a:solidFill>
                <a:latin typeface="DM Serif Display"/>
                <a:ea typeface="DM Serif Display"/>
                <a:cs typeface="DM Serif Display"/>
                <a:sym typeface="DM Serif Display"/>
              </a:rPr>
              <a:t>Bitácora de Supervisión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8CCFE0A-C738-4326-510B-F73615777A0C}"/>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A1074BDE-DEF9-DDFE-C0E4-C7483128F307}"/>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9E0BDD7A-1842-2CDA-FE45-E8FD32D22C19}"/>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AE1B4BFF-6FA1-A36D-5336-ECE622FFCDAB}"/>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BAB1305F-7C96-E12F-1F45-AA983D29ED62}"/>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3549CB89-DC2C-9FCD-34D3-57FB4CF5B6C4}"/>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A80FA2F4-3ED3-72F2-B41C-74578BA985D2}"/>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20</a:t>
            </a:r>
          </a:p>
        </p:txBody>
      </p:sp>
      <p:sp>
        <p:nvSpPr>
          <p:cNvPr id="2" name="CuadroTexto 1">
            <a:extLst>
              <a:ext uri="{FF2B5EF4-FFF2-40B4-BE49-F238E27FC236}">
                <a16:creationId xmlns:a16="http://schemas.microsoft.com/office/drawing/2014/main" id="{50517D95-5683-4CDA-F0AA-7623042D6050}"/>
              </a:ext>
            </a:extLst>
          </p:cNvPr>
          <p:cNvSpPr txBox="1"/>
          <p:nvPr/>
        </p:nvSpPr>
        <p:spPr>
          <a:xfrm>
            <a:off x="875817" y="1301892"/>
            <a:ext cx="2902433" cy="400110"/>
          </a:xfrm>
          <a:prstGeom prst="rect">
            <a:avLst/>
          </a:prstGeom>
          <a:noFill/>
        </p:spPr>
        <p:txBody>
          <a:bodyPr wrap="square" rtlCol="0">
            <a:spAutoFit/>
          </a:bodyPr>
          <a:lstStyle/>
          <a:p>
            <a:r>
              <a:rPr lang="es-VE" sz="2000" dirty="0"/>
              <a:t>3.6.3 Manual de Usuario</a:t>
            </a:r>
          </a:p>
        </p:txBody>
      </p:sp>
      <p:sp>
        <p:nvSpPr>
          <p:cNvPr id="3" name="CuadroTexto 2">
            <a:extLst>
              <a:ext uri="{FF2B5EF4-FFF2-40B4-BE49-F238E27FC236}">
                <a16:creationId xmlns:a16="http://schemas.microsoft.com/office/drawing/2014/main" id="{067EC943-7A0F-1E16-56F0-651AD6533650}"/>
              </a:ext>
            </a:extLst>
          </p:cNvPr>
          <p:cNvSpPr txBox="1"/>
          <p:nvPr/>
        </p:nvSpPr>
        <p:spPr>
          <a:xfrm>
            <a:off x="534184" y="5987353"/>
            <a:ext cx="3435833" cy="400110"/>
          </a:xfrm>
          <a:prstGeom prst="rect">
            <a:avLst/>
          </a:prstGeom>
          <a:noFill/>
        </p:spPr>
        <p:txBody>
          <a:bodyPr wrap="square" rtlCol="0">
            <a:spAutoFit/>
          </a:bodyPr>
          <a:lstStyle/>
          <a:p>
            <a:r>
              <a:rPr lang="es-VE" sz="2000" dirty="0"/>
              <a:t>3.6.4 Manual de Desarrollador</a:t>
            </a:r>
          </a:p>
        </p:txBody>
      </p:sp>
      <p:pic>
        <p:nvPicPr>
          <p:cNvPr id="11" name="Picture 10">
            <a:extLst>
              <a:ext uri="{FF2B5EF4-FFF2-40B4-BE49-F238E27FC236}">
                <a16:creationId xmlns:a16="http://schemas.microsoft.com/office/drawing/2014/main" id="{F8C54283-0A13-F9ED-8136-10E2DE802529}"/>
              </a:ext>
            </a:extLst>
          </p:cNvPr>
          <p:cNvPicPr>
            <a:picLocks noChangeAspect="1"/>
          </p:cNvPicPr>
          <p:nvPr/>
        </p:nvPicPr>
        <p:blipFill>
          <a:blip r:embed="rId5"/>
          <a:srcRect t="56668"/>
          <a:stretch>
            <a:fillRect/>
          </a:stretch>
        </p:blipFill>
        <p:spPr>
          <a:xfrm>
            <a:off x="2210052" y="1767975"/>
            <a:ext cx="2009949" cy="2556367"/>
          </a:xfrm>
          <a:prstGeom prst="rect">
            <a:avLst/>
          </a:prstGeom>
        </p:spPr>
      </p:pic>
      <p:pic>
        <p:nvPicPr>
          <p:cNvPr id="16" name="Picture 15">
            <a:extLst>
              <a:ext uri="{FF2B5EF4-FFF2-40B4-BE49-F238E27FC236}">
                <a16:creationId xmlns:a16="http://schemas.microsoft.com/office/drawing/2014/main" id="{8B1664DF-1C68-233D-67C1-7176550E8686}"/>
              </a:ext>
            </a:extLst>
          </p:cNvPr>
          <p:cNvPicPr>
            <a:picLocks noChangeAspect="1"/>
          </p:cNvPicPr>
          <p:nvPr/>
        </p:nvPicPr>
        <p:blipFill>
          <a:blip r:embed="rId6"/>
          <a:stretch>
            <a:fillRect/>
          </a:stretch>
        </p:blipFill>
        <p:spPr>
          <a:xfrm>
            <a:off x="4340931" y="3600657"/>
            <a:ext cx="2756567" cy="2172096"/>
          </a:xfrm>
          <a:prstGeom prst="rect">
            <a:avLst/>
          </a:prstGeom>
        </p:spPr>
      </p:pic>
      <p:sp>
        <p:nvSpPr>
          <p:cNvPr id="17" name="TextBox 16">
            <a:extLst>
              <a:ext uri="{FF2B5EF4-FFF2-40B4-BE49-F238E27FC236}">
                <a16:creationId xmlns:a16="http://schemas.microsoft.com/office/drawing/2014/main" id="{09DCFB92-439E-71D5-20B8-945754C14F8B}"/>
              </a:ext>
            </a:extLst>
          </p:cNvPr>
          <p:cNvSpPr txBox="1"/>
          <p:nvPr/>
        </p:nvSpPr>
        <p:spPr>
          <a:xfrm>
            <a:off x="120650" y="2951860"/>
            <a:ext cx="1792840" cy="307777"/>
          </a:xfrm>
          <a:prstGeom prst="rect">
            <a:avLst/>
          </a:prstGeom>
          <a:noFill/>
          <a:ln>
            <a:solidFill>
              <a:srgbClr val="FF0000"/>
            </a:solidFill>
          </a:ln>
        </p:spPr>
        <p:txBody>
          <a:bodyPr wrap="square" rtlCol="0">
            <a:spAutoFit/>
          </a:bodyPr>
          <a:lstStyle/>
          <a:p>
            <a:r>
              <a:rPr lang="es-MX" sz="1400" dirty="0"/>
              <a:t>Al presionar el botón </a:t>
            </a:r>
            <a:endParaRPr lang="es-VE" sz="1400" dirty="0"/>
          </a:p>
        </p:txBody>
      </p:sp>
      <p:cxnSp>
        <p:nvCxnSpPr>
          <p:cNvPr id="19" name="Straight Arrow Connector 18">
            <a:extLst>
              <a:ext uri="{FF2B5EF4-FFF2-40B4-BE49-F238E27FC236}">
                <a16:creationId xmlns:a16="http://schemas.microsoft.com/office/drawing/2014/main" id="{BB06136E-E1F3-3B3E-777D-280FBD773FFE}"/>
              </a:ext>
            </a:extLst>
          </p:cNvPr>
          <p:cNvCxnSpPr>
            <a:cxnSpLocks/>
            <a:stCxn id="17" idx="3"/>
          </p:cNvCxnSpPr>
          <p:nvPr/>
        </p:nvCxnSpPr>
        <p:spPr>
          <a:xfrm>
            <a:off x="1913490" y="3105749"/>
            <a:ext cx="2679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78850640-B647-2075-C4CA-D5240E0EB17B}"/>
              </a:ext>
            </a:extLst>
          </p:cNvPr>
          <p:cNvSpPr txBox="1"/>
          <p:nvPr/>
        </p:nvSpPr>
        <p:spPr>
          <a:xfrm>
            <a:off x="5011160" y="2197188"/>
            <a:ext cx="1792840" cy="1169551"/>
          </a:xfrm>
          <a:prstGeom prst="rect">
            <a:avLst/>
          </a:prstGeom>
          <a:noFill/>
          <a:ln>
            <a:solidFill>
              <a:srgbClr val="FFC000"/>
            </a:solidFill>
          </a:ln>
        </p:spPr>
        <p:txBody>
          <a:bodyPr wrap="square" rtlCol="0">
            <a:spAutoFit/>
          </a:bodyPr>
          <a:lstStyle/>
          <a:p>
            <a:r>
              <a:rPr lang="es-MX" sz="1400" dirty="0"/>
              <a:t>Se apertura una nueva pestaña con un archivo  </a:t>
            </a:r>
            <a:r>
              <a:rPr lang="es-MX" sz="1400" dirty="0" err="1"/>
              <a:t>pdf</a:t>
            </a:r>
            <a:r>
              <a:rPr lang="es-MX" sz="1400" dirty="0"/>
              <a:t> con las instrucciones de uso del sistema. </a:t>
            </a:r>
            <a:endParaRPr lang="es-VE" sz="1400" dirty="0"/>
          </a:p>
        </p:txBody>
      </p:sp>
      <p:cxnSp>
        <p:nvCxnSpPr>
          <p:cNvPr id="22" name="Straight Arrow Connector 21">
            <a:extLst>
              <a:ext uri="{FF2B5EF4-FFF2-40B4-BE49-F238E27FC236}">
                <a16:creationId xmlns:a16="http://schemas.microsoft.com/office/drawing/2014/main" id="{2092904F-31D5-B146-AE49-EFD00D7F0320}"/>
              </a:ext>
            </a:extLst>
          </p:cNvPr>
          <p:cNvCxnSpPr>
            <a:cxnSpLocks/>
            <a:stCxn id="21" idx="2"/>
          </p:cNvCxnSpPr>
          <p:nvPr/>
        </p:nvCxnSpPr>
        <p:spPr>
          <a:xfrm flipH="1">
            <a:off x="5530850" y="3366739"/>
            <a:ext cx="376730" cy="246897"/>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 name="TextBox 16">
            <a:extLst>
              <a:ext uri="{FF2B5EF4-FFF2-40B4-BE49-F238E27FC236}">
                <a16:creationId xmlns:a16="http://schemas.microsoft.com/office/drawing/2014/main" id="{22B0C14B-DFB7-A05A-056A-717E52BF6DCD}"/>
              </a:ext>
            </a:extLst>
          </p:cNvPr>
          <p:cNvSpPr txBox="1"/>
          <p:nvPr/>
        </p:nvSpPr>
        <p:spPr>
          <a:xfrm>
            <a:off x="1885336" y="7135316"/>
            <a:ext cx="3783311" cy="954107"/>
          </a:xfrm>
          <a:prstGeom prst="rect">
            <a:avLst/>
          </a:prstGeom>
          <a:noFill/>
          <a:ln>
            <a:solidFill>
              <a:srgbClr val="FF0000"/>
            </a:solidFill>
          </a:ln>
        </p:spPr>
        <p:txBody>
          <a:bodyPr wrap="square" rtlCol="0">
            <a:spAutoFit/>
          </a:bodyPr>
          <a:lstStyle/>
          <a:p>
            <a:pPr algn="just"/>
            <a:r>
              <a:rPr lang="es-MX" sz="1400" dirty="0"/>
              <a:t>Para Manual ocurre la misma acción que Manual de Usuario. Al presionar el botón </a:t>
            </a:r>
            <a:r>
              <a:rPr lang="es-MX" sz="1400" dirty="0">
                <a:solidFill>
                  <a:schemeClr val="bg1"/>
                </a:solidFill>
                <a:highlight>
                  <a:srgbClr val="800000"/>
                </a:highlight>
              </a:rPr>
              <a:t>Manual de desarrollador </a:t>
            </a:r>
            <a:r>
              <a:rPr lang="es-MX" sz="1400" dirty="0"/>
              <a:t>se apertura una nueva pestaña con el archivo correspondiente en formato </a:t>
            </a:r>
            <a:r>
              <a:rPr lang="es-MX" sz="1400" dirty="0" err="1"/>
              <a:t>pdf</a:t>
            </a:r>
            <a:r>
              <a:rPr lang="es-MX" sz="1400" dirty="0"/>
              <a:t>.</a:t>
            </a:r>
            <a:endParaRPr lang="es-VE" sz="1400" dirty="0"/>
          </a:p>
        </p:txBody>
      </p:sp>
    </p:spTree>
    <p:extLst>
      <p:ext uri="{BB962C8B-B14F-4D97-AF65-F5344CB8AC3E}">
        <p14:creationId xmlns:p14="http://schemas.microsoft.com/office/powerpoint/2010/main" val="235005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56000" y="1777037"/>
            <a:ext cx="6048000" cy="698500"/>
          </a:xfrm>
          <a:prstGeom prst="rect">
            <a:avLst/>
          </a:prstGeom>
        </p:spPr>
        <p:txBody>
          <a:bodyPr lIns="0" tIns="0" rIns="0" bIns="0" rtlCol="0" anchor="t">
            <a:spAutoFit/>
          </a:bodyPr>
          <a:lstStyle/>
          <a:p>
            <a:pPr algn="l">
              <a:lnSpc>
                <a:spcPts val="5300"/>
              </a:lnSpc>
            </a:pPr>
            <a:r>
              <a:rPr lang="en-US" sz="5000">
                <a:solidFill>
                  <a:srgbClr val="222525"/>
                </a:solidFill>
                <a:latin typeface="DM Serif Display"/>
                <a:ea typeface="DM Serif Display"/>
                <a:cs typeface="DM Serif Display"/>
                <a:sym typeface="DM Serif Display"/>
              </a:rPr>
              <a:t>Índice</a:t>
            </a:r>
          </a:p>
        </p:txBody>
      </p:sp>
      <p:sp>
        <p:nvSpPr>
          <p:cNvPr id="6" name="TextBox 6"/>
          <p:cNvSpPr txBox="1"/>
          <p:nvPr/>
        </p:nvSpPr>
        <p:spPr>
          <a:xfrm>
            <a:off x="589521" y="3241217"/>
            <a:ext cx="1524891" cy="903227"/>
          </a:xfrm>
          <a:prstGeom prst="rect">
            <a:avLst/>
          </a:prstGeom>
        </p:spPr>
        <p:txBody>
          <a:bodyPr lIns="0" tIns="0" rIns="0" bIns="0" rtlCol="0" anchor="t">
            <a:spAutoFit/>
          </a:bodyPr>
          <a:lstStyle/>
          <a:p>
            <a:pPr algn="l">
              <a:lnSpc>
                <a:spcPts val="2405"/>
              </a:lnSpc>
            </a:pPr>
            <a:r>
              <a:rPr lang="en-US" sz="1503" b="1" dirty="0">
                <a:solidFill>
                  <a:schemeClr val="tx1">
                    <a:lumMod val="95000"/>
                    <a:lumOff val="5000"/>
                  </a:schemeClr>
                </a:solidFill>
                <a:latin typeface="Montserrat Semi-Bold"/>
                <a:ea typeface="Montserrat Semi-Bold"/>
                <a:cs typeface="Montserrat Semi-Bold"/>
                <a:sym typeface="Montserrat Semi-Bold"/>
              </a:rPr>
              <a:t>I - </a:t>
            </a:r>
            <a:r>
              <a:rPr lang="en-US" sz="1503" b="1" dirty="0" err="1">
                <a:solidFill>
                  <a:schemeClr val="tx1">
                    <a:lumMod val="95000"/>
                    <a:lumOff val="5000"/>
                  </a:schemeClr>
                </a:solidFill>
                <a:latin typeface="Montserrat Semi-Bold"/>
                <a:ea typeface="Montserrat Semi-Bold"/>
                <a:cs typeface="Montserrat Semi-Bold"/>
                <a:sym typeface="Montserrat Semi-Bold"/>
              </a:rPr>
              <a:t>Introducción</a:t>
            </a:r>
            <a:endParaRPr lang="en-US" sz="1503" b="1" dirty="0">
              <a:solidFill>
                <a:schemeClr val="tx1">
                  <a:lumMod val="95000"/>
                  <a:lumOff val="5000"/>
                </a:schemeClr>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p:txBody>
      </p:sp>
      <p:sp>
        <p:nvSpPr>
          <p:cNvPr id="9" name="AutoShape 9"/>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589521" y="4696895"/>
            <a:ext cx="3364647" cy="299720"/>
          </a:xfrm>
          <a:prstGeom prst="rect">
            <a:avLst/>
          </a:prstGeom>
        </p:spPr>
        <p:txBody>
          <a:bodyPr lIns="0" tIns="0" rIns="0" bIns="0" rtlCol="0" anchor="t">
            <a:spAutoFit/>
          </a:bodyPr>
          <a:lstStyle/>
          <a:p>
            <a:pPr algn="l">
              <a:lnSpc>
                <a:spcPts val="2559"/>
              </a:lnSpc>
            </a:pPr>
            <a:r>
              <a:rPr lang="en-US" sz="1599" b="1" dirty="0">
                <a:solidFill>
                  <a:srgbClr val="222525"/>
                </a:solidFill>
                <a:latin typeface="Montserrat Semi-Bold"/>
                <a:ea typeface="Montserrat Semi-Bold"/>
                <a:cs typeface="Montserrat Semi-Bold"/>
                <a:sym typeface="Montserrat Semi-Bold"/>
              </a:rPr>
              <a:t>II - </a:t>
            </a:r>
            <a:r>
              <a:rPr lang="en-US" sz="1599" b="1" dirty="0" err="1">
                <a:solidFill>
                  <a:srgbClr val="222525"/>
                </a:solidFill>
                <a:latin typeface="Montserrat Semi-Bold"/>
                <a:ea typeface="Montserrat Semi-Bold"/>
                <a:cs typeface="Montserrat Semi-Bold"/>
                <a:sym typeface="Montserrat Semi-Bold"/>
              </a:rPr>
              <a:t>Operaciones</a:t>
            </a:r>
            <a:r>
              <a:rPr lang="en-US" sz="1599" b="1" dirty="0">
                <a:solidFill>
                  <a:srgbClr val="222525"/>
                </a:solidFill>
                <a:latin typeface="Montserrat Semi-Bold"/>
                <a:ea typeface="Montserrat Semi-Bold"/>
                <a:cs typeface="Montserrat Semi-Bold"/>
                <a:sym typeface="Montserrat Semi-Bold"/>
              </a:rPr>
              <a:t> del  Sistema</a:t>
            </a:r>
          </a:p>
        </p:txBody>
      </p:sp>
      <p:sp>
        <p:nvSpPr>
          <p:cNvPr id="11" name="TextBox 11"/>
          <p:cNvSpPr txBox="1"/>
          <p:nvPr/>
        </p:nvSpPr>
        <p:spPr>
          <a:xfrm>
            <a:off x="6622143" y="3241217"/>
            <a:ext cx="696673" cy="599899"/>
          </a:xfrm>
          <a:prstGeom prst="rect">
            <a:avLst/>
          </a:prstGeom>
        </p:spPr>
        <p:txBody>
          <a:bodyPr lIns="0" tIns="0" rIns="0" bIns="0" rtlCol="0" anchor="t">
            <a:spAutoFit/>
          </a:bodyPr>
          <a:lstStyle/>
          <a:p>
            <a:pPr algn="r">
              <a:lnSpc>
                <a:spcPts val="2405"/>
              </a:lnSpc>
            </a:pPr>
            <a:r>
              <a:rPr lang="en-US" sz="1503" b="1" dirty="0">
                <a:solidFill>
                  <a:srgbClr val="222525"/>
                </a:solidFill>
                <a:latin typeface="Montserrat Bold"/>
                <a:ea typeface="Montserrat Bold"/>
                <a:cs typeface="Montserrat Bold"/>
                <a:sym typeface="Montserrat Bold"/>
              </a:rPr>
              <a:t>Pag.</a:t>
            </a:r>
          </a:p>
          <a:p>
            <a:pPr algn="l">
              <a:lnSpc>
                <a:spcPts val="2405"/>
              </a:lnSpc>
            </a:pPr>
            <a:endParaRPr lang="en-US" sz="1503" b="1" dirty="0">
              <a:solidFill>
                <a:srgbClr val="222525"/>
              </a:solidFill>
              <a:latin typeface="Montserrat Bold"/>
              <a:ea typeface="Montserrat Bold"/>
              <a:cs typeface="Montserrat Bold"/>
              <a:sym typeface="Montserrat Bold"/>
            </a:endParaRPr>
          </a:p>
        </p:txBody>
      </p:sp>
      <p:sp>
        <p:nvSpPr>
          <p:cNvPr id="16" name="CuadroTexto 15">
            <a:extLst>
              <a:ext uri="{FF2B5EF4-FFF2-40B4-BE49-F238E27FC236}">
                <a16:creationId xmlns:a16="http://schemas.microsoft.com/office/drawing/2014/main" id="{9AA99A9C-193F-099E-CA56-59DBF442BA45}"/>
              </a:ext>
            </a:extLst>
          </p:cNvPr>
          <p:cNvSpPr txBox="1"/>
          <p:nvPr/>
        </p:nvSpPr>
        <p:spPr>
          <a:xfrm>
            <a:off x="589521" y="3698066"/>
            <a:ext cx="6727159" cy="523220"/>
          </a:xfrm>
          <a:prstGeom prst="rect">
            <a:avLst/>
          </a:prstGeom>
          <a:noFill/>
        </p:spPr>
        <p:txBody>
          <a:bodyPr wrap="square" rtlCol="0">
            <a:spAutoFit/>
          </a:bodyPr>
          <a:lstStyle/>
          <a:p>
            <a:pPr marL="342900" indent="-342900">
              <a:buFont typeface="+mj-lt"/>
              <a:buAutoNum type="arabicPeriod"/>
            </a:pPr>
            <a:r>
              <a:rPr lang="es-VE" sz="1400" dirty="0"/>
              <a:t>Objetivos   ……………………………………………………………………………………………………………     4 </a:t>
            </a:r>
          </a:p>
          <a:p>
            <a:pPr marL="342900" indent="-342900">
              <a:buFont typeface="+mj-lt"/>
              <a:buAutoNum type="arabicPeriod"/>
            </a:pPr>
            <a:r>
              <a:rPr lang="es-VE" sz="1400" dirty="0"/>
              <a:t>Requerimientos   ………………………………………………………………………………………………….     4</a:t>
            </a:r>
          </a:p>
        </p:txBody>
      </p:sp>
      <p:sp>
        <p:nvSpPr>
          <p:cNvPr id="17" name="CuadroTexto 16">
            <a:extLst>
              <a:ext uri="{FF2B5EF4-FFF2-40B4-BE49-F238E27FC236}">
                <a16:creationId xmlns:a16="http://schemas.microsoft.com/office/drawing/2014/main" id="{9EE4329A-F664-7EE5-9ED6-62CC365996FD}"/>
              </a:ext>
            </a:extLst>
          </p:cNvPr>
          <p:cNvSpPr txBox="1"/>
          <p:nvPr/>
        </p:nvSpPr>
        <p:spPr>
          <a:xfrm>
            <a:off x="589521" y="5153604"/>
            <a:ext cx="6727159" cy="4401205"/>
          </a:xfrm>
          <a:prstGeom prst="rect">
            <a:avLst/>
          </a:prstGeom>
          <a:noFill/>
        </p:spPr>
        <p:txBody>
          <a:bodyPr wrap="square" rtlCol="0">
            <a:spAutoFit/>
          </a:bodyPr>
          <a:lstStyle/>
          <a:p>
            <a:pPr marL="342900" indent="-342900" algn="just">
              <a:buFont typeface="+mj-lt"/>
              <a:buAutoNum type="arabicPeriod"/>
            </a:pPr>
            <a:r>
              <a:rPr lang="es-VE" sz="1400" dirty="0"/>
              <a:t>Funcionalidad   …………………..………………………………………………………………………………..     5   </a:t>
            </a:r>
          </a:p>
          <a:p>
            <a:pPr marL="342900" indent="-342900" algn="just">
              <a:buFont typeface="+mj-lt"/>
              <a:buAutoNum type="arabicPeriod"/>
            </a:pPr>
            <a:r>
              <a:rPr lang="es-VE" sz="1400" dirty="0"/>
              <a:t>Botones y Tablas   ………………..……………………………………………………………………………….    8</a:t>
            </a:r>
          </a:p>
          <a:p>
            <a:pPr marL="342900" indent="-342900" algn="just">
              <a:buFont typeface="+mj-lt"/>
              <a:buAutoNum type="arabicPeriod"/>
            </a:pPr>
            <a:r>
              <a:rPr lang="es-VE" sz="1400" dirty="0"/>
              <a:t>Descripción del Sistema   ……..……………………………………………………………………………….    9 </a:t>
            </a:r>
          </a:p>
          <a:p>
            <a:pPr algn="just"/>
            <a:r>
              <a:rPr lang="es-VE" sz="1400" dirty="0"/>
              <a:t>         3.1    Inicio   …………………………………………………………………………………………………………..    9</a:t>
            </a:r>
          </a:p>
          <a:p>
            <a:pPr algn="just"/>
            <a:r>
              <a:rPr lang="es-VE" sz="1400" dirty="0"/>
              <a:t>         3.2    Monitoreo  .………………………………………………………………………………………………….. 10</a:t>
            </a:r>
          </a:p>
          <a:p>
            <a:pPr algn="just"/>
            <a:r>
              <a:rPr lang="es-VE" sz="1400" dirty="0"/>
              <a:t>         3.3    Equipos   ……………………………………………………………………………………………………….  11</a:t>
            </a:r>
          </a:p>
          <a:p>
            <a:pPr algn="just"/>
            <a:r>
              <a:rPr lang="es-VE" sz="1400" dirty="0"/>
              <a:t>	3.3.1    NVR  ……………………………………………………………………………………………...  11</a:t>
            </a:r>
          </a:p>
          <a:p>
            <a:pPr algn="just"/>
            <a:r>
              <a:rPr lang="es-VE" sz="1400" dirty="0"/>
              <a:t>	3.3.2    Cámara   ………………………………………………………………………………………..  11</a:t>
            </a:r>
          </a:p>
          <a:p>
            <a:pPr algn="just"/>
            <a:r>
              <a:rPr lang="es-VE" sz="1400" dirty="0"/>
              <a:t>	3.3.3    Enlace   ………………………………………………………………………………………….  11</a:t>
            </a:r>
          </a:p>
          <a:p>
            <a:pPr algn="just"/>
            <a:r>
              <a:rPr lang="es-VE" sz="1400" dirty="0"/>
              <a:t>	3.3.4    Switch   ………………………………………………………………………………………….  11</a:t>
            </a:r>
          </a:p>
          <a:p>
            <a:pPr algn="just"/>
            <a:r>
              <a:rPr lang="es-VE" sz="1400" dirty="0"/>
              <a:t>          	3.3.5    Cámara en Stock   ………………………………………………………………………….  11</a:t>
            </a:r>
          </a:p>
          <a:p>
            <a:pPr algn="just"/>
            <a:r>
              <a:rPr lang="es-VE" sz="1400" dirty="0"/>
              <a:t>          3.4    Condición de Atención   ………………………………………………………………………………   13</a:t>
            </a:r>
          </a:p>
          <a:p>
            <a:pPr algn="just"/>
            <a:r>
              <a:rPr lang="es-VE" sz="1400" dirty="0"/>
              <a:t>          3.5    Historial Eliminados  ……………………………………………………………………………………   17</a:t>
            </a:r>
          </a:p>
          <a:p>
            <a:pPr algn="just"/>
            <a:r>
              <a:rPr lang="es-VE" sz="1400" dirty="0"/>
              <a:t>          3.6    Reporte   ……………………………………………………………………………………………………..   17</a:t>
            </a:r>
          </a:p>
          <a:p>
            <a:pPr algn="just"/>
            <a:r>
              <a:rPr lang="es-VE" sz="1400" dirty="0"/>
              <a:t>          3.7    Configuración   …………………………………………………………………………………………….   18 </a:t>
            </a:r>
          </a:p>
          <a:p>
            <a:pPr algn="just"/>
            <a:r>
              <a:rPr lang="es-VE" sz="1400" dirty="0"/>
              <a:t>                       3.6.1    Perfil   ……………………………………………………………………………………………   18</a:t>
            </a:r>
          </a:p>
          <a:p>
            <a:pPr algn="just"/>
            <a:r>
              <a:rPr lang="es-VE" sz="1400" dirty="0"/>
              <a:t>                       3.6.2    Usuarios   ……………………………………………………………………………………..    19</a:t>
            </a:r>
          </a:p>
          <a:p>
            <a:pPr algn="just"/>
            <a:r>
              <a:rPr lang="es-VE" sz="1400" dirty="0"/>
              <a:t>                       3.6.3    Manual de Usuario   ……………………………………………………………………..    19</a:t>
            </a:r>
          </a:p>
          <a:p>
            <a:pPr algn="just"/>
            <a:r>
              <a:rPr lang="es-VE" sz="1400" dirty="0"/>
              <a:t>                       3.6.4    Manual de Desarrollador  .…………………………………………………………….   19</a:t>
            </a:r>
          </a:p>
          <a:p>
            <a:endParaRPr lang="es-VE"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pSp>
        <p:nvGrpSpPr>
          <p:cNvPr id="6" name="Group 6"/>
          <p:cNvGrpSpPr/>
          <p:nvPr/>
        </p:nvGrpSpPr>
        <p:grpSpPr>
          <a:xfrm>
            <a:off x="1516604" y="2514748"/>
            <a:ext cx="5860531" cy="2849314"/>
            <a:chOff x="0" y="0"/>
            <a:chExt cx="1082655" cy="1070284"/>
          </a:xfrm>
        </p:grpSpPr>
        <p:sp>
          <p:nvSpPr>
            <p:cNvPr id="7" name="Freeform 7"/>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rgbClr val="FFFFFF"/>
            </a:solidFill>
          </p:spPr>
        </p:sp>
        <p:sp>
          <p:nvSpPr>
            <p:cNvPr id="8" name="TextBox 8"/>
            <p:cNvSpPr txBox="1"/>
            <p:nvPr/>
          </p:nvSpPr>
          <p:spPr>
            <a:xfrm>
              <a:off x="0" y="-85725"/>
              <a:ext cx="1082655" cy="1156009"/>
            </a:xfrm>
            <a:prstGeom prst="rect">
              <a:avLst/>
            </a:prstGeom>
          </p:spPr>
          <p:txBody>
            <a:bodyPr lIns="50800" tIns="50800" rIns="50800" bIns="50800" rtlCol="0" anchor="ctr"/>
            <a:lstStyle/>
            <a:p>
              <a:pPr algn="ctr">
                <a:lnSpc>
                  <a:spcPts val="2069"/>
                </a:lnSpc>
              </a:pPr>
              <a:endParaRPr/>
            </a:p>
          </p:txBody>
        </p:sp>
      </p:grpSp>
      <p:sp>
        <p:nvSpPr>
          <p:cNvPr id="12" name="TextBox 12"/>
          <p:cNvSpPr txBox="1"/>
          <p:nvPr/>
        </p:nvSpPr>
        <p:spPr>
          <a:xfrm>
            <a:off x="589521" y="1439886"/>
            <a:ext cx="6048000" cy="660181"/>
          </a:xfrm>
          <a:prstGeom prst="rect">
            <a:avLst/>
          </a:prstGeom>
        </p:spPr>
        <p:txBody>
          <a:bodyPr lIns="0" tIns="0" rIns="0" bIns="0" rtlCol="0" anchor="t">
            <a:spAutoFit/>
          </a:bodyPr>
          <a:lstStyle/>
          <a:p>
            <a:pPr algn="l">
              <a:lnSpc>
                <a:spcPts val="5300"/>
              </a:lnSpc>
            </a:pPr>
            <a:r>
              <a:rPr lang="en-US" sz="4000" dirty="0">
                <a:solidFill>
                  <a:srgbClr val="222525"/>
                </a:solidFill>
                <a:latin typeface="DM Serif Display"/>
                <a:ea typeface="DM Serif Display"/>
                <a:cs typeface="DM Serif Display"/>
                <a:sym typeface="DM Serif Display"/>
              </a:rPr>
              <a:t>I. </a:t>
            </a:r>
            <a:r>
              <a:rPr lang="en-US" sz="4000" dirty="0" err="1">
                <a:solidFill>
                  <a:srgbClr val="222525"/>
                </a:solidFill>
                <a:latin typeface="DM Serif Display"/>
                <a:ea typeface="DM Serif Display"/>
                <a:cs typeface="DM Serif Display"/>
                <a:sym typeface="DM Serif Display"/>
              </a:rPr>
              <a:t>Introducción</a:t>
            </a:r>
            <a:endParaRPr lang="en-US" sz="4000" dirty="0">
              <a:solidFill>
                <a:srgbClr val="222525"/>
              </a:solidFill>
              <a:latin typeface="DM Serif Display"/>
              <a:ea typeface="DM Serif Display"/>
              <a:cs typeface="DM Serif Display"/>
              <a:sym typeface="DM Serif Display"/>
            </a:endParaRPr>
          </a:p>
        </p:txBody>
      </p:sp>
      <p:sp>
        <p:nvSpPr>
          <p:cNvPr id="13" name="TextBox 13"/>
          <p:cNvSpPr txBox="1"/>
          <p:nvPr/>
        </p:nvSpPr>
        <p:spPr>
          <a:xfrm>
            <a:off x="756000" y="10084923"/>
            <a:ext cx="1742330" cy="191912"/>
          </a:xfrm>
          <a:prstGeom prst="rect">
            <a:avLst/>
          </a:prstGeom>
        </p:spPr>
        <p:txBody>
          <a:bodyPr lIns="0" tIns="0" rIns="0" bIns="0" rtlCol="0" anchor="t">
            <a:spAutoFit/>
          </a:bodyPr>
          <a:lstStyle/>
          <a:p>
            <a:pPr>
              <a:lnSpc>
                <a:spcPts val="1599"/>
              </a:lnSpc>
            </a:pPr>
            <a:r>
              <a:rPr lang="en-US" sz="1200" dirty="0" err="1">
                <a:solidFill>
                  <a:srgbClr val="222525"/>
                </a:solidFill>
                <a:latin typeface="Montserrat"/>
                <a:ea typeface="Montserrat"/>
                <a:cs typeface="Montserrat"/>
                <a:sym typeface="Montserrat"/>
              </a:rPr>
              <a:t>Introducción</a:t>
            </a:r>
            <a:endParaRPr lang="en-US" sz="1200" dirty="0">
              <a:solidFill>
                <a:srgbClr val="222525"/>
              </a:solidFill>
              <a:latin typeface="Montserrat"/>
              <a:ea typeface="Montserrat"/>
              <a:cs typeface="Montserrat"/>
              <a:sym typeface="Montserrat"/>
            </a:endParaRPr>
          </a:p>
        </p:txBody>
      </p:sp>
      <p:sp>
        <p:nvSpPr>
          <p:cNvPr id="14" name="TextBox 14"/>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4</a:t>
            </a:r>
          </a:p>
        </p:txBody>
      </p:sp>
      <p:sp>
        <p:nvSpPr>
          <p:cNvPr id="25" name="CuadroTexto 24">
            <a:extLst>
              <a:ext uri="{FF2B5EF4-FFF2-40B4-BE49-F238E27FC236}">
                <a16:creationId xmlns:a16="http://schemas.microsoft.com/office/drawing/2014/main" id="{C991836F-B109-1965-EAA5-4C91125EC72A}"/>
              </a:ext>
            </a:extLst>
          </p:cNvPr>
          <p:cNvSpPr txBox="1"/>
          <p:nvPr/>
        </p:nvSpPr>
        <p:spPr>
          <a:xfrm>
            <a:off x="1568450" y="2644320"/>
            <a:ext cx="5708130" cy="2523768"/>
          </a:xfrm>
          <a:prstGeom prst="rect">
            <a:avLst/>
          </a:prstGeom>
          <a:noFill/>
        </p:spPr>
        <p:txBody>
          <a:bodyPr wrap="square" rtlCol="0">
            <a:spAutoFit/>
          </a:bodyPr>
          <a:lstStyle/>
          <a:p>
            <a:pPr marL="342900" indent="-342900">
              <a:buFont typeface="+mj-lt"/>
              <a:buAutoNum type="arabicPeriod"/>
            </a:pPr>
            <a:r>
              <a:rPr lang="es-ES" sz="3200" dirty="0"/>
              <a:t>Objetivos</a:t>
            </a:r>
          </a:p>
          <a:p>
            <a:endParaRPr lang="es-ES" sz="1400" dirty="0"/>
          </a:p>
          <a:p>
            <a:endParaRPr lang="es-ES" sz="1400" dirty="0"/>
          </a:p>
          <a:p>
            <a:pPr algn="just"/>
            <a:r>
              <a:rPr lang="es-ES" sz="1400" dirty="0"/>
              <a:t>El objetivo del manual de usuario del Sistema </a:t>
            </a:r>
            <a:r>
              <a:rPr lang="es-ES" sz="1400" b="1" dirty="0" err="1"/>
              <a:t>CamStatus</a:t>
            </a:r>
            <a:r>
              <a:rPr lang="es-ES" sz="1400" b="1" dirty="0"/>
              <a:t>-Security</a:t>
            </a:r>
            <a:r>
              <a:rPr lang="es-ES" sz="1400" dirty="0"/>
              <a:t> es brindar al usuario final una guía detallada para utilizar de manera efectiva el sistema, así como proporcionar información sobre las distintas funcionalidades de la aplicación. Con este manual, el usuario podrá aprender a utilizar todas las herramientas y características disponibles en el sistema, optimizando así su uso y el seguimiento de sus actividades de manera eficiente.</a:t>
            </a:r>
            <a:endParaRPr lang="es-VE" sz="1400" dirty="0"/>
          </a:p>
        </p:txBody>
      </p:sp>
      <p:grpSp>
        <p:nvGrpSpPr>
          <p:cNvPr id="26" name="Group 6">
            <a:extLst>
              <a:ext uri="{FF2B5EF4-FFF2-40B4-BE49-F238E27FC236}">
                <a16:creationId xmlns:a16="http://schemas.microsoft.com/office/drawing/2014/main" id="{CCE254E3-6879-6DA9-1636-41A02AB6EC8B}"/>
              </a:ext>
            </a:extLst>
          </p:cNvPr>
          <p:cNvGrpSpPr/>
          <p:nvPr/>
        </p:nvGrpSpPr>
        <p:grpSpPr>
          <a:xfrm>
            <a:off x="273050" y="6231257"/>
            <a:ext cx="5759975" cy="2657402"/>
            <a:chOff x="0" y="0"/>
            <a:chExt cx="1082655" cy="1070284"/>
          </a:xfrm>
        </p:grpSpPr>
        <p:sp>
          <p:nvSpPr>
            <p:cNvPr id="27" name="Freeform 7">
              <a:extLst>
                <a:ext uri="{FF2B5EF4-FFF2-40B4-BE49-F238E27FC236}">
                  <a16:creationId xmlns:a16="http://schemas.microsoft.com/office/drawing/2014/main" id="{2562284F-E5DE-5DDA-3549-0BAD9C365AFC}"/>
                </a:ext>
              </a:extLst>
            </p:cNvPr>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chemeClr val="tx1"/>
            </a:solidFill>
          </p:spPr>
        </p:sp>
        <p:sp>
          <p:nvSpPr>
            <p:cNvPr id="28" name="TextBox 8">
              <a:extLst>
                <a:ext uri="{FF2B5EF4-FFF2-40B4-BE49-F238E27FC236}">
                  <a16:creationId xmlns:a16="http://schemas.microsoft.com/office/drawing/2014/main" id="{83E2B5A2-D6DF-345F-61AA-8C334EEAAAB4}"/>
                </a:ext>
              </a:extLst>
            </p:cNvPr>
            <p:cNvSpPr txBox="1"/>
            <p:nvPr/>
          </p:nvSpPr>
          <p:spPr>
            <a:xfrm>
              <a:off x="0" y="-85725"/>
              <a:ext cx="1082655" cy="1156009"/>
            </a:xfrm>
            <a:prstGeom prst="rect">
              <a:avLst/>
            </a:prstGeom>
          </p:spPr>
          <p:txBody>
            <a:bodyPr lIns="50800" tIns="50800" rIns="50800" bIns="50800" rtlCol="0" anchor="ctr"/>
            <a:lstStyle/>
            <a:p>
              <a:pPr algn="ctr">
                <a:lnSpc>
                  <a:spcPts val="2069"/>
                </a:lnSpc>
              </a:pPr>
              <a:endParaRPr>
                <a:solidFill>
                  <a:schemeClr val="tx1">
                    <a:lumMod val="95000"/>
                    <a:lumOff val="5000"/>
                  </a:schemeClr>
                </a:solidFill>
              </a:endParaRPr>
            </a:p>
          </p:txBody>
        </p:sp>
      </p:grpSp>
      <p:sp>
        <p:nvSpPr>
          <p:cNvPr id="29" name="CuadroTexto 28">
            <a:extLst>
              <a:ext uri="{FF2B5EF4-FFF2-40B4-BE49-F238E27FC236}">
                <a16:creationId xmlns:a16="http://schemas.microsoft.com/office/drawing/2014/main" id="{68F11F59-3675-FB10-6706-860E59584EDB}"/>
              </a:ext>
            </a:extLst>
          </p:cNvPr>
          <p:cNvSpPr txBox="1"/>
          <p:nvPr/>
        </p:nvSpPr>
        <p:spPr>
          <a:xfrm>
            <a:off x="390445" y="6301838"/>
            <a:ext cx="5055143" cy="2523768"/>
          </a:xfrm>
          <a:prstGeom prst="rect">
            <a:avLst/>
          </a:prstGeom>
          <a:noFill/>
        </p:spPr>
        <p:txBody>
          <a:bodyPr wrap="square" rtlCol="0">
            <a:spAutoFit/>
          </a:bodyPr>
          <a:lstStyle/>
          <a:p>
            <a:r>
              <a:rPr lang="es-VE" sz="3200" dirty="0">
                <a:solidFill>
                  <a:schemeClr val="bg1"/>
                </a:solidFill>
              </a:rPr>
              <a:t>2. Requerimientos</a:t>
            </a:r>
          </a:p>
          <a:p>
            <a:endParaRPr lang="es-VE" sz="1400" dirty="0">
              <a:solidFill>
                <a:schemeClr val="bg1"/>
              </a:solidFill>
            </a:endParaRPr>
          </a:p>
          <a:p>
            <a:pPr marL="285750" indent="-285750" algn="just">
              <a:buFont typeface="Arial" panose="020B0604020202020204" pitchFamily="34" charset="0"/>
              <a:buChar char="•"/>
            </a:pPr>
            <a:r>
              <a:rPr lang="es-VE" sz="1400" dirty="0">
                <a:solidFill>
                  <a:schemeClr val="bg1"/>
                </a:solidFill>
              </a:rPr>
              <a:t>Equipo Pentium 4 o Superior.</a:t>
            </a:r>
          </a:p>
          <a:p>
            <a:pPr marL="285750" indent="-285750" algn="just">
              <a:buFont typeface="Arial" panose="020B0604020202020204" pitchFamily="34" charset="0"/>
              <a:buChar char="•"/>
            </a:pPr>
            <a:r>
              <a:rPr lang="es-VE" sz="1400" dirty="0">
                <a:solidFill>
                  <a:schemeClr val="bg1"/>
                </a:solidFill>
              </a:rPr>
              <a:t>Mínimo 4Gb en RAM.</a:t>
            </a:r>
          </a:p>
          <a:p>
            <a:pPr marL="285750" indent="-285750" algn="just">
              <a:buFont typeface="Arial" panose="020B0604020202020204" pitchFamily="34" charset="0"/>
              <a:buChar char="•"/>
            </a:pPr>
            <a:r>
              <a:rPr lang="es-VE" sz="1400" dirty="0">
                <a:solidFill>
                  <a:schemeClr val="bg1"/>
                </a:solidFill>
              </a:rPr>
              <a:t>Sistema Operativo Ubuntu 10.4 - Windows 7 o Superior.</a:t>
            </a:r>
          </a:p>
          <a:p>
            <a:pPr marL="285750" indent="-285750" algn="just">
              <a:buFont typeface="Arial" panose="020B0604020202020204" pitchFamily="34" charset="0"/>
              <a:buChar char="•"/>
            </a:pPr>
            <a:r>
              <a:rPr lang="es-VE" sz="1400" dirty="0">
                <a:solidFill>
                  <a:schemeClr val="bg1"/>
                </a:solidFill>
              </a:rPr>
              <a:t>Resolución gráfica 800*600.</a:t>
            </a:r>
          </a:p>
          <a:p>
            <a:pPr marL="285750" indent="-285750" algn="just">
              <a:buFont typeface="Arial" panose="020B0604020202020204" pitchFamily="34" charset="0"/>
              <a:buChar char="•"/>
            </a:pPr>
            <a:r>
              <a:rPr lang="es-VE" sz="1400" dirty="0">
                <a:solidFill>
                  <a:schemeClr val="bg1"/>
                </a:solidFill>
              </a:rPr>
              <a:t>Navegador web Mozilla Firefox, Microsoft Edge, entre otros.</a:t>
            </a:r>
          </a:p>
          <a:p>
            <a:pPr marL="285750" indent="-285750" algn="just">
              <a:buFont typeface="Arial" panose="020B0604020202020204" pitchFamily="34" charset="0"/>
              <a:buChar char="•"/>
            </a:pPr>
            <a:r>
              <a:rPr lang="es-VE" sz="1400" dirty="0">
                <a:solidFill>
                  <a:schemeClr val="bg1"/>
                </a:solidFill>
              </a:rPr>
              <a:t>Microsoft Office 13 o posterior.</a:t>
            </a:r>
          </a:p>
          <a:p>
            <a:pPr marL="285750" indent="-285750" algn="just">
              <a:buFont typeface="Arial" panose="020B0604020202020204" pitchFamily="34" charset="0"/>
              <a:buChar char="•"/>
            </a:pPr>
            <a:r>
              <a:rPr lang="es-VE" sz="1400" dirty="0">
                <a:solidFill>
                  <a:schemeClr val="bg1"/>
                </a:solidFill>
              </a:rPr>
              <a:t>Adobe Reader 5.0 o posterior (opcional).</a:t>
            </a:r>
          </a:p>
          <a:p>
            <a:pPr marL="285750" indent="-285750">
              <a:buFont typeface="Arial" panose="020B0604020202020204" pitchFamily="34" charset="0"/>
              <a:buChar char="•"/>
            </a:pPr>
            <a:r>
              <a:rPr lang="es-VE" sz="1400" dirty="0">
                <a:solidFill>
                  <a:schemeClr val="bg1"/>
                </a:solidFill>
              </a:rPr>
              <a:t>Conexión al servidor.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6" name="TextBox 6"/>
          <p:cNvSpPr txBox="1"/>
          <p:nvPr/>
        </p:nvSpPr>
        <p:spPr>
          <a:xfrm>
            <a:off x="284667" y="1371282"/>
            <a:ext cx="6984650" cy="660181"/>
          </a:xfrm>
          <a:prstGeom prst="rect">
            <a:avLst/>
          </a:prstGeom>
        </p:spPr>
        <p:txBody>
          <a:bodyPr wrap="square" lIns="0" tIns="0" rIns="0" bIns="0" rtlCol="0" anchor="t">
            <a:spAutoFit/>
          </a:bodyPr>
          <a:lstStyle/>
          <a:p>
            <a:pPr algn="l">
              <a:lnSpc>
                <a:spcPts val="5300"/>
              </a:lnSpc>
            </a:pPr>
            <a:r>
              <a:rPr lang="en-US" sz="4000" dirty="0">
                <a:solidFill>
                  <a:srgbClr val="222525"/>
                </a:solidFill>
                <a:latin typeface="DM Serif Display"/>
                <a:ea typeface="DM Serif Display"/>
                <a:cs typeface="DM Serif Display"/>
                <a:sym typeface="DM Serif Display"/>
              </a:rPr>
              <a:t>II. </a:t>
            </a:r>
            <a:r>
              <a:rPr lang="en-US" sz="4000" dirty="0" err="1">
                <a:solidFill>
                  <a:srgbClr val="222525"/>
                </a:solidFill>
                <a:latin typeface="DM Serif Display"/>
                <a:ea typeface="DM Serif Display"/>
                <a:cs typeface="DM Serif Display"/>
                <a:sym typeface="DM Serif Display"/>
              </a:rPr>
              <a:t>Operaciones</a:t>
            </a:r>
            <a:r>
              <a:rPr lang="en-US" sz="4000" dirty="0">
                <a:solidFill>
                  <a:srgbClr val="222525"/>
                </a:solidFill>
                <a:latin typeface="DM Serif Display"/>
                <a:ea typeface="DM Serif Display"/>
                <a:cs typeface="DM Serif Display"/>
                <a:sym typeface="DM Serif Display"/>
              </a:rPr>
              <a:t> del </a:t>
            </a:r>
            <a:r>
              <a:rPr lang="en-US" sz="4000" dirty="0" err="1">
                <a:solidFill>
                  <a:srgbClr val="222525"/>
                </a:solidFill>
                <a:latin typeface="DM Serif Display"/>
                <a:ea typeface="DM Serif Display"/>
                <a:cs typeface="DM Serif Display"/>
                <a:sym typeface="DM Serif Display"/>
              </a:rPr>
              <a:t>sistema</a:t>
            </a:r>
            <a:endParaRPr lang="en-US" sz="4000" dirty="0">
              <a:solidFill>
                <a:srgbClr val="222525"/>
              </a:solidFill>
              <a:latin typeface="DM Serif Display"/>
              <a:ea typeface="DM Serif Display"/>
              <a:cs typeface="DM Serif Display"/>
              <a:sym typeface="DM Serif Display"/>
            </a:endParaRPr>
          </a:p>
        </p:txBody>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Sistema</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5</a:t>
            </a:r>
          </a:p>
        </p:txBody>
      </p:sp>
      <p:grpSp>
        <p:nvGrpSpPr>
          <p:cNvPr id="11" name="Group 11"/>
          <p:cNvGrpSpPr/>
          <p:nvPr/>
        </p:nvGrpSpPr>
        <p:grpSpPr>
          <a:xfrm>
            <a:off x="284667" y="2319018"/>
            <a:ext cx="6519333" cy="2840351"/>
            <a:chOff x="0" y="0"/>
            <a:chExt cx="1526339" cy="1744025"/>
          </a:xfrm>
        </p:grpSpPr>
        <p:sp>
          <p:nvSpPr>
            <p:cNvPr id="12" name="Freeform 12"/>
            <p:cNvSpPr/>
            <p:nvPr/>
          </p:nvSpPr>
          <p:spPr>
            <a:xfrm>
              <a:off x="0" y="0"/>
              <a:ext cx="1526339" cy="1744025"/>
            </a:xfrm>
            <a:custGeom>
              <a:avLst/>
              <a:gdLst/>
              <a:ahLst/>
              <a:cxnLst/>
              <a:rect l="l" t="t" r="r" b="b"/>
              <a:pathLst>
                <a:path w="1526339" h="1744025">
                  <a:moveTo>
                    <a:pt x="0" y="0"/>
                  </a:moveTo>
                  <a:lnTo>
                    <a:pt x="1526339" y="0"/>
                  </a:lnTo>
                  <a:lnTo>
                    <a:pt x="1526339" y="1744025"/>
                  </a:lnTo>
                  <a:lnTo>
                    <a:pt x="0" y="1744025"/>
                  </a:lnTo>
                  <a:close/>
                </a:path>
              </a:pathLst>
            </a:custGeom>
            <a:solidFill>
              <a:srgbClr val="C00000"/>
            </a:solidFill>
          </p:spPr>
        </p:sp>
        <p:sp>
          <p:nvSpPr>
            <p:cNvPr id="13" name="TextBox 13"/>
            <p:cNvSpPr txBox="1"/>
            <p:nvPr/>
          </p:nvSpPr>
          <p:spPr>
            <a:xfrm>
              <a:off x="0" y="-28575"/>
              <a:ext cx="1526339" cy="1772600"/>
            </a:xfrm>
            <a:prstGeom prst="rect">
              <a:avLst/>
            </a:prstGeom>
          </p:spPr>
          <p:txBody>
            <a:bodyPr lIns="32814" tIns="32814" rIns="32814" bIns="32814" rtlCol="0" anchor="ctr"/>
            <a:lstStyle/>
            <a:p>
              <a:pPr algn="ctr">
                <a:lnSpc>
                  <a:spcPts val="1627"/>
                </a:lnSpc>
              </a:pPr>
              <a:endParaRPr>
                <a:solidFill>
                  <a:srgbClr val="C00000"/>
                </a:solidFill>
              </a:endParaRPr>
            </a:p>
          </p:txBody>
        </p:sp>
      </p:grpSp>
      <p:sp>
        <p:nvSpPr>
          <p:cNvPr id="21" name="CuadroTexto 20">
            <a:extLst>
              <a:ext uri="{FF2B5EF4-FFF2-40B4-BE49-F238E27FC236}">
                <a16:creationId xmlns:a16="http://schemas.microsoft.com/office/drawing/2014/main" id="{745F0C0B-DC53-5343-7AF9-CB3F8A42AD1A}"/>
              </a:ext>
            </a:extLst>
          </p:cNvPr>
          <p:cNvSpPr txBox="1"/>
          <p:nvPr/>
        </p:nvSpPr>
        <p:spPr>
          <a:xfrm>
            <a:off x="425656" y="2692320"/>
            <a:ext cx="6237354" cy="1938992"/>
          </a:xfrm>
          <a:prstGeom prst="rect">
            <a:avLst/>
          </a:prstGeom>
          <a:noFill/>
        </p:spPr>
        <p:txBody>
          <a:bodyPr wrap="square" rtlCol="0">
            <a:spAutoFit/>
          </a:bodyPr>
          <a:lstStyle/>
          <a:p>
            <a:pPr algn="just"/>
            <a:r>
              <a:rPr lang="es-ES" sz="3200" b="1" dirty="0">
                <a:solidFill>
                  <a:schemeClr val="bg1"/>
                </a:solidFill>
              </a:rPr>
              <a:t>1. Funcionalidad</a:t>
            </a:r>
          </a:p>
          <a:p>
            <a:pPr algn="just"/>
            <a:endParaRPr lang="es-ES" sz="1400" b="1" dirty="0">
              <a:solidFill>
                <a:schemeClr val="bg1"/>
              </a:solidFill>
            </a:endParaRPr>
          </a:p>
          <a:p>
            <a:pPr algn="just"/>
            <a:r>
              <a:rPr lang="es-ES" sz="1400" b="1" dirty="0">
                <a:solidFill>
                  <a:schemeClr val="bg1"/>
                </a:solidFill>
              </a:rPr>
              <a:t>El sistema </a:t>
            </a:r>
            <a:r>
              <a:rPr lang="es-ES" b="1" dirty="0" err="1">
                <a:solidFill>
                  <a:schemeClr val="bg1"/>
                </a:solidFill>
              </a:rPr>
              <a:t>CamStatus</a:t>
            </a:r>
            <a:r>
              <a:rPr lang="es-ES" b="1" dirty="0">
                <a:solidFill>
                  <a:schemeClr val="bg1"/>
                </a:solidFill>
              </a:rPr>
              <a:t>-Security</a:t>
            </a:r>
            <a:r>
              <a:rPr lang="es-ES" sz="1400" b="1" dirty="0">
                <a:solidFill>
                  <a:schemeClr val="bg1"/>
                </a:solidFill>
              </a:rPr>
              <a:t> permite a </a:t>
            </a:r>
            <a:r>
              <a:rPr lang="es-ES" sz="1400" b="1">
                <a:solidFill>
                  <a:schemeClr val="bg1"/>
                </a:solidFill>
              </a:rPr>
              <a:t>la sección </a:t>
            </a:r>
            <a:r>
              <a:rPr lang="es-ES" sz="1400" b="1" dirty="0">
                <a:solidFill>
                  <a:schemeClr val="bg1"/>
                </a:solidFill>
              </a:rPr>
              <a:t>de Seguridad Tecnológica registrar, modificar y eliminar equipos del sistema de videovigilancia. Además, lleva un registro de condición de atención, registro de equipos eliminados,  el monitoreo en tiempo real de NVR y Cámaras para determinar su estatus, y exportación de archivos log, inventarios y un reporte final. </a:t>
            </a:r>
            <a:endParaRPr lang="es-VE" sz="1400" b="1" dirty="0">
              <a:solidFill>
                <a:schemeClr val="bg1"/>
              </a:solidFill>
            </a:endParaRPr>
          </a:p>
        </p:txBody>
      </p:sp>
      <p:cxnSp>
        <p:nvCxnSpPr>
          <p:cNvPr id="23" name="Conector recto 22">
            <a:extLst>
              <a:ext uri="{FF2B5EF4-FFF2-40B4-BE49-F238E27FC236}">
                <a16:creationId xmlns:a16="http://schemas.microsoft.com/office/drawing/2014/main" id="{3D6E934D-3947-5321-946D-B5BE5536A9EA}"/>
              </a:ext>
            </a:extLst>
          </p:cNvPr>
          <p:cNvCxnSpPr>
            <a:cxnSpLocks/>
          </p:cNvCxnSpPr>
          <p:nvPr/>
        </p:nvCxnSpPr>
        <p:spPr>
          <a:xfrm>
            <a:off x="0" y="5880100"/>
            <a:ext cx="75565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28" name="Imagen 27">
            <a:extLst>
              <a:ext uri="{FF2B5EF4-FFF2-40B4-BE49-F238E27FC236}">
                <a16:creationId xmlns:a16="http://schemas.microsoft.com/office/drawing/2014/main" id="{E2F5E1BE-88BD-7FD2-88E5-590C882271D2}"/>
              </a:ext>
            </a:extLst>
          </p:cNvPr>
          <p:cNvPicPr>
            <a:picLocks noChangeAspect="1"/>
          </p:cNvPicPr>
          <p:nvPr/>
        </p:nvPicPr>
        <p:blipFill>
          <a:blip r:embed="rId4"/>
          <a:stretch>
            <a:fillRect/>
          </a:stretch>
        </p:blipFill>
        <p:spPr>
          <a:xfrm>
            <a:off x="2301041" y="6049242"/>
            <a:ext cx="2486583" cy="2681905"/>
          </a:xfrm>
          <a:prstGeom prst="rect">
            <a:avLst/>
          </a:prstGeom>
          <a:ln>
            <a:solidFill>
              <a:schemeClr val="tx1"/>
            </a:solidFill>
          </a:ln>
        </p:spPr>
      </p:pic>
      <p:sp>
        <p:nvSpPr>
          <p:cNvPr id="29" name="CuadroTexto 28">
            <a:extLst>
              <a:ext uri="{FF2B5EF4-FFF2-40B4-BE49-F238E27FC236}">
                <a16:creationId xmlns:a16="http://schemas.microsoft.com/office/drawing/2014/main" id="{909590E1-7BC0-4358-7952-1B8533893DD9}"/>
              </a:ext>
            </a:extLst>
          </p:cNvPr>
          <p:cNvSpPr txBox="1"/>
          <p:nvPr/>
        </p:nvSpPr>
        <p:spPr>
          <a:xfrm>
            <a:off x="1337931" y="8900289"/>
            <a:ext cx="4878121" cy="954107"/>
          </a:xfrm>
          <a:prstGeom prst="rect">
            <a:avLst/>
          </a:prstGeom>
          <a:solidFill>
            <a:srgbClr val="FFC000"/>
          </a:solidFill>
        </p:spPr>
        <p:txBody>
          <a:bodyPr wrap="square" rtlCol="0">
            <a:spAutoFit/>
          </a:bodyPr>
          <a:lstStyle/>
          <a:p>
            <a:pPr algn="just"/>
            <a:r>
              <a:rPr lang="es-ES" sz="1400" b="1" dirty="0"/>
              <a:t>Ingresar al sistema. </a:t>
            </a:r>
            <a:r>
              <a:rPr lang="es-ES" sz="1400" dirty="0"/>
              <a:t>Para acceder al sistema debe ingresar al link</a:t>
            </a:r>
          </a:p>
          <a:p>
            <a:pPr algn="just"/>
            <a:r>
              <a:rPr lang="es-ES" sz="1400" dirty="0" err="1"/>
              <a:t>Xxxxx</a:t>
            </a:r>
            <a:r>
              <a:rPr lang="es-ES" sz="1400" dirty="0"/>
              <a:t> . Una vez mostrado el </a:t>
            </a:r>
            <a:r>
              <a:rPr lang="es-ES" sz="1400" dirty="0" err="1"/>
              <a:t>login</a:t>
            </a:r>
            <a:r>
              <a:rPr lang="es-ES" sz="1400" dirty="0"/>
              <a:t> ingrese usuario y contraseña en los campos correspondientes y posterior a eso presione ingresar. </a:t>
            </a:r>
            <a:endParaRPr lang="es-VE"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Sistema</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6</a:t>
            </a:r>
          </a:p>
        </p:txBody>
      </p:sp>
      <p:sp>
        <p:nvSpPr>
          <p:cNvPr id="29" name="CuadroTexto 28">
            <a:extLst>
              <a:ext uri="{FF2B5EF4-FFF2-40B4-BE49-F238E27FC236}">
                <a16:creationId xmlns:a16="http://schemas.microsoft.com/office/drawing/2014/main" id="{3A4CF324-2B4E-3B29-7054-2419ABAA41DF}"/>
              </a:ext>
            </a:extLst>
          </p:cNvPr>
          <p:cNvSpPr txBox="1"/>
          <p:nvPr/>
        </p:nvSpPr>
        <p:spPr>
          <a:xfrm>
            <a:off x="82896" y="2974655"/>
            <a:ext cx="1752233" cy="677108"/>
          </a:xfrm>
          <a:prstGeom prst="rect">
            <a:avLst/>
          </a:prstGeom>
          <a:noFill/>
          <a:ln>
            <a:solidFill>
              <a:srgbClr val="FFC000"/>
            </a:solidFill>
          </a:ln>
        </p:spPr>
        <p:txBody>
          <a:bodyPr wrap="square" rtlCol="0">
            <a:spAutoFit/>
          </a:bodyPr>
          <a:lstStyle/>
          <a:p>
            <a:pPr algn="just"/>
            <a:r>
              <a:rPr lang="es-VE" sz="1400" b="1" dirty="0"/>
              <a:t>Equipos.  </a:t>
            </a:r>
            <a:r>
              <a:rPr lang="es-VE" sz="1200" dirty="0"/>
              <a:t>Hace que se despliegue la lista de equipos.</a:t>
            </a:r>
          </a:p>
        </p:txBody>
      </p:sp>
      <p:sp>
        <p:nvSpPr>
          <p:cNvPr id="34" name="CuadroTexto 33">
            <a:extLst>
              <a:ext uri="{FF2B5EF4-FFF2-40B4-BE49-F238E27FC236}">
                <a16:creationId xmlns:a16="http://schemas.microsoft.com/office/drawing/2014/main" id="{A787A77B-A1A1-4E9F-2B71-629014E7F5AB}"/>
              </a:ext>
            </a:extLst>
          </p:cNvPr>
          <p:cNvSpPr txBox="1"/>
          <p:nvPr/>
        </p:nvSpPr>
        <p:spPr>
          <a:xfrm>
            <a:off x="5552739" y="3423693"/>
            <a:ext cx="1800547" cy="861774"/>
          </a:xfrm>
          <a:prstGeom prst="rect">
            <a:avLst/>
          </a:prstGeom>
          <a:noFill/>
          <a:ln>
            <a:solidFill>
              <a:srgbClr val="FFC000"/>
            </a:solidFill>
          </a:ln>
        </p:spPr>
        <p:txBody>
          <a:bodyPr wrap="square" rtlCol="0">
            <a:spAutoFit/>
          </a:bodyPr>
          <a:lstStyle/>
          <a:p>
            <a:pPr algn="just"/>
            <a:r>
              <a:rPr lang="es-VE" sz="1400" b="1" dirty="0"/>
              <a:t>NVR.  </a:t>
            </a:r>
            <a:r>
              <a:rPr lang="es-VE" sz="1200" dirty="0"/>
              <a:t>Permite al usuario visualizar el listado de NVR registrados en el sistema. </a:t>
            </a:r>
          </a:p>
        </p:txBody>
      </p:sp>
      <p:sp>
        <p:nvSpPr>
          <p:cNvPr id="37" name="CuadroTexto 36">
            <a:extLst>
              <a:ext uri="{FF2B5EF4-FFF2-40B4-BE49-F238E27FC236}">
                <a16:creationId xmlns:a16="http://schemas.microsoft.com/office/drawing/2014/main" id="{ECE9DC8A-A3F4-9C1F-F9DB-F32C80ABF2D1}"/>
              </a:ext>
            </a:extLst>
          </p:cNvPr>
          <p:cNvSpPr txBox="1"/>
          <p:nvPr/>
        </p:nvSpPr>
        <p:spPr>
          <a:xfrm>
            <a:off x="106741" y="3918334"/>
            <a:ext cx="1500211" cy="1046440"/>
          </a:xfrm>
          <a:prstGeom prst="rect">
            <a:avLst/>
          </a:prstGeom>
          <a:noFill/>
          <a:ln>
            <a:solidFill>
              <a:srgbClr val="FF0000"/>
            </a:solidFill>
          </a:ln>
        </p:spPr>
        <p:txBody>
          <a:bodyPr wrap="square" rtlCol="0">
            <a:spAutoFit/>
          </a:bodyPr>
          <a:lstStyle/>
          <a:p>
            <a:pPr algn="just"/>
            <a:r>
              <a:rPr lang="es-VE" sz="1400" b="1" dirty="0"/>
              <a:t>Cámara.  </a:t>
            </a:r>
            <a:r>
              <a:rPr lang="es-VE" sz="1200" dirty="0"/>
              <a:t>Permite al usuario visualizar el listado de Cámaras registrados en el sistema. </a:t>
            </a:r>
          </a:p>
        </p:txBody>
      </p:sp>
      <p:sp>
        <p:nvSpPr>
          <p:cNvPr id="58" name="CuadroTexto 57">
            <a:extLst>
              <a:ext uri="{FF2B5EF4-FFF2-40B4-BE49-F238E27FC236}">
                <a16:creationId xmlns:a16="http://schemas.microsoft.com/office/drawing/2014/main" id="{A03A3D29-3A47-6EDD-FF2B-3E62B38F3567}"/>
              </a:ext>
            </a:extLst>
          </p:cNvPr>
          <p:cNvSpPr txBox="1"/>
          <p:nvPr/>
        </p:nvSpPr>
        <p:spPr>
          <a:xfrm>
            <a:off x="5414675" y="4423370"/>
            <a:ext cx="2118731" cy="677108"/>
          </a:xfrm>
          <a:prstGeom prst="rect">
            <a:avLst/>
          </a:prstGeom>
          <a:noFill/>
          <a:ln>
            <a:solidFill>
              <a:srgbClr val="FF0000"/>
            </a:solidFill>
          </a:ln>
        </p:spPr>
        <p:txBody>
          <a:bodyPr wrap="square" rtlCol="0">
            <a:spAutoFit/>
          </a:bodyPr>
          <a:lstStyle/>
          <a:p>
            <a:pPr algn="just"/>
            <a:r>
              <a:rPr lang="es-VE" sz="1400" b="1" dirty="0"/>
              <a:t>Enlace.  </a:t>
            </a:r>
            <a:r>
              <a:rPr lang="es-VE" sz="1200" dirty="0"/>
              <a:t>Permite al usuario visualizar el listados de Enlaces registrados en el sistema. </a:t>
            </a:r>
          </a:p>
        </p:txBody>
      </p:sp>
      <p:sp>
        <p:nvSpPr>
          <p:cNvPr id="59" name="CuadroTexto 58">
            <a:extLst>
              <a:ext uri="{FF2B5EF4-FFF2-40B4-BE49-F238E27FC236}">
                <a16:creationId xmlns:a16="http://schemas.microsoft.com/office/drawing/2014/main" id="{AB148F90-889C-47DC-FA6E-DA0C3E5C8675}"/>
              </a:ext>
            </a:extLst>
          </p:cNvPr>
          <p:cNvSpPr txBox="1"/>
          <p:nvPr/>
        </p:nvSpPr>
        <p:spPr>
          <a:xfrm>
            <a:off x="82896" y="5162768"/>
            <a:ext cx="2045461" cy="677108"/>
          </a:xfrm>
          <a:prstGeom prst="rect">
            <a:avLst/>
          </a:prstGeom>
          <a:noFill/>
          <a:ln>
            <a:solidFill>
              <a:srgbClr val="FFC000"/>
            </a:solidFill>
          </a:ln>
        </p:spPr>
        <p:txBody>
          <a:bodyPr wrap="square" rtlCol="0">
            <a:spAutoFit/>
          </a:bodyPr>
          <a:lstStyle/>
          <a:p>
            <a:r>
              <a:rPr lang="es-VE" sz="1400" b="1" dirty="0"/>
              <a:t>Switch.  </a:t>
            </a:r>
            <a:r>
              <a:rPr lang="es-VE" sz="1200" dirty="0"/>
              <a:t>Permite al usuario visualizar el listado de Switch registrados en el sistema. </a:t>
            </a:r>
          </a:p>
        </p:txBody>
      </p:sp>
      <p:sp>
        <p:nvSpPr>
          <p:cNvPr id="60" name="CuadroTexto 59">
            <a:extLst>
              <a:ext uri="{FF2B5EF4-FFF2-40B4-BE49-F238E27FC236}">
                <a16:creationId xmlns:a16="http://schemas.microsoft.com/office/drawing/2014/main" id="{ACCD00DB-B731-45D8-9D12-2E006660725B}"/>
              </a:ext>
            </a:extLst>
          </p:cNvPr>
          <p:cNvSpPr txBox="1"/>
          <p:nvPr/>
        </p:nvSpPr>
        <p:spPr>
          <a:xfrm>
            <a:off x="5399172" y="5326335"/>
            <a:ext cx="2024782" cy="861774"/>
          </a:xfrm>
          <a:prstGeom prst="rect">
            <a:avLst/>
          </a:prstGeom>
          <a:noFill/>
          <a:ln>
            <a:solidFill>
              <a:srgbClr val="FFC000"/>
            </a:solidFill>
          </a:ln>
        </p:spPr>
        <p:txBody>
          <a:bodyPr wrap="square" rtlCol="0">
            <a:spAutoFit/>
          </a:bodyPr>
          <a:lstStyle/>
          <a:p>
            <a:pPr algn="just"/>
            <a:r>
              <a:rPr lang="es-VE" sz="1400" b="1" dirty="0"/>
              <a:t>Cámara en Stock.  </a:t>
            </a:r>
            <a:r>
              <a:rPr lang="es-VE" sz="1200" dirty="0"/>
              <a:t>Permite al usuario visualizar el listado de cámaras en stock registrados en el sistema. </a:t>
            </a:r>
          </a:p>
        </p:txBody>
      </p:sp>
      <p:sp>
        <p:nvSpPr>
          <p:cNvPr id="63" name="CuadroTexto 62">
            <a:extLst>
              <a:ext uri="{FF2B5EF4-FFF2-40B4-BE49-F238E27FC236}">
                <a16:creationId xmlns:a16="http://schemas.microsoft.com/office/drawing/2014/main" id="{302FF157-5D5B-F5D8-1DF4-E16B4BBDC06D}"/>
              </a:ext>
            </a:extLst>
          </p:cNvPr>
          <p:cNvSpPr txBox="1"/>
          <p:nvPr/>
        </p:nvSpPr>
        <p:spPr>
          <a:xfrm>
            <a:off x="137078" y="6278381"/>
            <a:ext cx="2045462" cy="1231106"/>
          </a:xfrm>
          <a:prstGeom prst="rect">
            <a:avLst/>
          </a:prstGeom>
          <a:noFill/>
          <a:ln>
            <a:solidFill>
              <a:srgbClr val="FF0000"/>
            </a:solidFill>
          </a:ln>
        </p:spPr>
        <p:txBody>
          <a:bodyPr wrap="square" rtlCol="0">
            <a:spAutoFit/>
          </a:bodyPr>
          <a:lstStyle/>
          <a:p>
            <a:pPr algn="just"/>
            <a:r>
              <a:rPr lang="es-VE" sz="1400" b="1" dirty="0"/>
              <a:t>Condición de Atención.  </a:t>
            </a:r>
            <a:r>
              <a:rPr lang="es-VE" sz="1200" dirty="0"/>
              <a:t>Permite al usuario visualizar el listado de Condiciones de atención sin finalizar registradas</a:t>
            </a:r>
          </a:p>
          <a:p>
            <a:pPr algn="just"/>
            <a:r>
              <a:rPr lang="es-VE" sz="1200" dirty="0"/>
              <a:t>en el sistema. </a:t>
            </a:r>
          </a:p>
        </p:txBody>
      </p:sp>
      <p:sp>
        <p:nvSpPr>
          <p:cNvPr id="32" name="CuadroTexto 31">
            <a:extLst>
              <a:ext uri="{FF2B5EF4-FFF2-40B4-BE49-F238E27FC236}">
                <a16:creationId xmlns:a16="http://schemas.microsoft.com/office/drawing/2014/main" id="{4D5859F3-FF6C-7182-0A14-91720D307F44}"/>
              </a:ext>
            </a:extLst>
          </p:cNvPr>
          <p:cNvSpPr txBox="1"/>
          <p:nvPr/>
        </p:nvSpPr>
        <p:spPr>
          <a:xfrm>
            <a:off x="5385004" y="1998139"/>
            <a:ext cx="2082513" cy="1231106"/>
          </a:xfrm>
          <a:prstGeom prst="rect">
            <a:avLst/>
          </a:prstGeom>
          <a:noFill/>
          <a:ln>
            <a:solidFill>
              <a:srgbClr val="C00000"/>
            </a:solidFill>
          </a:ln>
        </p:spPr>
        <p:txBody>
          <a:bodyPr wrap="square" rtlCol="0">
            <a:spAutoFit/>
          </a:bodyPr>
          <a:lstStyle/>
          <a:p>
            <a:pPr algn="just"/>
            <a:r>
              <a:rPr lang="es-ES" sz="1400" b="1" dirty="0"/>
              <a:t> Monitoreo. </a:t>
            </a:r>
            <a:r>
              <a:rPr lang="es-ES" sz="1200" dirty="0"/>
              <a:t>Permite al usuario visualizar el monitoreo en  tiempo real de NVR y Cámaras. Sólo se muestran los equipos con estatus offline y </a:t>
            </a:r>
            <a:r>
              <a:rPr lang="es-ES" sz="1200" dirty="0" err="1"/>
              <a:t>conecting</a:t>
            </a:r>
            <a:r>
              <a:rPr lang="es-ES" sz="1200" dirty="0"/>
              <a:t>.  </a:t>
            </a:r>
            <a:endParaRPr lang="es-VE" sz="1200" dirty="0"/>
          </a:p>
        </p:txBody>
      </p:sp>
      <p:cxnSp>
        <p:nvCxnSpPr>
          <p:cNvPr id="15" name="Straight Arrow Connector 14">
            <a:extLst>
              <a:ext uri="{FF2B5EF4-FFF2-40B4-BE49-F238E27FC236}">
                <a16:creationId xmlns:a16="http://schemas.microsoft.com/office/drawing/2014/main" id="{D7FAEC14-DAB8-5C7D-CCF1-5794C26AF6CD}"/>
              </a:ext>
            </a:extLst>
          </p:cNvPr>
          <p:cNvCxnSpPr>
            <a:cxnSpLocks/>
            <a:stCxn id="32" idx="1"/>
          </p:cNvCxnSpPr>
          <p:nvPr/>
        </p:nvCxnSpPr>
        <p:spPr>
          <a:xfrm flipH="1">
            <a:off x="5046768" y="2613692"/>
            <a:ext cx="3382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B6BBE10-291E-6218-2B11-5125721C5BAE}"/>
              </a:ext>
            </a:extLst>
          </p:cNvPr>
          <p:cNvCxnSpPr>
            <a:cxnSpLocks/>
            <a:stCxn id="29" idx="3"/>
          </p:cNvCxnSpPr>
          <p:nvPr/>
        </p:nvCxnSpPr>
        <p:spPr>
          <a:xfrm>
            <a:off x="1835129" y="3313209"/>
            <a:ext cx="66320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DD8BC0A4-D19C-424B-E12D-CAA57DE5DD79}"/>
              </a:ext>
            </a:extLst>
          </p:cNvPr>
          <p:cNvCxnSpPr>
            <a:cxnSpLocks/>
            <a:stCxn id="34" idx="1"/>
          </p:cNvCxnSpPr>
          <p:nvPr/>
        </p:nvCxnSpPr>
        <p:spPr>
          <a:xfrm flipH="1" flipV="1">
            <a:off x="5028268" y="3807818"/>
            <a:ext cx="524471" cy="467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23A2901A-419F-7348-27E8-1271C6223C28}"/>
              </a:ext>
            </a:extLst>
          </p:cNvPr>
          <p:cNvCxnSpPr>
            <a:cxnSpLocks/>
          </p:cNvCxnSpPr>
          <p:nvPr/>
        </p:nvCxnSpPr>
        <p:spPr>
          <a:xfrm>
            <a:off x="1612611" y="4203700"/>
            <a:ext cx="9489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5F89F53A-FF5A-1607-E500-6A1A4925755B}"/>
              </a:ext>
            </a:extLst>
          </p:cNvPr>
          <p:cNvCxnSpPr>
            <a:cxnSpLocks/>
            <a:stCxn id="58" idx="1"/>
          </p:cNvCxnSpPr>
          <p:nvPr/>
        </p:nvCxnSpPr>
        <p:spPr>
          <a:xfrm flipH="1" flipV="1">
            <a:off x="5043926" y="4751867"/>
            <a:ext cx="370749" cy="100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0DA4D2D0-ED60-D920-E86F-2E14315BC11A}"/>
              </a:ext>
            </a:extLst>
          </p:cNvPr>
          <p:cNvCxnSpPr>
            <a:cxnSpLocks/>
            <a:stCxn id="59" idx="3"/>
          </p:cNvCxnSpPr>
          <p:nvPr/>
        </p:nvCxnSpPr>
        <p:spPr>
          <a:xfrm flipV="1">
            <a:off x="2128357" y="5232840"/>
            <a:ext cx="447961" cy="2684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25970A60-80A8-85D7-80A2-D493B65F4A34}"/>
              </a:ext>
            </a:extLst>
          </p:cNvPr>
          <p:cNvCxnSpPr>
            <a:cxnSpLocks/>
            <a:stCxn id="60" idx="1"/>
          </p:cNvCxnSpPr>
          <p:nvPr/>
        </p:nvCxnSpPr>
        <p:spPr>
          <a:xfrm flipH="1" flipV="1">
            <a:off x="5028268" y="5747165"/>
            <a:ext cx="370904" cy="100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CE836520-4626-A2F1-9486-64AB28020A77}"/>
              </a:ext>
            </a:extLst>
          </p:cNvPr>
          <p:cNvCxnSpPr>
            <a:cxnSpLocks/>
            <a:stCxn id="63" idx="3"/>
          </p:cNvCxnSpPr>
          <p:nvPr/>
        </p:nvCxnSpPr>
        <p:spPr>
          <a:xfrm flipV="1">
            <a:off x="2182540" y="6625452"/>
            <a:ext cx="393778" cy="2684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CuadroTexto 19">
            <a:extLst>
              <a:ext uri="{FF2B5EF4-FFF2-40B4-BE49-F238E27FC236}">
                <a16:creationId xmlns:a16="http://schemas.microsoft.com/office/drawing/2014/main" id="{622CCE2B-7253-6ED9-45DA-8347F2B6D865}"/>
              </a:ext>
            </a:extLst>
          </p:cNvPr>
          <p:cNvSpPr txBox="1"/>
          <p:nvPr/>
        </p:nvSpPr>
        <p:spPr>
          <a:xfrm>
            <a:off x="5468801" y="6647713"/>
            <a:ext cx="1833064" cy="861774"/>
          </a:xfrm>
          <a:prstGeom prst="rect">
            <a:avLst/>
          </a:prstGeom>
          <a:noFill/>
          <a:ln>
            <a:solidFill>
              <a:srgbClr val="FF0000"/>
            </a:solidFill>
          </a:ln>
        </p:spPr>
        <p:txBody>
          <a:bodyPr wrap="square" rtlCol="0">
            <a:spAutoFit/>
          </a:bodyPr>
          <a:lstStyle/>
          <a:p>
            <a:pPr algn="just"/>
            <a:r>
              <a:rPr lang="es-VE" sz="1400" b="1" dirty="0"/>
              <a:t>Historial Eliminados. </a:t>
            </a:r>
            <a:r>
              <a:rPr lang="es-VE" sz="1200" dirty="0"/>
              <a:t>Muestra el historial de todos los Equipos Eliminados. </a:t>
            </a:r>
          </a:p>
        </p:txBody>
      </p:sp>
      <p:cxnSp>
        <p:nvCxnSpPr>
          <p:cNvPr id="65" name="Straight Arrow Connector 64">
            <a:extLst>
              <a:ext uri="{FF2B5EF4-FFF2-40B4-BE49-F238E27FC236}">
                <a16:creationId xmlns:a16="http://schemas.microsoft.com/office/drawing/2014/main" id="{F795874C-99EA-3992-F8C2-884BDDD5A09D}"/>
              </a:ext>
            </a:extLst>
          </p:cNvPr>
          <p:cNvCxnSpPr>
            <a:cxnSpLocks/>
            <a:stCxn id="50" idx="1"/>
          </p:cNvCxnSpPr>
          <p:nvPr/>
        </p:nvCxnSpPr>
        <p:spPr>
          <a:xfrm flipH="1">
            <a:off x="5028268" y="7078600"/>
            <a:ext cx="4405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CuadroTexto 21">
            <a:extLst>
              <a:ext uri="{FF2B5EF4-FFF2-40B4-BE49-F238E27FC236}">
                <a16:creationId xmlns:a16="http://schemas.microsoft.com/office/drawing/2014/main" id="{A773DCFA-2D0F-680C-06DA-60BEFF8DAA4F}"/>
              </a:ext>
            </a:extLst>
          </p:cNvPr>
          <p:cNvSpPr txBox="1"/>
          <p:nvPr/>
        </p:nvSpPr>
        <p:spPr>
          <a:xfrm>
            <a:off x="498370" y="7811702"/>
            <a:ext cx="1716930" cy="677108"/>
          </a:xfrm>
          <a:prstGeom prst="rect">
            <a:avLst/>
          </a:prstGeom>
          <a:noFill/>
          <a:ln>
            <a:solidFill>
              <a:srgbClr val="FFC000"/>
            </a:solidFill>
          </a:ln>
        </p:spPr>
        <p:txBody>
          <a:bodyPr wrap="square" rtlCol="0">
            <a:spAutoFit/>
          </a:bodyPr>
          <a:lstStyle/>
          <a:p>
            <a:pPr algn="just"/>
            <a:r>
              <a:rPr lang="es-VE" sz="1400" b="1" dirty="0"/>
              <a:t>Reporte. </a:t>
            </a:r>
            <a:r>
              <a:rPr lang="es-VE" sz="1200" dirty="0"/>
              <a:t>Muestra el listado de archivos que se pueden exportar.</a:t>
            </a:r>
          </a:p>
        </p:txBody>
      </p:sp>
      <p:cxnSp>
        <p:nvCxnSpPr>
          <p:cNvPr id="69" name="Straight Arrow Connector 68">
            <a:extLst>
              <a:ext uri="{FF2B5EF4-FFF2-40B4-BE49-F238E27FC236}">
                <a16:creationId xmlns:a16="http://schemas.microsoft.com/office/drawing/2014/main" id="{9F14011F-D237-29B9-5DD4-667D8F1760DB}"/>
              </a:ext>
            </a:extLst>
          </p:cNvPr>
          <p:cNvCxnSpPr>
            <a:cxnSpLocks/>
            <a:stCxn id="68" idx="3"/>
          </p:cNvCxnSpPr>
          <p:nvPr/>
        </p:nvCxnSpPr>
        <p:spPr>
          <a:xfrm flipV="1">
            <a:off x="2215300" y="7923073"/>
            <a:ext cx="572350" cy="2271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CuadroTexto 31">
            <a:extLst>
              <a:ext uri="{FF2B5EF4-FFF2-40B4-BE49-F238E27FC236}">
                <a16:creationId xmlns:a16="http://schemas.microsoft.com/office/drawing/2014/main" id="{56C9D539-DD9E-12CA-DA18-1F4E25822F85}"/>
              </a:ext>
            </a:extLst>
          </p:cNvPr>
          <p:cNvSpPr txBox="1"/>
          <p:nvPr/>
        </p:nvSpPr>
        <p:spPr>
          <a:xfrm>
            <a:off x="219087" y="1767662"/>
            <a:ext cx="1616042" cy="738664"/>
          </a:xfrm>
          <a:prstGeom prst="rect">
            <a:avLst/>
          </a:prstGeom>
          <a:noFill/>
          <a:ln>
            <a:solidFill>
              <a:srgbClr val="C00000"/>
            </a:solidFill>
          </a:ln>
        </p:spPr>
        <p:txBody>
          <a:bodyPr wrap="square" rtlCol="0">
            <a:spAutoFit/>
          </a:bodyPr>
          <a:lstStyle/>
          <a:p>
            <a:pPr algn="just"/>
            <a:r>
              <a:rPr lang="es-ES" sz="1400" b="1" dirty="0"/>
              <a:t> Inicio. </a:t>
            </a:r>
            <a:r>
              <a:rPr lang="es-ES" sz="1400" dirty="0"/>
              <a:t>Muestra el resumen de Cámaras y NVR. </a:t>
            </a:r>
            <a:endParaRPr lang="es-VE" sz="1200" dirty="0"/>
          </a:p>
        </p:txBody>
      </p:sp>
      <p:cxnSp>
        <p:nvCxnSpPr>
          <p:cNvPr id="26" name="Straight Arrow Connector 25">
            <a:extLst>
              <a:ext uri="{FF2B5EF4-FFF2-40B4-BE49-F238E27FC236}">
                <a16:creationId xmlns:a16="http://schemas.microsoft.com/office/drawing/2014/main" id="{3D9D95C5-BE94-4E62-B8D4-5DE07B872E30}"/>
              </a:ext>
            </a:extLst>
          </p:cNvPr>
          <p:cNvCxnSpPr>
            <a:cxnSpLocks/>
            <a:stCxn id="24" idx="3"/>
          </p:cNvCxnSpPr>
          <p:nvPr/>
        </p:nvCxnSpPr>
        <p:spPr>
          <a:xfrm>
            <a:off x="1835129" y="2136994"/>
            <a:ext cx="7117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9" name="Imagen 8">
            <a:extLst>
              <a:ext uri="{FF2B5EF4-FFF2-40B4-BE49-F238E27FC236}">
                <a16:creationId xmlns:a16="http://schemas.microsoft.com/office/drawing/2014/main" id="{E21644F5-42CC-90C8-994F-B1B5AA646826}"/>
              </a:ext>
            </a:extLst>
          </p:cNvPr>
          <p:cNvPicPr>
            <a:picLocks noChangeAspect="1"/>
          </p:cNvPicPr>
          <p:nvPr/>
        </p:nvPicPr>
        <p:blipFill>
          <a:blip r:embed="rId4"/>
          <a:stretch>
            <a:fillRect/>
          </a:stretch>
        </p:blipFill>
        <p:spPr>
          <a:xfrm>
            <a:off x="2606476" y="1612900"/>
            <a:ext cx="2401115" cy="62578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a:t>
            </a:r>
            <a:r>
              <a:rPr lang="en-US" sz="999" dirty="0" err="1">
                <a:solidFill>
                  <a:srgbClr val="222525"/>
                </a:solidFill>
                <a:latin typeface="Montserrat"/>
                <a:ea typeface="Montserrat"/>
                <a:cs typeface="Montserrat"/>
                <a:sym typeface="Montserrat"/>
              </a:rPr>
              <a:t>sistema</a:t>
            </a:r>
            <a:r>
              <a:rPr lang="en-US" sz="999" dirty="0">
                <a:solidFill>
                  <a:srgbClr val="222525"/>
                </a:solidFill>
                <a:latin typeface="Montserrat"/>
                <a:ea typeface="Montserrat"/>
                <a:cs typeface="Montserrat"/>
                <a:sym typeface="Montserrat"/>
              </a:rPr>
              <a:t> </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7</a:t>
            </a:r>
          </a:p>
        </p:txBody>
      </p:sp>
      <p:sp>
        <p:nvSpPr>
          <p:cNvPr id="23" name="CuadroTexto 22">
            <a:extLst>
              <a:ext uri="{FF2B5EF4-FFF2-40B4-BE49-F238E27FC236}">
                <a16:creationId xmlns:a16="http://schemas.microsoft.com/office/drawing/2014/main" id="{D229A07D-569D-D88B-668D-689D3CECFD27}"/>
              </a:ext>
            </a:extLst>
          </p:cNvPr>
          <p:cNvSpPr txBox="1"/>
          <p:nvPr/>
        </p:nvSpPr>
        <p:spPr>
          <a:xfrm>
            <a:off x="250809" y="1476508"/>
            <a:ext cx="1470041" cy="861774"/>
          </a:xfrm>
          <a:prstGeom prst="rect">
            <a:avLst/>
          </a:prstGeom>
          <a:noFill/>
          <a:ln>
            <a:solidFill>
              <a:srgbClr val="FF0000"/>
            </a:solidFill>
          </a:ln>
        </p:spPr>
        <p:txBody>
          <a:bodyPr wrap="square" rtlCol="0">
            <a:spAutoFit/>
          </a:bodyPr>
          <a:lstStyle/>
          <a:p>
            <a:pPr algn="just"/>
            <a:r>
              <a:rPr lang="es-VE" sz="1400" b="1" dirty="0"/>
              <a:t>Configuración. </a:t>
            </a:r>
            <a:r>
              <a:rPr lang="es-VE" sz="1200" dirty="0"/>
              <a:t>Despliega el listado de las distintas configuraciones. </a:t>
            </a:r>
          </a:p>
        </p:txBody>
      </p:sp>
      <p:sp>
        <p:nvSpPr>
          <p:cNvPr id="24" name="CuadroTexto 23">
            <a:extLst>
              <a:ext uri="{FF2B5EF4-FFF2-40B4-BE49-F238E27FC236}">
                <a16:creationId xmlns:a16="http://schemas.microsoft.com/office/drawing/2014/main" id="{AD606630-20ED-D210-D7E3-C461AF66A959}"/>
              </a:ext>
            </a:extLst>
          </p:cNvPr>
          <p:cNvSpPr txBox="1"/>
          <p:nvPr/>
        </p:nvSpPr>
        <p:spPr>
          <a:xfrm>
            <a:off x="5607051" y="1917700"/>
            <a:ext cx="1658668" cy="861774"/>
          </a:xfrm>
          <a:prstGeom prst="rect">
            <a:avLst/>
          </a:prstGeom>
          <a:noFill/>
          <a:ln>
            <a:solidFill>
              <a:srgbClr val="FFC000"/>
            </a:solidFill>
          </a:ln>
        </p:spPr>
        <p:txBody>
          <a:bodyPr wrap="square" rtlCol="0">
            <a:spAutoFit/>
          </a:bodyPr>
          <a:lstStyle/>
          <a:p>
            <a:pPr algn="just"/>
            <a:r>
              <a:rPr lang="es-VE" sz="1400" b="1" dirty="0"/>
              <a:t>Perfil. </a:t>
            </a:r>
            <a:r>
              <a:rPr lang="es-VE" sz="1200" dirty="0"/>
              <a:t>Muestra los datos editables al usuario que </a:t>
            </a:r>
            <a:r>
              <a:rPr lang="es-VE" sz="1200" dirty="0" err="1"/>
              <a:t>inció</a:t>
            </a:r>
            <a:r>
              <a:rPr lang="es-VE" sz="1200" dirty="0"/>
              <a:t> sesión. </a:t>
            </a:r>
          </a:p>
        </p:txBody>
      </p:sp>
      <p:sp>
        <p:nvSpPr>
          <p:cNvPr id="25" name="CuadroTexto 24">
            <a:extLst>
              <a:ext uri="{FF2B5EF4-FFF2-40B4-BE49-F238E27FC236}">
                <a16:creationId xmlns:a16="http://schemas.microsoft.com/office/drawing/2014/main" id="{4B1E7A8E-1855-5AF6-76D9-682FB488CA8F}"/>
              </a:ext>
            </a:extLst>
          </p:cNvPr>
          <p:cNvSpPr txBox="1"/>
          <p:nvPr/>
        </p:nvSpPr>
        <p:spPr>
          <a:xfrm>
            <a:off x="125990" y="2552951"/>
            <a:ext cx="1908308" cy="861774"/>
          </a:xfrm>
          <a:prstGeom prst="rect">
            <a:avLst/>
          </a:prstGeom>
          <a:noFill/>
          <a:ln>
            <a:solidFill>
              <a:srgbClr val="FFC000"/>
            </a:solidFill>
          </a:ln>
        </p:spPr>
        <p:txBody>
          <a:bodyPr wrap="square" rtlCol="0">
            <a:spAutoFit/>
          </a:bodyPr>
          <a:lstStyle/>
          <a:p>
            <a:pPr algn="just"/>
            <a:r>
              <a:rPr lang="es-VE" sz="1400" b="1" dirty="0"/>
              <a:t>Usuarios. </a:t>
            </a:r>
            <a:r>
              <a:rPr lang="es-VE" sz="1200" dirty="0"/>
              <a:t>Muestra el listados de todos los usuarios registrados en el sistema.</a:t>
            </a:r>
          </a:p>
        </p:txBody>
      </p:sp>
      <p:sp>
        <p:nvSpPr>
          <p:cNvPr id="26" name="CuadroTexto 25">
            <a:extLst>
              <a:ext uri="{FF2B5EF4-FFF2-40B4-BE49-F238E27FC236}">
                <a16:creationId xmlns:a16="http://schemas.microsoft.com/office/drawing/2014/main" id="{748A2159-4CBF-BEB5-D6E6-50624A41285E}"/>
              </a:ext>
            </a:extLst>
          </p:cNvPr>
          <p:cNvSpPr txBox="1"/>
          <p:nvPr/>
        </p:nvSpPr>
        <p:spPr>
          <a:xfrm>
            <a:off x="5519685" y="2983678"/>
            <a:ext cx="1851759" cy="861774"/>
          </a:xfrm>
          <a:prstGeom prst="rect">
            <a:avLst/>
          </a:prstGeom>
          <a:noFill/>
          <a:ln>
            <a:solidFill>
              <a:srgbClr val="FF0000"/>
            </a:solidFill>
          </a:ln>
        </p:spPr>
        <p:txBody>
          <a:bodyPr wrap="square" rtlCol="0">
            <a:spAutoFit/>
          </a:bodyPr>
          <a:lstStyle/>
          <a:p>
            <a:pPr algn="just"/>
            <a:r>
              <a:rPr lang="es-VE" sz="1400" b="1" dirty="0"/>
              <a:t>Manual de Usuario. </a:t>
            </a:r>
            <a:r>
              <a:rPr lang="es-VE" sz="1200" dirty="0"/>
              <a:t>Abre la vista previa en una nueva pestaña del manual de usuario.</a:t>
            </a:r>
          </a:p>
        </p:txBody>
      </p:sp>
      <p:sp>
        <p:nvSpPr>
          <p:cNvPr id="27" name="CuadroTexto 26">
            <a:extLst>
              <a:ext uri="{FF2B5EF4-FFF2-40B4-BE49-F238E27FC236}">
                <a16:creationId xmlns:a16="http://schemas.microsoft.com/office/drawing/2014/main" id="{859DAA05-F2EF-015F-9AE9-490E9BF95D68}"/>
              </a:ext>
            </a:extLst>
          </p:cNvPr>
          <p:cNvSpPr txBox="1"/>
          <p:nvPr/>
        </p:nvSpPr>
        <p:spPr>
          <a:xfrm>
            <a:off x="48153" y="3766694"/>
            <a:ext cx="1908309" cy="1077218"/>
          </a:xfrm>
          <a:prstGeom prst="rect">
            <a:avLst/>
          </a:prstGeom>
          <a:noFill/>
          <a:ln>
            <a:solidFill>
              <a:srgbClr val="FF0000"/>
            </a:solidFill>
          </a:ln>
        </p:spPr>
        <p:txBody>
          <a:bodyPr wrap="square" rtlCol="0">
            <a:spAutoFit/>
          </a:bodyPr>
          <a:lstStyle/>
          <a:p>
            <a:pPr algn="just"/>
            <a:r>
              <a:rPr lang="es-VE" sz="1400" b="1" dirty="0"/>
              <a:t>Manual de Desarrollador. </a:t>
            </a:r>
            <a:r>
              <a:rPr lang="es-VE" sz="1200" dirty="0"/>
              <a:t>Abre la vista previa en nueva pestaña del manual de programador.</a:t>
            </a:r>
          </a:p>
        </p:txBody>
      </p:sp>
      <p:pic>
        <p:nvPicPr>
          <p:cNvPr id="9" name="Picture 8">
            <a:extLst>
              <a:ext uri="{FF2B5EF4-FFF2-40B4-BE49-F238E27FC236}">
                <a16:creationId xmlns:a16="http://schemas.microsoft.com/office/drawing/2014/main" id="{F34DB01F-74B1-C76A-A0C0-0BF70FE98CD3}"/>
              </a:ext>
            </a:extLst>
          </p:cNvPr>
          <p:cNvPicPr>
            <a:picLocks noChangeAspect="1"/>
          </p:cNvPicPr>
          <p:nvPr/>
        </p:nvPicPr>
        <p:blipFill>
          <a:blip r:embed="rId4"/>
          <a:stretch>
            <a:fillRect/>
          </a:stretch>
        </p:blipFill>
        <p:spPr>
          <a:xfrm>
            <a:off x="2453543" y="1476508"/>
            <a:ext cx="2646897" cy="4580373"/>
          </a:xfrm>
          <a:prstGeom prst="rect">
            <a:avLst/>
          </a:prstGeom>
        </p:spPr>
      </p:pic>
      <p:sp>
        <p:nvSpPr>
          <p:cNvPr id="10" name="CuadroTexto 26">
            <a:extLst>
              <a:ext uri="{FF2B5EF4-FFF2-40B4-BE49-F238E27FC236}">
                <a16:creationId xmlns:a16="http://schemas.microsoft.com/office/drawing/2014/main" id="{EA75D8BA-0226-8474-6BEF-13D5A766F4E1}"/>
              </a:ext>
            </a:extLst>
          </p:cNvPr>
          <p:cNvSpPr txBox="1"/>
          <p:nvPr/>
        </p:nvSpPr>
        <p:spPr>
          <a:xfrm>
            <a:off x="5629114" y="5406766"/>
            <a:ext cx="1742330" cy="677108"/>
          </a:xfrm>
          <a:prstGeom prst="rect">
            <a:avLst/>
          </a:prstGeom>
          <a:noFill/>
          <a:ln>
            <a:solidFill>
              <a:srgbClr val="FFFF00"/>
            </a:solidFill>
          </a:ln>
        </p:spPr>
        <p:txBody>
          <a:bodyPr wrap="square" rtlCol="0">
            <a:spAutoFit/>
          </a:bodyPr>
          <a:lstStyle/>
          <a:p>
            <a:pPr algn="just"/>
            <a:r>
              <a:rPr lang="es-VE" sz="1400" b="1" dirty="0"/>
              <a:t>Cerrar Sesión. </a:t>
            </a:r>
            <a:r>
              <a:rPr lang="es-VE" sz="1200" dirty="0"/>
              <a:t>Cierra la sesión del usuario en uso.</a:t>
            </a:r>
          </a:p>
        </p:txBody>
      </p:sp>
      <p:cxnSp>
        <p:nvCxnSpPr>
          <p:cNvPr id="12" name="Straight Arrow Connector 11">
            <a:extLst>
              <a:ext uri="{FF2B5EF4-FFF2-40B4-BE49-F238E27FC236}">
                <a16:creationId xmlns:a16="http://schemas.microsoft.com/office/drawing/2014/main" id="{370DF6C0-D101-2CD3-F3E7-90E13D07D67F}"/>
              </a:ext>
            </a:extLst>
          </p:cNvPr>
          <p:cNvCxnSpPr>
            <a:cxnSpLocks/>
            <a:stCxn id="23" idx="3"/>
          </p:cNvCxnSpPr>
          <p:nvPr/>
        </p:nvCxnSpPr>
        <p:spPr>
          <a:xfrm>
            <a:off x="1720850" y="1907395"/>
            <a:ext cx="732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D3A1F657-B41E-5445-B75E-3D1831B89FAF}"/>
              </a:ext>
            </a:extLst>
          </p:cNvPr>
          <p:cNvCxnSpPr>
            <a:cxnSpLocks/>
          </p:cNvCxnSpPr>
          <p:nvPr/>
        </p:nvCxnSpPr>
        <p:spPr>
          <a:xfrm>
            <a:off x="2034298" y="2791394"/>
            <a:ext cx="4192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81C3A7E-70FC-F29C-0350-DDA5F10D66A7}"/>
              </a:ext>
            </a:extLst>
          </p:cNvPr>
          <p:cNvCxnSpPr>
            <a:cxnSpLocks/>
          </p:cNvCxnSpPr>
          <p:nvPr/>
        </p:nvCxnSpPr>
        <p:spPr>
          <a:xfrm>
            <a:off x="1956462" y="3858152"/>
            <a:ext cx="49708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041178E2-D2B0-0936-11EA-03282B5669A2}"/>
              </a:ext>
            </a:extLst>
          </p:cNvPr>
          <p:cNvCxnSpPr>
            <a:cxnSpLocks/>
            <a:stCxn id="24" idx="1"/>
          </p:cNvCxnSpPr>
          <p:nvPr/>
        </p:nvCxnSpPr>
        <p:spPr>
          <a:xfrm flipH="1">
            <a:off x="5100440" y="2348587"/>
            <a:ext cx="50661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C3AFC0E7-E7D3-B4B0-0A0D-C93CD39406C9}"/>
              </a:ext>
            </a:extLst>
          </p:cNvPr>
          <p:cNvCxnSpPr>
            <a:cxnSpLocks/>
            <a:stCxn id="26" idx="1"/>
          </p:cNvCxnSpPr>
          <p:nvPr/>
        </p:nvCxnSpPr>
        <p:spPr>
          <a:xfrm flipH="1" flipV="1">
            <a:off x="5100440" y="3365500"/>
            <a:ext cx="419245" cy="490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9482BBCE-F099-E142-964A-329C4E0B7552}"/>
              </a:ext>
            </a:extLst>
          </p:cNvPr>
          <p:cNvCxnSpPr>
            <a:cxnSpLocks/>
            <a:stCxn id="10" idx="1"/>
          </p:cNvCxnSpPr>
          <p:nvPr/>
        </p:nvCxnSpPr>
        <p:spPr>
          <a:xfrm flipH="1">
            <a:off x="5097698" y="5745320"/>
            <a:ext cx="5314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7" name="Freeform 7"/>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1" name="TextBox 11"/>
          <p:cNvSpPr txBox="1"/>
          <p:nvPr/>
        </p:nvSpPr>
        <p:spPr>
          <a:xfrm>
            <a:off x="756000" y="1427787"/>
            <a:ext cx="6048000" cy="618118"/>
          </a:xfrm>
          <a:prstGeom prst="rect">
            <a:avLst/>
          </a:prstGeom>
        </p:spPr>
        <p:txBody>
          <a:bodyPr lIns="0" tIns="0" rIns="0" bIns="0" rtlCol="0" anchor="t">
            <a:spAutoFit/>
          </a:bodyPr>
          <a:lstStyle/>
          <a:p>
            <a:pPr algn="l">
              <a:lnSpc>
                <a:spcPts val="5300"/>
              </a:lnSpc>
            </a:pPr>
            <a:r>
              <a:rPr lang="en-US" sz="3200" dirty="0">
                <a:solidFill>
                  <a:srgbClr val="222525"/>
                </a:solidFill>
                <a:latin typeface="+mj-lt"/>
                <a:ea typeface="DM Serif Display"/>
                <a:cs typeface="DM Serif Display"/>
                <a:sym typeface="DM Serif Display"/>
              </a:rPr>
              <a:t>2. </a:t>
            </a:r>
            <a:r>
              <a:rPr lang="en-US" sz="3200" dirty="0" err="1">
                <a:solidFill>
                  <a:srgbClr val="222525"/>
                </a:solidFill>
                <a:latin typeface="+mj-lt"/>
                <a:ea typeface="DM Serif Display"/>
                <a:cs typeface="DM Serif Display"/>
                <a:sym typeface="DM Serif Display"/>
              </a:rPr>
              <a:t>Botones</a:t>
            </a:r>
            <a:r>
              <a:rPr lang="en-US" sz="3200" dirty="0">
                <a:solidFill>
                  <a:srgbClr val="222525"/>
                </a:solidFill>
                <a:latin typeface="+mj-lt"/>
                <a:ea typeface="DM Serif Display"/>
                <a:cs typeface="DM Serif Display"/>
                <a:sym typeface="DM Serif Display"/>
              </a:rPr>
              <a:t> y </a:t>
            </a:r>
            <a:r>
              <a:rPr lang="en-US" sz="3200" dirty="0" err="1">
                <a:solidFill>
                  <a:srgbClr val="222525"/>
                </a:solidFill>
                <a:latin typeface="+mj-lt"/>
                <a:ea typeface="DM Serif Display"/>
                <a:cs typeface="DM Serif Display"/>
                <a:sym typeface="DM Serif Display"/>
              </a:rPr>
              <a:t>Tablas</a:t>
            </a:r>
            <a:endParaRPr lang="en-US" sz="3200" dirty="0">
              <a:solidFill>
                <a:srgbClr val="222525"/>
              </a:solidFill>
              <a:latin typeface="+mj-lt"/>
              <a:ea typeface="DM Serif Display"/>
              <a:cs typeface="DM Serif Display"/>
              <a:sym typeface="DM Serif Display"/>
            </a:endParaRPr>
          </a:p>
        </p:txBody>
      </p:sp>
      <p:sp>
        <p:nvSpPr>
          <p:cNvPr id="12" name="TextBox 12"/>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Botones</a:t>
            </a:r>
            <a:r>
              <a:rPr lang="en-US" sz="999" dirty="0">
                <a:solidFill>
                  <a:srgbClr val="222525"/>
                </a:solidFill>
                <a:latin typeface="Montserrat"/>
                <a:ea typeface="Montserrat"/>
                <a:cs typeface="Montserrat"/>
                <a:sym typeface="Montserrat"/>
              </a:rPr>
              <a:t> y </a:t>
            </a:r>
            <a:r>
              <a:rPr lang="en-US" sz="999" dirty="0" err="1">
                <a:solidFill>
                  <a:srgbClr val="222525"/>
                </a:solidFill>
                <a:latin typeface="Montserrat"/>
                <a:ea typeface="Montserrat"/>
                <a:cs typeface="Montserrat"/>
                <a:sym typeface="Montserrat"/>
              </a:rPr>
              <a:t>Tablas</a:t>
            </a:r>
            <a:endParaRPr lang="en-US" sz="999" dirty="0">
              <a:solidFill>
                <a:srgbClr val="222525"/>
              </a:solidFill>
              <a:latin typeface="Montserrat"/>
              <a:ea typeface="Montserrat"/>
              <a:cs typeface="Montserrat"/>
              <a:sym typeface="Montserrat"/>
            </a:endParaRPr>
          </a:p>
        </p:txBody>
      </p:sp>
      <p:sp>
        <p:nvSpPr>
          <p:cNvPr id="13" name="TextBox 13"/>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8</a:t>
            </a:r>
          </a:p>
        </p:txBody>
      </p:sp>
      <p:graphicFrame>
        <p:nvGraphicFramePr>
          <p:cNvPr id="17" name="Tabla 16">
            <a:extLst>
              <a:ext uri="{FF2B5EF4-FFF2-40B4-BE49-F238E27FC236}">
                <a16:creationId xmlns:a16="http://schemas.microsoft.com/office/drawing/2014/main" id="{A1C3524F-63E2-6F89-9563-82FF9AB08951}"/>
              </a:ext>
            </a:extLst>
          </p:cNvPr>
          <p:cNvGraphicFramePr>
            <a:graphicFrameLocks noGrp="1"/>
          </p:cNvGraphicFramePr>
          <p:nvPr>
            <p:extLst>
              <p:ext uri="{D42A27DB-BD31-4B8C-83A1-F6EECF244321}">
                <p14:modId xmlns:p14="http://schemas.microsoft.com/office/powerpoint/2010/main" val="3274245538"/>
              </p:ext>
            </p:extLst>
          </p:nvPr>
        </p:nvGraphicFramePr>
        <p:xfrm>
          <a:off x="861912" y="2592026"/>
          <a:ext cx="5832676" cy="2221273"/>
        </p:xfrm>
        <a:graphic>
          <a:graphicData uri="http://schemas.openxmlformats.org/drawingml/2006/table">
            <a:tbl>
              <a:tblPr firstRow="1" bandRow="1">
                <a:tableStyleId>{5940675A-B579-460E-94D1-54222C63F5DA}</a:tableStyleId>
              </a:tblPr>
              <a:tblGrid>
                <a:gridCol w="2916338">
                  <a:extLst>
                    <a:ext uri="{9D8B030D-6E8A-4147-A177-3AD203B41FA5}">
                      <a16:colId xmlns:a16="http://schemas.microsoft.com/office/drawing/2014/main" val="3599153911"/>
                    </a:ext>
                  </a:extLst>
                </a:gridCol>
                <a:gridCol w="2916338">
                  <a:extLst>
                    <a:ext uri="{9D8B030D-6E8A-4147-A177-3AD203B41FA5}">
                      <a16:colId xmlns:a16="http://schemas.microsoft.com/office/drawing/2014/main" val="2176344629"/>
                    </a:ext>
                  </a:extLst>
                </a:gridCol>
              </a:tblGrid>
              <a:tr h="554982">
                <a:tc>
                  <a:txBody>
                    <a:bodyPr/>
                    <a:lstStyle/>
                    <a:p>
                      <a:pPr algn="ctr"/>
                      <a:r>
                        <a:rPr lang="es-VE" sz="1400" dirty="0">
                          <a:solidFill>
                            <a:schemeClr val="bg1"/>
                          </a:solidFill>
                        </a:rPr>
                        <a:t>Buscar registro</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1856980062"/>
                  </a:ext>
                </a:extLst>
              </a:tr>
              <a:tr h="439131">
                <a:tc>
                  <a:txBody>
                    <a:bodyPr/>
                    <a:lstStyle/>
                    <a:p>
                      <a:pPr algn="ctr"/>
                      <a:r>
                        <a:rPr lang="es-VE" sz="1400" dirty="0"/>
                        <a:t>Limpia los campos de búsqueda</a:t>
                      </a:r>
                    </a:p>
                  </a:txBody>
                  <a:tcPr/>
                </a:tc>
                <a:tc>
                  <a:txBody>
                    <a:bodyPr/>
                    <a:lstStyle/>
                    <a:p>
                      <a:endParaRPr lang="es-VE" dirty="0"/>
                    </a:p>
                  </a:txBody>
                  <a:tcPr/>
                </a:tc>
                <a:extLst>
                  <a:ext uri="{0D108BD9-81ED-4DB2-BD59-A6C34878D82A}">
                    <a16:rowId xmlns:a16="http://schemas.microsoft.com/office/drawing/2014/main" val="265137907"/>
                  </a:ext>
                </a:extLst>
              </a:tr>
              <a:tr h="613580">
                <a:tc>
                  <a:txBody>
                    <a:bodyPr/>
                    <a:lstStyle/>
                    <a:p>
                      <a:pPr algn="ctr"/>
                      <a:r>
                        <a:rPr lang="es-VE" sz="1400" dirty="0">
                          <a:solidFill>
                            <a:schemeClr val="bg1"/>
                          </a:solidFill>
                        </a:rPr>
                        <a:t>Descarga los archivos en formato .xlsx</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3798131458"/>
                  </a:ext>
                </a:extLst>
              </a:tr>
              <a:tr h="613580">
                <a:tc>
                  <a:txBody>
                    <a:bodyPr/>
                    <a:lstStyle/>
                    <a:p>
                      <a:pPr algn="ctr"/>
                      <a:r>
                        <a:rPr lang="es-VE" sz="1400" dirty="0"/>
                        <a:t>Descarga un archivo en formato .</a:t>
                      </a:r>
                      <a:r>
                        <a:rPr lang="es-VE" sz="1400" dirty="0" err="1"/>
                        <a:t>txt</a:t>
                      </a:r>
                      <a:endParaRPr lang="es-VE" sz="1400" dirty="0"/>
                    </a:p>
                  </a:txBody>
                  <a:tcPr/>
                </a:tc>
                <a:tc>
                  <a:txBody>
                    <a:bodyPr/>
                    <a:lstStyle/>
                    <a:p>
                      <a:endParaRPr lang="es-VE" dirty="0"/>
                    </a:p>
                  </a:txBody>
                  <a:tcPr/>
                </a:tc>
                <a:extLst>
                  <a:ext uri="{0D108BD9-81ED-4DB2-BD59-A6C34878D82A}">
                    <a16:rowId xmlns:a16="http://schemas.microsoft.com/office/drawing/2014/main" val="1521557534"/>
                  </a:ext>
                </a:extLst>
              </a:tr>
            </a:tbl>
          </a:graphicData>
        </a:graphic>
      </p:graphicFrame>
      <p:pic>
        <p:nvPicPr>
          <p:cNvPr id="23" name="Imagen 22">
            <a:extLst>
              <a:ext uri="{FF2B5EF4-FFF2-40B4-BE49-F238E27FC236}">
                <a16:creationId xmlns:a16="http://schemas.microsoft.com/office/drawing/2014/main" id="{20A8CE98-089E-BB4F-F926-E9634945DC7E}"/>
              </a:ext>
            </a:extLst>
          </p:cNvPr>
          <p:cNvPicPr>
            <a:picLocks noChangeAspect="1"/>
          </p:cNvPicPr>
          <p:nvPr/>
        </p:nvPicPr>
        <p:blipFill>
          <a:blip r:embed="rId5"/>
          <a:stretch>
            <a:fillRect/>
          </a:stretch>
        </p:blipFill>
        <p:spPr>
          <a:xfrm>
            <a:off x="4843076" y="3234544"/>
            <a:ext cx="733527" cy="219106"/>
          </a:xfrm>
          <a:prstGeom prst="rect">
            <a:avLst/>
          </a:prstGeom>
        </p:spPr>
      </p:pic>
      <p:pic>
        <p:nvPicPr>
          <p:cNvPr id="25" name="Imagen 24">
            <a:extLst>
              <a:ext uri="{FF2B5EF4-FFF2-40B4-BE49-F238E27FC236}">
                <a16:creationId xmlns:a16="http://schemas.microsoft.com/office/drawing/2014/main" id="{5A1D88DA-66A6-8D64-8F66-31AC45330AA9}"/>
              </a:ext>
            </a:extLst>
          </p:cNvPr>
          <p:cNvPicPr>
            <a:picLocks noChangeAspect="1"/>
          </p:cNvPicPr>
          <p:nvPr/>
        </p:nvPicPr>
        <p:blipFill>
          <a:blip r:embed="rId6"/>
          <a:stretch>
            <a:fillRect/>
          </a:stretch>
        </p:blipFill>
        <p:spPr>
          <a:xfrm>
            <a:off x="4852601" y="2757566"/>
            <a:ext cx="714475" cy="200053"/>
          </a:xfrm>
          <a:prstGeom prst="rect">
            <a:avLst/>
          </a:prstGeom>
        </p:spPr>
      </p:pic>
      <p:pic>
        <p:nvPicPr>
          <p:cNvPr id="27" name="Imagen 26">
            <a:extLst>
              <a:ext uri="{FF2B5EF4-FFF2-40B4-BE49-F238E27FC236}">
                <a16:creationId xmlns:a16="http://schemas.microsoft.com/office/drawing/2014/main" id="{A53B3357-2D7D-BAD5-5A8E-5F6918C9DDB6}"/>
              </a:ext>
            </a:extLst>
          </p:cNvPr>
          <p:cNvPicPr>
            <a:picLocks noChangeAspect="1"/>
          </p:cNvPicPr>
          <p:nvPr/>
        </p:nvPicPr>
        <p:blipFill>
          <a:blip r:embed="rId7"/>
          <a:stretch>
            <a:fillRect/>
          </a:stretch>
        </p:blipFill>
        <p:spPr>
          <a:xfrm>
            <a:off x="4790682" y="3723810"/>
            <a:ext cx="838317" cy="304843"/>
          </a:xfrm>
          <a:prstGeom prst="rect">
            <a:avLst/>
          </a:prstGeom>
        </p:spPr>
      </p:pic>
      <p:pic>
        <p:nvPicPr>
          <p:cNvPr id="29" name="Imagen 28">
            <a:extLst>
              <a:ext uri="{FF2B5EF4-FFF2-40B4-BE49-F238E27FC236}">
                <a16:creationId xmlns:a16="http://schemas.microsoft.com/office/drawing/2014/main" id="{B5589739-AE96-C2D4-2DA7-6ED7DAA3F96B}"/>
              </a:ext>
            </a:extLst>
          </p:cNvPr>
          <p:cNvPicPr>
            <a:picLocks noChangeAspect="1"/>
          </p:cNvPicPr>
          <p:nvPr/>
        </p:nvPicPr>
        <p:blipFill>
          <a:blip r:embed="rId8"/>
          <a:stretch>
            <a:fillRect/>
          </a:stretch>
        </p:blipFill>
        <p:spPr>
          <a:xfrm>
            <a:off x="4695419" y="4341971"/>
            <a:ext cx="1028844" cy="276264"/>
          </a:xfrm>
          <a:prstGeom prst="rect">
            <a:avLst/>
          </a:prstGeom>
        </p:spPr>
      </p:pic>
      <p:graphicFrame>
        <p:nvGraphicFramePr>
          <p:cNvPr id="30" name="Tabla 29">
            <a:extLst>
              <a:ext uri="{FF2B5EF4-FFF2-40B4-BE49-F238E27FC236}">
                <a16:creationId xmlns:a16="http://schemas.microsoft.com/office/drawing/2014/main" id="{6CD33DE1-7C97-6131-2596-88D96090DC9F}"/>
              </a:ext>
            </a:extLst>
          </p:cNvPr>
          <p:cNvGraphicFramePr>
            <a:graphicFrameLocks noGrp="1"/>
          </p:cNvGraphicFramePr>
          <p:nvPr>
            <p:extLst>
              <p:ext uri="{D42A27DB-BD31-4B8C-83A1-F6EECF244321}">
                <p14:modId xmlns:p14="http://schemas.microsoft.com/office/powerpoint/2010/main" val="2012578285"/>
              </p:ext>
            </p:extLst>
          </p:nvPr>
        </p:nvGraphicFramePr>
        <p:xfrm>
          <a:off x="858622" y="5945083"/>
          <a:ext cx="5832676" cy="1995837"/>
        </p:xfrm>
        <a:graphic>
          <a:graphicData uri="http://schemas.openxmlformats.org/drawingml/2006/table">
            <a:tbl>
              <a:tblPr firstRow="1" bandRow="1">
                <a:tableStyleId>{5940675A-B579-460E-94D1-54222C63F5DA}</a:tableStyleId>
              </a:tblPr>
              <a:tblGrid>
                <a:gridCol w="2916338">
                  <a:extLst>
                    <a:ext uri="{9D8B030D-6E8A-4147-A177-3AD203B41FA5}">
                      <a16:colId xmlns:a16="http://schemas.microsoft.com/office/drawing/2014/main" val="4287336942"/>
                    </a:ext>
                  </a:extLst>
                </a:gridCol>
                <a:gridCol w="2916338">
                  <a:extLst>
                    <a:ext uri="{9D8B030D-6E8A-4147-A177-3AD203B41FA5}">
                      <a16:colId xmlns:a16="http://schemas.microsoft.com/office/drawing/2014/main" val="2362854635"/>
                    </a:ext>
                  </a:extLst>
                </a:gridCol>
              </a:tblGrid>
              <a:tr h="665279">
                <a:tc>
                  <a:txBody>
                    <a:bodyPr/>
                    <a:lstStyle/>
                    <a:p>
                      <a:pPr algn="ctr"/>
                      <a:r>
                        <a:rPr lang="es-VE" dirty="0">
                          <a:solidFill>
                            <a:schemeClr val="bg1"/>
                          </a:solidFill>
                        </a:rPr>
                        <a:t>Barra de búsqueda </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2498349042"/>
                  </a:ext>
                </a:extLst>
              </a:tr>
              <a:tr h="665279">
                <a:tc>
                  <a:txBody>
                    <a:bodyPr/>
                    <a:lstStyle/>
                    <a:p>
                      <a:pPr algn="ctr"/>
                      <a:r>
                        <a:rPr lang="es-VE" dirty="0"/>
                        <a:t>Lista de búsqueda</a:t>
                      </a:r>
                    </a:p>
                  </a:txBody>
                  <a:tcPr/>
                </a:tc>
                <a:tc>
                  <a:txBody>
                    <a:bodyPr/>
                    <a:lstStyle/>
                    <a:p>
                      <a:endParaRPr lang="es-VE" dirty="0"/>
                    </a:p>
                  </a:txBody>
                  <a:tcPr/>
                </a:tc>
                <a:extLst>
                  <a:ext uri="{0D108BD9-81ED-4DB2-BD59-A6C34878D82A}">
                    <a16:rowId xmlns:a16="http://schemas.microsoft.com/office/drawing/2014/main" val="874983066"/>
                  </a:ext>
                </a:extLst>
              </a:tr>
              <a:tr h="665279">
                <a:tc>
                  <a:txBody>
                    <a:bodyPr/>
                    <a:lstStyle/>
                    <a:p>
                      <a:pPr algn="ctr"/>
                      <a:r>
                        <a:rPr lang="es-VE" dirty="0">
                          <a:solidFill>
                            <a:schemeClr val="bg1"/>
                          </a:solidFill>
                        </a:rPr>
                        <a:t>Paginación y total de registros</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2257545927"/>
                  </a:ext>
                </a:extLst>
              </a:tr>
            </a:tbl>
          </a:graphicData>
        </a:graphic>
      </p:graphicFrame>
      <p:pic>
        <p:nvPicPr>
          <p:cNvPr id="32" name="Imagen 31">
            <a:extLst>
              <a:ext uri="{FF2B5EF4-FFF2-40B4-BE49-F238E27FC236}">
                <a16:creationId xmlns:a16="http://schemas.microsoft.com/office/drawing/2014/main" id="{747B5958-98A3-152F-D90E-69F70DA12FDD}"/>
              </a:ext>
            </a:extLst>
          </p:cNvPr>
          <p:cNvPicPr>
            <a:picLocks noChangeAspect="1"/>
          </p:cNvPicPr>
          <p:nvPr/>
        </p:nvPicPr>
        <p:blipFill>
          <a:blip r:embed="rId9"/>
          <a:stretch>
            <a:fillRect/>
          </a:stretch>
        </p:blipFill>
        <p:spPr>
          <a:xfrm>
            <a:off x="4037895" y="6164915"/>
            <a:ext cx="2337306" cy="288071"/>
          </a:xfrm>
          <a:prstGeom prst="rect">
            <a:avLst/>
          </a:prstGeom>
        </p:spPr>
      </p:pic>
      <p:pic>
        <p:nvPicPr>
          <p:cNvPr id="34" name="Imagen 33">
            <a:extLst>
              <a:ext uri="{FF2B5EF4-FFF2-40B4-BE49-F238E27FC236}">
                <a16:creationId xmlns:a16="http://schemas.microsoft.com/office/drawing/2014/main" id="{9C908B52-9362-9431-E175-36225E47C851}"/>
              </a:ext>
            </a:extLst>
          </p:cNvPr>
          <p:cNvPicPr>
            <a:picLocks noChangeAspect="1"/>
          </p:cNvPicPr>
          <p:nvPr/>
        </p:nvPicPr>
        <p:blipFill>
          <a:blip r:embed="rId10"/>
          <a:stretch>
            <a:fillRect/>
          </a:stretch>
        </p:blipFill>
        <p:spPr>
          <a:xfrm>
            <a:off x="4037895" y="6799457"/>
            <a:ext cx="2337306" cy="364593"/>
          </a:xfrm>
          <a:prstGeom prst="rect">
            <a:avLst/>
          </a:prstGeom>
        </p:spPr>
      </p:pic>
      <p:pic>
        <p:nvPicPr>
          <p:cNvPr id="36" name="Imagen 35">
            <a:extLst>
              <a:ext uri="{FF2B5EF4-FFF2-40B4-BE49-F238E27FC236}">
                <a16:creationId xmlns:a16="http://schemas.microsoft.com/office/drawing/2014/main" id="{9378DAB8-26FC-93E1-70EF-AF1F40DEC094}"/>
              </a:ext>
            </a:extLst>
          </p:cNvPr>
          <p:cNvPicPr>
            <a:picLocks noChangeAspect="1"/>
          </p:cNvPicPr>
          <p:nvPr/>
        </p:nvPicPr>
        <p:blipFill>
          <a:blip r:embed="rId11"/>
          <a:stretch>
            <a:fillRect/>
          </a:stretch>
        </p:blipFill>
        <p:spPr>
          <a:xfrm>
            <a:off x="3781852" y="7431756"/>
            <a:ext cx="1276528" cy="333422"/>
          </a:xfrm>
          <a:prstGeom prst="rect">
            <a:avLst/>
          </a:prstGeom>
        </p:spPr>
      </p:pic>
      <p:pic>
        <p:nvPicPr>
          <p:cNvPr id="38" name="Imagen 37">
            <a:extLst>
              <a:ext uri="{FF2B5EF4-FFF2-40B4-BE49-F238E27FC236}">
                <a16:creationId xmlns:a16="http://schemas.microsoft.com/office/drawing/2014/main" id="{060DA6CA-0E14-9EDD-4E9A-AE4341C188AC}"/>
              </a:ext>
            </a:extLst>
          </p:cNvPr>
          <p:cNvPicPr>
            <a:picLocks noChangeAspect="1"/>
          </p:cNvPicPr>
          <p:nvPr/>
        </p:nvPicPr>
        <p:blipFill>
          <a:blip r:embed="rId12"/>
          <a:stretch>
            <a:fillRect/>
          </a:stretch>
        </p:blipFill>
        <p:spPr>
          <a:xfrm>
            <a:off x="5189718" y="7497502"/>
            <a:ext cx="1370242" cy="201930"/>
          </a:xfrm>
          <a:prstGeom prst="rect">
            <a:avLst/>
          </a:prstGeom>
        </p:spPr>
      </p:pic>
      <p:sp>
        <p:nvSpPr>
          <p:cNvPr id="39" name="CuadroTexto 38">
            <a:extLst>
              <a:ext uri="{FF2B5EF4-FFF2-40B4-BE49-F238E27FC236}">
                <a16:creationId xmlns:a16="http://schemas.microsoft.com/office/drawing/2014/main" id="{511A85A7-EBA7-65FC-3511-98DCBBCE486F}"/>
              </a:ext>
            </a:extLst>
          </p:cNvPr>
          <p:cNvSpPr txBox="1"/>
          <p:nvPr/>
        </p:nvSpPr>
        <p:spPr>
          <a:xfrm>
            <a:off x="1502039" y="9177288"/>
            <a:ext cx="4533064" cy="677108"/>
          </a:xfrm>
          <a:prstGeom prst="rect">
            <a:avLst/>
          </a:prstGeom>
          <a:noFill/>
        </p:spPr>
        <p:txBody>
          <a:bodyPr wrap="square" rtlCol="0">
            <a:spAutoFit/>
          </a:bodyPr>
          <a:lstStyle/>
          <a:p>
            <a:pPr algn="just"/>
            <a:r>
              <a:rPr lang="es-VE" sz="1400" b="1" dirty="0"/>
              <a:t>Nota: </a:t>
            </a:r>
            <a:r>
              <a:rPr lang="es-VE" sz="1200" b="1" dirty="0"/>
              <a:t>Las barras y listas de búsquedas pueden variar dependiendo el equipo. La paginación se muestra cuando hay mas de diez registros.</a:t>
            </a:r>
          </a:p>
        </p:txBody>
      </p:sp>
      <p:sp>
        <p:nvSpPr>
          <p:cNvPr id="40" name="CuadroTexto 39">
            <a:extLst>
              <a:ext uri="{FF2B5EF4-FFF2-40B4-BE49-F238E27FC236}">
                <a16:creationId xmlns:a16="http://schemas.microsoft.com/office/drawing/2014/main" id="{FE29945B-46DC-8283-85A3-1C344A796D65}"/>
              </a:ext>
            </a:extLst>
          </p:cNvPr>
          <p:cNvSpPr txBox="1"/>
          <p:nvPr/>
        </p:nvSpPr>
        <p:spPr>
          <a:xfrm>
            <a:off x="845844" y="5541673"/>
            <a:ext cx="5845454" cy="369332"/>
          </a:xfrm>
          <a:prstGeom prst="rect">
            <a:avLst/>
          </a:prstGeom>
          <a:solidFill>
            <a:srgbClr val="FFC000"/>
          </a:solidFill>
        </p:spPr>
        <p:txBody>
          <a:bodyPr wrap="square" rtlCol="0">
            <a:spAutoFit/>
          </a:bodyPr>
          <a:lstStyle/>
          <a:p>
            <a:pPr algn="ctr"/>
            <a:r>
              <a:rPr lang="es-VE" b="1" dirty="0"/>
              <a:t>Tablas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4981643-1D4B-1469-C3DA-4019D1E573A4}"/>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A7E22B79-C304-28C5-6614-F7B7F0C3A76B}"/>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787ED79C-10FE-86D5-9B69-ED3F21E662D0}"/>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66CE4FBE-82F7-C5C2-78F2-C84BAE5F4B7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25DD9B5-68BC-71BE-0638-BBD3CE4A4ABD}"/>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1" name="TextBox 11">
            <a:extLst>
              <a:ext uri="{FF2B5EF4-FFF2-40B4-BE49-F238E27FC236}">
                <a16:creationId xmlns:a16="http://schemas.microsoft.com/office/drawing/2014/main" id="{F549976D-8587-229C-0288-72FA689A1656}"/>
              </a:ext>
            </a:extLst>
          </p:cNvPr>
          <p:cNvSpPr txBox="1"/>
          <p:nvPr/>
        </p:nvSpPr>
        <p:spPr>
          <a:xfrm>
            <a:off x="589521" y="1261332"/>
            <a:ext cx="6048000" cy="618118"/>
          </a:xfrm>
          <a:prstGeom prst="rect">
            <a:avLst/>
          </a:prstGeom>
        </p:spPr>
        <p:txBody>
          <a:bodyPr lIns="0" tIns="0" rIns="0" bIns="0" rtlCol="0" anchor="t">
            <a:spAutoFit/>
          </a:bodyPr>
          <a:lstStyle/>
          <a:p>
            <a:pPr algn="l">
              <a:lnSpc>
                <a:spcPts val="5300"/>
              </a:lnSpc>
            </a:pPr>
            <a:r>
              <a:rPr lang="en-US" sz="3200" dirty="0">
                <a:solidFill>
                  <a:srgbClr val="222525"/>
                </a:solidFill>
                <a:latin typeface="+mj-lt"/>
                <a:ea typeface="DM Serif Display"/>
                <a:cs typeface="DM Serif Display"/>
                <a:sym typeface="DM Serif Display"/>
              </a:rPr>
              <a:t>3. </a:t>
            </a:r>
            <a:r>
              <a:rPr lang="en-US" sz="3200" dirty="0" err="1">
                <a:solidFill>
                  <a:srgbClr val="222525"/>
                </a:solidFill>
                <a:latin typeface="+mj-lt"/>
                <a:ea typeface="DM Serif Display"/>
                <a:cs typeface="DM Serif Display"/>
                <a:sym typeface="DM Serif Display"/>
              </a:rPr>
              <a:t>Descripción</a:t>
            </a:r>
            <a:r>
              <a:rPr lang="en-US" sz="3200" dirty="0">
                <a:solidFill>
                  <a:srgbClr val="222525"/>
                </a:solidFill>
                <a:latin typeface="+mj-lt"/>
                <a:ea typeface="DM Serif Display"/>
                <a:cs typeface="DM Serif Display"/>
                <a:sym typeface="DM Serif Display"/>
              </a:rPr>
              <a:t> del Sistema</a:t>
            </a:r>
          </a:p>
        </p:txBody>
      </p:sp>
      <p:sp>
        <p:nvSpPr>
          <p:cNvPr id="12" name="TextBox 12">
            <a:extLst>
              <a:ext uri="{FF2B5EF4-FFF2-40B4-BE49-F238E27FC236}">
                <a16:creationId xmlns:a16="http://schemas.microsoft.com/office/drawing/2014/main" id="{94DDF829-24D7-12C7-1C92-71452F96FE11}"/>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006230B4-6F1A-5485-F92A-F17A837D8B94}"/>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9</a:t>
            </a:r>
          </a:p>
        </p:txBody>
      </p:sp>
      <p:pic>
        <p:nvPicPr>
          <p:cNvPr id="3" name="Imagen 2">
            <a:extLst>
              <a:ext uri="{FF2B5EF4-FFF2-40B4-BE49-F238E27FC236}">
                <a16:creationId xmlns:a16="http://schemas.microsoft.com/office/drawing/2014/main" id="{29C9384F-ECB9-9836-250F-D6FF50AADB99}"/>
              </a:ext>
            </a:extLst>
          </p:cNvPr>
          <p:cNvPicPr>
            <a:picLocks noChangeAspect="1"/>
          </p:cNvPicPr>
          <p:nvPr/>
        </p:nvPicPr>
        <p:blipFill>
          <a:blip r:embed="rId5"/>
          <a:stretch>
            <a:fillRect/>
          </a:stretch>
        </p:blipFill>
        <p:spPr>
          <a:xfrm>
            <a:off x="3337306" y="2170976"/>
            <a:ext cx="3929153" cy="1868102"/>
          </a:xfrm>
          <a:prstGeom prst="rect">
            <a:avLst/>
          </a:prstGeom>
        </p:spPr>
      </p:pic>
      <p:sp>
        <p:nvSpPr>
          <p:cNvPr id="5" name="Rectángulo: esquinas redondeadas 4">
            <a:extLst>
              <a:ext uri="{FF2B5EF4-FFF2-40B4-BE49-F238E27FC236}">
                <a16:creationId xmlns:a16="http://schemas.microsoft.com/office/drawing/2014/main" id="{F84E29FE-A47A-4474-95CD-C2ED7B607797}"/>
              </a:ext>
            </a:extLst>
          </p:cNvPr>
          <p:cNvSpPr/>
          <p:nvPr/>
        </p:nvSpPr>
        <p:spPr>
          <a:xfrm>
            <a:off x="120650" y="2834075"/>
            <a:ext cx="2646385" cy="54190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Ingrese su usuario y </a:t>
            </a:r>
            <a:r>
              <a:rPr lang="es-VE" sz="1400" dirty="0" err="1">
                <a:solidFill>
                  <a:schemeClr val="tx1"/>
                </a:solidFill>
              </a:rPr>
              <a:t>contrañesa</a:t>
            </a:r>
            <a:r>
              <a:rPr lang="es-VE" sz="1400" dirty="0">
                <a:solidFill>
                  <a:schemeClr val="tx1"/>
                </a:solidFill>
              </a:rPr>
              <a:t>, y presione ingresar.  </a:t>
            </a:r>
          </a:p>
        </p:txBody>
      </p:sp>
      <p:cxnSp>
        <p:nvCxnSpPr>
          <p:cNvPr id="14" name="Conector recto de flecha 13">
            <a:extLst>
              <a:ext uri="{FF2B5EF4-FFF2-40B4-BE49-F238E27FC236}">
                <a16:creationId xmlns:a16="http://schemas.microsoft.com/office/drawing/2014/main" id="{C8303146-D321-2AB4-0859-2CA6ABABF90B}"/>
              </a:ext>
            </a:extLst>
          </p:cNvPr>
          <p:cNvCxnSpPr>
            <a:stCxn id="5" idx="3"/>
            <a:endCxn id="3" idx="1"/>
          </p:cNvCxnSpPr>
          <p:nvPr/>
        </p:nvCxnSpPr>
        <p:spPr>
          <a:xfrm>
            <a:off x="2767035" y="3105027"/>
            <a:ext cx="570271"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BBA57163-25FC-D047-6DC1-77F63DD1504F}"/>
              </a:ext>
            </a:extLst>
          </p:cNvPr>
          <p:cNvSpPr/>
          <p:nvPr/>
        </p:nvSpPr>
        <p:spPr>
          <a:xfrm>
            <a:off x="4776111" y="4404124"/>
            <a:ext cx="2490348" cy="2314171"/>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Una vez ingresado al sistema, se muestra el apartado de inicio dónde se pueden visualizar dos cuadros, uno para NVR y el otro para Cámaras, el cual contiene el total de equipos y la cantidad de equipos que tienen un determinado status.</a:t>
            </a:r>
          </a:p>
        </p:txBody>
      </p:sp>
      <p:cxnSp>
        <p:nvCxnSpPr>
          <p:cNvPr id="20" name="Conector recto de flecha 19">
            <a:extLst>
              <a:ext uri="{FF2B5EF4-FFF2-40B4-BE49-F238E27FC236}">
                <a16:creationId xmlns:a16="http://schemas.microsoft.com/office/drawing/2014/main" id="{8AC42821-1919-05B3-CFAE-597009C0BCE6}"/>
              </a:ext>
            </a:extLst>
          </p:cNvPr>
          <p:cNvCxnSpPr>
            <a:cxnSpLocks/>
            <a:stCxn id="19" idx="2"/>
          </p:cNvCxnSpPr>
          <p:nvPr/>
        </p:nvCxnSpPr>
        <p:spPr>
          <a:xfrm flipH="1">
            <a:off x="4616450" y="6718295"/>
            <a:ext cx="1404835" cy="281513"/>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52" name="CuadroTexto 51">
            <a:extLst>
              <a:ext uri="{FF2B5EF4-FFF2-40B4-BE49-F238E27FC236}">
                <a16:creationId xmlns:a16="http://schemas.microsoft.com/office/drawing/2014/main" id="{E7E3B882-8F75-DC0C-A108-E65F782FF89B}"/>
              </a:ext>
            </a:extLst>
          </p:cNvPr>
          <p:cNvSpPr txBox="1"/>
          <p:nvPr/>
        </p:nvSpPr>
        <p:spPr>
          <a:xfrm>
            <a:off x="255565" y="4308355"/>
            <a:ext cx="1371600" cy="461665"/>
          </a:xfrm>
          <a:prstGeom prst="rect">
            <a:avLst/>
          </a:prstGeom>
          <a:noFill/>
        </p:spPr>
        <p:txBody>
          <a:bodyPr wrap="square" rtlCol="0">
            <a:spAutoFit/>
          </a:bodyPr>
          <a:lstStyle/>
          <a:p>
            <a:r>
              <a:rPr lang="es-VE" sz="2400" dirty="0"/>
              <a:t>3.1 Inicio </a:t>
            </a:r>
          </a:p>
        </p:txBody>
      </p:sp>
      <p:pic>
        <p:nvPicPr>
          <p:cNvPr id="6" name="Picture 5">
            <a:extLst>
              <a:ext uri="{FF2B5EF4-FFF2-40B4-BE49-F238E27FC236}">
                <a16:creationId xmlns:a16="http://schemas.microsoft.com/office/drawing/2014/main" id="{497C1B3C-7F43-89E7-14DB-A091E467C10B}"/>
              </a:ext>
            </a:extLst>
          </p:cNvPr>
          <p:cNvPicPr>
            <a:picLocks noChangeAspect="1"/>
          </p:cNvPicPr>
          <p:nvPr/>
        </p:nvPicPr>
        <p:blipFill>
          <a:blip r:embed="rId6"/>
          <a:stretch>
            <a:fillRect/>
          </a:stretch>
        </p:blipFill>
        <p:spPr>
          <a:xfrm>
            <a:off x="288292" y="6413954"/>
            <a:ext cx="4159250" cy="1357656"/>
          </a:xfrm>
          <a:prstGeom prst="rect">
            <a:avLst/>
          </a:prstGeom>
        </p:spPr>
      </p:pic>
    </p:spTree>
    <p:extLst>
      <p:ext uri="{BB962C8B-B14F-4D97-AF65-F5344CB8AC3E}">
        <p14:creationId xmlns:p14="http://schemas.microsoft.com/office/powerpoint/2010/main" val="387920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1792</Words>
  <Application>Microsoft Office PowerPoint</Application>
  <PresentationFormat>Personalizado</PresentationFormat>
  <Paragraphs>232</Paragraphs>
  <Slides>20</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Montserrat Semi-Bold</vt:lpstr>
      <vt:lpstr>DM Serif Display</vt:lpstr>
      <vt:lpstr>Montserrat Bold</vt:lpstr>
      <vt:lpstr>Arial</vt:lpstr>
      <vt:lpstr>Calibri</vt:lpstr>
      <vt:lpstr>Montserrat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Documento A4 manual guía de estilos manual identidad visual minimalista rojo</dc:title>
  <cp:lastModifiedBy>Manuel Moreno</cp:lastModifiedBy>
  <cp:revision>9</cp:revision>
  <dcterms:created xsi:type="dcterms:W3CDTF">2006-08-16T00:00:00Z</dcterms:created>
  <dcterms:modified xsi:type="dcterms:W3CDTF">2025-08-01T01:55:19Z</dcterms:modified>
  <dc:identifier>DAGuG20pVCc</dc:identifier>
</cp:coreProperties>
</file>