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9" r:id="rId4"/>
    <p:sldId id="270" r:id="rId5"/>
    <p:sldId id="261" r:id="rId6"/>
    <p:sldId id="271" r:id="rId7"/>
    <p:sldId id="272" r:id="rId8"/>
    <p:sldId id="273" r:id="rId9"/>
    <p:sldId id="274" r:id="rId10"/>
    <p:sldId id="27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73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743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06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8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36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53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209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27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4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86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50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82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1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49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47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F2A1-FF5D-4ECA-B1AF-563C039513E5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413B0-7248-41A2-960D-02A672F4D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03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B332463-479B-4F15-9E89-3781C9E9C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894" y="118111"/>
            <a:ext cx="1854931" cy="914216"/>
          </a:xfrm>
          <a:prstGeom prst="rect">
            <a:avLst/>
          </a:prstGeom>
        </p:spPr>
      </p:pic>
      <p:sp>
        <p:nvSpPr>
          <p:cNvPr id="30" name="8 CuadroTexto">
            <a:extLst>
              <a:ext uri="{FF2B5EF4-FFF2-40B4-BE49-F238E27FC236}">
                <a16:creationId xmlns:a16="http://schemas.microsoft.com/office/drawing/2014/main" xmlns="" id="{A2463CCD-065A-4725-882D-CC889CE41CC3}"/>
              </a:ext>
            </a:extLst>
          </p:cNvPr>
          <p:cNvSpPr txBox="1"/>
          <p:nvPr/>
        </p:nvSpPr>
        <p:spPr>
          <a:xfrm>
            <a:off x="4003057" y="3051142"/>
            <a:ext cx="81755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ODS </a:t>
            </a:r>
            <a:r>
              <a:rPr lang="es-CO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11 </a:t>
            </a:r>
            <a:r>
              <a:rPr lang="es-CO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– </a:t>
            </a:r>
            <a:r>
              <a:rPr lang="es-CO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CIUDADES Y COMUNIDADES SOSTENIBLES</a:t>
            </a:r>
            <a:endParaRPr lang="es-CO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anose="020B0706030402020204" pitchFamily="34" charset="0"/>
            </a:endParaRPr>
          </a:p>
          <a:p>
            <a:pPr algn="ctr"/>
            <a:endParaRPr lang="es-CO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anose="020B0706030402020204" pitchFamily="34" charset="0"/>
            </a:endParaRPr>
          </a:p>
          <a:p>
            <a:pPr algn="ctr"/>
            <a:endParaRPr lang="es-CO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anose="020B0706030402020204" pitchFamily="34" charset="0"/>
            </a:endParaRPr>
          </a:p>
          <a:p>
            <a:pPr algn="ctr"/>
            <a:r>
              <a:rPr lang="es-CO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Actividad Complementaria </a:t>
            </a:r>
          </a:p>
          <a:p>
            <a:pPr algn="ctr"/>
            <a:r>
              <a:rPr lang="es-CO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Jornada de Socialización del Periodo </a:t>
            </a:r>
            <a:r>
              <a:rPr lang="es-CO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2021-3</a:t>
            </a:r>
          </a:p>
          <a:p>
            <a:pPr algn="ctr"/>
            <a:endParaRPr lang="es-CO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E699C1CD-B2B9-4A6B-896E-611342C38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2" y="2950384"/>
            <a:ext cx="1889477" cy="1889477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EEF98847-2707-4A9B-94FA-5B25FE48D24F}"/>
              </a:ext>
            </a:extLst>
          </p:cNvPr>
          <p:cNvSpPr/>
          <p:nvPr/>
        </p:nvSpPr>
        <p:spPr>
          <a:xfrm>
            <a:off x="4895783" y="877369"/>
            <a:ext cx="60538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OBJETIVOS DE DESARROLLO SOSTENIBLE</a:t>
            </a:r>
          </a:p>
        </p:txBody>
      </p:sp>
    </p:spTree>
    <p:extLst>
      <p:ext uri="{BB962C8B-B14F-4D97-AF65-F5344CB8AC3E}">
        <p14:creationId xmlns:p14="http://schemas.microsoft.com/office/powerpoint/2010/main" val="389940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7D38F04-3D0E-4611-8F34-69CF0D45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61802"/>
            <a:ext cx="2077868" cy="102409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AAAB242-307C-4759-99E0-17E2E73F6741}"/>
              </a:ext>
            </a:extLst>
          </p:cNvPr>
          <p:cNvSpPr txBox="1">
            <a:spLocks/>
          </p:cNvSpPr>
          <p:nvPr/>
        </p:nvSpPr>
        <p:spPr>
          <a:xfrm>
            <a:off x="567660" y="161802"/>
            <a:ext cx="8352929" cy="629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3200" dirty="0" smtClean="0">
                <a:latin typeface="Franklin Gothic Demi Cond" panose="020B0706030402020204" pitchFamily="34" charset="0"/>
              </a:rPr>
              <a:t>Relato experiencial</a:t>
            </a:r>
            <a:endParaRPr lang="es-CO" sz="3200" dirty="0">
              <a:latin typeface="Franklin Gothic Demi Cond" panose="020B0706030402020204" pitchFamily="34" charset="0"/>
            </a:endParaRPr>
          </a:p>
        </p:txBody>
      </p:sp>
      <p:sp>
        <p:nvSpPr>
          <p:cNvPr id="9" name="6 Rectángulo">
            <a:extLst>
              <a:ext uri="{FF2B5EF4-FFF2-40B4-BE49-F238E27FC236}">
                <a16:creationId xmlns:a16="http://schemas.microsoft.com/office/drawing/2014/main" xmlns="" id="{657D4DE4-F2DC-4AF0-9662-9B2A59B3D085}"/>
              </a:ext>
            </a:extLst>
          </p:cNvPr>
          <p:cNvSpPr/>
          <p:nvPr/>
        </p:nvSpPr>
        <p:spPr>
          <a:xfrm>
            <a:off x="1103000" y="1185894"/>
            <a:ext cx="7282247" cy="443821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>
                    <a:lumMod val="65000"/>
                  </a:schemeClr>
                </a:solidFill>
              </a:rPr>
              <a:t>Inserte el videoclip aquí, procurando que se reproduzca directamente</a:t>
            </a:r>
            <a:endParaRPr lang="es-CO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8 CuadroTexto">
            <a:extLst>
              <a:ext uri="{FF2B5EF4-FFF2-40B4-BE49-F238E27FC236}">
                <a16:creationId xmlns:a16="http://schemas.microsoft.com/office/drawing/2014/main" xmlns="" id="{A4A330BC-C849-4231-9784-18462CAE436B}"/>
              </a:ext>
            </a:extLst>
          </p:cNvPr>
          <p:cNvSpPr txBox="1"/>
          <p:nvPr/>
        </p:nvSpPr>
        <p:spPr>
          <a:xfrm>
            <a:off x="453082" y="6550223"/>
            <a:ext cx="528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Actividad Complementaria – Jornada de Socialización del Periodo </a:t>
            </a:r>
            <a:r>
              <a:rPr lang="es-CO" sz="1400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2021-3</a:t>
            </a:r>
            <a:endParaRPr lang="es-CO" sz="1400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93" y="5628601"/>
            <a:ext cx="108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66673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42BFA2A-77A0-4F60-A32A-685681C848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xmlns="" id="{7DA012FC-33C7-4A40-8D96-60AD627E5FDA}"/>
              </a:ext>
            </a:extLst>
          </p:cNvPr>
          <p:cNvSpPr txBox="1">
            <a:spLocks/>
          </p:cNvSpPr>
          <p:nvPr/>
        </p:nvSpPr>
        <p:spPr>
          <a:xfrm>
            <a:off x="6079219" y="4107778"/>
            <a:ext cx="5808814" cy="1920955"/>
          </a:xfrm>
          <a:prstGeom prst="roundRect">
            <a:avLst>
              <a:gd name="adj" fmla="val 7852"/>
            </a:avLst>
          </a:prstGeom>
          <a:solidFill>
            <a:srgbClr val="000000">
              <a:alpha val="50196"/>
            </a:srgbClr>
          </a:solidFill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Facultad de Ingeniería</a:t>
            </a:r>
          </a:p>
          <a:p>
            <a:pPr>
              <a:lnSpc>
                <a:spcPct val="160000"/>
              </a:lnSpc>
            </a:pPr>
            <a:r>
              <a:rPr lang="es-ES" sz="1800" b="1" dirty="0">
                <a:latin typeface="Arial"/>
                <a:cs typeface="Arial"/>
              </a:rPr>
              <a:t>Departamento de Innovación en Ingeniería</a:t>
            </a:r>
          </a:p>
          <a:p>
            <a:pPr>
              <a:lnSpc>
                <a:spcPct val="160000"/>
              </a:lnSpc>
            </a:pP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Espacio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formativo de 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Actividad Complementaria</a:t>
            </a:r>
          </a:p>
          <a:p>
            <a:pPr>
              <a:lnSpc>
                <a:spcPct val="160000"/>
              </a:lnSpc>
            </a:pPr>
            <a:r>
              <a:rPr lang="es-ES" sz="1800" b="1" dirty="0">
                <a:latin typeface="Arial"/>
                <a:cs typeface="Arial"/>
              </a:rPr>
              <a:t>Jornada de Socialización </a:t>
            </a:r>
            <a:r>
              <a:rPr lang="es-ES" sz="1800" b="1" dirty="0" smtClean="0">
                <a:latin typeface="Arial"/>
                <a:cs typeface="Arial"/>
              </a:rPr>
              <a:t>2021-3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21CAC572-1D85-413A-951C-1F4FED55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73" y="1758847"/>
            <a:ext cx="1879303" cy="92622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7F0C8D54-148D-4214-8E6C-4B53D11FA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" y="3681413"/>
            <a:ext cx="3946176" cy="53668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712" y="1493240"/>
            <a:ext cx="2095200" cy="2095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5317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93" y="5628601"/>
            <a:ext cx="108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1"/>
            </a:solidFill>
            <a:miter lim="800000"/>
          </a:ln>
          <a:effectLst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FF75FD9-61A7-4A72-9B09-3A774186C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61802"/>
            <a:ext cx="2077868" cy="1024092"/>
          </a:xfrm>
          <a:prstGeom prst="rect">
            <a:avLst/>
          </a:prstGeom>
        </p:spPr>
      </p:pic>
      <p:sp>
        <p:nvSpPr>
          <p:cNvPr id="17" name="8 CuadroTexto">
            <a:extLst>
              <a:ext uri="{FF2B5EF4-FFF2-40B4-BE49-F238E27FC236}">
                <a16:creationId xmlns:a16="http://schemas.microsoft.com/office/drawing/2014/main" xmlns="" id="{A4A330BC-C849-4231-9784-18462CAE436B}"/>
              </a:ext>
            </a:extLst>
          </p:cNvPr>
          <p:cNvSpPr txBox="1"/>
          <p:nvPr/>
        </p:nvSpPr>
        <p:spPr>
          <a:xfrm>
            <a:off x="453082" y="6550223"/>
            <a:ext cx="528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Actividad Complementaria – Jornada de Socialización del Periodo </a:t>
            </a:r>
            <a:r>
              <a:rPr lang="es-CO" sz="1400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2021-3</a:t>
            </a:r>
            <a:endParaRPr lang="es-CO" sz="1400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4B196D62-71E9-4B55-B695-D4448B6417E8}"/>
              </a:ext>
            </a:extLst>
          </p:cNvPr>
          <p:cNvSpPr txBox="1">
            <a:spLocks/>
          </p:cNvSpPr>
          <p:nvPr/>
        </p:nvSpPr>
        <p:spPr>
          <a:xfrm>
            <a:off x="793487" y="1306758"/>
            <a:ext cx="8359873" cy="1061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FD9D24"/>
                </a:solidFill>
                <a:latin typeface="Franklin Gothic Demi Cond" panose="020B0706030402020204" pitchFamily="34" charset="0"/>
              </a:rPr>
              <a:t>Código</a:t>
            </a:r>
            <a:r>
              <a:rPr lang="es-ES" sz="32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 y nombre de la </a:t>
            </a:r>
            <a:r>
              <a:rPr lang="es-ES" sz="3200" dirty="0" smtClean="0">
                <a:solidFill>
                  <a:schemeClr val="accent1"/>
                </a:solidFill>
                <a:latin typeface="Franklin Gothic Demi Cond" panose="020B0706030402020204" pitchFamily="34" charset="0"/>
              </a:rPr>
              <a:t>PEF</a:t>
            </a:r>
            <a:endParaRPr lang="es-ES" sz="3200" dirty="0">
              <a:solidFill>
                <a:schemeClr val="accent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" name="6 Rectángulo">
            <a:extLst>
              <a:ext uri="{FF2B5EF4-FFF2-40B4-BE49-F238E27FC236}">
                <a16:creationId xmlns:a16="http://schemas.microsoft.com/office/drawing/2014/main" xmlns="" id="{657D4DE4-F2DC-4AF0-9662-9B2A59B3D085}"/>
              </a:ext>
            </a:extLst>
          </p:cNvPr>
          <p:cNvSpPr/>
          <p:nvPr/>
        </p:nvSpPr>
        <p:spPr>
          <a:xfrm>
            <a:off x="856736" y="3010058"/>
            <a:ext cx="1935890" cy="1972789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>
                    <a:lumMod val="65000"/>
                  </a:schemeClr>
                </a:solidFill>
              </a:rPr>
              <a:t>Agregue una foto </a:t>
            </a:r>
            <a:r>
              <a:rPr lang="es-CO" sz="1000" dirty="0" smtClean="0">
                <a:solidFill>
                  <a:schemeClr val="bg1">
                    <a:lumMod val="65000"/>
                  </a:schemeClr>
                </a:solidFill>
              </a:rPr>
              <a:t>del líder colectivo</a:t>
            </a:r>
            <a:endParaRPr lang="es-CO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1F887E82-245F-4994-A458-47E1847C9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42" y="29561"/>
            <a:ext cx="6563661" cy="892658"/>
          </a:xfrm>
          <a:prstGeom prst="rect">
            <a:avLst/>
          </a:prstGeom>
        </p:spPr>
      </p:pic>
      <p:sp>
        <p:nvSpPr>
          <p:cNvPr id="22" name="6 Rectángulo">
            <a:extLst>
              <a:ext uri="{FF2B5EF4-FFF2-40B4-BE49-F238E27FC236}">
                <a16:creationId xmlns:a16="http://schemas.microsoft.com/office/drawing/2014/main" xmlns="" id="{657D4DE4-F2DC-4AF0-9662-9B2A59B3D085}"/>
              </a:ext>
            </a:extLst>
          </p:cNvPr>
          <p:cNvSpPr/>
          <p:nvPr/>
        </p:nvSpPr>
        <p:spPr>
          <a:xfrm>
            <a:off x="3998927" y="3010057"/>
            <a:ext cx="1935890" cy="1972789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>
                    <a:lumMod val="65000"/>
                  </a:schemeClr>
                </a:solidFill>
              </a:rPr>
              <a:t>Agregue una foto del miembro 2 del colectivo aquí</a:t>
            </a:r>
            <a:endParaRPr lang="es-CO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6 Rectángulo">
            <a:extLst>
              <a:ext uri="{FF2B5EF4-FFF2-40B4-BE49-F238E27FC236}">
                <a16:creationId xmlns:a16="http://schemas.microsoft.com/office/drawing/2014/main" xmlns="" id="{657D4DE4-F2DC-4AF0-9662-9B2A59B3D085}"/>
              </a:ext>
            </a:extLst>
          </p:cNvPr>
          <p:cNvSpPr/>
          <p:nvPr/>
        </p:nvSpPr>
        <p:spPr>
          <a:xfrm>
            <a:off x="7280758" y="3010056"/>
            <a:ext cx="1935890" cy="1972789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>
                    <a:lumMod val="65000"/>
                  </a:schemeClr>
                </a:solidFill>
              </a:rPr>
              <a:t>Agregue una foto del miembro 3</a:t>
            </a:r>
            <a:r>
              <a:rPr lang="es-CO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CO" sz="1000" dirty="0">
                <a:solidFill>
                  <a:schemeClr val="bg1">
                    <a:lumMod val="65000"/>
                  </a:schemeClr>
                </a:solidFill>
              </a:rPr>
              <a:t>del colectivo aquí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873939" y="5197148"/>
            <a:ext cx="1935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215968"/>
                </a:solidFill>
                <a:latin typeface="Franklin Gothic Demi Cond" panose="020B0706030402020204" pitchFamily="34" charset="0"/>
              </a:rPr>
              <a:t>Nombres y apellidos</a:t>
            </a:r>
            <a:endParaRPr lang="es-CO" dirty="0">
              <a:latin typeface="Franklin Gothic Demi Cond" panose="020B07060304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499911" y="5566480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215968"/>
                </a:solidFill>
                <a:latin typeface="Franklin Gothic Demi Cond" panose="020B0706030402020204" pitchFamily="34" charset="0"/>
              </a:rPr>
              <a:t>Código</a:t>
            </a:r>
            <a:endParaRPr lang="es-CO" sz="1400" dirty="0">
              <a:latin typeface="Franklin Gothic Demi Cond" panose="020B07060304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31834" y="5874257"/>
            <a:ext cx="1633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215968"/>
                </a:solidFill>
                <a:latin typeface="Franklin Gothic Demi Cond" panose="020B0706030402020204" pitchFamily="34" charset="0"/>
              </a:rPr>
              <a:t>Programa académico</a:t>
            </a:r>
            <a:endParaRPr lang="es-CO" sz="1400" dirty="0">
              <a:latin typeface="Franklin Gothic Demi Cond" panose="020B07060304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998927" y="5197148"/>
            <a:ext cx="1935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215968"/>
                </a:solidFill>
                <a:latin typeface="Franklin Gothic Demi Cond" panose="020B0706030402020204" pitchFamily="34" charset="0"/>
              </a:rPr>
              <a:t>Nombres y apellidos</a:t>
            </a:r>
            <a:endParaRPr lang="es-CO" dirty="0">
              <a:latin typeface="Franklin Gothic Demi Cond" panose="020B07060304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624899" y="5566480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215968"/>
                </a:solidFill>
                <a:latin typeface="Franklin Gothic Demi Cond" panose="020B0706030402020204" pitchFamily="34" charset="0"/>
              </a:rPr>
              <a:t>Código</a:t>
            </a:r>
            <a:endParaRPr lang="es-CO" sz="1400" dirty="0">
              <a:latin typeface="Franklin Gothic Demi Cond" panose="020B0706030402020204" pitchFamily="3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156822" y="5874257"/>
            <a:ext cx="1633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215968"/>
                </a:solidFill>
                <a:latin typeface="Franklin Gothic Demi Cond" panose="020B0706030402020204" pitchFamily="34" charset="0"/>
              </a:rPr>
              <a:t>Programa académico</a:t>
            </a:r>
            <a:endParaRPr lang="es-CO" sz="1400" dirty="0">
              <a:latin typeface="Franklin Gothic Demi Cond" panose="020B07060304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280758" y="5197148"/>
            <a:ext cx="1935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215968"/>
                </a:solidFill>
                <a:latin typeface="Franklin Gothic Demi Cond" panose="020B0706030402020204" pitchFamily="34" charset="0"/>
              </a:rPr>
              <a:t>Nombres y apellidos</a:t>
            </a:r>
            <a:endParaRPr lang="es-CO" dirty="0">
              <a:latin typeface="Franklin Gothic Demi Cond" panose="020B07060304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7906730" y="5566480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215968"/>
                </a:solidFill>
                <a:latin typeface="Franklin Gothic Demi Cond" panose="020B0706030402020204" pitchFamily="34" charset="0"/>
              </a:rPr>
              <a:t>Código</a:t>
            </a:r>
            <a:endParaRPr lang="es-CO" sz="1400" dirty="0">
              <a:latin typeface="Franklin Gothic Demi Cond" panose="020B07060304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438653" y="5874257"/>
            <a:ext cx="1633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215968"/>
                </a:solidFill>
                <a:latin typeface="Franklin Gothic Demi Cond" panose="020B0706030402020204" pitchFamily="34" charset="0"/>
              </a:rPr>
              <a:t>Programa académico</a:t>
            </a:r>
            <a:endParaRPr lang="es-CO" sz="14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7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AAB242-307C-4759-99E0-17E2E73F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60" y="161802"/>
            <a:ext cx="8352929" cy="629030"/>
          </a:xfrm>
        </p:spPr>
        <p:txBody>
          <a:bodyPr>
            <a:normAutofit/>
          </a:bodyPr>
          <a:lstStyle/>
          <a:p>
            <a:r>
              <a:rPr lang="es-CO" sz="3200" dirty="0" smtClean="0">
                <a:latin typeface="Franklin Gothic Demi Cond" panose="020B0706030402020204" pitchFamily="34" charset="0"/>
              </a:rPr>
              <a:t>Contenido</a:t>
            </a:r>
            <a:endParaRPr lang="es-CO" sz="3200" dirty="0">
              <a:latin typeface="Franklin Gothic Demi Cond" panose="020B07060304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FF75FD9-61A7-4A72-9B09-3A774186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61802"/>
            <a:ext cx="2077868" cy="1024092"/>
          </a:xfrm>
          <a:prstGeom prst="rect">
            <a:avLst/>
          </a:prstGeom>
        </p:spPr>
      </p:pic>
      <p:sp>
        <p:nvSpPr>
          <p:cNvPr id="10" name="2 Marcador de texto">
            <a:extLst>
              <a:ext uri="{FF2B5EF4-FFF2-40B4-BE49-F238E27FC236}">
                <a16:creationId xmlns:a16="http://schemas.microsoft.com/office/drawing/2014/main" xmlns="" id="{7F32A021-1E49-4487-9372-3AA88C837C5D}"/>
              </a:ext>
            </a:extLst>
          </p:cNvPr>
          <p:cNvSpPr txBox="1">
            <a:spLocks/>
          </p:cNvSpPr>
          <p:nvPr/>
        </p:nvSpPr>
        <p:spPr>
          <a:xfrm>
            <a:off x="567660" y="1068947"/>
            <a:ext cx="7744245" cy="3651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>
                <a:latin typeface="Franklin Gothic Demi Cond" panose="020B0706030402020204" pitchFamily="34" charset="0"/>
              </a:rPr>
              <a:t>Aspectos mas relevantes de la PEF</a:t>
            </a:r>
          </a:p>
          <a:p>
            <a:r>
              <a:rPr lang="es-CO" sz="2400" dirty="0">
                <a:latin typeface="Franklin Gothic Demi Cond" panose="020B0706030402020204" pitchFamily="34" charset="0"/>
              </a:rPr>
              <a:t>Objetivos</a:t>
            </a:r>
          </a:p>
          <a:p>
            <a:r>
              <a:rPr lang="es-CO" sz="2400" dirty="0">
                <a:latin typeface="Franklin Gothic Demi Cond" panose="020B0706030402020204" pitchFamily="34" charset="0"/>
              </a:rPr>
              <a:t>Desarrollo de la practica</a:t>
            </a:r>
          </a:p>
          <a:p>
            <a:r>
              <a:rPr lang="es-CO" sz="2400" dirty="0">
                <a:latin typeface="Franklin Gothic Demi Cond" panose="020B0706030402020204" pitchFamily="34" charset="0"/>
              </a:rPr>
              <a:t>Resultados alcanzados </a:t>
            </a:r>
          </a:p>
          <a:p>
            <a:r>
              <a:rPr lang="es-ES" sz="2400" dirty="0">
                <a:latin typeface="Franklin Gothic Demi Cond" panose="020B0706030402020204" pitchFamily="34" charset="0"/>
              </a:rPr>
              <a:t>Contribución desde el desarrollo de la </a:t>
            </a:r>
            <a:r>
              <a:rPr lang="es-ES" sz="2400">
                <a:latin typeface="Franklin Gothic Demi Cond" panose="020B0706030402020204" pitchFamily="34" charset="0"/>
              </a:rPr>
              <a:t>PEF </a:t>
            </a:r>
            <a:r>
              <a:rPr lang="es-ES" sz="2400" smtClean="0">
                <a:latin typeface="Franklin Gothic Demi Cond" panose="020B0706030402020204" pitchFamily="34" charset="0"/>
              </a:rPr>
              <a:t>al </a:t>
            </a:r>
            <a:r>
              <a:rPr lang="es-ES" sz="2400" dirty="0">
                <a:latin typeface="Franklin Gothic Demi Cond" panose="020B0706030402020204" pitchFamily="34" charset="0"/>
              </a:rPr>
              <a:t>ODS </a:t>
            </a:r>
            <a:r>
              <a:rPr lang="es-ES" sz="2400" dirty="0" smtClean="0">
                <a:latin typeface="Franklin Gothic Demi Cond" panose="020B0706030402020204" pitchFamily="34" charset="0"/>
              </a:rPr>
              <a:t>11</a:t>
            </a:r>
            <a:endParaRPr lang="es-ES" sz="2400" dirty="0">
              <a:latin typeface="Franklin Gothic Demi Cond" panose="020B0706030402020204" pitchFamily="34" charset="0"/>
            </a:endParaRPr>
          </a:p>
          <a:p>
            <a:r>
              <a:rPr lang="es-ES" sz="2400" dirty="0">
                <a:latin typeface="Franklin Gothic Demi Cond" panose="020B0706030402020204" pitchFamily="34" charset="0"/>
              </a:rPr>
              <a:t>Conclusiones </a:t>
            </a:r>
            <a:endParaRPr lang="es-CO" sz="2400" dirty="0"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es-CO" sz="2200" dirty="0" smtClean="0">
              <a:solidFill>
                <a:srgbClr val="215968"/>
              </a:solidFill>
              <a:latin typeface="Franklin Gothic Demi Cond" panose="020B0706030402020204" pitchFamily="34" charset="0"/>
            </a:endParaRPr>
          </a:p>
          <a:p>
            <a:endParaRPr lang="es-CO" sz="2200" dirty="0">
              <a:solidFill>
                <a:srgbClr val="215968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8 CuadroTexto">
            <a:extLst>
              <a:ext uri="{FF2B5EF4-FFF2-40B4-BE49-F238E27FC236}">
                <a16:creationId xmlns:a16="http://schemas.microsoft.com/office/drawing/2014/main" xmlns="" id="{A4A330BC-C849-4231-9784-18462CAE436B}"/>
              </a:ext>
            </a:extLst>
          </p:cNvPr>
          <p:cNvSpPr txBox="1"/>
          <p:nvPr/>
        </p:nvSpPr>
        <p:spPr>
          <a:xfrm>
            <a:off x="453082" y="6550223"/>
            <a:ext cx="528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Actividad Complementaria – Jornada de Socialización del Periodo </a:t>
            </a:r>
            <a:r>
              <a:rPr lang="es-CO" sz="1400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2021-3</a:t>
            </a:r>
            <a:endParaRPr lang="es-CO" sz="1400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93" y="5628601"/>
            <a:ext cx="108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9994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AAB242-307C-4759-99E0-17E2E73F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60" y="161802"/>
            <a:ext cx="8352929" cy="629030"/>
          </a:xfrm>
        </p:spPr>
        <p:txBody>
          <a:bodyPr>
            <a:normAutofit/>
          </a:bodyPr>
          <a:lstStyle/>
          <a:p>
            <a:r>
              <a:rPr lang="es-CO" sz="3200" dirty="0" smtClean="0">
                <a:latin typeface="Franklin Gothic Demi Cond" panose="020B0706030402020204" pitchFamily="34" charset="0"/>
              </a:rPr>
              <a:t>Aspectos más relevantes de la PEF</a:t>
            </a:r>
            <a:endParaRPr lang="es-CO" sz="3200" dirty="0">
              <a:latin typeface="Franklin Gothic Demi Cond" panose="020B07060304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FF75FD9-61A7-4A72-9B09-3A774186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61802"/>
            <a:ext cx="2077868" cy="1024092"/>
          </a:xfrm>
          <a:prstGeom prst="rect">
            <a:avLst/>
          </a:prstGeom>
        </p:spPr>
      </p:pic>
      <p:sp>
        <p:nvSpPr>
          <p:cNvPr id="16" name="Redondear rectángulo de esquina diagonal 15"/>
          <p:cNvSpPr/>
          <p:nvPr/>
        </p:nvSpPr>
        <p:spPr>
          <a:xfrm>
            <a:off x="2442517" y="1513502"/>
            <a:ext cx="7105137" cy="1064738"/>
          </a:xfrm>
          <a:prstGeom prst="round2DiagRect">
            <a:avLst>
              <a:gd name="adj1" fmla="val 34154"/>
              <a:gd name="adj2" fmla="val 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Escriba aquí</a:t>
            </a: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2442517" y="2967125"/>
            <a:ext cx="7105137" cy="1064738"/>
          </a:xfrm>
          <a:prstGeom prst="round2DiagRect">
            <a:avLst>
              <a:gd name="adj1" fmla="val 0"/>
              <a:gd name="adj2" fmla="val 32495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Escriba aquí</a:t>
            </a:r>
          </a:p>
        </p:txBody>
      </p:sp>
      <p:sp>
        <p:nvSpPr>
          <p:cNvPr id="20" name="Redondear rectángulo de esquina diagonal 19"/>
          <p:cNvSpPr/>
          <p:nvPr/>
        </p:nvSpPr>
        <p:spPr>
          <a:xfrm>
            <a:off x="2442517" y="4420748"/>
            <a:ext cx="7105137" cy="1064738"/>
          </a:xfrm>
          <a:prstGeom prst="round2DiagRect">
            <a:avLst>
              <a:gd name="adj1" fmla="val 34154"/>
              <a:gd name="adj2" fmla="val 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2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Escriba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aquí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8 CuadroTexto">
            <a:extLst>
              <a:ext uri="{FF2B5EF4-FFF2-40B4-BE49-F238E27FC236}">
                <a16:creationId xmlns:a16="http://schemas.microsoft.com/office/drawing/2014/main" xmlns="" id="{A4A330BC-C849-4231-9784-18462CAE436B}"/>
              </a:ext>
            </a:extLst>
          </p:cNvPr>
          <p:cNvSpPr txBox="1"/>
          <p:nvPr/>
        </p:nvSpPr>
        <p:spPr>
          <a:xfrm>
            <a:off x="453082" y="6550223"/>
            <a:ext cx="528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Actividad Complementaria – Jornada de Socialización del Periodo </a:t>
            </a:r>
            <a:r>
              <a:rPr lang="es-CO" sz="1400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2021-3</a:t>
            </a:r>
            <a:endParaRPr lang="es-CO" sz="1400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6" name="Redondear rectángulo de esquina diagonal 5"/>
          <p:cNvSpPr/>
          <p:nvPr/>
        </p:nvSpPr>
        <p:spPr>
          <a:xfrm>
            <a:off x="568408" y="1513502"/>
            <a:ext cx="2232455" cy="1064738"/>
          </a:xfrm>
          <a:prstGeom prst="round2DiagRect">
            <a:avLst>
              <a:gd name="adj1" fmla="val 34154"/>
              <a:gd name="adj2" fmla="val 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  <a:latin typeface="Franklin Gothic Demi Cond" panose="020B07060304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Nombre de la </a:t>
            </a:r>
            <a:r>
              <a:rPr lang="es-CO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PEF:</a:t>
            </a:r>
            <a:endParaRPr lang="es-CO" dirty="0">
              <a:solidFill>
                <a:schemeClr val="bg1"/>
              </a:solidFill>
              <a:latin typeface="Franklin Gothic Demi Cond" panose="020B07060304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dondear rectángulo de esquina diagonal 12"/>
          <p:cNvSpPr/>
          <p:nvPr/>
        </p:nvSpPr>
        <p:spPr>
          <a:xfrm>
            <a:off x="568408" y="2967125"/>
            <a:ext cx="2232455" cy="1064738"/>
          </a:xfrm>
          <a:prstGeom prst="round2DiagRect">
            <a:avLst>
              <a:gd name="adj1" fmla="val 0"/>
              <a:gd name="adj2" fmla="val 3249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Propósito formativo:</a:t>
            </a:r>
            <a:endParaRPr lang="es-CO" dirty="0">
              <a:solidFill>
                <a:schemeClr val="bg1"/>
              </a:solidFill>
              <a:latin typeface="Franklin Gothic Demi Cond" panose="020B07060304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dondear rectángulo de esquina diagonal 13"/>
          <p:cNvSpPr/>
          <p:nvPr/>
        </p:nvSpPr>
        <p:spPr>
          <a:xfrm>
            <a:off x="568407" y="4420748"/>
            <a:ext cx="2232455" cy="1064738"/>
          </a:xfrm>
          <a:prstGeom prst="round2DiagRect">
            <a:avLst>
              <a:gd name="adj1" fmla="val 34154"/>
              <a:gd name="adj2" fmla="val 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Mentor:</a:t>
            </a:r>
            <a:endParaRPr lang="es-CO" dirty="0">
              <a:solidFill>
                <a:schemeClr val="bg1"/>
              </a:solidFill>
              <a:latin typeface="Franklin Gothic Demi Cond" panose="020B07060304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93" y="5628601"/>
            <a:ext cx="108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8727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713BD9-03DF-452C-AED6-834F3E75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60" y="1068947"/>
            <a:ext cx="8706342" cy="4972416"/>
          </a:xfrm>
        </p:spPr>
        <p:txBody>
          <a:bodyPr/>
          <a:lstStyle/>
          <a:p>
            <a:r>
              <a:rPr lang="es-CO" dirty="0" err="1" smtClean="0">
                <a:latin typeface="Franklin Gothic Demi Cond" panose="020B0706030402020204" pitchFamily="34" charset="0"/>
              </a:rPr>
              <a:t>sfdsdfsdfsdf</a:t>
            </a:r>
            <a:endParaRPr lang="es-CO" dirty="0">
              <a:latin typeface="Franklin Gothic Demi Cond" panose="020B07060304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7D38F04-3D0E-4611-8F34-69CF0D45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61802"/>
            <a:ext cx="2077868" cy="102409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AAAB242-307C-4759-99E0-17E2E73F6741}"/>
              </a:ext>
            </a:extLst>
          </p:cNvPr>
          <p:cNvSpPr txBox="1">
            <a:spLocks/>
          </p:cNvSpPr>
          <p:nvPr/>
        </p:nvSpPr>
        <p:spPr>
          <a:xfrm>
            <a:off x="567660" y="161802"/>
            <a:ext cx="8352929" cy="629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3200" dirty="0" smtClean="0">
                <a:latin typeface="Franklin Gothic Demi Cond" panose="020B0706030402020204" pitchFamily="34" charset="0"/>
              </a:rPr>
              <a:t>Objetivos</a:t>
            </a:r>
            <a:endParaRPr lang="es-CO" sz="3200" dirty="0">
              <a:latin typeface="Franklin Gothic Demi Cond" panose="020B0706030402020204" pitchFamily="34" charset="0"/>
            </a:endParaRPr>
          </a:p>
        </p:txBody>
      </p:sp>
      <p:sp>
        <p:nvSpPr>
          <p:cNvPr id="8" name="8 CuadroTexto">
            <a:extLst>
              <a:ext uri="{FF2B5EF4-FFF2-40B4-BE49-F238E27FC236}">
                <a16:creationId xmlns:a16="http://schemas.microsoft.com/office/drawing/2014/main" xmlns="" id="{A4A330BC-C849-4231-9784-18462CAE436B}"/>
              </a:ext>
            </a:extLst>
          </p:cNvPr>
          <p:cNvSpPr txBox="1"/>
          <p:nvPr/>
        </p:nvSpPr>
        <p:spPr>
          <a:xfrm>
            <a:off x="453082" y="6550223"/>
            <a:ext cx="528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Actividad Complementaria – Jornada de Socialización del Periodo </a:t>
            </a:r>
            <a:r>
              <a:rPr lang="es-CO" sz="1400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2021-3</a:t>
            </a:r>
            <a:endParaRPr lang="es-CO" sz="1400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93" y="5628601"/>
            <a:ext cx="108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934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713BD9-03DF-452C-AED6-834F3E75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60" y="1068947"/>
            <a:ext cx="8706342" cy="4972416"/>
          </a:xfrm>
        </p:spPr>
        <p:txBody>
          <a:bodyPr/>
          <a:lstStyle/>
          <a:p>
            <a:r>
              <a:rPr lang="es-CO" dirty="0" err="1" smtClean="0">
                <a:latin typeface="Franklin Gothic Demi Cond" panose="020B0706030402020204" pitchFamily="34" charset="0"/>
              </a:rPr>
              <a:t>sfdsdfsdfsdf</a:t>
            </a:r>
            <a:endParaRPr lang="es-CO" dirty="0">
              <a:latin typeface="Franklin Gothic Demi Cond" panose="020B07060304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7D38F04-3D0E-4611-8F34-69CF0D45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61802"/>
            <a:ext cx="2077868" cy="102409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AAAB242-307C-4759-99E0-17E2E73F6741}"/>
              </a:ext>
            </a:extLst>
          </p:cNvPr>
          <p:cNvSpPr txBox="1">
            <a:spLocks/>
          </p:cNvSpPr>
          <p:nvPr/>
        </p:nvSpPr>
        <p:spPr>
          <a:xfrm>
            <a:off x="567660" y="161802"/>
            <a:ext cx="8352929" cy="629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3200" dirty="0" smtClean="0">
                <a:latin typeface="Franklin Gothic Demi Cond" panose="020B0706030402020204" pitchFamily="34" charset="0"/>
              </a:rPr>
              <a:t>Desarrollo de la PEF</a:t>
            </a:r>
            <a:endParaRPr lang="es-CO" sz="3200" dirty="0">
              <a:latin typeface="Franklin Gothic Demi Cond" panose="020B0706030402020204" pitchFamily="34" charset="0"/>
            </a:endParaRP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xmlns="" id="{A4A330BC-C849-4231-9784-18462CAE436B}"/>
              </a:ext>
            </a:extLst>
          </p:cNvPr>
          <p:cNvSpPr txBox="1"/>
          <p:nvPr/>
        </p:nvSpPr>
        <p:spPr>
          <a:xfrm>
            <a:off x="453082" y="6550223"/>
            <a:ext cx="528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Actividad Complementaria – Jornada de Socialización del Periodo </a:t>
            </a:r>
            <a:r>
              <a:rPr lang="es-CO" sz="1400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2021-3</a:t>
            </a:r>
            <a:endParaRPr lang="es-CO" sz="1400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93" y="5628601"/>
            <a:ext cx="108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135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713BD9-03DF-452C-AED6-834F3E75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60" y="1068947"/>
            <a:ext cx="8706342" cy="4972416"/>
          </a:xfrm>
        </p:spPr>
        <p:txBody>
          <a:bodyPr/>
          <a:lstStyle/>
          <a:p>
            <a:r>
              <a:rPr lang="es-CO" dirty="0" err="1" smtClean="0">
                <a:latin typeface="Franklin Gothic Demi Cond" panose="020B0706030402020204" pitchFamily="34" charset="0"/>
              </a:rPr>
              <a:t>sfdsdfsdfsdf</a:t>
            </a:r>
            <a:endParaRPr lang="es-CO" dirty="0">
              <a:latin typeface="Franklin Gothic Demi Cond" panose="020B07060304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7D38F04-3D0E-4611-8F34-69CF0D45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61802"/>
            <a:ext cx="2077868" cy="102409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AAAB242-307C-4759-99E0-17E2E73F6741}"/>
              </a:ext>
            </a:extLst>
          </p:cNvPr>
          <p:cNvSpPr txBox="1">
            <a:spLocks/>
          </p:cNvSpPr>
          <p:nvPr/>
        </p:nvSpPr>
        <p:spPr>
          <a:xfrm>
            <a:off x="567660" y="161802"/>
            <a:ext cx="8352929" cy="629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3200" dirty="0" smtClean="0">
                <a:latin typeface="Franklin Gothic Demi Cond" panose="020B0706030402020204" pitchFamily="34" charset="0"/>
              </a:rPr>
              <a:t>Resultados alcanzados</a:t>
            </a:r>
            <a:endParaRPr lang="es-CO" sz="3200" dirty="0">
              <a:latin typeface="Franklin Gothic Demi Cond" panose="020B0706030402020204" pitchFamily="34" charset="0"/>
            </a:endParaRP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xmlns="" id="{A4A330BC-C849-4231-9784-18462CAE436B}"/>
              </a:ext>
            </a:extLst>
          </p:cNvPr>
          <p:cNvSpPr txBox="1"/>
          <p:nvPr/>
        </p:nvSpPr>
        <p:spPr>
          <a:xfrm>
            <a:off x="453082" y="6550223"/>
            <a:ext cx="528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Actividad Complementaria – Jornada de Socialización del Periodo </a:t>
            </a:r>
            <a:r>
              <a:rPr lang="es-CO" sz="1400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2021-3</a:t>
            </a:r>
            <a:endParaRPr lang="es-CO" sz="1400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93" y="5628601"/>
            <a:ext cx="108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33695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713BD9-03DF-452C-AED6-834F3E75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60" y="1068947"/>
            <a:ext cx="8706342" cy="4972416"/>
          </a:xfrm>
        </p:spPr>
        <p:txBody>
          <a:bodyPr/>
          <a:lstStyle/>
          <a:p>
            <a:r>
              <a:rPr lang="es-CO" dirty="0" err="1" smtClean="0">
                <a:latin typeface="Franklin Gothic Demi Cond" panose="020B0706030402020204" pitchFamily="34" charset="0"/>
              </a:rPr>
              <a:t>sfdsdfsdfsdf</a:t>
            </a:r>
            <a:endParaRPr lang="es-CO" dirty="0">
              <a:latin typeface="Franklin Gothic Demi Cond" panose="020B07060304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7D38F04-3D0E-4611-8F34-69CF0D45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61802"/>
            <a:ext cx="2077868" cy="102409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AAAB242-307C-4759-99E0-17E2E73F6741}"/>
              </a:ext>
            </a:extLst>
          </p:cNvPr>
          <p:cNvSpPr txBox="1">
            <a:spLocks/>
          </p:cNvSpPr>
          <p:nvPr/>
        </p:nvSpPr>
        <p:spPr>
          <a:xfrm>
            <a:off x="567660" y="161802"/>
            <a:ext cx="8352929" cy="629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3200" dirty="0" smtClean="0">
                <a:latin typeface="Franklin Gothic Demi Cond" panose="020B0706030402020204" pitchFamily="34" charset="0"/>
              </a:rPr>
              <a:t>Contribución al ODS</a:t>
            </a:r>
            <a:endParaRPr lang="es-CO" sz="3200" dirty="0">
              <a:latin typeface="Franklin Gothic Demi Cond" panose="020B0706030402020204" pitchFamily="34" charset="0"/>
            </a:endParaRP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xmlns="" id="{A4A330BC-C849-4231-9784-18462CAE436B}"/>
              </a:ext>
            </a:extLst>
          </p:cNvPr>
          <p:cNvSpPr txBox="1"/>
          <p:nvPr/>
        </p:nvSpPr>
        <p:spPr>
          <a:xfrm>
            <a:off x="453082" y="6550223"/>
            <a:ext cx="528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Actividad Complementaria – Jornada de Socialización del Periodo </a:t>
            </a:r>
            <a:r>
              <a:rPr lang="es-CO" sz="1400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2021-3</a:t>
            </a:r>
            <a:endParaRPr lang="es-CO" sz="1400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93" y="5628601"/>
            <a:ext cx="108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616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713BD9-03DF-452C-AED6-834F3E75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60" y="1068947"/>
            <a:ext cx="8706342" cy="4972416"/>
          </a:xfrm>
        </p:spPr>
        <p:txBody>
          <a:bodyPr/>
          <a:lstStyle/>
          <a:p>
            <a:r>
              <a:rPr lang="es-CO" dirty="0" err="1" smtClean="0">
                <a:latin typeface="Franklin Gothic Demi Cond" panose="020B0706030402020204" pitchFamily="34" charset="0"/>
              </a:rPr>
              <a:t>sfdsdfsdfsdf</a:t>
            </a:r>
            <a:endParaRPr lang="es-CO" dirty="0">
              <a:latin typeface="Franklin Gothic Demi Cond" panose="020B07060304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7D38F04-3D0E-4611-8F34-69CF0D45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161802"/>
            <a:ext cx="2077868" cy="102409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AAAB242-307C-4759-99E0-17E2E73F6741}"/>
              </a:ext>
            </a:extLst>
          </p:cNvPr>
          <p:cNvSpPr txBox="1">
            <a:spLocks/>
          </p:cNvSpPr>
          <p:nvPr/>
        </p:nvSpPr>
        <p:spPr>
          <a:xfrm>
            <a:off x="567660" y="161802"/>
            <a:ext cx="8352929" cy="629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3200" dirty="0" smtClean="0">
                <a:latin typeface="Franklin Gothic Demi Cond" panose="020B0706030402020204" pitchFamily="34" charset="0"/>
              </a:rPr>
              <a:t>Conclusiones y aprendizajes logrados</a:t>
            </a:r>
            <a:endParaRPr lang="es-CO" sz="3200" dirty="0">
              <a:latin typeface="Franklin Gothic Demi Cond" panose="020B0706030402020204" pitchFamily="34" charset="0"/>
            </a:endParaRPr>
          </a:p>
        </p:txBody>
      </p:sp>
      <p:sp>
        <p:nvSpPr>
          <p:cNvPr id="8" name="8 CuadroTexto">
            <a:extLst>
              <a:ext uri="{FF2B5EF4-FFF2-40B4-BE49-F238E27FC236}">
                <a16:creationId xmlns:a16="http://schemas.microsoft.com/office/drawing/2014/main" xmlns="" id="{A4A330BC-C849-4231-9784-18462CAE436B}"/>
              </a:ext>
            </a:extLst>
          </p:cNvPr>
          <p:cNvSpPr txBox="1"/>
          <p:nvPr/>
        </p:nvSpPr>
        <p:spPr>
          <a:xfrm>
            <a:off x="453082" y="6550223"/>
            <a:ext cx="528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Actividad Complementaria – Jornada de Socialización del Periodo </a:t>
            </a:r>
            <a:r>
              <a:rPr lang="es-CO" sz="1400" dirty="0" smtClean="0">
                <a:solidFill>
                  <a:schemeClr val="accent1"/>
                </a:solidFill>
                <a:latin typeface="Franklin Gothic Demi Cond" panose="020B0706030402020204" pitchFamily="34" charset="0"/>
                <a:ea typeface="+mj-ea"/>
                <a:cs typeface="+mj-cs"/>
              </a:rPr>
              <a:t>2021-3</a:t>
            </a:r>
            <a:endParaRPr lang="es-CO" sz="1400" dirty="0">
              <a:solidFill>
                <a:schemeClr val="accent1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393" y="5628601"/>
            <a:ext cx="108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bg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44300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28">
      <a:dk1>
        <a:srgbClr val="000000"/>
      </a:dk1>
      <a:lt1>
        <a:srgbClr val="FFFFFF"/>
      </a:lt1>
      <a:dk2>
        <a:srgbClr val="FFFFFF"/>
      </a:dk2>
      <a:lt2>
        <a:srgbClr val="F2F2F2"/>
      </a:lt2>
      <a:accent1>
        <a:srgbClr val="FD9D24"/>
      </a:accent1>
      <a:accent2>
        <a:srgbClr val="F7CFA4"/>
      </a:accent2>
      <a:accent3>
        <a:srgbClr val="F7CD9D"/>
      </a:accent3>
      <a:accent4>
        <a:srgbClr val="DF9778"/>
      </a:accent4>
      <a:accent5>
        <a:srgbClr val="F7CD9D"/>
      </a:accent5>
      <a:accent6>
        <a:srgbClr val="FBE6CE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243</Words>
  <Application>Microsoft Office PowerPoint</Application>
  <PresentationFormat>Panorámica</PresentationFormat>
  <Paragraphs>58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Arial Narrow</vt:lpstr>
      <vt:lpstr>Franklin Gothic Demi Cond</vt:lpstr>
      <vt:lpstr>Trebuchet MS</vt:lpstr>
      <vt:lpstr>Wingdings 3</vt:lpstr>
      <vt:lpstr>Faceta</vt:lpstr>
      <vt:lpstr>Presentación de PowerPoint</vt:lpstr>
      <vt:lpstr>Presentación de PowerPoint</vt:lpstr>
      <vt:lpstr>Contenido</vt:lpstr>
      <vt:lpstr>Aspectos más relevantes de la PEF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Lorena Arias Sánchez</dc:creator>
  <cp:lastModifiedBy>Julián David Quintero</cp:lastModifiedBy>
  <cp:revision>25</cp:revision>
  <dcterms:created xsi:type="dcterms:W3CDTF">2019-11-07T16:47:23Z</dcterms:created>
  <dcterms:modified xsi:type="dcterms:W3CDTF">2021-11-02T16:49:26Z</dcterms:modified>
</cp:coreProperties>
</file>