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8602738c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68602738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Model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29,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8325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Problem statement: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</a:t>
            </a:r>
            <a:r>
              <a:rPr lang="en" sz="3300"/>
              <a:t>hat is the maximum price Big Mountain could charge, given its resort characteristics, in order to increase revenues by at least $1.54M this season.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2" name="Google Shape;72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Big Mountain Resort feels that its pricing mechanism may no be appropriate as it might not be capitalizing on its facilities as much as they could. </a:t>
            </a:r>
            <a:endParaRPr sz="1400"/>
          </a:p>
        </p:txBody>
      </p:sp>
      <p:grpSp>
        <p:nvGrpSpPr>
          <p:cNvPr id="76" name="Google Shape;76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7" name="Google Shape;77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Criteria for success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Big Mountain is able to generate at least $1.54M more in revenue this season with the proposed pricing.</a:t>
            </a:r>
            <a:endParaRPr sz="1600"/>
          </a:p>
        </p:txBody>
      </p:sp>
      <p:grpSp>
        <p:nvGrpSpPr>
          <p:cNvPr id="81" name="Google Shape;81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2" name="Google Shape;82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Scope for 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Determine if Big Mountain Resort’s price is higher enough given the resort’s characteristics and how much more could it increase its price.</a:t>
            </a:r>
            <a:endParaRPr sz="9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90250" y="526350"/>
            <a:ext cx="8325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Main conclusion</a:t>
            </a:r>
            <a:r>
              <a:rPr b="1" lang="en" sz="4200"/>
              <a:t>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Big Mountain Resort could charge a price of $95.88 per adult ticket on the weekends, considering the current facilities and resort characteristics.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</a:t>
            </a:r>
            <a:r>
              <a:rPr lang="en" sz="2200"/>
              <a:t>(cont.)</a:t>
            </a:r>
            <a:endParaRPr sz="220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424864" y="3646851"/>
            <a:ext cx="8294360" cy="1232998"/>
            <a:chOff x="424813" y="3871259"/>
            <a:chExt cx="8294360" cy="849933"/>
          </a:xfrm>
        </p:grpSpPr>
        <p:sp>
          <p:nvSpPr>
            <p:cNvPr id="97" name="Google Shape;97;p17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424815" y="1107791"/>
            <a:ext cx="8294372" cy="1457919"/>
            <a:chOff x="424813" y="1177875"/>
            <a:chExt cx="8294372" cy="849900"/>
          </a:xfrm>
        </p:grpSpPr>
        <p:sp>
          <p:nvSpPr>
            <p:cNvPr id="100" name="Google Shape;100;p1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3480452" y="1177945"/>
            <a:ext cx="5111700" cy="13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Scenario number 2 would maximize additional revenue. </a:t>
            </a:r>
            <a:endParaRPr b="1"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It is estimated that the additional revenue of adding 1 run, 150 feet of vertical drop and adding 1 chair would be around $2.8M. This additional revenue would more than cover the expected increase in operating costs of $1.54M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539675" y="1101814"/>
            <a:ext cx="2422500" cy="13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scenario #2 should be pursued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Closing runs should be done in steps.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Closing 9 or 10 runs would have the effect of reducing support for the ticket price by $1.33.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02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Closing just one run could have no effect in the price, 2 runs would reduce support for the price by $0.17, 3, 4 or 5 by $0.27, and 6, 7 or 8 by $0.73.</a:t>
            </a:r>
            <a:endParaRPr sz="1300">
              <a:solidFill>
                <a:schemeClr val="lt1"/>
              </a:solidFill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424825" y="2695905"/>
            <a:ext cx="8294360" cy="799447"/>
            <a:chOff x="424813" y="2974405"/>
            <a:chExt cx="8294360" cy="849933"/>
          </a:xfrm>
        </p:grpSpPr>
        <p:sp>
          <p:nvSpPr>
            <p:cNvPr id="107" name="Google Shape;107;p17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539675" y="2699525"/>
            <a:ext cx="25749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 additional revenue from scenario #3 and #4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3480453" y="26995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Scenario #3 doesn’t add additional revenue over scenario #2.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Scenario #4 offers no additional revenue.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models</a:t>
            </a:r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159300" y="128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</a:t>
            </a:r>
            <a:r>
              <a:rPr lang="en" sz="2300"/>
              <a:t> random forest model was chosen as it showed a lower cross-validation mean absolute error by almost $1.  This model also exhibits less variability.</a:t>
            </a:r>
            <a:endParaRPr sz="23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2447875"/>
            <a:ext cx="3999900" cy="19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Linear regression model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Model performance: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 Absolute Error (MAE): 11.79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MAE standard deviation : 1.62</a:t>
            </a:r>
            <a:endParaRPr sz="1600"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832400" y="2447875"/>
            <a:ext cx="3999900" cy="19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Random forest regression model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Model performance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 Absolute Error (MAE): 9.52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MAE standard deviation:  1.49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Resort Features</a:t>
            </a:r>
            <a:endParaRPr/>
          </a:p>
        </p:txBody>
      </p:sp>
      <p:sp>
        <p:nvSpPr>
          <p:cNvPr id="129" name="Google Shape;129;p20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Dominant top features according to the random forest model are:</a:t>
            </a:r>
            <a:endParaRPr b="1" sz="2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fast quads.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Total number of runs.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Area covered by snow makers.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Vertical drop.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Skiable terrain area</a:t>
            </a:r>
            <a:endParaRPr sz="16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800" y="1170125"/>
            <a:ext cx="4527599" cy="363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