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7" r:id="rId5"/>
    <p:sldId id="259" r:id="rId6"/>
    <p:sldId id="271" r:id="rId7"/>
    <p:sldId id="260" r:id="rId8"/>
    <p:sldId id="261" r:id="rId9"/>
    <p:sldId id="262" r:id="rId10"/>
    <p:sldId id="272" r:id="rId11"/>
    <p:sldId id="263" r:id="rId12"/>
    <p:sldId id="268" r:id="rId13"/>
    <p:sldId id="274" r:id="rId14"/>
    <p:sldId id="264" r:id="rId15"/>
    <p:sldId id="26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11DC8A-7418-454F-8058-A5A0D683C21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4FDBA2-3602-437C-B884-E118D7C94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1960" y="1700808"/>
            <a:ext cx="2502610" cy="68420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F. </a:t>
            </a:r>
            <a:r>
              <a:rPr lang="en-US" b="1" dirty="0" smtClean="0">
                <a:solidFill>
                  <a:srgbClr val="C00000"/>
                </a:solidFill>
              </a:rPr>
              <a:t>Y. </a:t>
            </a:r>
            <a:r>
              <a:rPr lang="en-US" b="1" dirty="0" smtClean="0">
                <a:solidFill>
                  <a:srgbClr val="C00000"/>
                </a:solidFill>
              </a:rPr>
              <a:t>BCA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70" y="2928934"/>
            <a:ext cx="5400668" cy="107157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Web Development Using PHP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4071942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Chapter I- Introduction to PHP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14"/>
            <a:ext cx="4114800" cy="5111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String operators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642918"/>
            <a:ext cx="864399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There are two string operators :</a:t>
            </a:r>
          </a:p>
          <a:p>
            <a:r>
              <a:rPr lang="en-US" sz="2000" b="1" dirty="0" smtClean="0"/>
              <a:t> concatenation operator ('.') </a:t>
            </a:r>
          </a:p>
          <a:p>
            <a:r>
              <a:rPr lang="en-US" sz="2000" b="1" dirty="0" smtClean="0"/>
              <a:t> concatenating assignment operator ('.=‘)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Example : PHP string concatenation operator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&lt;?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$x = "Good";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$y = $x ." Morning"; // now $y contains "Good Morning “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echo $y;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?&gt;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Example: PHP string concatenating assignment operator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&lt;?</a:t>
            </a:r>
            <a:r>
              <a:rPr lang="en-US" sz="2000" b="1" dirty="0" err="1" smtClean="0">
                <a:solidFill>
                  <a:srgbClr val="0070C0"/>
                </a:solidFill>
              </a:rPr>
              <a:t>php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$x = "Good";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$x.= " Morning";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echo $x;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?&gt;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142852"/>
            <a:ext cx="7467600" cy="5825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DECISION MAKING – IF STATEMENT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29058" y="928670"/>
            <a:ext cx="4643470" cy="3786214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Example: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&lt;?</a:t>
            </a:r>
            <a:r>
              <a:rPr lang="en-US" sz="2000" b="1" dirty="0" err="1" smtClean="0">
                <a:solidFill>
                  <a:srgbClr val="002060"/>
                </a:solidFill>
              </a:rPr>
              <a:t>php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$x=10: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if ($x==10)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echo “Value of $x is correct”;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else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echo “Value of $x is not correct”;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?&gt;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00034" y="1428736"/>
            <a:ext cx="2786082" cy="342902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(condition)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 is true;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 is false;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857232"/>
            <a:ext cx="7858180" cy="4286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2700" b="1" dirty="0" smtClean="0">
                <a:solidFill>
                  <a:srgbClr val="C00000"/>
                </a:solidFill>
              </a:rPr>
              <a:t>DECISION MAKING – </a:t>
            </a:r>
            <a:r>
              <a:rPr lang="en-US" sz="2700" dirty="0" err="1" smtClean="0">
                <a:solidFill>
                  <a:srgbClr val="C00000"/>
                </a:solidFill>
              </a:rPr>
              <a:t>ElseIf</a:t>
            </a:r>
            <a:r>
              <a:rPr lang="en-US" sz="2700" dirty="0" smtClean="0">
                <a:solidFill>
                  <a:srgbClr val="C00000"/>
                </a:solidFill>
              </a:rPr>
              <a:t> Statement</a:t>
            </a:r>
            <a:br>
              <a:rPr lang="en-US" sz="2700" dirty="0" smtClean="0">
                <a:solidFill>
                  <a:srgbClr val="C00000"/>
                </a:solidFill>
              </a:rPr>
            </a:br>
            <a:endParaRPr lang="en-US" sz="2700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00034" y="1714488"/>
            <a:ext cx="3286148" cy="3000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if (condition)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condition is true; 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elseif</a:t>
            </a:r>
            <a:r>
              <a:rPr lang="en-US" sz="2000" b="1" dirty="0" smtClean="0">
                <a:solidFill>
                  <a:srgbClr val="C00000"/>
                </a:solidFill>
              </a:rPr>
              <a:t> (condition)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condition is true;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else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condition is false;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43636" y="185736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00562" y="928670"/>
            <a:ext cx="4214842" cy="42148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&lt;?</a:t>
            </a:r>
            <a:r>
              <a:rPr lang="en-US" sz="2000" b="1" dirty="0" err="1">
                <a:solidFill>
                  <a:srgbClr val="002060"/>
                </a:solidFill>
              </a:rPr>
              <a:t>php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</a:rPr>
              <a:t>    $</a:t>
            </a:r>
            <a:r>
              <a:rPr lang="en-US" sz="2000" b="1" dirty="0">
                <a:solidFill>
                  <a:srgbClr val="002060"/>
                </a:solidFill>
              </a:rPr>
              <a:t>d = </a:t>
            </a:r>
            <a:r>
              <a:rPr lang="en-US" sz="2000" b="1" dirty="0" smtClean="0">
                <a:solidFill>
                  <a:srgbClr val="002060"/>
                </a:solidFill>
              </a:rPr>
              <a:t>10;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</a:rPr>
              <a:t>     if </a:t>
            </a:r>
            <a:r>
              <a:rPr lang="en-US" sz="2000" b="1" dirty="0">
                <a:solidFill>
                  <a:srgbClr val="002060"/>
                </a:solidFill>
              </a:rPr>
              <a:t>($d == </a:t>
            </a:r>
            <a:r>
              <a:rPr lang="en-US" sz="2000" b="1" dirty="0" smtClean="0">
                <a:solidFill>
                  <a:srgbClr val="002060"/>
                </a:solidFill>
              </a:rPr>
              <a:t>0)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echo “Value is zero!";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</a:t>
            </a:r>
            <a:r>
              <a:rPr lang="en-US" sz="2000" b="1" dirty="0" err="1" smtClean="0">
                <a:solidFill>
                  <a:srgbClr val="002060"/>
                </a:solidFill>
              </a:rPr>
              <a:t>elseif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($d </a:t>
            </a:r>
            <a:r>
              <a:rPr lang="en-US" sz="2000" b="1" dirty="0" smtClean="0">
                <a:solidFill>
                  <a:srgbClr val="002060"/>
                </a:solidFill>
              </a:rPr>
              <a:t>&lt; 0)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</a:t>
            </a:r>
            <a:r>
              <a:rPr lang="en-US" sz="2000" b="1" dirty="0">
                <a:solidFill>
                  <a:srgbClr val="002060"/>
                </a:solidFill>
              </a:rPr>
              <a:t>echo </a:t>
            </a:r>
            <a:r>
              <a:rPr lang="en-US" sz="2000" b="1" dirty="0" smtClean="0">
                <a:solidFill>
                  <a:srgbClr val="002060"/>
                </a:solidFill>
              </a:rPr>
              <a:t>" Value is negative!";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     echo " Value is positive!";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</a:rPr>
              <a:t>?&gt;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952"/>
            <a:ext cx="2900354" cy="65403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291264" cy="318612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Write PHP script to check whether the given number is even or odd.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Write PHP script to find largest of three numbers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Write PHP script to </a:t>
            </a:r>
            <a:r>
              <a:rPr lang="en-US" dirty="0" smtClean="0"/>
              <a:t>check whether number is prime or not.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Write PHP script to </a:t>
            </a:r>
            <a:r>
              <a:rPr lang="en-US" dirty="0" smtClean="0"/>
              <a:t>swap two given numbers.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215370" cy="40719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switch (expression)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    case label1: code to be executed for label1; </a:t>
            </a:r>
          </a:p>
          <a:p>
            <a:pPr>
              <a:buNone/>
            </a:pPr>
            <a:r>
              <a:rPr lang="en-US" sz="2000" b="1" dirty="0" smtClean="0"/>
              <a:t>          break; </a:t>
            </a:r>
          </a:p>
          <a:p>
            <a:pPr>
              <a:buNone/>
            </a:pPr>
            <a:r>
              <a:rPr lang="en-US" sz="2000" b="1" dirty="0" smtClean="0"/>
              <a:t>    case label2: code to be executed for label2; </a:t>
            </a:r>
          </a:p>
          <a:p>
            <a:pPr>
              <a:buNone/>
            </a:pPr>
            <a:r>
              <a:rPr lang="en-US" sz="2000" b="1" dirty="0" smtClean="0"/>
              <a:t>          break; </a:t>
            </a:r>
          </a:p>
          <a:p>
            <a:pPr>
              <a:buNone/>
            </a:pPr>
            <a:r>
              <a:rPr lang="en-US" sz="2000" b="1" dirty="0" smtClean="0"/>
              <a:t>   default: code to be executed if label1 and label2 do not  </a:t>
            </a:r>
          </a:p>
          <a:p>
            <a:pPr>
              <a:buNone/>
            </a:pPr>
            <a:r>
              <a:rPr lang="en-US" sz="2000" b="1" dirty="0" smtClean="0"/>
              <a:t>                satisfy; </a:t>
            </a:r>
          </a:p>
          <a:p>
            <a:pPr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6318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Decision making – switch statement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4186238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&lt;?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$d = “Sunday": </a:t>
            </a:r>
          </a:p>
          <a:p>
            <a:pPr>
              <a:buNone/>
            </a:pPr>
            <a:r>
              <a:rPr lang="en-US" sz="2000" b="1" dirty="0" smtClean="0"/>
              <a:t>switch ($d)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b="1" dirty="0" smtClean="0"/>
              <a:t>case "Monday": </a:t>
            </a:r>
          </a:p>
          <a:p>
            <a:pPr>
              <a:buNone/>
            </a:pPr>
            <a:r>
              <a:rPr lang="en-US" sz="2000" b="1" dirty="0" smtClean="0"/>
              <a:t>   echo "Today is Monday"; </a:t>
            </a:r>
          </a:p>
          <a:p>
            <a:pPr>
              <a:buNone/>
            </a:pPr>
            <a:r>
              <a:rPr lang="en-US" sz="2000" b="1" dirty="0" smtClean="0"/>
              <a:t>   break; </a:t>
            </a:r>
          </a:p>
          <a:p>
            <a:pPr>
              <a:buNone/>
            </a:pPr>
            <a:r>
              <a:rPr lang="en-US" sz="2000" b="1" dirty="0" smtClean="0"/>
              <a:t>case "Tuesday": </a:t>
            </a:r>
          </a:p>
          <a:p>
            <a:pPr>
              <a:buNone/>
            </a:pPr>
            <a:r>
              <a:rPr lang="en-US" sz="2000" b="1" dirty="0" smtClean="0"/>
              <a:t>   echo "Today is Tuesday";</a:t>
            </a:r>
          </a:p>
          <a:p>
            <a:pPr>
              <a:buNone/>
            </a:pPr>
            <a:r>
              <a:rPr lang="en-US" sz="2000" b="1" dirty="0" smtClean="0"/>
              <a:t>   break; </a:t>
            </a:r>
          </a:p>
          <a:p>
            <a:pPr>
              <a:buNone/>
            </a:pPr>
            <a:r>
              <a:rPr lang="en-US" sz="2000" b="1" dirty="0" smtClean="0"/>
              <a:t>case "Wednesday":</a:t>
            </a:r>
          </a:p>
          <a:p>
            <a:pPr>
              <a:buNone/>
            </a:pPr>
            <a:r>
              <a:rPr lang="en-US" sz="2000" b="1" dirty="0" smtClean="0"/>
              <a:t>    echo "Today is Wednesday"; </a:t>
            </a:r>
          </a:p>
          <a:p>
            <a:pPr>
              <a:buNone/>
            </a:pPr>
            <a:r>
              <a:rPr lang="en-US" sz="2000" b="1" dirty="0" smtClean="0"/>
              <a:t>    break; </a:t>
            </a:r>
          </a:p>
          <a:p>
            <a:pPr>
              <a:buNone/>
            </a:pPr>
            <a:r>
              <a:rPr lang="en-US" sz="2000" b="1" dirty="0" smtClean="0"/>
              <a:t>case "Thursday":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-24"/>
            <a:ext cx="7467600" cy="6318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Decision making – switch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714876" y="714356"/>
            <a:ext cx="4000528" cy="600079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r>
              <a:rPr lang="en-US" sz="2000" b="1" dirty="0" smtClean="0"/>
              <a:t>     echo "Today is Thursday";       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break;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"Friday":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echo "Today is Friday";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break;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"Saturday":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echo "Today is Saturday";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break;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"Sun":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echo "Today is Sunday";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break;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 “ DON’T KNOW </a:t>
            </a:r>
            <a:r>
              <a:rPr lang="en-US" sz="2000" b="1" dirty="0" smtClean="0"/>
              <a:t>WHICH DAY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?";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?&gt;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4862" y="2600332"/>
            <a:ext cx="7467600" cy="14001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b="1" dirty="0" smtClean="0">
                <a:solidFill>
                  <a:srgbClr val="00B050"/>
                </a:solidFill>
              </a:rPr>
              <a:t>Thank You</a:t>
            </a:r>
            <a:endParaRPr lang="en-US" sz="8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8952"/>
            <a:ext cx="4257676" cy="79690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b="1" smtClean="0">
                <a:solidFill>
                  <a:srgbClr val="C00000"/>
                </a:solidFill>
              </a:rPr>
              <a:t>perator in PHP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5720" y="1785926"/>
            <a:ext cx="8401080" cy="27146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PHP language supports following type of operators: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Arithmetic Operators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Comparison Operators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Logical (or Relational) Operators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Assignment Operators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Conditional (or ternary) Operators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String operators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Bitwise operator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4972056" cy="500066"/>
          </a:xfrm>
        </p:spPr>
        <p:txBody>
          <a:bodyPr>
            <a:normAutofit fontScale="90000"/>
          </a:bodyPr>
          <a:lstStyle/>
          <a:p>
            <a:r>
              <a:rPr b="1" smtClean="0">
                <a:solidFill>
                  <a:srgbClr val="C00000"/>
                </a:solidFill>
              </a:rPr>
              <a:t>Airthmetic Operators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1214422"/>
          <a:ext cx="8286808" cy="4977072"/>
        </p:xfrm>
        <a:graphic>
          <a:graphicData uri="http://schemas.openxmlformats.org/drawingml/2006/table">
            <a:tbl>
              <a:tblPr/>
              <a:tblGrid>
                <a:gridCol w="1576295"/>
                <a:gridCol w="4178432"/>
                <a:gridCol w="2532081"/>
              </a:tblGrid>
              <a:tr h="383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3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Adds two operands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will give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5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Subtracts second operand from the first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 - Y will give  -40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3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Multiply both operands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 * Y will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give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839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Divide numerator by de-numerator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Y/X  will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give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711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Modulus Operator and remainder of after an integer division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will give 0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711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Increment operator, increases integer value by one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X++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will give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711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Decrement operator, decreases integer value by one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X-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 will give 9</a:t>
                      </a:r>
                    </a:p>
                  </a:txBody>
                  <a:tcPr marL="44367" marR="44367" marT="44367" marB="443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0298" y="71435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  X=10 and Y=50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Comparison operator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5918" y="1714488"/>
          <a:ext cx="5572164" cy="4054726"/>
        </p:xfrm>
        <a:graphic>
          <a:graphicData uri="http://schemas.openxmlformats.org/drawingml/2006/table">
            <a:tbl>
              <a:tblPr/>
              <a:tblGrid>
                <a:gridCol w="1525013"/>
                <a:gridCol w="4047151"/>
              </a:tblGrid>
              <a:tr h="2558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Operator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Example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467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==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==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not true.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467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!=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!=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true.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2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&gt;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&gt;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not true.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2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/>
                        <a:t>&lt;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&lt;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true.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2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/>
                        <a:t>&gt;=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/>
                        <a:t>(X &gt;= Y) </a:t>
                      </a:r>
                      <a:r>
                        <a:rPr lang="en-US" sz="2000" b="1" dirty="0"/>
                        <a:t>is not true.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25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&lt;=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&lt;=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true.</a:t>
                      </a:r>
                    </a:p>
                  </a:txBody>
                  <a:tcPr marL="23091" marR="23091" marT="23091" marB="2309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6050" y="12858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If X=10 and Y=50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LOGICAL  operator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4480" y="2329725"/>
          <a:ext cx="5214974" cy="3130019"/>
        </p:xfrm>
        <a:graphic>
          <a:graphicData uri="http://schemas.openxmlformats.org/drawingml/2006/table">
            <a:tbl>
              <a:tblPr/>
              <a:tblGrid>
                <a:gridCol w="2488965"/>
                <a:gridCol w="2726009"/>
              </a:tblGrid>
              <a:tr h="235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Operator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Example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02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and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 (X </a:t>
                      </a:r>
                      <a:r>
                        <a:rPr lang="en-US" sz="2000" b="1" dirty="0"/>
                        <a:t>and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true.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535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or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or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true.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02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&amp;&amp;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&amp;&amp;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true.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535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||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(X </a:t>
                      </a:r>
                      <a:r>
                        <a:rPr lang="en-US" sz="2000" b="1" dirty="0"/>
                        <a:t>||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true.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000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!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!(X </a:t>
                      </a:r>
                      <a:r>
                        <a:rPr lang="en-US" sz="2000" b="1" dirty="0"/>
                        <a:t>&amp;&amp; </a:t>
                      </a:r>
                      <a:r>
                        <a:rPr lang="en-US" sz="2000" b="1" dirty="0" smtClean="0"/>
                        <a:t>Y) </a:t>
                      </a:r>
                      <a:r>
                        <a:rPr lang="en-US" sz="2000" b="1" dirty="0"/>
                        <a:t>is false.</a:t>
                      </a:r>
                    </a:p>
                  </a:txBody>
                  <a:tcPr marL="28701" marR="28701" marT="28701" marB="28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43174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  X=10 and Y=50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2757478" cy="6318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232885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$x=10;$y=20;</a:t>
            </a:r>
          </a:p>
          <a:p>
            <a:pPr>
              <a:buNone/>
            </a:pPr>
            <a:r>
              <a:rPr lang="en-US" b="1" dirty="0" smtClean="0"/>
              <a:t>if($x &amp;&amp; $y)</a:t>
            </a:r>
          </a:p>
          <a:p>
            <a:pPr>
              <a:buNone/>
            </a:pPr>
            <a:r>
              <a:rPr lang="en-US" b="1" dirty="0" smtClean="0"/>
              <a:t>echo 'yes';</a:t>
            </a:r>
          </a:p>
          <a:p>
            <a:pPr>
              <a:buNone/>
            </a:pPr>
            <a:r>
              <a:rPr lang="en-US" b="1" dirty="0" smtClean="0"/>
              <a:t>else</a:t>
            </a:r>
          </a:p>
          <a:p>
            <a:pPr>
              <a:buNone/>
            </a:pPr>
            <a:r>
              <a:rPr lang="en-US" b="1" dirty="0" smtClean="0"/>
              <a:t>echo 'no';</a:t>
            </a:r>
          </a:p>
          <a:p>
            <a:pPr>
              <a:buNone/>
            </a:pPr>
            <a:r>
              <a:rPr lang="en-US" b="1" dirty="0" smtClean="0"/>
              <a:t>?&gt;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00364" y="1500174"/>
            <a:ext cx="232885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$x=10;$y=20;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if($x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$y)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 'yes';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 'no</a:t>
            </a:r>
            <a:r>
              <a:rPr lang="en-US" sz="2400" b="1" dirty="0" smtClean="0"/>
              <a:t>';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?&gt;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72132" y="1428736"/>
            <a:ext cx="232885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s-ES" sz="2400" b="1" dirty="0" smtClean="0"/>
              <a:t>&lt;?</a:t>
            </a:r>
            <a:r>
              <a:rPr lang="es-ES" sz="2400" b="1" dirty="0" err="1" smtClean="0"/>
              <a:t>php</a:t>
            </a:r>
            <a:endParaRPr lang="es-ES" sz="2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s-ES" sz="2400" b="1" dirty="0" smtClean="0"/>
              <a:t>$x=10;$y=20;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s-ES" sz="2400" b="1" dirty="0" err="1" smtClean="0"/>
              <a:t>if</a:t>
            </a:r>
            <a:r>
              <a:rPr lang="es-ES" sz="2400" b="1" dirty="0" smtClean="0"/>
              <a:t>(!(X &amp;&amp; Y))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s-ES" sz="2400" b="1" dirty="0" smtClean="0"/>
              <a:t>echo 'true';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s-ES" sz="2400" b="1" dirty="0" err="1" smtClean="0"/>
              <a:t>else</a:t>
            </a:r>
            <a:endParaRPr lang="es-ES" sz="2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s-ES" sz="2400" b="1" dirty="0" smtClean="0"/>
              <a:t>echo 'false</a:t>
            </a:r>
            <a:r>
              <a:rPr lang="en-US" sz="2400" b="1" dirty="0" smtClean="0"/>
              <a:t>';</a:t>
            </a:r>
            <a:endParaRPr lang="es-ES" sz="2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s-ES" sz="2400" b="1" dirty="0" smtClean="0"/>
              <a:t>?&gt;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631844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ASSIGNMENT OPERATORS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000240"/>
          <a:ext cx="8001056" cy="2775604"/>
        </p:xfrm>
        <a:graphic>
          <a:graphicData uri="http://schemas.openxmlformats.org/drawingml/2006/table">
            <a:tbl>
              <a:tblPr/>
              <a:tblGrid>
                <a:gridCol w="2494956"/>
                <a:gridCol w="5506100"/>
              </a:tblGrid>
              <a:tr h="2706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Operator</a:t>
                      </a:r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Example</a:t>
                      </a:r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38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=</a:t>
                      </a:r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= </a:t>
                      </a:r>
                      <a:r>
                        <a:rPr lang="en-US" sz="2000" b="1" dirty="0" smtClean="0"/>
                        <a:t>X </a:t>
                      </a:r>
                      <a:r>
                        <a:rPr lang="en-US" sz="2000" b="1" dirty="0"/>
                        <a:t>+ </a:t>
                      </a:r>
                      <a:r>
                        <a:rPr lang="en-US" sz="2000" b="1" dirty="0" smtClean="0"/>
                        <a:t>Y </a:t>
                      </a:r>
                      <a:r>
                        <a:rPr lang="en-US" sz="2000" b="1" dirty="0"/>
                        <a:t>will assign value of </a:t>
                      </a:r>
                      <a:r>
                        <a:rPr lang="en-US" sz="2000" b="1" dirty="0" smtClean="0"/>
                        <a:t>X </a:t>
                      </a:r>
                      <a:r>
                        <a:rPr lang="en-US" sz="2000" b="1" dirty="0"/>
                        <a:t>+ </a:t>
                      </a:r>
                      <a:r>
                        <a:rPr lang="en-US" sz="2000" b="1" dirty="0" smtClean="0"/>
                        <a:t>Y </a:t>
                      </a:r>
                      <a:r>
                        <a:rPr lang="en-US" sz="2000" b="1" dirty="0"/>
                        <a:t>into </a:t>
                      </a:r>
                      <a:r>
                        <a:rPr lang="en-US" sz="2000" b="1" dirty="0" smtClean="0"/>
                        <a:t>Z</a:t>
                      </a:r>
                      <a:endParaRPr lang="en-US" sz="2000" b="1" dirty="0"/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+=</a:t>
                      </a:r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+= </a:t>
                      </a:r>
                      <a:r>
                        <a:rPr lang="en-US" sz="2000" b="1" dirty="0" smtClean="0"/>
                        <a:t>X </a:t>
                      </a:r>
                      <a:r>
                        <a:rPr lang="en-US" sz="2000" b="1" dirty="0"/>
                        <a:t>is equivalent to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=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+ </a:t>
                      </a:r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/>
                        <a:t>- =</a:t>
                      </a:r>
                      <a:endParaRPr lang="en-US" sz="2000" b="1" dirty="0"/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Z - = X </a:t>
                      </a:r>
                      <a:r>
                        <a:rPr lang="en-US" sz="2000" b="1" dirty="0"/>
                        <a:t>is equivalent to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=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- </a:t>
                      </a:r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*=</a:t>
                      </a:r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*= </a:t>
                      </a:r>
                      <a:r>
                        <a:rPr lang="en-US" sz="2000" b="1" dirty="0" smtClean="0"/>
                        <a:t>X </a:t>
                      </a:r>
                      <a:r>
                        <a:rPr lang="en-US" sz="2000" b="1" dirty="0"/>
                        <a:t>is equivalent to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=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* </a:t>
                      </a:r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/=</a:t>
                      </a:r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/= </a:t>
                      </a:r>
                      <a:r>
                        <a:rPr lang="en-US" sz="2000" b="1" dirty="0" smtClean="0"/>
                        <a:t>X </a:t>
                      </a:r>
                      <a:r>
                        <a:rPr lang="en-US" sz="2000" b="1" dirty="0"/>
                        <a:t>is equivalent to </a:t>
                      </a:r>
                      <a:r>
                        <a:rPr lang="en-US" sz="2000" b="1" dirty="0" smtClean="0"/>
                        <a:t>Z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= Z </a:t>
                      </a:r>
                      <a:r>
                        <a:rPr lang="en-US" sz="2000" b="1" dirty="0"/>
                        <a:t>/ </a:t>
                      </a:r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66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%=</a:t>
                      </a:r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%= </a:t>
                      </a:r>
                      <a:r>
                        <a:rPr lang="en-US" sz="2000" b="1" dirty="0" smtClean="0"/>
                        <a:t>X </a:t>
                      </a:r>
                      <a:r>
                        <a:rPr lang="en-US" sz="2000" b="1" dirty="0"/>
                        <a:t>is equivalent to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= </a:t>
                      </a:r>
                      <a:r>
                        <a:rPr lang="en-US" sz="2000" b="1" dirty="0" smtClean="0"/>
                        <a:t>Z </a:t>
                      </a:r>
                      <a:r>
                        <a:rPr lang="en-US" sz="2000" b="1" dirty="0"/>
                        <a:t>% </a:t>
                      </a:r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 marL="22628" marR="22628" marT="22628" marB="2262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43174" y="1345156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If  X=10 and Y=50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42918"/>
            <a:ext cx="7467600" cy="5715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Conditional Operator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000240"/>
          <a:ext cx="8143932" cy="1818672"/>
        </p:xfrm>
        <a:graphic>
          <a:graphicData uri="http://schemas.openxmlformats.org/drawingml/2006/table">
            <a:tbl>
              <a:tblPr/>
              <a:tblGrid>
                <a:gridCol w="1467375"/>
                <a:gridCol w="3154857"/>
                <a:gridCol w="3521700"/>
              </a:tblGrid>
              <a:tr h="3699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Operator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Example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83359">
                <a:tc>
                  <a:txBody>
                    <a:bodyPr/>
                    <a:lstStyle/>
                    <a:p>
                      <a:pPr algn="ctr" fontAlgn="t"/>
                      <a:endParaRPr lang="en-US" sz="2000" b="1" dirty="0" smtClean="0"/>
                    </a:p>
                    <a:p>
                      <a:pPr algn="ctr" fontAlgn="t"/>
                      <a:r>
                        <a:rPr lang="en-US" sz="2000" b="1" dirty="0" smtClean="0"/>
                        <a:t>? </a:t>
                      </a:r>
                      <a:r>
                        <a:rPr lang="en-US" sz="2000" b="1" dirty="0"/>
                        <a:t>: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1" dirty="0" smtClean="0"/>
                    </a:p>
                    <a:p>
                      <a:pPr fontAlgn="t"/>
                      <a:r>
                        <a:rPr lang="en-US" sz="2000" b="1" dirty="0" smtClean="0"/>
                        <a:t>Conditional </a:t>
                      </a:r>
                      <a:r>
                        <a:rPr lang="en-US" sz="2000" b="1" dirty="0"/>
                        <a:t>Expression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1" dirty="0" smtClean="0"/>
                    </a:p>
                    <a:p>
                      <a:pPr fontAlgn="t"/>
                      <a:r>
                        <a:rPr lang="en-US" sz="2000" b="1" dirty="0" smtClean="0"/>
                        <a:t>If </a:t>
                      </a:r>
                      <a:r>
                        <a:rPr lang="en-US" sz="2000" b="1" dirty="0"/>
                        <a:t>Condition is true ? Then value X : Otherwise value Y</a:t>
                      </a:r>
                    </a:p>
                  </a:txBody>
                  <a:tcPr marL="73668" marR="73668" marT="73668" marB="736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428625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if(x==10)? echo ‘yes’ : echo ‘no’;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8952"/>
            <a:ext cx="7467600" cy="8683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Precedence of PHP Operators</a:t>
            </a:r>
            <a:b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1144158"/>
          <a:ext cx="6433914" cy="4804220"/>
        </p:xfrm>
        <a:graphic>
          <a:graphicData uri="http://schemas.openxmlformats.org/drawingml/2006/table">
            <a:tbl>
              <a:tblPr/>
              <a:tblGrid>
                <a:gridCol w="2144638"/>
                <a:gridCol w="2144638"/>
                <a:gridCol w="2144638"/>
              </a:tblGrid>
              <a:tr h="4064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Category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Operator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/>
                        <a:t>Associatively</a:t>
                      </a:r>
                      <a:endParaRPr lang="en-US" sz="2000" b="1" dirty="0"/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Unary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!,++ --</a:t>
                      </a:r>
                      <a:endParaRPr lang="en-US" sz="2000" b="1" dirty="0"/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Right to left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Multiplicative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* </a:t>
                      </a:r>
                      <a:r>
                        <a:rPr lang="en-US" sz="2000" b="1" dirty="0" smtClean="0"/>
                        <a:t>/ %</a:t>
                      </a:r>
                      <a:endParaRPr lang="en-US" sz="2000" b="1" dirty="0"/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Left to right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Additive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/>
                        <a:t>+ </a:t>
                      </a:r>
                      <a:r>
                        <a:rPr lang="en-US" sz="2000" b="1" dirty="0"/>
                        <a:t>-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Left to right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Relational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&lt; </a:t>
                      </a:r>
                      <a:r>
                        <a:rPr lang="en-US" sz="2000" b="1" dirty="0" smtClean="0"/>
                        <a:t>&lt;= </a:t>
                      </a:r>
                      <a:r>
                        <a:rPr lang="en-US" sz="2000" b="1" dirty="0"/>
                        <a:t>&gt; &gt;=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Left to right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Equality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== !=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Left to right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Logical AND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&amp;&amp;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Left to right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Logical OR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||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Left to right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Conditional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?: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Right to left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/>
                        <a:t>Assignment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= </a:t>
                      </a:r>
                      <a:r>
                        <a:rPr lang="en-US" sz="2000" b="1" dirty="0" smtClean="0"/>
                        <a:t> +=  -=  *=  /= </a:t>
                      </a:r>
                      <a:r>
                        <a:rPr lang="en-US" sz="2000" b="1" dirty="0"/>
                        <a:t>%=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Right to left</a:t>
                      </a:r>
                    </a:p>
                  </a:txBody>
                  <a:tcPr marL="72571" marR="72571" marT="72571" marB="725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251</TotalTime>
  <Words>961</Words>
  <Application>Microsoft Office PowerPoint</Application>
  <PresentationFormat>On-screen Show (4:3)</PresentationFormat>
  <Paragraphs>254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F. Y. BCA</vt:lpstr>
      <vt:lpstr>Operator in PHP</vt:lpstr>
      <vt:lpstr>Airthmetic Operators </vt:lpstr>
      <vt:lpstr>Comparison operator</vt:lpstr>
      <vt:lpstr>LOGICAL  operator</vt:lpstr>
      <vt:lpstr>Example </vt:lpstr>
      <vt:lpstr>ASSIGNMENT OPERATORS</vt:lpstr>
      <vt:lpstr>Conditional Operator </vt:lpstr>
      <vt:lpstr>Precedence of PHP Operators </vt:lpstr>
      <vt:lpstr>String operators</vt:lpstr>
      <vt:lpstr>DECISION MAKING – IF STATEMENT </vt:lpstr>
      <vt:lpstr>       DECISION MAKING – ElseIf Statement </vt:lpstr>
      <vt:lpstr>exercise</vt:lpstr>
      <vt:lpstr>Decision making – switch statement</vt:lpstr>
      <vt:lpstr>Decision making – switch statement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 Y. B.Sc.(Computer Science)</dc:title>
  <dc:creator>savita</dc:creator>
  <cp:lastModifiedBy>savita</cp:lastModifiedBy>
  <cp:revision>38</cp:revision>
  <dcterms:created xsi:type="dcterms:W3CDTF">2020-07-08T11:44:48Z</dcterms:created>
  <dcterms:modified xsi:type="dcterms:W3CDTF">2023-01-17T04:05:59Z</dcterms:modified>
</cp:coreProperties>
</file>