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6"/>
  </p:notesMasterIdLst>
  <p:sldIdLst>
    <p:sldId id="256" r:id="rId2"/>
    <p:sldId id="285" r:id="rId3"/>
    <p:sldId id="257" r:id="rId4"/>
    <p:sldId id="286" r:id="rId5"/>
    <p:sldId id="258" r:id="rId6"/>
    <p:sldId id="263" r:id="rId7"/>
    <p:sldId id="259" r:id="rId8"/>
    <p:sldId id="261" r:id="rId9"/>
    <p:sldId id="288" r:id="rId10"/>
    <p:sldId id="289" r:id="rId11"/>
    <p:sldId id="290" r:id="rId12"/>
    <p:sldId id="264" r:id="rId13"/>
    <p:sldId id="262" r:id="rId14"/>
    <p:sldId id="265" r:id="rId15"/>
    <p:sldId id="266" r:id="rId16"/>
    <p:sldId id="267" r:id="rId17"/>
    <p:sldId id="268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91" r:id="rId34"/>
    <p:sldId id="287" r:id="rId35"/>
  </p:sldIdLst>
  <p:sldSz cx="12169775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A07A9"/>
    <a:srgbClr val="8FA8F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09" autoAdjust="0"/>
    <p:restoredTop sz="94737" autoAdjust="0"/>
  </p:normalViewPr>
  <p:slideViewPr>
    <p:cSldViewPr>
      <p:cViewPr>
        <p:scale>
          <a:sx n="57" d="100"/>
          <a:sy n="57" d="100"/>
        </p:scale>
        <p:origin x="-984" y="-348"/>
      </p:cViewPr>
      <p:guideLst>
        <p:guide orient="horz" pos="2160"/>
        <p:guide pos="38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C0A33-D718-43CF-9C3D-9C892D594EC7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4350"/>
            <a:ext cx="45624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F31F4-3F43-4887-96C8-96D858E4E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2444" y="3124201"/>
            <a:ext cx="8214598" cy="1894363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2444" y="5003323"/>
            <a:ext cx="8214598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12178" y="1111060"/>
            <a:ext cx="2286000" cy="507074"/>
          </a:xfrm>
        </p:spPr>
        <p:txBody>
          <a:bodyPr/>
          <a:lstStyle/>
          <a:p>
            <a:fld id="{63703545-3AA1-40E9-BD49-FA80D8D8BECB}" type="datetime1">
              <a:rPr lang="en-US" smtClean="0"/>
              <a:pPr/>
              <a:t>1/14/2023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24312" y="4118128"/>
            <a:ext cx="3657600" cy="51113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7074" y="0"/>
            <a:ext cx="811318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7776" y="0"/>
            <a:ext cx="139298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18392" y="0"/>
            <a:ext cx="242054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18986" y="0"/>
            <a:ext cx="3064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53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697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674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29799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19807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296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2637" y="0"/>
            <a:ext cx="101415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1319" y="3429000"/>
            <a:ext cx="1724051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2993" y="4866752"/>
            <a:ext cx="853673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2121" y="5500632"/>
            <a:ext cx="182547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4899" y="5788152"/>
            <a:ext cx="365093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35370" y="4495800"/>
            <a:ext cx="486791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4170" y="4928704"/>
            <a:ext cx="811318" cy="517524"/>
          </a:xfrm>
        </p:spPr>
        <p:txBody>
          <a:bodyPr/>
          <a:lstStyle/>
          <a:p>
            <a:fld id="{1353C8C0-96B2-413A-AC59-7EA0FF944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DD2C-505F-4E21-BF2F-6CF4547BFBFD}" type="datetime1">
              <a:rPr lang="en-US" smtClean="0"/>
              <a:pPr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3087" y="274642"/>
            <a:ext cx="2231125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489" y="274641"/>
            <a:ext cx="8011769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19DD-49A1-4644-95E3-216A7EE771C5}" type="datetime1">
              <a:rPr lang="en-US" smtClean="0"/>
              <a:pPr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8489" y="1600200"/>
            <a:ext cx="993865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B652DF6-6158-4EEF-B59B-7C598CE5971F}" type="datetime1">
              <a:rPr lang="en-US" smtClean="0"/>
              <a:pPr/>
              <a:t>1/14/2023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53C8C0-96B2-413A-AC59-7EA0FF944F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2444" y="2895601"/>
            <a:ext cx="8214598" cy="2053591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2444" y="5010151"/>
            <a:ext cx="8214598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10361" y="1107395"/>
            <a:ext cx="2286000" cy="507074"/>
          </a:xfrm>
        </p:spPr>
        <p:txBody>
          <a:bodyPr/>
          <a:lstStyle/>
          <a:p>
            <a:fld id="{D189CDEC-78A2-48DE-97B1-99C053071566}" type="datetime1">
              <a:rPr lang="en-US" smtClean="0"/>
              <a:pPr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24561" y="4115267"/>
            <a:ext cx="3657600" cy="51113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7074" y="0"/>
            <a:ext cx="811318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7776" y="0"/>
            <a:ext cx="139298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18392" y="0"/>
            <a:ext cx="242054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18986" y="0"/>
            <a:ext cx="3064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53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697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674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29799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19807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2637" y="0"/>
            <a:ext cx="101415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1319" y="3429000"/>
            <a:ext cx="1724051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3052" y="4866752"/>
            <a:ext cx="853673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2121" y="5500632"/>
            <a:ext cx="182547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4899" y="5791200"/>
            <a:ext cx="365093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0820" y="4479888"/>
            <a:ext cx="486791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08479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4230" y="4928704"/>
            <a:ext cx="811318" cy="517524"/>
          </a:xfrm>
        </p:spPr>
        <p:txBody>
          <a:bodyPr/>
          <a:lstStyle/>
          <a:p>
            <a:fld id="{1353C8C0-96B2-413A-AC59-7EA0FF944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57AF-DB20-4A22-A2B5-D12D73106378}" type="datetime1">
              <a:rPr lang="en-US" smtClean="0"/>
              <a:pPr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8489" y="1600200"/>
            <a:ext cx="486791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83285" y="1600200"/>
            <a:ext cx="486791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89" y="273050"/>
            <a:ext cx="10040064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AF46-06AF-4FED-8FC6-24EE82C13129}" type="datetime1">
              <a:rPr lang="en-US" smtClean="0"/>
              <a:pPr/>
              <a:t>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8489" y="2362200"/>
            <a:ext cx="486791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18674" y="2362200"/>
            <a:ext cx="486791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8489" y="1569720"/>
            <a:ext cx="486791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80643" y="1569720"/>
            <a:ext cx="486791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EB6A09B-7A4D-4D5A-A39C-A8C72B2C054C}" type="datetime1">
              <a:rPr lang="en-US" smtClean="0"/>
              <a:pPr/>
              <a:t>1/14/2023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53C8C0-96B2-413A-AC59-7EA0FF944F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A23F-B30B-4BDD-B5D2-4D9F2EBA579F}" type="datetime1">
              <a:rPr lang="en-US" smtClean="0"/>
              <a:pPr/>
              <a:t>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6270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31497" y="3124756"/>
            <a:ext cx="6309360" cy="608489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66483" y="274320"/>
            <a:ext cx="2032352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16013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41344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66945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64116" y="0"/>
            <a:ext cx="405659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65531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55439" y="5715000"/>
            <a:ext cx="730187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5659" y="274320"/>
            <a:ext cx="7504695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A756414-550F-4A0B-9EFD-8E2563068EBF}" type="datetime1">
              <a:rPr lang="en-US" smtClean="0"/>
              <a:pPr/>
              <a:t>1/14/2023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53C8C0-96B2-413A-AC59-7EA0FF944F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6270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55439" y="5715000"/>
            <a:ext cx="730187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02594" y="3124756"/>
            <a:ext cx="6309360" cy="608489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14598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4619" y="264794"/>
            <a:ext cx="2028296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66945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64116" y="0"/>
            <a:ext cx="405659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65531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16013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41344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D80484E-7DCE-4AB5-AE91-BD055572040B}" type="datetime1">
              <a:rPr lang="en-US" smtClean="0"/>
              <a:pPr/>
              <a:t>1/14/2023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53C8C0-96B2-413A-AC59-7EA0FF944F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6270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8489" y="274639"/>
            <a:ext cx="993865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8489" y="1600200"/>
            <a:ext cx="993865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33749" y="1018309"/>
            <a:ext cx="2011680" cy="511131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D27834F-AE54-4A9C-8A07-DE5E6E611C01}" type="datetime1">
              <a:rPr lang="en-US" smtClean="0"/>
              <a:pPr/>
              <a:t>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32769" y="3676724"/>
            <a:ext cx="3200400" cy="486791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415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66945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64116" y="0"/>
            <a:ext cx="405659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65531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55439" y="5715000"/>
            <a:ext cx="730187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18930" y="5734051"/>
            <a:ext cx="811318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53C8C0-96B2-413A-AC59-7EA0FF944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://www.myprogramming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7345" y="2338383"/>
            <a:ext cx="8214598" cy="876304"/>
          </a:xfrm>
        </p:spPr>
        <p:txBody>
          <a:bodyPr/>
          <a:lstStyle/>
          <a:p>
            <a:r>
              <a:rPr lang="en-US" smtClean="0"/>
              <a:t>Chapter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7345" y="3214686"/>
            <a:ext cx="7986471" cy="1357322"/>
          </a:xfrm>
        </p:spPr>
        <p:txBody>
          <a:bodyPr>
            <a:noAutofit/>
          </a:bodyPr>
          <a:lstStyle/>
          <a:p>
            <a:r>
              <a:rPr lang="en-US" sz="4000" b="1" smtClean="0">
                <a:solidFill>
                  <a:srgbClr val="C00000"/>
                </a:solidFill>
              </a:rPr>
              <a:t>Introduction to Web Techniques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1615" y="1669312"/>
            <a:ext cx="8182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T.Y.B.SC.(COMPUTER SCIENCE)</a:t>
            </a: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CS-334 INTERNET PROGRAMMING -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48783" y="5733256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66"/>
                </a:solidFill>
              </a:rPr>
              <a:t>Dr. Savita </a:t>
            </a:r>
            <a:r>
              <a:rPr lang="en-US" sz="3600" b="1" dirty="0" err="1" smtClean="0">
                <a:solidFill>
                  <a:srgbClr val="FF0066"/>
                </a:solidFill>
              </a:rPr>
              <a:t>Mohurle</a:t>
            </a:r>
            <a:endParaRPr lang="en-US" sz="3600" b="1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89" y="274639"/>
            <a:ext cx="9938650" cy="86834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Response header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8489" y="1600200"/>
            <a:ext cx="8833984" cy="4873752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&lt;?</a:t>
            </a:r>
            <a:r>
              <a:rPr lang="en-US" b="1" dirty="0" err="1" smtClean="0"/>
              <a:t>php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function </a:t>
            </a:r>
            <a:r>
              <a:rPr lang="en-US" b="1" dirty="0" err="1" smtClean="0"/>
              <a:t>get_contents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b="1" dirty="0" smtClean="0"/>
              <a:t>  {</a:t>
            </a:r>
            <a:br>
              <a:rPr lang="en-US" b="1" dirty="0" smtClean="0"/>
            </a:br>
            <a:r>
              <a:rPr lang="en-US" b="1" dirty="0" smtClean="0"/>
              <a:t>  </a:t>
            </a:r>
            <a:r>
              <a:rPr lang="en-US" b="1" dirty="0" err="1" smtClean="0"/>
              <a:t>file_get_contents</a:t>
            </a:r>
            <a:r>
              <a:rPr lang="en-US" b="1" dirty="0" smtClean="0"/>
              <a:t>("http://php.net");</a:t>
            </a:r>
            <a:br>
              <a:rPr lang="en-US" b="1" dirty="0" smtClean="0"/>
            </a:br>
            <a:r>
              <a:rPr lang="en-US" b="1" dirty="0" smtClean="0"/>
              <a:t>  </a:t>
            </a:r>
            <a:r>
              <a:rPr lang="en-US" b="1" dirty="0" err="1" smtClean="0"/>
              <a:t>var_dump</a:t>
            </a:r>
            <a:r>
              <a:rPr lang="en-US" b="1" dirty="0" smtClean="0"/>
              <a:t>($</a:t>
            </a:r>
            <a:r>
              <a:rPr lang="en-US" b="1" dirty="0" err="1" smtClean="0"/>
              <a:t>http_response_header</a:t>
            </a:r>
            <a:r>
              <a:rPr lang="en-US" b="1" dirty="0" smtClean="0"/>
              <a:t>);</a:t>
            </a:r>
            <a:br>
              <a:rPr lang="en-US" b="1" dirty="0" smtClean="0"/>
            </a:br>
            <a:r>
              <a:rPr lang="en-US" b="1" dirty="0" smtClean="0"/>
              <a:t>}</a:t>
            </a:r>
            <a:br>
              <a:rPr lang="en-US" b="1" dirty="0" smtClean="0"/>
            </a:br>
            <a:r>
              <a:rPr lang="en-US" b="1" dirty="0" err="1" smtClean="0"/>
              <a:t>get_contents</a:t>
            </a:r>
            <a:r>
              <a:rPr lang="en-US" b="1" dirty="0" smtClean="0"/>
              <a:t>();</a:t>
            </a:r>
            <a:br>
              <a:rPr lang="en-US" b="1" dirty="0" smtClean="0"/>
            </a:br>
            <a:r>
              <a:rPr lang="en-US" b="1" dirty="0" err="1" smtClean="0"/>
              <a:t>var_dump</a:t>
            </a:r>
            <a:r>
              <a:rPr lang="en-US" b="1" dirty="0" smtClean="0"/>
              <a:t>($</a:t>
            </a:r>
            <a:r>
              <a:rPr lang="en-US" b="1" dirty="0" err="1" smtClean="0"/>
              <a:t>http_response_header</a:t>
            </a:r>
            <a:r>
              <a:rPr lang="en-US" b="1" dirty="0" smtClean="0"/>
              <a:t>);</a:t>
            </a:r>
          </a:p>
          <a:p>
            <a:pPr>
              <a:buNone/>
            </a:pPr>
            <a:r>
              <a:rPr lang="en-US" b="1" dirty="0" smtClean="0"/>
              <a:t>?&gt;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2" descr="Programming PHP, 3rd Edition [Book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8277" y="38095"/>
            <a:ext cx="1331078" cy="9620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89" y="274639"/>
            <a:ext cx="9938650" cy="654031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Output response header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8489" y="1214422"/>
            <a:ext cx="9938650" cy="525953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array(9) { </a:t>
            </a:r>
          </a:p>
          <a:p>
            <a:r>
              <a:rPr lang="en-US" dirty="0" smtClean="0"/>
              <a:t>[0]=&gt; string(15) "HTTP/1.1 200 OK" </a:t>
            </a:r>
          </a:p>
          <a:p>
            <a:r>
              <a:rPr lang="en-US" dirty="0" smtClean="0"/>
              <a:t>[1]=&gt; string(35) "Date: Sat, 12 Apr 2008 17:30:38 GMT" </a:t>
            </a:r>
          </a:p>
          <a:p>
            <a:r>
              <a:rPr lang="en-US" dirty="0" smtClean="0"/>
              <a:t>[2]=&gt; string(29) "Server: Apache/2.2.3 (</a:t>
            </a:r>
            <a:r>
              <a:rPr lang="en-US" dirty="0" err="1" smtClean="0"/>
              <a:t>CentOS</a:t>
            </a:r>
            <a:r>
              <a:rPr lang="en-US" dirty="0" smtClean="0"/>
              <a:t>)“</a:t>
            </a:r>
          </a:p>
          <a:p>
            <a:r>
              <a:rPr lang="en-US" dirty="0" smtClean="0"/>
              <a:t>[3]=&gt; string(44) "Last-Modified: Tue, 15 Nov 2005 13:24:10 GMT" </a:t>
            </a:r>
          </a:p>
          <a:p>
            <a:r>
              <a:rPr lang="en-US" dirty="0" smtClean="0"/>
              <a:t>[4]=&gt; string(27) "</a:t>
            </a:r>
            <a:r>
              <a:rPr lang="en-US" dirty="0" err="1" smtClean="0"/>
              <a:t>ETag</a:t>
            </a:r>
            <a:r>
              <a:rPr lang="en-US" dirty="0" smtClean="0"/>
              <a:t>: "280100-1b6-80bfd280"" </a:t>
            </a:r>
          </a:p>
          <a:p>
            <a:r>
              <a:rPr lang="en-US" dirty="0" smtClean="0"/>
              <a:t>[5]=&gt; string(20) "Accept-Ranges: bytes" </a:t>
            </a:r>
          </a:p>
          <a:p>
            <a:r>
              <a:rPr lang="en-US" dirty="0" smtClean="0"/>
              <a:t>[6]=&gt; string(19) "Content-Length: 438" </a:t>
            </a:r>
          </a:p>
          <a:p>
            <a:r>
              <a:rPr lang="en-US" dirty="0" smtClean="0"/>
              <a:t>[7]=&gt; string(17) "Connection: close" </a:t>
            </a:r>
          </a:p>
          <a:p>
            <a:r>
              <a:rPr lang="en-US" dirty="0" smtClean="0"/>
              <a:t>[8]=&gt; string(38) "Content-Type: text/html; </a:t>
            </a:r>
            <a:r>
              <a:rPr lang="en-US" dirty="0" err="1" smtClean="0"/>
              <a:t>charset</a:t>
            </a:r>
            <a:r>
              <a:rPr lang="en-US" dirty="0" smtClean="0"/>
              <a:t>=UTF-8" 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2" descr="Programming PHP, 3rd Edition [Book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8277" y="38095"/>
            <a:ext cx="1331078" cy="9620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Difference Between Client and Server - Pediaa.Com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80265" y="357167"/>
            <a:ext cx="11124013" cy="5800726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89" y="214292"/>
            <a:ext cx="9938650" cy="35719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Web Server &amp; Web Browser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5342" y="785796"/>
            <a:ext cx="4753852" cy="528641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/>
              <a:t>Web Browser is an Application program that displays a World wide web document. It usually uses the internet service to access the document.</a:t>
            </a:r>
          </a:p>
          <a:p>
            <a:pPr algn="just">
              <a:buNone/>
            </a:pPr>
            <a:r>
              <a:rPr lang="en-US" b="1" dirty="0" smtClean="0"/>
              <a:t> </a:t>
            </a:r>
          </a:p>
          <a:p>
            <a:pPr algn="just"/>
            <a:r>
              <a:rPr lang="en-US" b="1" dirty="0" smtClean="0"/>
              <a:t>Web server is a program or the computer that provide services to other programs called client. The Web browser requests the server for the web documents and services.</a:t>
            </a:r>
            <a:endParaRPr lang="en-US" b="1" dirty="0"/>
          </a:p>
        </p:txBody>
      </p:sp>
      <p:pic>
        <p:nvPicPr>
          <p:cNvPr id="2050" name="Picture 2" descr="How do Web Servers work? - GeeksforGeek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5966" y="3929092"/>
            <a:ext cx="4183389" cy="2928935"/>
          </a:xfrm>
          <a:prstGeom prst="rect">
            <a:avLst/>
          </a:prstGeom>
          <a:noFill/>
        </p:spPr>
      </p:pic>
      <p:sp>
        <p:nvSpPr>
          <p:cNvPr id="2052" name="AutoShape 4" descr="Web Servers, Browsers, Server - Browser Interaction, Web Surfing"/>
          <p:cNvSpPr>
            <a:spLocks noChangeAspect="1" noChangeArrowheads="1"/>
          </p:cNvSpPr>
          <p:nvPr/>
        </p:nvSpPr>
        <p:spPr bwMode="auto">
          <a:xfrm>
            <a:off x="207055" y="-144461"/>
            <a:ext cx="405659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Web Servers, Browsers, Server - Browser Interaction, Web Surfing"/>
          <p:cNvSpPr>
            <a:spLocks noChangeAspect="1" noChangeArrowheads="1"/>
          </p:cNvSpPr>
          <p:nvPr/>
        </p:nvSpPr>
        <p:spPr bwMode="auto">
          <a:xfrm>
            <a:off x="207055" y="-144461"/>
            <a:ext cx="405659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Web Servers, Browsers, Server - Browser Interaction, Web Surf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4425" y="742063"/>
            <a:ext cx="6180007" cy="3115567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89" y="274639"/>
            <a:ext cx="5951784" cy="654032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Php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&amp;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Php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files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265" y="1142985"/>
            <a:ext cx="11314167" cy="5000660"/>
          </a:xfrm>
        </p:spPr>
        <p:txBody>
          <a:bodyPr>
            <a:normAutofit/>
          </a:bodyPr>
          <a:lstStyle/>
          <a:p>
            <a:r>
              <a:rPr lang="en-US" b="1" dirty="0" smtClean="0"/>
              <a:t>An acronym for "PHP: Hypertext Preprocessor“</a:t>
            </a:r>
          </a:p>
          <a:p>
            <a:r>
              <a:rPr lang="en-US" b="1" dirty="0" smtClean="0"/>
              <a:t>A server scripting language, and a powerful tool for making dynamic and interactive Web pages.</a:t>
            </a:r>
          </a:p>
          <a:p>
            <a:r>
              <a:rPr lang="en-US" b="1" dirty="0" smtClean="0"/>
              <a:t>A widely-used, open source scripting language</a:t>
            </a:r>
          </a:p>
          <a:p>
            <a:r>
              <a:rPr lang="en-US" b="1" dirty="0" smtClean="0"/>
              <a:t>Are executed on the server</a:t>
            </a:r>
          </a:p>
          <a:p>
            <a:r>
              <a:rPr lang="en-US" b="1" dirty="0" smtClean="0"/>
              <a:t>Free to download and use</a:t>
            </a:r>
          </a:p>
          <a:p>
            <a:r>
              <a:rPr lang="en-US" b="1" dirty="0" smtClean="0"/>
              <a:t>PHP files can contain text, HTML, CSS, JavaScript, and PHP code</a:t>
            </a:r>
          </a:p>
          <a:p>
            <a:r>
              <a:rPr lang="en-US" b="1" dirty="0" smtClean="0"/>
              <a:t>PHP code is executed on the server, and the result is returned to the browser as plain HTML</a:t>
            </a:r>
          </a:p>
          <a:p>
            <a:r>
              <a:rPr lang="en-US" b="1" dirty="0" smtClean="0"/>
              <a:t>PHP files have extension ".</a:t>
            </a:r>
            <a:r>
              <a:rPr lang="en-US" b="1" dirty="0" err="1" smtClean="0"/>
              <a:t>php</a:t>
            </a:r>
            <a:r>
              <a:rPr lang="en-US" b="1" dirty="0" smtClean="0"/>
              <a:t>“</a:t>
            </a:r>
          </a:p>
          <a:p>
            <a:endParaRPr lang="en-US" dirty="0"/>
          </a:p>
        </p:txBody>
      </p:sp>
      <p:pic>
        <p:nvPicPr>
          <p:cNvPr id="6" name="Picture 2" descr="Programming PHP, 3rd Edition [Book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8277" y="38095"/>
            <a:ext cx="1331078" cy="962017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FEATURES OF PHP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8489" y="1600201"/>
            <a:ext cx="9938650" cy="4257692"/>
          </a:xfrm>
        </p:spPr>
        <p:txBody>
          <a:bodyPr>
            <a:normAutofit/>
          </a:bodyPr>
          <a:lstStyle/>
          <a:p>
            <a:r>
              <a:rPr lang="en-US" b="1" dirty="0" smtClean="0"/>
              <a:t>Generate dynamic page content</a:t>
            </a:r>
          </a:p>
          <a:p>
            <a:r>
              <a:rPr lang="en-US" b="1" dirty="0" smtClean="0"/>
              <a:t>Create, open, read, write, delete, and close files on the server</a:t>
            </a:r>
          </a:p>
          <a:p>
            <a:r>
              <a:rPr lang="en-US" b="1" dirty="0" smtClean="0"/>
              <a:t>Collect form data</a:t>
            </a:r>
          </a:p>
          <a:p>
            <a:r>
              <a:rPr lang="en-US" b="1" dirty="0" smtClean="0"/>
              <a:t>Send and receive cookies</a:t>
            </a:r>
          </a:p>
          <a:p>
            <a:r>
              <a:rPr lang="en-US" b="1" dirty="0" smtClean="0"/>
              <a:t>Add, delete, modify data in your database</a:t>
            </a:r>
          </a:p>
          <a:p>
            <a:r>
              <a:rPr lang="en-US" b="1" dirty="0" smtClean="0"/>
              <a:t>Used to control user-access</a:t>
            </a:r>
          </a:p>
          <a:p>
            <a:r>
              <a:rPr lang="en-US" b="1" dirty="0" smtClean="0"/>
              <a:t>Encrypt data</a:t>
            </a:r>
          </a:p>
          <a:p>
            <a:endParaRPr lang="en-US" dirty="0"/>
          </a:p>
        </p:txBody>
      </p:sp>
      <p:pic>
        <p:nvPicPr>
          <p:cNvPr id="6" name="Picture 2" descr="Programming PHP, 3rd Edition [Book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8277" y="38095"/>
            <a:ext cx="1331078" cy="962017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89" y="274638"/>
            <a:ext cx="7187785" cy="43971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LEXICAL STRUCTURE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2723" y="1285860"/>
            <a:ext cx="10586045" cy="4857784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 smtClean="0"/>
              <a:t>The lexical structure of a programming language is the set of basic rules that governs how you write programs in that language. </a:t>
            </a:r>
          </a:p>
          <a:p>
            <a:pPr algn="just"/>
            <a:r>
              <a:rPr lang="en-US" sz="2200" b="1" dirty="0" smtClean="0"/>
              <a:t>It is the lowest-level syntax of the language and specifies such things as what variable names look like, what characters are used for comments, and how program statements are separated from each other.</a:t>
            </a:r>
          </a:p>
          <a:p>
            <a:pPr algn="just"/>
            <a:r>
              <a:rPr lang="en-US" sz="2200" b="1" dirty="0" smtClean="0"/>
              <a:t>A source code of a PHP script consists of tokens. Tokens are atomic code elements. </a:t>
            </a:r>
          </a:p>
          <a:p>
            <a:pPr algn="just"/>
            <a:r>
              <a:rPr lang="en-US" sz="2200" b="1" dirty="0" smtClean="0"/>
              <a:t>PHP language, has comments, variables, literals, operators, delimiters, and keywords A source code of a PHP script consists of tokens. </a:t>
            </a:r>
          </a:p>
        </p:txBody>
      </p:sp>
      <p:pic>
        <p:nvPicPr>
          <p:cNvPr id="4" name="Picture 2" descr="Programming PHP, 3rd Edition [Book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8277" y="38095"/>
            <a:ext cx="1331078" cy="962017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8489" y="274639"/>
            <a:ext cx="8043479" cy="796908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LEXICAL STRUCTURE –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php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comments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2" descr="Programming PHP, 3rd Edition [Book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8277" y="38095"/>
            <a:ext cx="1331078" cy="962017"/>
          </a:xfrm>
          <a:prstGeom prst="rect">
            <a:avLst/>
          </a:prstGeom>
          <a:noFill/>
        </p:spPr>
      </p:pic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380265" y="1285860"/>
            <a:ext cx="11314167" cy="4873752"/>
          </a:xfrm>
        </p:spPr>
        <p:txBody>
          <a:bodyPr>
            <a:normAutofit/>
          </a:bodyPr>
          <a:lstStyle/>
          <a:p>
            <a:r>
              <a:rPr lang="en-US" sz="2200" b="1" i="1" dirty="0" smtClean="0"/>
              <a:t>Comments </a:t>
            </a:r>
            <a:r>
              <a:rPr lang="en-US" sz="2200" b="1" dirty="0" smtClean="0"/>
              <a:t>are used by humans to clarify the source code. </a:t>
            </a:r>
          </a:p>
          <a:p>
            <a:pPr>
              <a:buNone/>
            </a:pPr>
            <a:endParaRPr lang="en-US" sz="2200" b="1" dirty="0" smtClean="0"/>
          </a:p>
          <a:p>
            <a:pPr>
              <a:buFont typeface="Wingdings" pitchFamily="2" charset="2"/>
              <a:buChar char="v"/>
            </a:pPr>
            <a:r>
              <a:rPr lang="en-US" sz="2200" b="1" dirty="0" smtClean="0"/>
              <a:t>All comments in PHP follow the # character.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1A07A9"/>
                </a:solidFill>
              </a:rPr>
              <a:t>Ex:  	&lt;?</a:t>
            </a:r>
            <a:r>
              <a:rPr lang="en-US" sz="2000" b="1" dirty="0" err="1" smtClean="0">
                <a:solidFill>
                  <a:srgbClr val="1A07A9"/>
                </a:solidFill>
              </a:rPr>
              <a:t>php</a:t>
            </a:r>
            <a:endParaRPr lang="en-US" sz="2000" b="1" dirty="0" smtClean="0">
              <a:solidFill>
                <a:srgbClr val="1A07A9"/>
              </a:solidFill>
            </a:endParaRPr>
          </a:p>
          <a:p>
            <a:pPr lvl="6"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       # comments.php </a:t>
            </a:r>
          </a:p>
          <a:p>
            <a:pPr lvl="6"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       # Author Jan </a:t>
            </a:r>
            <a:r>
              <a:rPr lang="en-US" sz="2200" b="1" dirty="0" err="1" smtClean="0">
                <a:solidFill>
                  <a:srgbClr val="1A07A9"/>
                </a:solidFill>
              </a:rPr>
              <a:t>Bodnar</a:t>
            </a:r>
            <a:endParaRPr lang="en-US" sz="2200" b="1" dirty="0" smtClean="0">
              <a:solidFill>
                <a:srgbClr val="1A07A9"/>
              </a:solidFill>
            </a:endParaRPr>
          </a:p>
          <a:p>
            <a:pPr lvl="6"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       # </a:t>
            </a:r>
            <a:r>
              <a:rPr lang="en-US" sz="2200" b="1" dirty="0" err="1" smtClean="0">
                <a:solidFill>
                  <a:srgbClr val="1A07A9"/>
                </a:solidFill>
              </a:rPr>
              <a:t>ZetCode</a:t>
            </a:r>
            <a:r>
              <a:rPr lang="en-US" sz="2200" b="1" dirty="0" smtClean="0">
                <a:solidFill>
                  <a:srgbClr val="1A07A9"/>
                </a:solidFill>
              </a:rPr>
              <a:t> 2016 </a:t>
            </a:r>
          </a:p>
          <a:p>
            <a:pPr lvl="6"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       echo "This is comments.php script\n";</a:t>
            </a:r>
          </a:p>
          <a:p>
            <a:pPr lvl="6"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?&gt;</a:t>
            </a:r>
          </a:p>
          <a:p>
            <a:pPr lvl="1">
              <a:buNone/>
            </a:pPr>
            <a:r>
              <a:rPr lang="en-US" sz="2000" b="1" dirty="0" smtClean="0"/>
              <a:t>Everything that follows the # character is ignored by the </a:t>
            </a:r>
          </a:p>
          <a:p>
            <a:pPr lvl="1">
              <a:buNone/>
            </a:pPr>
            <a:r>
              <a:rPr lang="en-US" sz="2000" b="1" dirty="0" smtClean="0"/>
              <a:t>PHP Interpreter.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265" y="1600201"/>
            <a:ext cx="11314167" cy="4472006"/>
          </a:xfrm>
        </p:spPr>
        <p:txBody>
          <a:bodyPr/>
          <a:lstStyle/>
          <a:p>
            <a:pPr marL="822960" lvl="1" indent="-457200">
              <a:buFont typeface="Wingdings" pitchFamily="2" charset="2"/>
              <a:buChar char="v"/>
            </a:pPr>
            <a:r>
              <a:rPr lang="en-US" sz="2200" b="1" dirty="0" smtClean="0"/>
              <a:t>Single line comment</a:t>
            </a:r>
          </a:p>
          <a:p>
            <a:pPr marL="822960" lvl="1" indent="-457200"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Ex:  // comments.php </a:t>
            </a:r>
          </a:p>
          <a:p>
            <a:pPr marL="822960" lvl="1" indent="-457200"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		// author Jan </a:t>
            </a:r>
            <a:r>
              <a:rPr lang="en-US" sz="2200" b="1" dirty="0" err="1" smtClean="0">
                <a:solidFill>
                  <a:srgbClr val="1A07A9"/>
                </a:solidFill>
              </a:rPr>
              <a:t>Bodnar</a:t>
            </a:r>
            <a:endParaRPr lang="en-US" sz="2200" b="1" dirty="0" smtClean="0">
              <a:solidFill>
                <a:srgbClr val="1A07A9"/>
              </a:solidFill>
            </a:endParaRPr>
          </a:p>
          <a:p>
            <a:pPr marL="822960" lvl="1" indent="-457200"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		// </a:t>
            </a:r>
            <a:r>
              <a:rPr lang="en-US" sz="2200" b="1" dirty="0" err="1" smtClean="0">
                <a:solidFill>
                  <a:srgbClr val="1A07A9"/>
                </a:solidFill>
              </a:rPr>
              <a:t>ZetCode</a:t>
            </a:r>
            <a:r>
              <a:rPr lang="en-US" sz="2200" b="1" dirty="0" smtClean="0">
                <a:solidFill>
                  <a:srgbClr val="1A07A9"/>
                </a:solidFill>
              </a:rPr>
              <a:t> 2016 </a:t>
            </a:r>
          </a:p>
          <a:p>
            <a:pPr marL="822960" lvl="1" indent="-457200">
              <a:buNone/>
            </a:pPr>
            <a:endParaRPr lang="en-US" sz="2200" b="1" dirty="0" smtClean="0"/>
          </a:p>
          <a:p>
            <a:pPr marL="822960" lvl="1" indent="-457200">
              <a:buFont typeface="Wingdings" pitchFamily="2" charset="2"/>
              <a:buChar char="v"/>
            </a:pPr>
            <a:r>
              <a:rPr lang="en-US" sz="2200" b="1" dirty="0" smtClean="0"/>
              <a:t>Multi -line comment</a:t>
            </a:r>
          </a:p>
          <a:p>
            <a:pPr marL="822960" lvl="1" indent="-457200"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Ex:  /* comments.php author Jan </a:t>
            </a:r>
            <a:r>
              <a:rPr lang="en-US" sz="2200" b="1" dirty="0" err="1" smtClean="0">
                <a:solidFill>
                  <a:srgbClr val="1A07A9"/>
                </a:solidFill>
              </a:rPr>
              <a:t>Bodnar</a:t>
            </a:r>
            <a:r>
              <a:rPr lang="en-US" sz="2200" b="1" dirty="0" smtClean="0">
                <a:solidFill>
                  <a:srgbClr val="1A07A9"/>
                </a:solidFill>
              </a:rPr>
              <a:t> </a:t>
            </a:r>
            <a:r>
              <a:rPr lang="en-US" sz="2200" b="1" dirty="0" err="1" smtClean="0">
                <a:solidFill>
                  <a:srgbClr val="1A07A9"/>
                </a:solidFill>
              </a:rPr>
              <a:t>ZetCode</a:t>
            </a:r>
            <a:r>
              <a:rPr lang="en-US" sz="2200" b="1" dirty="0" smtClean="0">
                <a:solidFill>
                  <a:srgbClr val="1A07A9"/>
                </a:solidFill>
              </a:rPr>
              <a:t> 2016 */ </a:t>
            </a:r>
          </a:p>
          <a:p>
            <a:pPr marL="822960" lvl="1" indent="-457200">
              <a:buNone/>
            </a:pPr>
            <a:endParaRPr lang="en-US" sz="2200" dirty="0" smtClean="0"/>
          </a:p>
          <a:p>
            <a:pPr marL="822960" lvl="1" indent="-457200">
              <a:buNone/>
            </a:pPr>
            <a:r>
              <a:rPr lang="en-US" sz="2200" b="1" dirty="0" smtClean="0"/>
              <a:t>PHP also recognizes the comments from the C </a:t>
            </a:r>
          </a:p>
          <a:p>
            <a:pPr marL="822960" lvl="1" indent="-457200">
              <a:buNone/>
            </a:pPr>
            <a:r>
              <a:rPr lang="en-US" sz="2200" b="1" dirty="0" smtClean="0"/>
              <a:t>language.</a:t>
            </a:r>
          </a:p>
          <a:p>
            <a:pPr marL="822960" lvl="1" indent="-457200">
              <a:buNone/>
            </a:pPr>
            <a:endParaRPr lang="en-US" sz="2000" b="1" dirty="0" smtClean="0"/>
          </a:p>
          <a:p>
            <a:pPr marL="822960" lvl="1" indent="-457200">
              <a:buNone/>
            </a:pPr>
            <a:endParaRPr lang="en-US" sz="2000" b="1" dirty="0" smtClean="0"/>
          </a:p>
          <a:p>
            <a:pPr marL="822960" lvl="1" indent="-457200">
              <a:buNone/>
            </a:pPr>
            <a:endParaRPr lang="en-US" sz="2000" b="1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8489" y="274639"/>
            <a:ext cx="8043479" cy="796908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LEXICAL STRUCTURE –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php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comments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 descr="Programming PHP, 3rd Edition [Book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8277" y="38095"/>
            <a:ext cx="1331078" cy="962017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188" y="1214422"/>
            <a:ext cx="11409244" cy="4929223"/>
          </a:xfrm>
        </p:spPr>
        <p:txBody>
          <a:bodyPr>
            <a:noAutofit/>
          </a:bodyPr>
          <a:lstStyle/>
          <a:p>
            <a:pPr indent="0"/>
            <a:r>
              <a:rPr lang="en-US" sz="2200" b="1" dirty="0" smtClean="0"/>
              <a:t>White space in PHP is used to separate tokens in PHP source file.</a:t>
            </a:r>
          </a:p>
          <a:p>
            <a:pPr indent="0"/>
            <a:r>
              <a:rPr lang="en-US" sz="2200" b="1" dirty="0" smtClean="0"/>
              <a:t> It is used to improve the readability of the source code.</a:t>
            </a:r>
          </a:p>
          <a:p>
            <a:pPr indent="0">
              <a:buNone/>
            </a:pPr>
            <a:r>
              <a:rPr lang="en-US" sz="2200" b="1" dirty="0" smtClean="0"/>
              <a:t>   </a:t>
            </a:r>
            <a:r>
              <a:rPr lang="en-US" sz="2200" b="1" dirty="0" smtClean="0">
                <a:solidFill>
                  <a:srgbClr val="00B050"/>
                </a:solidFill>
              </a:rPr>
              <a:t>	</a:t>
            </a:r>
            <a:r>
              <a:rPr lang="en-US" sz="2200" b="1" dirty="0" smtClean="0">
                <a:solidFill>
                  <a:srgbClr val="1A07A9"/>
                </a:solidFill>
              </a:rPr>
              <a:t> Ex: public $</a:t>
            </a:r>
            <a:r>
              <a:rPr lang="en-US" sz="2200" b="1" dirty="0" err="1" smtClean="0">
                <a:solidFill>
                  <a:srgbClr val="1A07A9"/>
                </a:solidFill>
              </a:rPr>
              <a:t>isRunning</a:t>
            </a:r>
            <a:r>
              <a:rPr lang="en-US" sz="2200" b="1" dirty="0" smtClean="0">
                <a:solidFill>
                  <a:srgbClr val="1A07A9"/>
                </a:solidFill>
              </a:rPr>
              <a:t>; </a:t>
            </a:r>
          </a:p>
          <a:p>
            <a:pPr indent="0"/>
            <a:r>
              <a:rPr lang="en-US" sz="2200" b="1" dirty="0" smtClean="0"/>
              <a:t>White spaces are required in some places; for example between the access </a:t>
            </a:r>
            <a:r>
              <a:rPr lang="en-US" sz="2200" b="1" dirty="0" err="1" smtClean="0"/>
              <a:t>specifier</a:t>
            </a:r>
            <a:r>
              <a:rPr lang="en-US" sz="2200" b="1" dirty="0" smtClean="0"/>
              <a:t> and the variable name.</a:t>
            </a:r>
          </a:p>
          <a:p>
            <a:pPr indent="0"/>
            <a:r>
              <a:rPr lang="en-US" sz="2200" b="1" dirty="0" smtClean="0"/>
              <a:t> In other places, it is forbidden. It cannot be present in variable identifiers.</a:t>
            </a:r>
          </a:p>
          <a:p>
            <a:pPr lvl="1" indent="0"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Ex: 	$a=1; </a:t>
            </a:r>
          </a:p>
          <a:p>
            <a:pPr lvl="1" indent="0"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		$b  =  2; </a:t>
            </a:r>
          </a:p>
          <a:p>
            <a:pPr lvl="1" indent="0"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		$c   =   3;</a:t>
            </a:r>
            <a:endParaRPr lang="en-US" sz="2200" b="1" dirty="0">
              <a:solidFill>
                <a:srgbClr val="1A07A9"/>
              </a:solidFill>
            </a:endParaRPr>
          </a:p>
        </p:txBody>
      </p:sp>
      <p:pic>
        <p:nvPicPr>
          <p:cNvPr id="6" name="Picture 2" descr="Programming PHP, 3rd Edition [Book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8277" y="38095"/>
            <a:ext cx="1331078" cy="962017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8489" y="274639"/>
            <a:ext cx="8043479" cy="796908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LEXICAL STRUCTURE –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php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white spaces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103" y="428604"/>
            <a:ext cx="826248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Topics covered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84293" y="2000240"/>
            <a:ext cx="4833456" cy="2757494"/>
          </a:xfrm>
        </p:spPr>
        <p:txBody>
          <a:bodyPr/>
          <a:lstStyle/>
          <a:p>
            <a:r>
              <a:rPr lang="en-US" b="1" dirty="0" smtClean="0"/>
              <a:t>Http basics</a:t>
            </a:r>
          </a:p>
          <a:p>
            <a:r>
              <a:rPr lang="en-US" b="1" dirty="0" smtClean="0"/>
              <a:t>Web server &amp; Web browser</a:t>
            </a:r>
          </a:p>
          <a:p>
            <a:r>
              <a:rPr lang="en-US" b="1" dirty="0" smtClean="0"/>
              <a:t>Introduction to PHP</a:t>
            </a:r>
          </a:p>
          <a:p>
            <a:r>
              <a:rPr lang="en-US" b="1" dirty="0" smtClean="0"/>
              <a:t>Lexical structure of PHP</a:t>
            </a:r>
            <a:endParaRPr lang="en-US" b="1" dirty="0"/>
          </a:p>
        </p:txBody>
      </p:sp>
      <p:pic>
        <p:nvPicPr>
          <p:cNvPr id="4" name="Picture 2" descr="Programming PHP, 3rd Edition [Book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8277" y="38095"/>
            <a:ext cx="1331078" cy="962017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8489" y="1071546"/>
            <a:ext cx="10895790" cy="5259530"/>
          </a:xfrm>
        </p:spPr>
        <p:txBody>
          <a:bodyPr/>
          <a:lstStyle/>
          <a:p>
            <a:pPr algn="just"/>
            <a:r>
              <a:rPr lang="en-US" sz="2200" b="1" dirty="0" smtClean="0"/>
              <a:t>The amount of space put between tokens is irrelevant for the PHP interpreter. </a:t>
            </a:r>
          </a:p>
          <a:p>
            <a:pPr algn="just"/>
            <a:r>
              <a:rPr lang="en-US" sz="2200" b="1" dirty="0" smtClean="0"/>
              <a:t>It is based on the preferences and the style of a programmer.</a:t>
            </a:r>
          </a:p>
          <a:p>
            <a:pPr lvl="2" algn="just"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Ex: 	$a = 1; </a:t>
            </a:r>
          </a:p>
          <a:p>
            <a:pPr lvl="2" algn="just"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		$b  =  2; $c = 3; </a:t>
            </a:r>
          </a:p>
          <a:p>
            <a:pPr lvl="2" algn="just"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		$d   = </a:t>
            </a:r>
          </a:p>
          <a:p>
            <a:pPr lvl="2" algn="just"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                            4; </a:t>
            </a:r>
          </a:p>
          <a:p>
            <a:pPr algn="just"/>
            <a:r>
              <a:rPr lang="en-US" sz="2200" b="1" dirty="0" smtClean="0"/>
              <a:t>We can put two statements into one line. </a:t>
            </a:r>
          </a:p>
          <a:p>
            <a:pPr algn="just"/>
            <a:r>
              <a:rPr lang="en-US" sz="2200" b="1" dirty="0" smtClean="0"/>
              <a:t>Or one statement into three lines. </a:t>
            </a:r>
          </a:p>
          <a:p>
            <a:pPr algn="just"/>
            <a:r>
              <a:rPr lang="en-US" sz="2200" b="1" dirty="0" smtClean="0"/>
              <a:t>However, source code should be readable for humans. There are accepted standards of how to lay out your source code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8489" y="142853"/>
            <a:ext cx="8043479" cy="796908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LEXICAL STRUCTURE –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php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white spaces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 descr="Programming PHP, 3rd Edition [Book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8277" y="38095"/>
            <a:ext cx="1331078" cy="962017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265" y="1142984"/>
            <a:ext cx="11124013" cy="4873752"/>
          </a:xfrm>
        </p:spPr>
        <p:txBody>
          <a:bodyPr/>
          <a:lstStyle/>
          <a:p>
            <a:pPr algn="just"/>
            <a:r>
              <a:rPr lang="en-US" sz="2200" b="1" dirty="0" smtClean="0"/>
              <a:t>A semicolon is used to mark the end of a statement in PHP. </a:t>
            </a:r>
          </a:p>
          <a:p>
            <a:pPr algn="just"/>
            <a:r>
              <a:rPr lang="en-US" sz="2200" b="1" dirty="0" smtClean="0"/>
              <a:t>It is mandatory.</a:t>
            </a:r>
          </a:p>
          <a:p>
            <a:pPr lvl="1" algn="just"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Ex: 		$a = 34; </a:t>
            </a:r>
          </a:p>
          <a:p>
            <a:pPr lvl="1" algn="just"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			$b = $a * 34 - 34; </a:t>
            </a:r>
          </a:p>
          <a:p>
            <a:pPr lvl="1" algn="just"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			echo $a; </a:t>
            </a:r>
          </a:p>
          <a:p>
            <a:pPr algn="just"/>
            <a:r>
              <a:rPr lang="en-US" sz="2200" b="1" dirty="0" smtClean="0"/>
              <a:t>Here we have three different PHP statements. </a:t>
            </a:r>
          </a:p>
          <a:p>
            <a:pPr algn="just"/>
            <a:r>
              <a:rPr lang="en-US" sz="2200" b="1" dirty="0" smtClean="0"/>
              <a:t>The first is an assignment. It puts a value into the $a variable. </a:t>
            </a:r>
          </a:p>
          <a:p>
            <a:pPr algn="just"/>
            <a:r>
              <a:rPr lang="en-US" sz="2200" b="1" dirty="0" smtClean="0"/>
              <a:t>The second one is an expression. The expression is evaluated and the output is given to the $b variable.</a:t>
            </a:r>
          </a:p>
          <a:p>
            <a:pPr algn="just"/>
            <a:r>
              <a:rPr lang="en-US" sz="2200" b="1" dirty="0" smtClean="0"/>
              <a:t> The third one is a command. It prints the $a variable.</a:t>
            </a:r>
          </a:p>
          <a:p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8489" y="142853"/>
            <a:ext cx="8043479" cy="796908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LEXICAL STRUCTURE –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php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white spaces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 descr="Programming PHP, 3rd Edition [Book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8277" y="38095"/>
            <a:ext cx="1331078" cy="962017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27037" y="1142986"/>
            <a:ext cx="10287072" cy="4929223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 smtClean="0"/>
              <a:t>A variable is an identifier, which holds a value.</a:t>
            </a:r>
          </a:p>
          <a:p>
            <a:pPr algn="just"/>
            <a:r>
              <a:rPr lang="en-US" sz="2200" b="1" dirty="0" smtClean="0"/>
              <a:t>In PHP language, a variable can hold a string, a number, or various objects like a function or a class. </a:t>
            </a:r>
          </a:p>
          <a:p>
            <a:pPr algn="just"/>
            <a:r>
              <a:rPr lang="en-US" sz="2200" b="1" dirty="0" smtClean="0"/>
              <a:t>Variables can be assigned different values over time.</a:t>
            </a:r>
          </a:p>
          <a:p>
            <a:pPr algn="just"/>
            <a:r>
              <a:rPr lang="en-US" sz="2200" b="1" dirty="0" smtClean="0"/>
              <a:t>Variables in PHP consist of the $ character, called a sigil, and a label.</a:t>
            </a:r>
          </a:p>
          <a:p>
            <a:pPr algn="just"/>
            <a:r>
              <a:rPr lang="en-US" sz="2200" b="1" dirty="0" smtClean="0"/>
              <a:t> A label can be created from alphanumeric characters and an underscore _ character. </a:t>
            </a:r>
          </a:p>
          <a:p>
            <a:pPr algn="just"/>
            <a:r>
              <a:rPr lang="en-US" sz="2200" b="1" dirty="0" smtClean="0"/>
              <a:t>A variable cannot begin with a number. </a:t>
            </a:r>
          </a:p>
          <a:p>
            <a:pPr algn="just"/>
            <a:r>
              <a:rPr lang="en-US" sz="2200" b="1" dirty="0" smtClean="0"/>
              <a:t>The PHP interpreter can then distinguish between a number and a variable more easily.</a:t>
            </a:r>
            <a:endParaRPr lang="en-US" sz="22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8489" y="142853"/>
            <a:ext cx="8043479" cy="796908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LEXICAL STRUCTURE –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php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Variables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 descr="Programming PHP, 3rd Edition [Book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8277" y="38095"/>
            <a:ext cx="1331078" cy="962017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265" y="1142985"/>
            <a:ext cx="11124013" cy="5330968"/>
          </a:xfrm>
        </p:spPr>
        <p:txBody>
          <a:bodyPr>
            <a:normAutofit lnSpcReduction="10000"/>
          </a:bodyPr>
          <a:lstStyle/>
          <a:p>
            <a:r>
              <a:rPr lang="en-US" sz="2200" b="1" dirty="0" smtClean="0"/>
              <a:t>Valid PHP identifiers.</a:t>
            </a:r>
          </a:p>
          <a:p>
            <a:pPr>
              <a:buNone/>
            </a:pPr>
            <a:r>
              <a:rPr lang="en-US" sz="2200" b="1" dirty="0" smtClean="0"/>
              <a:t>	 	</a:t>
            </a:r>
            <a:r>
              <a:rPr lang="en-US" sz="2200" b="1" dirty="0" smtClean="0">
                <a:solidFill>
                  <a:srgbClr val="00B050"/>
                </a:solidFill>
              </a:rPr>
              <a:t> </a:t>
            </a:r>
            <a:r>
              <a:rPr lang="en-US" sz="2200" b="1" dirty="0" smtClean="0">
                <a:solidFill>
                  <a:srgbClr val="1A07A9"/>
                </a:solidFill>
              </a:rPr>
              <a:t>Ex: 	$Value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    		$value2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    		$</a:t>
            </a:r>
            <a:r>
              <a:rPr lang="en-US" sz="2200" b="1" dirty="0" err="1" smtClean="0">
                <a:solidFill>
                  <a:srgbClr val="1A07A9"/>
                </a:solidFill>
              </a:rPr>
              <a:t>company_name</a:t>
            </a:r>
            <a:endParaRPr lang="en-US" sz="2200" b="1" dirty="0" smtClean="0">
              <a:solidFill>
                <a:srgbClr val="1A07A9"/>
              </a:solidFill>
            </a:endParaRPr>
          </a:p>
          <a:p>
            <a:pPr>
              <a:buNone/>
            </a:pPr>
            <a:endParaRPr lang="en-US" sz="2200" b="1" dirty="0" smtClean="0"/>
          </a:p>
          <a:p>
            <a:r>
              <a:rPr lang="en-US" sz="2200" b="1" dirty="0" smtClean="0"/>
              <a:t>Invalid PHP identifiers</a:t>
            </a:r>
          </a:p>
          <a:p>
            <a:pPr>
              <a:buNone/>
            </a:pPr>
            <a:r>
              <a:rPr lang="en-US" sz="2200" b="1" dirty="0" smtClean="0"/>
              <a:t>   		</a:t>
            </a:r>
            <a:r>
              <a:rPr lang="en-US" sz="2200" b="1" dirty="0" smtClean="0">
                <a:solidFill>
                  <a:srgbClr val="00B050"/>
                </a:solidFill>
              </a:rPr>
              <a:t> </a:t>
            </a:r>
            <a:r>
              <a:rPr lang="en-US" sz="2200" b="1" dirty="0" smtClean="0">
                <a:solidFill>
                  <a:srgbClr val="1A07A9"/>
                </a:solidFill>
              </a:rPr>
              <a:t>Ex: 	$12Val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  			$</a:t>
            </a:r>
            <a:r>
              <a:rPr lang="en-US" sz="2200" b="1" dirty="0" err="1" smtClean="0">
                <a:solidFill>
                  <a:srgbClr val="1A07A9"/>
                </a:solidFill>
              </a:rPr>
              <a:t>exx</a:t>
            </a:r>
            <a:r>
              <a:rPr lang="en-US" sz="2200" b="1" dirty="0" smtClean="0">
                <a:solidFill>
                  <a:srgbClr val="1A07A9"/>
                </a:solidFill>
              </a:rPr>
              <a:t>$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  			$first-name</a:t>
            </a:r>
          </a:p>
          <a:p>
            <a:pPr>
              <a:buNone/>
            </a:pPr>
            <a:endParaRPr lang="en-US" sz="2200" b="1" dirty="0" smtClean="0">
              <a:solidFill>
                <a:srgbClr val="00B050"/>
              </a:solidFill>
            </a:endParaRPr>
          </a:p>
          <a:p>
            <a:r>
              <a:rPr lang="en-US" sz="2200" b="1" dirty="0" smtClean="0"/>
              <a:t>The variables are </a:t>
            </a:r>
            <a:r>
              <a:rPr lang="en-US" sz="2200" b="1" i="1" dirty="0" smtClean="0"/>
              <a:t>case sensitive</a:t>
            </a:r>
            <a:r>
              <a:rPr lang="en-US" sz="2200" b="1" dirty="0" smtClean="0"/>
              <a:t>.</a:t>
            </a:r>
          </a:p>
          <a:p>
            <a:r>
              <a:rPr lang="en-US" sz="2200" b="1" dirty="0" smtClean="0"/>
              <a:t> This means that</a:t>
            </a:r>
            <a:r>
              <a:rPr lang="en-US" sz="2200" b="1" dirty="0" smtClean="0">
                <a:solidFill>
                  <a:srgbClr val="00B050"/>
                </a:solidFill>
              </a:rPr>
              <a:t> </a:t>
            </a:r>
            <a:r>
              <a:rPr lang="en-US" sz="2200" b="1" dirty="0" smtClean="0">
                <a:solidFill>
                  <a:srgbClr val="1A07A9"/>
                </a:solidFill>
              </a:rPr>
              <a:t>$Price, $price</a:t>
            </a:r>
            <a:r>
              <a:rPr lang="en-US" sz="2200" b="1" dirty="0" smtClean="0"/>
              <a:t>, and </a:t>
            </a:r>
            <a:r>
              <a:rPr lang="en-US" sz="2200" b="1" dirty="0" smtClean="0">
                <a:solidFill>
                  <a:srgbClr val="1A07A9"/>
                </a:solidFill>
              </a:rPr>
              <a:t>$PRICE</a:t>
            </a:r>
            <a:r>
              <a:rPr lang="en-US" sz="2200" b="1" dirty="0" smtClean="0"/>
              <a:t> are        </a:t>
            </a:r>
          </a:p>
          <a:p>
            <a:pPr>
              <a:buNone/>
            </a:pPr>
            <a:r>
              <a:rPr lang="en-US" sz="2200" b="1" dirty="0" smtClean="0"/>
              <a:t>     three different identifiers.</a:t>
            </a:r>
            <a:endParaRPr lang="en-US" sz="22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8489" y="142853"/>
            <a:ext cx="8043479" cy="796908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LEXICAL STRUCTURE –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php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Variables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 descr="Programming PHP, 3rd Edition [Book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8277" y="38095"/>
            <a:ext cx="1331078" cy="962017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8489" y="1285861"/>
            <a:ext cx="9938650" cy="3000396"/>
          </a:xfr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&lt;?</a:t>
            </a:r>
            <a:r>
              <a:rPr lang="en-US" sz="2200" b="1" dirty="0" err="1" smtClean="0">
                <a:solidFill>
                  <a:srgbClr val="1A07A9"/>
                </a:solidFill>
              </a:rPr>
              <a:t>php</a:t>
            </a:r>
            <a:r>
              <a:rPr lang="en-US" sz="2200" b="1" dirty="0" smtClean="0">
                <a:solidFill>
                  <a:srgbClr val="1A07A9"/>
                </a:solidFill>
              </a:rPr>
              <a:t>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$number = 10;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$Number = 11;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$NUMBER = 12;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echo $number, $Number, $NUMBER; </a:t>
            </a:r>
          </a:p>
          <a:p>
            <a:pPr marL="274320" lvl="6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echo "\n"; </a:t>
            </a:r>
          </a:p>
          <a:p>
            <a:pPr marL="274320" lvl="6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?&gt;</a:t>
            </a:r>
          </a:p>
          <a:p>
            <a:pPr marL="274320" lvl="6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endParaRPr lang="en-US" sz="2200" b="1" dirty="0" smtClean="0">
              <a:solidFill>
                <a:srgbClr val="1A07A9"/>
              </a:solidFill>
            </a:endParaRP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8489" y="142853"/>
            <a:ext cx="8043479" cy="79690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LEXICAL STRUCTURE – </a:t>
            </a:r>
            <a:r>
              <a:rPr kumimoji="0" lang="en-US" sz="2200" b="1" i="0" u="none" strike="noStrike" kern="1200" cap="small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php</a:t>
            </a:r>
            <a:r>
              <a:rPr kumimoji="0" lang="en-US" sz="2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Variables</a:t>
            </a:r>
            <a:endParaRPr kumimoji="0" lang="en-US" sz="2200" b="1" i="0" u="none" strike="noStrike" kern="1200" cap="small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 descr="Programming PHP, 3rd Edition [Book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8277" y="38095"/>
            <a:ext cx="1331078" cy="96201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55651" y="4429136"/>
            <a:ext cx="60849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FF0066"/>
                </a:solidFill>
              </a:rPr>
              <a:t>Output of the script: 101112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188" y="1071546"/>
            <a:ext cx="11219090" cy="4786346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 smtClean="0"/>
              <a:t>A constant is an identifier for a value which cannot change during the execution of the script.</a:t>
            </a:r>
          </a:p>
          <a:p>
            <a:pPr algn="just"/>
            <a:r>
              <a:rPr lang="en-US" sz="2200" b="1" dirty="0" smtClean="0"/>
              <a:t> By convention, constant identifiers are always uppercase.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&lt;?</a:t>
            </a:r>
            <a:r>
              <a:rPr lang="en-US" sz="2200" b="1" dirty="0" err="1" smtClean="0">
                <a:solidFill>
                  <a:srgbClr val="1A07A9"/>
                </a:solidFill>
              </a:rPr>
              <a:t>php</a:t>
            </a:r>
            <a:r>
              <a:rPr lang="en-US" sz="2200" b="1" dirty="0" smtClean="0">
                <a:solidFill>
                  <a:srgbClr val="1A07A9"/>
                </a:solidFill>
              </a:rPr>
              <a:t>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define("SIZE", 300);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define("EDGE", 100);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 #SIZE = 100;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echo SIZE;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echo EDGE; </a:t>
            </a:r>
          </a:p>
          <a:p>
            <a:pPr marL="274320" lvl="6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echo "\n"; </a:t>
            </a:r>
          </a:p>
          <a:p>
            <a:pPr marL="274320" lvl="6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?&gt;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8489" y="142853"/>
            <a:ext cx="8043479" cy="79690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LEXICAL STRUCTURE – </a:t>
            </a:r>
            <a:r>
              <a:rPr kumimoji="0" lang="en-US" sz="2200" b="1" i="0" u="none" strike="noStrike" kern="1200" cap="small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php</a:t>
            </a:r>
            <a:r>
              <a:rPr kumimoji="0" lang="en-US" sz="2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constants</a:t>
            </a:r>
            <a:endParaRPr kumimoji="0" lang="en-US" sz="2200" b="1" i="0" u="none" strike="noStrike" kern="1200" cap="small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Programming PHP, 3rd Edition [Book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8277" y="38095"/>
            <a:ext cx="1331078" cy="96201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799656" y="2428869"/>
            <a:ext cx="52292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 smtClean="0">
                <a:solidFill>
                  <a:srgbClr val="0070C0"/>
                </a:solidFill>
              </a:rPr>
              <a:t>Note:</a:t>
            </a:r>
            <a:r>
              <a:rPr lang="en-US" sz="2200" b="1" dirty="0" smtClean="0"/>
              <a:t> Constants differ from variables; we cannot assign a different value to an existing constant. The script will fail if we uncomment the line. Constants do not use the dollar sigil character.</a:t>
            </a:r>
            <a:endParaRPr lang="en-US" sz="2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0266" y="5643581"/>
            <a:ext cx="60849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FF0066"/>
                </a:solidFill>
              </a:rPr>
              <a:t>Output of the script: 300100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188" y="1428736"/>
            <a:ext cx="11314167" cy="3929090"/>
          </a:xfrm>
        </p:spPr>
        <p:txBody>
          <a:bodyPr/>
          <a:lstStyle/>
          <a:p>
            <a:r>
              <a:rPr lang="en-US" sz="2200" b="1" dirty="0" smtClean="0"/>
              <a:t>A literal is any notation for representing a value within the PHP source code. </a:t>
            </a:r>
          </a:p>
          <a:p>
            <a:r>
              <a:rPr lang="en-US" sz="2200" b="1" dirty="0" smtClean="0"/>
              <a:t>Technically, a literal is assigned a value at compile time, while a variable is assigned at runtime. </a:t>
            </a:r>
          </a:p>
          <a:p>
            <a:pPr lvl="1"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Ex: 		$age = 29;</a:t>
            </a:r>
          </a:p>
          <a:p>
            <a:pPr lvl="1"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			$nationality = "Indian"; </a:t>
            </a:r>
          </a:p>
          <a:p>
            <a:r>
              <a:rPr lang="en-US" sz="2200" b="1" dirty="0" smtClean="0"/>
              <a:t>Here we assign two literals to variables. Number 29 and string "Indian" are literals.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8489" y="142853"/>
            <a:ext cx="8043479" cy="79690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LEXICAL STRUCTURE – </a:t>
            </a:r>
            <a:r>
              <a:rPr kumimoji="0" lang="en-US" sz="2200" b="1" i="0" u="none" strike="noStrike" kern="1200" cap="small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php</a:t>
            </a:r>
            <a:r>
              <a:rPr kumimoji="0" lang="en-US" sz="2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literals</a:t>
            </a:r>
            <a:endParaRPr kumimoji="0" lang="en-US" sz="2200" b="1" i="0" u="none" strike="noStrike" kern="1200" cap="small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2" descr="Programming PHP, 3rd Edition [Book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8277" y="38095"/>
            <a:ext cx="1331078" cy="962017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5343" y="1142984"/>
            <a:ext cx="5989853" cy="38576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&lt;?</a:t>
            </a:r>
            <a:r>
              <a:rPr lang="en-US" sz="2200" b="1" dirty="0" err="1" smtClean="0">
                <a:solidFill>
                  <a:srgbClr val="1A07A9"/>
                </a:solidFill>
              </a:rPr>
              <a:t>php</a:t>
            </a:r>
            <a:r>
              <a:rPr lang="en-US" sz="2200" b="1" dirty="0" smtClean="0">
                <a:solidFill>
                  <a:srgbClr val="1A07A9"/>
                </a:solidFill>
              </a:rPr>
              <a:t>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$name1 = “</a:t>
            </a:r>
            <a:r>
              <a:rPr lang="en-US" sz="2200" b="1" dirty="0" err="1" smtClean="0">
                <a:solidFill>
                  <a:srgbClr val="1A07A9"/>
                </a:solidFill>
              </a:rPr>
              <a:t>Anshuman</a:t>
            </a:r>
            <a:r>
              <a:rPr lang="en-US" sz="2200" b="1" dirty="0" smtClean="0">
                <a:solidFill>
                  <a:srgbClr val="1A07A9"/>
                </a:solidFill>
              </a:rPr>
              <a:t>";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$age1 = 7;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$name2 = “</a:t>
            </a:r>
            <a:r>
              <a:rPr lang="en-US" sz="2200" b="1" dirty="0" err="1" smtClean="0">
                <a:solidFill>
                  <a:srgbClr val="1A07A9"/>
                </a:solidFill>
              </a:rPr>
              <a:t>Saksham</a:t>
            </a:r>
            <a:r>
              <a:rPr lang="en-US" sz="2200" b="1" dirty="0" smtClean="0">
                <a:solidFill>
                  <a:srgbClr val="1A07A9"/>
                </a:solidFill>
              </a:rPr>
              <a:t>";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$age2 = 5;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echo “</a:t>
            </a:r>
            <a:r>
              <a:rPr lang="en-US" sz="2200" b="1" dirty="0" err="1" smtClean="0">
                <a:solidFill>
                  <a:srgbClr val="1A07A9"/>
                </a:solidFill>
              </a:rPr>
              <a:t>Rohan</a:t>
            </a:r>
            <a:r>
              <a:rPr lang="en-US" sz="2200" b="1" dirty="0" smtClean="0">
                <a:solidFill>
                  <a:srgbClr val="1A07A9"/>
                </a:solidFill>
              </a:rPr>
              <a:t> 34\n";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echo “</a:t>
            </a:r>
            <a:r>
              <a:rPr lang="en-US" sz="2200" b="1" dirty="0" err="1" smtClean="0">
                <a:solidFill>
                  <a:srgbClr val="1A07A9"/>
                </a:solidFill>
              </a:rPr>
              <a:t>Rahul</a:t>
            </a:r>
            <a:r>
              <a:rPr lang="en-US" sz="2200" b="1" dirty="0" smtClean="0">
                <a:solidFill>
                  <a:srgbClr val="1A07A9"/>
                </a:solidFill>
              </a:rPr>
              <a:t> 22\n";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echo $name1, $age1, "\n"; </a:t>
            </a:r>
          </a:p>
          <a:p>
            <a:pPr marL="274320" lvl="6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echo $name2, $age2, "\n"; </a:t>
            </a:r>
          </a:p>
          <a:p>
            <a:pPr marL="274320" lvl="6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?&gt;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8489" y="142853"/>
            <a:ext cx="8043479" cy="79690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LEXICAL STRUCTURE – </a:t>
            </a:r>
            <a:r>
              <a:rPr kumimoji="0" lang="en-US" sz="2200" b="1" i="0" u="none" strike="noStrike" kern="1200" cap="small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php</a:t>
            </a:r>
            <a:r>
              <a:rPr kumimoji="0" lang="en-US" sz="2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literals</a:t>
            </a:r>
            <a:endParaRPr kumimoji="0" lang="en-US" sz="2200" b="1" i="0" u="none" strike="noStrike" kern="1200" cap="small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 descr="Programming PHP, 3rd Edition [Book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8277" y="38095"/>
            <a:ext cx="1331078" cy="962017"/>
          </a:xfrm>
          <a:prstGeom prst="rect">
            <a:avLst/>
          </a:prstGeom>
          <a:noFill/>
        </p:spPr>
      </p:pic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2852272" y="4839970"/>
            <a:ext cx="743760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FF0066"/>
                </a:solidFill>
              </a:rPr>
              <a:t>Output of the script: 	</a:t>
            </a:r>
            <a:r>
              <a:rPr lang="en-US" sz="2200" b="1" dirty="0" err="1" smtClean="0">
                <a:solidFill>
                  <a:srgbClr val="FF0066"/>
                </a:solidFill>
                <a:latin typeface="Consolas" pitchFamily="49" charset="0"/>
                <a:cs typeface="Arial" pitchFamily="34" charset="0"/>
              </a:rPr>
              <a:t>Rohan</a:t>
            </a:r>
            <a:r>
              <a:rPr lang="en-US" sz="2200" b="1" dirty="0" smtClean="0">
                <a:solidFill>
                  <a:srgbClr val="FF0066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cs typeface="Arial" pitchFamily="34" charset="0"/>
              </a:rPr>
              <a:t>34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FF0066"/>
                </a:solidFill>
                <a:latin typeface="Consolas" pitchFamily="49" charset="0"/>
                <a:cs typeface="Arial" pitchFamily="34" charset="0"/>
              </a:rPr>
              <a:t>	     			</a:t>
            </a:r>
            <a:r>
              <a:rPr lang="en-US" sz="2200" b="1" dirty="0" err="1" smtClean="0">
                <a:solidFill>
                  <a:srgbClr val="FF0066"/>
                </a:solidFill>
                <a:latin typeface="Consolas" pitchFamily="49" charset="0"/>
                <a:cs typeface="Arial" pitchFamily="34" charset="0"/>
              </a:rPr>
              <a:t>Rahul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cs typeface="Arial" pitchFamily="34" charset="0"/>
              </a:rPr>
              <a:t> 22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FF0066"/>
                </a:solidFill>
                <a:latin typeface="Consolas" pitchFamily="49" charset="0"/>
                <a:cs typeface="Arial" pitchFamily="34" charset="0"/>
              </a:rPr>
              <a:t>				</a:t>
            </a:r>
            <a:r>
              <a:rPr lang="en-US" sz="2200" b="1" dirty="0" err="1" smtClean="0">
                <a:solidFill>
                  <a:srgbClr val="FF0066"/>
                </a:solidFill>
                <a:latin typeface="Consolas" pitchFamily="49" charset="0"/>
                <a:cs typeface="Arial" pitchFamily="34" charset="0"/>
              </a:rPr>
              <a:t>Anshuman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nsolas" pitchFamily="49" charset="0"/>
                <a:cs typeface="Arial" pitchFamily="34" charset="0"/>
              </a:rPr>
              <a:t> 7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FF0066"/>
                </a:solidFill>
                <a:latin typeface="Consolas" pitchFamily="49" charset="0"/>
                <a:cs typeface="Arial" pitchFamily="34" charset="0"/>
              </a:rPr>
              <a:t>				</a:t>
            </a:r>
            <a:r>
              <a:rPr lang="en-US" sz="2200" b="1" dirty="0" err="1" smtClean="0">
                <a:solidFill>
                  <a:srgbClr val="FF0066"/>
                </a:solidFill>
                <a:latin typeface="Consolas" pitchFamily="49" charset="0"/>
                <a:cs typeface="Arial" pitchFamily="34" charset="0"/>
              </a:rPr>
              <a:t>Saksham</a:t>
            </a:r>
            <a:r>
              <a:rPr lang="en-US" sz="2200" b="1" dirty="0" smtClean="0">
                <a:solidFill>
                  <a:srgbClr val="FF0066"/>
                </a:solidFill>
                <a:latin typeface="Consolas" pitchFamily="49" charset="0"/>
                <a:cs typeface="Arial" pitchFamily="34" charset="0"/>
              </a:rPr>
              <a:t> 5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50427" y="1643050"/>
            <a:ext cx="45636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 smtClean="0">
                <a:solidFill>
                  <a:srgbClr val="0070C0"/>
                </a:solidFill>
              </a:rPr>
              <a:t>Note :</a:t>
            </a:r>
            <a:r>
              <a:rPr lang="en-US" sz="2200" b="1" dirty="0" smtClean="0"/>
              <a:t> If we do not assign a literal to a variable, there is no way how we can work with it—it is dropped.</a:t>
            </a:r>
            <a:endParaRPr lang="en-US" sz="22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8489" y="1142985"/>
            <a:ext cx="9938650" cy="1143008"/>
          </a:xfrm>
        </p:spPr>
        <p:txBody>
          <a:bodyPr/>
          <a:lstStyle/>
          <a:p>
            <a:r>
              <a:rPr lang="en-US" dirty="0" smtClean="0"/>
              <a:t>An operator is a symbol used to perform an action on some value.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8489" y="142853"/>
            <a:ext cx="8043479" cy="79690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LEXICAL STRUCTURE – </a:t>
            </a:r>
            <a:r>
              <a:rPr kumimoji="0" lang="en-US" sz="2200" b="1" i="0" u="none" strike="noStrike" kern="1200" cap="small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php</a:t>
            </a:r>
            <a:r>
              <a:rPr kumimoji="0" lang="en-US" sz="2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operators</a:t>
            </a:r>
            <a:endParaRPr kumimoji="0" lang="en-US" sz="2200" b="1" i="0" u="none" strike="noStrike" kern="1200" cap="small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 descr="Programming PHP, 3rd Edition [Book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8277" y="38095"/>
            <a:ext cx="1331078" cy="962017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9400" y="2143120"/>
          <a:ext cx="8113182" cy="3929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97"/>
                <a:gridCol w="1352197"/>
                <a:gridCol w="1352197"/>
                <a:gridCol w="1352197"/>
                <a:gridCol w="1352197"/>
                <a:gridCol w="1352197"/>
              </a:tblGrid>
              <a:tr h="6126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**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++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</a:tr>
              <a:tr h="6448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?: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??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+=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-=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</a:tr>
              <a:tr h="7181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*=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/=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.=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%=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</a:tr>
              <a:tr h="6126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===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!==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&lt;&gt;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&gt;&lt;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</a:tr>
              <a:tr h="6126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b="1" dirty="0" smtClean="0"/>
                        <a:t>&lt;=&gt;</a:t>
                      </a:r>
                      <a:endParaRPr lang="en-US" sz="2300" b="1" dirty="0"/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r>
                        <a:rPr lang="en-US" sz="2300" b="1" dirty="0" err="1" smtClean="0">
                          <a:solidFill>
                            <a:schemeClr val="tx1"/>
                          </a:solidFill>
                        </a:rPr>
                        <a:t>xor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</a:tr>
              <a:tr h="7152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en-US" sz="2300" b="1" dirty="0"/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&lt;&lt;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8489" y="1600201"/>
            <a:ext cx="9938650" cy="4186255"/>
          </a:xfrm>
        </p:spPr>
        <p:txBody>
          <a:bodyPr/>
          <a:lstStyle/>
          <a:p>
            <a:pPr algn="just"/>
            <a:r>
              <a:rPr lang="en-US" sz="2200" b="1" dirty="0" smtClean="0"/>
              <a:t>A delimiter is a sequence of one or more characters used to specify the boundary between separate, independent regions in plain text or other data stream.</a:t>
            </a:r>
          </a:p>
          <a:p>
            <a:pPr algn="just"/>
            <a:endParaRPr lang="en-US" sz="2200" b="1" dirty="0" smtClean="0"/>
          </a:p>
          <a:p>
            <a:pPr algn="just">
              <a:buNone/>
            </a:pPr>
            <a:r>
              <a:rPr lang="en-US" sz="2200" b="1" dirty="0" smtClean="0"/>
              <a:t>	 </a:t>
            </a:r>
            <a:r>
              <a:rPr lang="en-US" sz="2200" b="1" dirty="0" smtClean="0">
                <a:solidFill>
                  <a:srgbClr val="1A07A9"/>
                </a:solidFill>
              </a:rPr>
              <a:t>Ex: 	$a = "PHP"; </a:t>
            </a:r>
          </a:p>
          <a:p>
            <a:pPr algn="just">
              <a:buNone/>
            </a:pPr>
            <a:r>
              <a:rPr lang="en-US" sz="2200" b="1" dirty="0" smtClean="0">
                <a:solidFill>
                  <a:srgbClr val="1A07A9"/>
                </a:solidFill>
              </a:rPr>
              <a:t>			$b = 'Java'; </a:t>
            </a:r>
          </a:p>
          <a:p>
            <a:pPr algn="just">
              <a:buNone/>
            </a:pPr>
            <a:endParaRPr lang="en-US" sz="2200" b="1" dirty="0" smtClean="0">
              <a:solidFill>
                <a:srgbClr val="00B050"/>
              </a:solidFill>
            </a:endParaRPr>
          </a:p>
          <a:p>
            <a:pPr algn="just"/>
            <a:r>
              <a:rPr lang="en-US" sz="2200" b="1" dirty="0" smtClean="0"/>
              <a:t>The single and double characters are used to mark the beginning and the end of a string.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8489" y="142853"/>
            <a:ext cx="8043479" cy="79690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LEXICAL STRUCTURE – </a:t>
            </a:r>
            <a:r>
              <a:rPr kumimoji="0" lang="en-US" sz="2200" b="1" i="0" u="none" strike="noStrike" kern="1200" cap="small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php</a:t>
            </a:r>
            <a:r>
              <a:rPr kumimoji="0" lang="en-US" sz="2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delimiters</a:t>
            </a:r>
            <a:endParaRPr kumimoji="0" lang="en-US" sz="2200" b="1" i="0" u="none" strike="noStrike" kern="1200" cap="small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Programming PHP, 3rd Edition [Book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8277" y="38095"/>
            <a:ext cx="1331078" cy="962017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89" y="274640"/>
            <a:ext cx="7048034" cy="939784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HTTP Basics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61145" y="1600202"/>
            <a:ext cx="9938650" cy="4329131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b="1" dirty="0" smtClean="0"/>
              <a:t>HTTP is  Hyper Text Transfer Protocol.</a:t>
            </a:r>
          </a:p>
          <a:p>
            <a:pPr algn="just">
              <a:buNone/>
            </a:pPr>
            <a:endParaRPr lang="en-US" sz="2400" b="1" dirty="0" smtClean="0"/>
          </a:p>
          <a:p>
            <a:pPr algn="just"/>
            <a:r>
              <a:rPr lang="en-US" sz="2400" b="1" dirty="0" smtClean="0"/>
              <a:t>Communication between client computers and web servers is done by sending HTTP Requests and receiving HTTP Responses. </a:t>
            </a:r>
          </a:p>
          <a:p>
            <a:pPr algn="just">
              <a:buNone/>
            </a:pPr>
            <a:endParaRPr lang="en-US" sz="2400" b="1" dirty="0" smtClean="0"/>
          </a:p>
          <a:p>
            <a:pPr algn="just"/>
            <a:r>
              <a:rPr lang="en-US" sz="2400" b="1" dirty="0" smtClean="0"/>
              <a:t>The Hypertext Transfer Protocol (HTTP) is the foundation of the World Wide Web, and is used to load web pages using hypertext links.</a:t>
            </a:r>
          </a:p>
          <a:p>
            <a:pPr algn="just">
              <a:buNone/>
            </a:pPr>
            <a:endParaRPr lang="en-US" sz="2400" b="1" dirty="0" smtClean="0"/>
          </a:p>
          <a:p>
            <a:pPr algn="just"/>
            <a:r>
              <a:rPr lang="en-US" b="1" dirty="0" smtClean="0"/>
              <a:t>WWW is about communication between web clients and servers.</a:t>
            </a:r>
          </a:p>
          <a:p>
            <a:pPr algn="just"/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2" descr="Programming PHP, 3rd Edition [Book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8277" y="38095"/>
            <a:ext cx="1331078" cy="96201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5342" y="1785926"/>
            <a:ext cx="11028936" cy="3214711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 smtClean="0"/>
              <a:t>A keyword is a reserved word in the PHP programming language. </a:t>
            </a:r>
          </a:p>
          <a:p>
            <a:pPr algn="just"/>
            <a:r>
              <a:rPr lang="en-US" sz="2200" b="1" dirty="0" smtClean="0"/>
              <a:t>Keywords are used to perform a specific task in a computer program; for example, print a value, do repetitive tasks, or perform logical operations. </a:t>
            </a:r>
          </a:p>
          <a:p>
            <a:pPr algn="just"/>
            <a:r>
              <a:rPr lang="en-US" sz="2200" b="1" dirty="0" smtClean="0"/>
              <a:t>A programmer cannot use a keyword as an ordinary variable.</a:t>
            </a:r>
            <a:r>
              <a:rPr lang="en-US" sz="2000" dirty="0" smtClean="0"/>
              <a:t> </a:t>
            </a:r>
          </a:p>
          <a:p>
            <a:pPr algn="just"/>
            <a:r>
              <a:rPr lang="en-US" sz="2200" b="1" dirty="0" smtClean="0"/>
              <a:t>Other language constructs</a:t>
            </a:r>
            <a:r>
              <a:rPr lang="en-US" sz="2000" dirty="0" smtClean="0"/>
              <a:t>.</a:t>
            </a:r>
            <a:endParaRPr lang="en-US" sz="2200" b="1" dirty="0" smtClean="0"/>
          </a:p>
          <a:p>
            <a:pPr algn="just"/>
            <a:endParaRPr lang="en-US" sz="2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8489" y="142853"/>
            <a:ext cx="8043479" cy="79690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LEXICAL STRUCTURE – </a:t>
            </a:r>
            <a:r>
              <a:rPr kumimoji="0" lang="en-US" sz="2200" b="1" i="0" u="none" strike="noStrike" kern="1200" cap="small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php</a:t>
            </a:r>
            <a:r>
              <a:rPr kumimoji="0" lang="en-US" sz="2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keywords &amp;</a:t>
            </a:r>
            <a:r>
              <a:rPr kumimoji="0" lang="en-US" sz="2200" b="1" i="0" u="none" strike="noStrike" kern="1200" cap="small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constructs</a:t>
            </a:r>
            <a:endParaRPr kumimoji="0" lang="en-US" sz="2200" b="1" i="0" u="none" strike="noStrike" kern="1200" cap="small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Programming PHP, 3rd Edition [Book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8277" y="38095"/>
            <a:ext cx="1331078" cy="962017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8489" y="142853"/>
            <a:ext cx="8043479" cy="79690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LEXICAL STRUCTURE – </a:t>
            </a:r>
            <a:r>
              <a:rPr kumimoji="0" lang="en-US" sz="2200" b="1" i="0" u="none" strike="noStrike" kern="1200" cap="small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php</a:t>
            </a:r>
            <a:r>
              <a:rPr kumimoji="0" lang="en-US" sz="2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keywords</a:t>
            </a:r>
            <a:endParaRPr kumimoji="0" lang="en-US" sz="2200" b="1" i="0" u="none" strike="noStrike" kern="1200" cap="small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Programming PHP, 3rd Edition [Book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8277" y="38095"/>
            <a:ext cx="1331078" cy="962017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70420" y="1251024"/>
          <a:ext cx="10743709" cy="4535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412"/>
                <a:gridCol w="2317287"/>
                <a:gridCol w="2091695"/>
                <a:gridCol w="2376926"/>
                <a:gridCol w="1711389"/>
              </a:tblGrid>
              <a:tr h="4460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abstract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as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array() 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break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</a:tr>
              <a:tr h="4460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case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catch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clone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const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</a:tr>
              <a:tr h="4460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continue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declare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do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else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</a:tr>
              <a:tr h="44780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elseif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enddecalre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endfor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endforeach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endif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endswitch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endwhile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extends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final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for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</a:tr>
              <a:tr h="4460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foreach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function 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global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goto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</a:tr>
              <a:tr h="4826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implement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interface 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instanceof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namespace 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new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private 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protected 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</a:tr>
              <a:tr h="4460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switch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throw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try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use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</a:tr>
              <a:tr h="4460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while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xor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yield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yield from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8489" y="142853"/>
            <a:ext cx="8043479" cy="79690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LEXICAL STRUCTURE – </a:t>
            </a:r>
            <a:r>
              <a:rPr kumimoji="0" lang="en-US" sz="2200" b="1" i="0" u="none" strike="noStrike" kern="1200" cap="small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php</a:t>
            </a:r>
            <a:r>
              <a:rPr kumimoji="0" lang="en-US" sz="2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constructs</a:t>
            </a:r>
            <a:endParaRPr kumimoji="0" lang="en-US" sz="2200" b="1" i="0" u="none" strike="noStrike" kern="1200" cap="small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Programming PHP, 3rd Edition [Book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8277" y="38095"/>
            <a:ext cx="1331078" cy="962017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0578" y="1571612"/>
          <a:ext cx="10363401" cy="2761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542"/>
                <a:gridCol w="2852311"/>
                <a:gridCol w="1711387"/>
                <a:gridCol w="1825482"/>
                <a:gridCol w="2072679"/>
              </a:tblGrid>
              <a:tr h="71323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die()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echo() 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s-ES" sz="2000" b="1" dirty="0" err="1" smtClean="0">
                          <a:solidFill>
                            <a:schemeClr val="tx1"/>
                          </a:solidFill>
                        </a:rPr>
                        <a:t>empty</a:t>
                      </a:r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() 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s-ES" sz="2000" b="1" dirty="0" err="1" smtClean="0">
                          <a:solidFill>
                            <a:schemeClr val="tx1"/>
                          </a:solidFill>
                        </a:rPr>
                        <a:t>exit</a:t>
                      </a:r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() 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s-ES" sz="2000" b="1" dirty="0" err="1" smtClean="0">
                          <a:solidFill>
                            <a:schemeClr val="tx1"/>
                          </a:solidFill>
                        </a:rPr>
                        <a:t>eval</a:t>
                      </a:r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</a:tr>
              <a:tr h="71323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include()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include_once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() 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isset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() 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list() 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require()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</a:tr>
              <a:tr h="1335024"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require_once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200000"/>
                        </a:lnSpc>
                      </a:pP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return()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print() 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unset() 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698" marR="12169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2" descr="Programming PHP, 3rd Edition [Book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399" y="38095"/>
            <a:ext cx="8136904" cy="68199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12789" y="2357430"/>
            <a:ext cx="9938650" cy="15430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8000" b="1" dirty="0" smtClean="0">
                <a:solidFill>
                  <a:srgbClr val="1A07A9"/>
                </a:solidFill>
              </a:rPr>
              <a:t>THANK YOU</a:t>
            </a:r>
            <a:endParaRPr lang="en-US" sz="8000" b="1" dirty="0">
              <a:solidFill>
                <a:srgbClr val="1A07A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World Wide Web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0420" y="1357298"/>
            <a:ext cx="979293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1" dirty="0"/>
              <a:t>The World Wide Web is about communication between web clients and web servers</a:t>
            </a:r>
            <a:r>
              <a:rPr lang="en-US" sz="2200" b="1" dirty="0" smtClean="0"/>
              <a:t>.</a:t>
            </a:r>
          </a:p>
          <a:p>
            <a:pPr algn="just"/>
            <a:endParaRPr lang="en-US" sz="2200" b="1" dirty="0"/>
          </a:p>
          <a:p>
            <a:pPr algn="just">
              <a:buFont typeface="Arial" pitchFamily="34" charset="0"/>
              <a:buChar char="•"/>
            </a:pPr>
            <a:r>
              <a:rPr lang="en-US" sz="2200" b="1" dirty="0"/>
              <a:t>Clients are often browsers (Chrome, Edge, Safari), but they can be any type of program or device</a:t>
            </a:r>
            <a:r>
              <a:rPr lang="en-US" sz="2200" b="1" dirty="0" smtClean="0"/>
              <a:t>.</a:t>
            </a:r>
          </a:p>
          <a:p>
            <a:pPr algn="just"/>
            <a:endParaRPr lang="en-US" sz="2200" b="1" dirty="0"/>
          </a:p>
          <a:p>
            <a:pPr algn="just">
              <a:buFont typeface="Arial" pitchFamily="34" charset="0"/>
              <a:buChar char="•"/>
            </a:pPr>
            <a:r>
              <a:rPr lang="en-US" sz="2200" b="1" dirty="0"/>
              <a:t>Servers are most often computers in the cloud</a:t>
            </a:r>
            <a:r>
              <a:rPr lang="en-US" sz="24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570420" y="4500570"/>
            <a:ext cx="988801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300" b="1" dirty="0">
                <a:solidFill>
                  <a:srgbClr val="FF0066"/>
                </a:solidFill>
              </a:rPr>
              <a:t>Communication between client computers and web servers is done by sending </a:t>
            </a:r>
            <a:r>
              <a:rPr lang="en-US" sz="2300" b="1" dirty="0">
                <a:solidFill>
                  <a:srgbClr val="00B050"/>
                </a:solidFill>
              </a:rPr>
              <a:t>HTTP Requests</a:t>
            </a:r>
            <a:r>
              <a:rPr lang="en-US" sz="2300" b="1" dirty="0">
                <a:solidFill>
                  <a:srgbClr val="FF0066"/>
                </a:solidFill>
              </a:rPr>
              <a:t> and receiving </a:t>
            </a:r>
            <a:r>
              <a:rPr lang="en-US" sz="2300" b="1" dirty="0">
                <a:solidFill>
                  <a:srgbClr val="00B050"/>
                </a:solidFill>
              </a:rPr>
              <a:t>HTTP Responses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2" descr="Programming PHP, 3rd Edition [Book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8277" y="38095"/>
            <a:ext cx="1331078" cy="9620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243" y="428604"/>
            <a:ext cx="9938650" cy="85724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HTTP Request / Response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In Introduction to HTTP Basic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6113" y="1857364"/>
            <a:ext cx="9127395" cy="3643339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2" descr="Programming PHP, 3rd Edition [Book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68277" y="38095"/>
            <a:ext cx="1331078" cy="9620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89" y="274640"/>
            <a:ext cx="9938650" cy="72547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http headers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8489" y="1214422"/>
            <a:ext cx="5905026" cy="4572032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HTTP headers let the client and the server pass additional information with an HTTP request or response. </a:t>
            </a:r>
          </a:p>
          <a:p>
            <a:endParaRPr lang="en-US" sz="2200" b="1" dirty="0" smtClean="0"/>
          </a:p>
          <a:p>
            <a:r>
              <a:rPr lang="en-US" sz="2200" b="1" dirty="0" smtClean="0"/>
              <a:t>HTTP header fields provide required information about the request or response, or about the object sent in the message body.</a:t>
            </a:r>
          </a:p>
          <a:p>
            <a:pPr>
              <a:buNone/>
            </a:pPr>
            <a:endParaRPr lang="en-US" sz="2200" b="1" dirty="0" smtClean="0"/>
          </a:p>
          <a:p>
            <a:r>
              <a:rPr lang="en-US" sz="2200" b="1" dirty="0" smtClean="0"/>
              <a:t>An HTTP header consists of its case-insensitive name followed by a colon (:), then by its value</a:t>
            </a:r>
            <a:r>
              <a:rPr lang="en-US" b="1" dirty="0" smtClean="0"/>
              <a:t>.</a:t>
            </a:r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42143" y="1500174"/>
            <a:ext cx="478634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2200" b="1" dirty="0" smtClean="0"/>
              <a:t>There are four types of HTTP message headers:</a:t>
            </a:r>
          </a:p>
          <a:p>
            <a:pPr algn="just">
              <a:buNone/>
            </a:pPr>
            <a:endParaRPr lang="en-US" sz="2000" b="1" dirty="0" smtClean="0"/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B050"/>
                </a:solidFill>
              </a:rPr>
              <a:t>General-header</a:t>
            </a: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B050"/>
                </a:solidFill>
              </a:rPr>
              <a:t>Client Request-header</a:t>
            </a: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B050"/>
                </a:solidFill>
              </a:rPr>
              <a:t>Server Response-header</a:t>
            </a:r>
            <a:r>
              <a:rPr lang="en-US" sz="2400" b="1" dirty="0" smtClean="0"/>
              <a:t> </a:t>
            </a:r>
          </a:p>
          <a:p>
            <a:pPr>
              <a:buNone/>
            </a:pPr>
            <a:endParaRPr lang="en-US" sz="2400" b="1" dirty="0" smtClean="0"/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B050"/>
                </a:solidFill>
              </a:rPr>
              <a:t>Entity-header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55651" y="928671"/>
            <a:ext cx="11034219" cy="3500462"/>
          </a:xfrm>
        </p:spPr>
        <p:txBody>
          <a:bodyPr>
            <a:normAutofit lnSpcReduction="10000"/>
          </a:bodyPr>
          <a:lstStyle/>
          <a:p>
            <a:endParaRPr lang="en-US" sz="2600" dirty="0" smtClean="0"/>
          </a:p>
          <a:p>
            <a:r>
              <a:rPr lang="en-US" b="1" dirty="0" smtClean="0"/>
              <a:t>A client (a browser) sends an HTTP request to the web</a:t>
            </a:r>
          </a:p>
          <a:p>
            <a:r>
              <a:rPr lang="en-US" b="1" dirty="0" smtClean="0"/>
              <a:t>An web server receives the request</a:t>
            </a:r>
          </a:p>
          <a:p>
            <a:r>
              <a:rPr lang="en-US" b="1" dirty="0" smtClean="0"/>
              <a:t>The server runs an application to process the request</a:t>
            </a:r>
          </a:p>
          <a:p>
            <a:r>
              <a:rPr lang="en-US" b="1" dirty="0" smtClean="0"/>
              <a:t>The server returns an HTTP response (output) to the browser</a:t>
            </a:r>
          </a:p>
          <a:p>
            <a:r>
              <a:rPr lang="en-US" b="1" dirty="0" smtClean="0"/>
              <a:t>The client (the browser) receives the response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7416" name="Group 8"/>
          <p:cNvGrpSpPr>
            <a:grpSpLocks/>
          </p:cNvGrpSpPr>
          <p:nvPr/>
        </p:nvGrpSpPr>
        <p:grpSpPr bwMode="auto">
          <a:xfrm>
            <a:off x="1901498" y="3810014"/>
            <a:ext cx="7115938" cy="1619251"/>
            <a:chOff x="1626" y="1127"/>
            <a:chExt cx="8418" cy="2550"/>
          </a:xfrm>
        </p:grpSpPr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5976" y="1318"/>
              <a:ext cx="4068" cy="8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err="1" smtClean="0">
                  <a:solidFill>
                    <a:srgbClr val="FF0000"/>
                  </a:solidFill>
                  <a:latin typeface="Calibri" pitchFamily="34" charset="0"/>
                  <a:cs typeface="Arial" pitchFamily="34" charset="0"/>
                </a:rPr>
                <a:t>XML</a:t>
              </a:r>
              <a:r>
                <a:rPr kumimoji="0" lang="en-US" sz="2000" b="1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  <a:cs typeface="Arial" pitchFamily="34" charset="0"/>
                </a:rPr>
                <a:t>HttpRequest</a:t>
              </a: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  <a:cs typeface="Arial" pitchFamily="34" charset="0"/>
                </a:rPr>
                <a:t>  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object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18" name="Text Box 10"/>
            <p:cNvSpPr txBox="1">
              <a:spLocks noChangeArrowheads="1"/>
            </p:cNvSpPr>
            <p:nvPr/>
          </p:nvSpPr>
          <p:spPr bwMode="auto">
            <a:xfrm>
              <a:off x="4306" y="1127"/>
              <a:ext cx="1302" cy="6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have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419" name="AutoShape 11"/>
            <p:cNvCxnSpPr>
              <a:cxnSpLocks noChangeShapeType="1"/>
            </p:cNvCxnSpPr>
            <p:nvPr/>
          </p:nvCxnSpPr>
          <p:spPr bwMode="auto">
            <a:xfrm>
              <a:off x="3869" y="1649"/>
              <a:ext cx="221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1626" y="1310"/>
              <a:ext cx="2243" cy="8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Calibri" pitchFamily="34" charset="0"/>
                  <a:cs typeface="Arial" pitchFamily="34" charset="0"/>
                </a:rPr>
                <a:t>All browsers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6237" y="2327"/>
              <a:ext cx="2043" cy="1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rgbClr val="0070C0"/>
                  </a:solidFill>
                  <a:latin typeface="Calibri" pitchFamily="34" charset="0"/>
                  <a:cs typeface="Arial" pitchFamily="34" charset="0"/>
                </a:rPr>
                <a:t>Suppose </a:t>
              </a:r>
              <a:r>
                <a:rPr lang="en-US" b="1" dirty="0" err="1" smtClean="0">
                  <a:solidFill>
                    <a:srgbClr val="0070C0"/>
                  </a:solidFill>
                  <a:latin typeface="Calibri" pitchFamily="34" charset="0"/>
                  <a:cs typeface="Arial" pitchFamily="34" charset="0"/>
                </a:rPr>
                <a:t>java</a:t>
              </a:r>
              <a:r>
                <a: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itchFamily="34" charset="0"/>
                  <a:cs typeface="Arial" pitchFamily="34" charset="0"/>
                </a:rPr>
                <a:t>script</a:t>
              </a: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itchFamily="34" charset="0"/>
                  <a:cs typeface="Arial" pitchFamily="34" charset="0"/>
                </a:rPr>
                <a:t> object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422" name="AutoShape 14"/>
            <p:cNvCxnSpPr>
              <a:cxnSpLocks noChangeShapeType="1"/>
            </p:cNvCxnSpPr>
            <p:nvPr/>
          </p:nvCxnSpPr>
          <p:spPr bwMode="auto">
            <a:xfrm>
              <a:off x="7082" y="1989"/>
              <a:ext cx="0" cy="4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8" name="TextBox 17"/>
          <p:cNvSpPr txBox="1"/>
          <p:nvPr/>
        </p:nvSpPr>
        <p:spPr>
          <a:xfrm>
            <a:off x="1331036" y="5572143"/>
            <a:ext cx="9507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66"/>
                </a:solidFill>
              </a:rPr>
              <a:t>XHR – is used to request and receive data</a:t>
            </a:r>
            <a:endParaRPr lang="en-US" sz="2400" b="1" dirty="0">
              <a:solidFill>
                <a:srgbClr val="FF0066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08489" y="274639"/>
            <a:ext cx="9938650" cy="65403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HTTP Request / Response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5" name="Picture 2" descr="Programming PHP, 3rd Edition [Book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8277" y="38095"/>
            <a:ext cx="1331078" cy="9620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How is request/response circle?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450" name="Picture 18" descr="C:\Users\savita\Desktop\TYonline\resreq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961" y="2071679"/>
            <a:ext cx="7701240" cy="2928959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2" descr="Programming PHP, 3rd Edition [Book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68277" y="38095"/>
            <a:ext cx="1331078" cy="9620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89" y="274639"/>
            <a:ext cx="6619406" cy="58259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REQUEST/REPONSE HEADER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3C8C0-96B2-413A-AC59-7EA0FF944F1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012789" y="3929066"/>
            <a:ext cx="9929882" cy="224676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HTTP/5 200 OK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Date: Mon, 27 Jun 2020 12:28:53 GMT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Server: Apache/2.2.14 (Win32)</a:t>
            </a:r>
            <a:r>
              <a:rPr lang="en-US" sz="2000" b="1" dirty="0" smtClean="0">
                <a:latin typeface="Courier New" pitchFamily="49" charset="0"/>
                <a:cs typeface="Arial" pitchFamily="34" charset="0"/>
                <a:hlinkClick r:id="rId2"/>
              </a:rPr>
              <a:t> www.myprogramming.com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Last-Modified: Wed, 22 Jun 2020 19:15:56 GMT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Content-Length: 88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Content-Type: text/html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Connection: Closed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41351" y="1571612"/>
            <a:ext cx="10001320" cy="19389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GET /abc.htm HTTP/1.1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User-Agent: Mozilla/4.0 (compatible; MSIE5.01; Windows NT)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Host: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  <a:hlinkClick r:id="rId2"/>
              </a:rPr>
              <a:t>www.myprogramming.com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(server)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Accept-Language: en-us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Accept-Encoding: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gzip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, deflate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Connection: Keep-Alive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1351" y="121442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66"/>
                </a:solidFill>
              </a:rPr>
              <a:t>REQUEST</a:t>
            </a:r>
            <a:endParaRPr lang="en-US" b="1" dirty="0">
              <a:solidFill>
                <a:srgbClr val="FF00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2789" y="357187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66"/>
                </a:solidFill>
              </a:rPr>
              <a:t>RESPONSE</a:t>
            </a:r>
            <a:endParaRPr lang="en-US" b="1" dirty="0">
              <a:solidFill>
                <a:srgbClr val="FF0066"/>
              </a:solidFill>
            </a:endParaRPr>
          </a:p>
        </p:txBody>
      </p:sp>
      <p:pic>
        <p:nvPicPr>
          <p:cNvPr id="10" name="Picture 2" descr="Programming PHP, 3rd Edition [Book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68277" y="38095"/>
            <a:ext cx="1331078" cy="9620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1139</TotalTime>
  <Words>1146</Words>
  <Application>Microsoft Office PowerPoint</Application>
  <PresentationFormat>Custom</PresentationFormat>
  <Paragraphs>387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Oriel</vt:lpstr>
      <vt:lpstr>Chapter 1</vt:lpstr>
      <vt:lpstr>Topics covered</vt:lpstr>
      <vt:lpstr>HTTP Basics</vt:lpstr>
      <vt:lpstr>World Wide Web </vt:lpstr>
      <vt:lpstr>HTTP Request / Response</vt:lpstr>
      <vt:lpstr>http headers </vt:lpstr>
      <vt:lpstr>HTTP Request / Response</vt:lpstr>
      <vt:lpstr>How is request/response circle?</vt:lpstr>
      <vt:lpstr>REQUEST/REPONSE HEADER</vt:lpstr>
      <vt:lpstr>Response header</vt:lpstr>
      <vt:lpstr>Output response header</vt:lpstr>
      <vt:lpstr>Slide 12</vt:lpstr>
      <vt:lpstr>Web Server &amp; Web Browser</vt:lpstr>
      <vt:lpstr>Php &amp; Php files</vt:lpstr>
      <vt:lpstr>FEATURES OF PHP</vt:lpstr>
      <vt:lpstr>LEXICAL STRUCTURE</vt:lpstr>
      <vt:lpstr>LEXICAL STRUCTURE – php comments</vt:lpstr>
      <vt:lpstr>LEXICAL STRUCTURE – php comments</vt:lpstr>
      <vt:lpstr>LEXICAL STRUCTURE – php white spaces</vt:lpstr>
      <vt:lpstr>LEXICAL STRUCTURE – php white spaces</vt:lpstr>
      <vt:lpstr>LEXICAL STRUCTURE – php white spaces</vt:lpstr>
      <vt:lpstr>LEXICAL STRUCTURE – php Variables</vt:lpstr>
      <vt:lpstr>LEXICAL STRUCTURE – php Variables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savita</dc:creator>
  <cp:lastModifiedBy>savita</cp:lastModifiedBy>
  <cp:revision>103</cp:revision>
  <dcterms:created xsi:type="dcterms:W3CDTF">2020-06-17T07:52:40Z</dcterms:created>
  <dcterms:modified xsi:type="dcterms:W3CDTF">2023-01-14T09:06:24Z</dcterms:modified>
</cp:coreProperties>
</file>