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77" r:id="rId2"/>
    <p:sldId id="257" r:id="rId3"/>
    <p:sldId id="258" r:id="rId4"/>
    <p:sldId id="259" r:id="rId5"/>
    <p:sldId id="260" r:id="rId6"/>
    <p:sldId id="261" r:id="rId7"/>
    <p:sldId id="278" r:id="rId8"/>
    <p:sldId id="262" r:id="rId9"/>
    <p:sldId id="279" r:id="rId10"/>
    <p:sldId id="263" r:id="rId11"/>
    <p:sldId id="264" r:id="rId12"/>
    <p:sldId id="269" r:id="rId13"/>
    <p:sldId id="266" r:id="rId14"/>
    <p:sldId id="267" r:id="rId15"/>
    <p:sldId id="271" r:id="rId16"/>
    <p:sldId id="281" r:id="rId17"/>
    <p:sldId id="280" r:id="rId18"/>
    <p:sldId id="272" r:id="rId19"/>
    <p:sldId id="274" r:id="rId20"/>
    <p:sldId id="283" r:id="rId21"/>
    <p:sldId id="273" r:id="rId22"/>
    <p:sldId id="284" r:id="rId23"/>
    <p:sldId id="275" r:id="rId24"/>
    <p:sldId id="285" r:id="rId25"/>
    <p:sldId id="286"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F7CD8-5EEF-448D-811B-077DFD42F279}" type="datetimeFigureOut">
              <a:rPr lang="en-IN" smtClean="0"/>
              <a:pPr/>
              <a:t>20-03-2023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0B5E8-2E94-40A7-949C-D3D1EF1FCC81}" type="slidenum">
              <a:rPr lang="en-IN" smtClean="0"/>
              <a:pPr/>
              <a:t>‹#›</a:t>
            </a:fld>
            <a:endParaRPr lang="en-IN"/>
          </a:p>
        </p:txBody>
      </p:sp>
    </p:spTree>
    <p:extLst>
      <p:ext uri="{BB962C8B-B14F-4D97-AF65-F5344CB8AC3E}">
        <p14:creationId xmlns:p14="http://schemas.microsoft.com/office/powerpoint/2010/main" val="423272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31B0FA7-28A2-4294-A98B-355FE735A479}" type="datetime1">
              <a:rPr lang="en-US" smtClean="0"/>
              <a:pPr/>
              <a:t>3/20/2023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Dr. Savita Mohurle</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531FD29-2027-4E59-B2C2-66412E01250C}"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76FB8-2C00-4325-9F1D-FC31272FE587}" type="datetime1">
              <a:rPr lang="en-US" smtClean="0"/>
              <a:pPr/>
              <a:t>3/20/2023</a:t>
            </a:fld>
            <a:endParaRPr lang="en-US"/>
          </a:p>
        </p:txBody>
      </p:sp>
      <p:sp>
        <p:nvSpPr>
          <p:cNvPr id="5" name="Footer Placeholder 4"/>
          <p:cNvSpPr>
            <a:spLocks noGrp="1"/>
          </p:cNvSpPr>
          <p:nvPr>
            <p:ph type="ftr" sz="quarter" idx="11"/>
          </p:nvPr>
        </p:nvSpPr>
        <p:spPr/>
        <p:txBody>
          <a:bodyPr/>
          <a:lstStyle/>
          <a:p>
            <a:r>
              <a:rPr lang="en-US" smtClean="0"/>
              <a:t>Dr. Savita Mohurle</a:t>
            </a:r>
            <a:endParaRPr lang="en-US"/>
          </a:p>
        </p:txBody>
      </p:sp>
      <p:sp>
        <p:nvSpPr>
          <p:cNvPr id="6" name="Slide Number Placeholder 5"/>
          <p:cNvSpPr>
            <a:spLocks noGrp="1"/>
          </p:cNvSpPr>
          <p:nvPr>
            <p:ph type="sldNum" sz="quarter" idx="12"/>
          </p:nvPr>
        </p:nvSpPr>
        <p:spPr/>
        <p:txBody>
          <a:bodyPr/>
          <a:lstStyle/>
          <a:p>
            <a:fld id="{C531FD29-2027-4E59-B2C2-66412E0125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FC67B-FE59-42D2-A2A4-2DDF0452F819}" type="datetime1">
              <a:rPr lang="en-US" smtClean="0"/>
              <a:pPr/>
              <a:t>3/20/2023</a:t>
            </a:fld>
            <a:endParaRPr lang="en-US"/>
          </a:p>
        </p:txBody>
      </p:sp>
      <p:sp>
        <p:nvSpPr>
          <p:cNvPr id="5" name="Footer Placeholder 4"/>
          <p:cNvSpPr>
            <a:spLocks noGrp="1"/>
          </p:cNvSpPr>
          <p:nvPr>
            <p:ph type="ftr" sz="quarter" idx="11"/>
          </p:nvPr>
        </p:nvSpPr>
        <p:spPr/>
        <p:txBody>
          <a:bodyPr/>
          <a:lstStyle/>
          <a:p>
            <a:r>
              <a:rPr lang="en-US" smtClean="0"/>
              <a:t>Dr. Savita Mohurle</a:t>
            </a:r>
            <a:endParaRPr lang="en-US"/>
          </a:p>
        </p:txBody>
      </p:sp>
      <p:sp>
        <p:nvSpPr>
          <p:cNvPr id="6" name="Slide Number Placeholder 5"/>
          <p:cNvSpPr>
            <a:spLocks noGrp="1"/>
          </p:cNvSpPr>
          <p:nvPr>
            <p:ph type="sldNum" sz="quarter" idx="12"/>
          </p:nvPr>
        </p:nvSpPr>
        <p:spPr/>
        <p:txBody>
          <a:bodyPr/>
          <a:lstStyle/>
          <a:p>
            <a:fld id="{C531FD29-2027-4E59-B2C2-66412E01250C}"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D46E20-E33B-411D-891D-854B92565924}" type="datetime1">
              <a:rPr lang="en-US" smtClean="0"/>
              <a:pPr/>
              <a:t>3/20/2023</a:t>
            </a:fld>
            <a:endParaRPr lang="en-US"/>
          </a:p>
        </p:txBody>
      </p:sp>
      <p:sp>
        <p:nvSpPr>
          <p:cNvPr id="5" name="Footer Placeholder 4"/>
          <p:cNvSpPr>
            <a:spLocks noGrp="1"/>
          </p:cNvSpPr>
          <p:nvPr>
            <p:ph type="ftr" sz="quarter" idx="11"/>
          </p:nvPr>
        </p:nvSpPr>
        <p:spPr/>
        <p:txBody>
          <a:bodyPr/>
          <a:lstStyle/>
          <a:p>
            <a:r>
              <a:rPr lang="en-US" smtClean="0"/>
              <a:t>Dr. Savita Mohurle</a:t>
            </a:r>
            <a:endParaRPr lang="en-US"/>
          </a:p>
        </p:txBody>
      </p:sp>
      <p:sp>
        <p:nvSpPr>
          <p:cNvPr id="6" name="Slide Number Placeholder 5"/>
          <p:cNvSpPr>
            <a:spLocks noGrp="1"/>
          </p:cNvSpPr>
          <p:nvPr>
            <p:ph type="sldNum" sz="quarter" idx="12"/>
          </p:nvPr>
        </p:nvSpPr>
        <p:spPr/>
        <p:txBody>
          <a:bodyPr/>
          <a:lstStyle/>
          <a:p>
            <a:fld id="{C531FD29-2027-4E59-B2C2-66412E01250C}"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BB450D0-5CAF-4A80-ACED-25B57051D9C1}" type="datetime1">
              <a:rPr lang="en-US" smtClean="0"/>
              <a:pPr/>
              <a:t>3/20/2023</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Dr. Savita Mohurle</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531FD29-2027-4E59-B2C2-66412E01250C}"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835895-58A1-4ACC-B132-9E8A610D0C4D}" type="datetime1">
              <a:rPr lang="en-US" smtClean="0"/>
              <a:pPr/>
              <a:t>3/20/2023</a:t>
            </a:fld>
            <a:endParaRPr lang="en-US"/>
          </a:p>
        </p:txBody>
      </p:sp>
      <p:sp>
        <p:nvSpPr>
          <p:cNvPr id="6" name="Footer Placeholder 5"/>
          <p:cNvSpPr>
            <a:spLocks noGrp="1"/>
          </p:cNvSpPr>
          <p:nvPr>
            <p:ph type="ftr" sz="quarter" idx="11"/>
          </p:nvPr>
        </p:nvSpPr>
        <p:spPr/>
        <p:txBody>
          <a:bodyPr/>
          <a:lstStyle/>
          <a:p>
            <a:r>
              <a:rPr lang="en-US" smtClean="0"/>
              <a:t>Dr. Savita Mohurle</a:t>
            </a:r>
            <a:endParaRPr lang="en-US"/>
          </a:p>
        </p:txBody>
      </p:sp>
      <p:sp>
        <p:nvSpPr>
          <p:cNvPr id="7" name="Slide Number Placeholder 6"/>
          <p:cNvSpPr>
            <a:spLocks noGrp="1"/>
          </p:cNvSpPr>
          <p:nvPr>
            <p:ph type="sldNum" sz="quarter" idx="12"/>
          </p:nvPr>
        </p:nvSpPr>
        <p:spPr/>
        <p:txBody>
          <a:bodyPr/>
          <a:lstStyle/>
          <a:p>
            <a:fld id="{C531FD29-2027-4E59-B2C2-66412E01250C}"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5595DB-6984-4110-9B85-DA2B9CEA5560}" type="datetime1">
              <a:rPr lang="en-US" smtClean="0"/>
              <a:pPr/>
              <a:t>3/20/2023</a:t>
            </a:fld>
            <a:endParaRPr lang="en-US"/>
          </a:p>
        </p:txBody>
      </p:sp>
      <p:sp>
        <p:nvSpPr>
          <p:cNvPr id="8" name="Footer Placeholder 7"/>
          <p:cNvSpPr>
            <a:spLocks noGrp="1"/>
          </p:cNvSpPr>
          <p:nvPr>
            <p:ph type="ftr" sz="quarter" idx="11"/>
          </p:nvPr>
        </p:nvSpPr>
        <p:spPr/>
        <p:txBody>
          <a:bodyPr/>
          <a:lstStyle/>
          <a:p>
            <a:r>
              <a:rPr lang="en-US" smtClean="0"/>
              <a:t>Dr. Savita Mohurle</a:t>
            </a:r>
            <a:endParaRPr lang="en-US"/>
          </a:p>
        </p:txBody>
      </p:sp>
      <p:sp>
        <p:nvSpPr>
          <p:cNvPr id="9" name="Slide Number Placeholder 8"/>
          <p:cNvSpPr>
            <a:spLocks noGrp="1"/>
          </p:cNvSpPr>
          <p:nvPr>
            <p:ph type="sldNum" sz="quarter" idx="12"/>
          </p:nvPr>
        </p:nvSpPr>
        <p:spPr/>
        <p:txBody>
          <a:bodyPr/>
          <a:lstStyle/>
          <a:p>
            <a:fld id="{C531FD29-2027-4E59-B2C2-66412E01250C}"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18D3EF-E0E8-463C-9171-C4E99F41A46D}" type="datetime1">
              <a:rPr lang="en-US" smtClean="0"/>
              <a:pPr/>
              <a:t>3/20/2023</a:t>
            </a:fld>
            <a:endParaRPr lang="en-US"/>
          </a:p>
        </p:txBody>
      </p:sp>
      <p:sp>
        <p:nvSpPr>
          <p:cNvPr id="4" name="Footer Placeholder 3"/>
          <p:cNvSpPr>
            <a:spLocks noGrp="1"/>
          </p:cNvSpPr>
          <p:nvPr>
            <p:ph type="ftr" sz="quarter" idx="11"/>
          </p:nvPr>
        </p:nvSpPr>
        <p:spPr/>
        <p:txBody>
          <a:bodyPr/>
          <a:lstStyle/>
          <a:p>
            <a:r>
              <a:rPr lang="en-US" smtClean="0"/>
              <a:t>Dr. Savita Mohurle</a:t>
            </a:r>
            <a:endParaRPr lang="en-US"/>
          </a:p>
        </p:txBody>
      </p:sp>
      <p:sp>
        <p:nvSpPr>
          <p:cNvPr id="5" name="Slide Number Placeholder 4"/>
          <p:cNvSpPr>
            <a:spLocks noGrp="1"/>
          </p:cNvSpPr>
          <p:nvPr>
            <p:ph type="sldNum" sz="quarter" idx="12"/>
          </p:nvPr>
        </p:nvSpPr>
        <p:spPr/>
        <p:txBody>
          <a:bodyPr/>
          <a:lstStyle/>
          <a:p>
            <a:fld id="{C531FD29-2027-4E59-B2C2-66412E01250C}"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D39E8-755F-4BBA-ADCA-6557CA45B7D9}" type="datetime1">
              <a:rPr lang="en-US" smtClean="0"/>
              <a:pPr/>
              <a:t>3/20/2023</a:t>
            </a:fld>
            <a:endParaRPr lang="en-US"/>
          </a:p>
        </p:txBody>
      </p:sp>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Slide Number Placeholder 3"/>
          <p:cNvSpPr>
            <a:spLocks noGrp="1"/>
          </p:cNvSpPr>
          <p:nvPr>
            <p:ph type="sldNum" sz="quarter" idx="12"/>
          </p:nvPr>
        </p:nvSpPr>
        <p:spPr/>
        <p:txBody>
          <a:bodyPr/>
          <a:lstStyle/>
          <a:p>
            <a:fld id="{C531FD29-2027-4E59-B2C2-66412E01250C}"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7BDB05-99AF-4823-B103-C0B3199C986D}" type="datetime1">
              <a:rPr lang="en-US" smtClean="0"/>
              <a:pPr/>
              <a:t>3/20/2023</a:t>
            </a:fld>
            <a:endParaRPr lang="en-US"/>
          </a:p>
        </p:txBody>
      </p:sp>
      <p:sp>
        <p:nvSpPr>
          <p:cNvPr id="6" name="Footer Placeholder 5"/>
          <p:cNvSpPr>
            <a:spLocks noGrp="1"/>
          </p:cNvSpPr>
          <p:nvPr>
            <p:ph type="ftr" sz="quarter" idx="11"/>
          </p:nvPr>
        </p:nvSpPr>
        <p:spPr/>
        <p:txBody>
          <a:bodyPr/>
          <a:lstStyle/>
          <a:p>
            <a:r>
              <a:rPr lang="en-US" smtClean="0"/>
              <a:t>Dr. Savita Mohurle</a:t>
            </a:r>
            <a:endParaRPr lang="en-US"/>
          </a:p>
        </p:txBody>
      </p:sp>
      <p:sp>
        <p:nvSpPr>
          <p:cNvPr id="7" name="Slide Number Placeholder 6"/>
          <p:cNvSpPr>
            <a:spLocks noGrp="1"/>
          </p:cNvSpPr>
          <p:nvPr>
            <p:ph type="sldNum" sz="quarter" idx="12"/>
          </p:nvPr>
        </p:nvSpPr>
        <p:spPr/>
        <p:txBody>
          <a:bodyPr/>
          <a:lstStyle/>
          <a:p>
            <a:fld id="{C531FD29-2027-4E59-B2C2-66412E01250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55D11-AC8D-4A3E-8486-EB74068E206E}" type="datetime1">
              <a:rPr lang="en-US" smtClean="0"/>
              <a:pPr/>
              <a:t>3/20/2023</a:t>
            </a:fld>
            <a:endParaRPr lang="en-US"/>
          </a:p>
        </p:txBody>
      </p:sp>
      <p:sp>
        <p:nvSpPr>
          <p:cNvPr id="6" name="Footer Placeholder 5"/>
          <p:cNvSpPr>
            <a:spLocks noGrp="1"/>
          </p:cNvSpPr>
          <p:nvPr>
            <p:ph type="ftr" sz="quarter" idx="11"/>
          </p:nvPr>
        </p:nvSpPr>
        <p:spPr/>
        <p:txBody>
          <a:bodyPr/>
          <a:lstStyle/>
          <a:p>
            <a:r>
              <a:rPr lang="en-US" smtClean="0"/>
              <a:t>Dr. Savita Mohurle</a:t>
            </a:r>
            <a:endParaRPr lang="en-US"/>
          </a:p>
        </p:txBody>
      </p:sp>
      <p:sp>
        <p:nvSpPr>
          <p:cNvPr id="7" name="Slide Number Placeholder 6"/>
          <p:cNvSpPr>
            <a:spLocks noGrp="1"/>
          </p:cNvSpPr>
          <p:nvPr>
            <p:ph type="sldNum" sz="quarter" idx="12"/>
          </p:nvPr>
        </p:nvSpPr>
        <p:spPr/>
        <p:txBody>
          <a:bodyPr/>
          <a:lstStyle/>
          <a:p>
            <a:fld id="{C531FD29-2027-4E59-B2C2-66412E01250C}"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3FE6FF6-54C5-4C82-8618-C10B9702BD91}" type="datetime1">
              <a:rPr lang="en-US" smtClean="0"/>
              <a:pPr/>
              <a:t>3/20/2023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Dr. Savita Mohurle</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531FD29-2027-4E59-B2C2-66412E01250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60" y="928670"/>
            <a:ext cx="5072098" cy="1071570"/>
          </a:xfrm>
        </p:spPr>
        <p:txBody>
          <a:bodyPr>
            <a:noAutofit/>
          </a:bodyPr>
          <a:lstStyle/>
          <a:p>
            <a:r>
              <a:rPr lang="en-US" sz="3200" b="1" dirty="0" smtClean="0">
                <a:solidFill>
                  <a:srgbClr val="C00000"/>
                </a:solidFill>
              </a:rPr>
              <a:t>F. Y. BCA</a:t>
            </a:r>
            <a:br>
              <a:rPr lang="en-US" sz="3200" b="1" dirty="0" smtClean="0">
                <a:solidFill>
                  <a:srgbClr val="C00000"/>
                </a:solidFill>
              </a:rPr>
            </a:br>
            <a:endParaRPr lang="en-US" sz="3200" b="1" dirty="0">
              <a:solidFill>
                <a:srgbClr val="C00000"/>
              </a:solidFill>
            </a:endParaRPr>
          </a:p>
        </p:txBody>
      </p:sp>
      <p:sp>
        <p:nvSpPr>
          <p:cNvPr id="3" name="Subtitle 2"/>
          <p:cNvSpPr>
            <a:spLocks noGrp="1"/>
          </p:cNvSpPr>
          <p:nvPr>
            <p:ph type="subTitle" idx="1"/>
          </p:nvPr>
        </p:nvSpPr>
        <p:spPr>
          <a:xfrm>
            <a:off x="928662" y="2285992"/>
            <a:ext cx="7459762" cy="1000132"/>
          </a:xfrm>
        </p:spPr>
        <p:txBody>
          <a:bodyPr>
            <a:noAutofit/>
          </a:bodyPr>
          <a:lstStyle/>
          <a:p>
            <a:r>
              <a:rPr lang="en-US" sz="2800" dirty="0" smtClean="0">
                <a:solidFill>
                  <a:srgbClr val="FF0000"/>
                </a:solidFill>
              </a:rPr>
              <a:t>Subject – </a:t>
            </a:r>
            <a:r>
              <a:rPr lang="en-US" sz="2800" b="1" dirty="0" smtClean="0">
                <a:solidFill>
                  <a:srgbClr val="FF0000"/>
                </a:solidFill>
              </a:rPr>
              <a:t>Web Development Using PHP</a:t>
            </a:r>
          </a:p>
          <a:p>
            <a:pPr algn="ctr"/>
            <a:endParaRPr lang="en-US" sz="2800" b="1" dirty="0" smtClean="0">
              <a:solidFill>
                <a:srgbClr val="FF0000"/>
              </a:solidFill>
            </a:endParaRPr>
          </a:p>
        </p:txBody>
      </p:sp>
      <p:sp>
        <p:nvSpPr>
          <p:cNvPr id="5" name="TextBox 4"/>
          <p:cNvSpPr txBox="1"/>
          <p:nvPr/>
        </p:nvSpPr>
        <p:spPr>
          <a:xfrm>
            <a:off x="2643174" y="3857628"/>
            <a:ext cx="5786142" cy="461665"/>
          </a:xfrm>
          <a:prstGeom prst="rect">
            <a:avLst/>
          </a:prstGeom>
          <a:noFill/>
        </p:spPr>
        <p:txBody>
          <a:bodyPr wrap="square" rtlCol="0">
            <a:spAutoFit/>
          </a:bodyPr>
          <a:lstStyle/>
          <a:p>
            <a:pPr algn="ctr"/>
            <a:r>
              <a:rPr lang="en-US" sz="2400" b="1" dirty="0" smtClean="0">
                <a:solidFill>
                  <a:schemeClr val="accent2">
                    <a:lumMod val="75000"/>
                  </a:schemeClr>
                </a:solidFill>
              </a:rPr>
              <a:t>Chapter 4 – Arrays Functions</a:t>
            </a:r>
            <a:endParaRPr lang="en-US" sz="2400" b="1" dirty="0">
              <a:solidFill>
                <a:schemeClr val="accent2">
                  <a:lumMod val="75000"/>
                </a:schemeClr>
              </a:solidFill>
            </a:endParaRPr>
          </a:p>
        </p:txBody>
      </p:sp>
      <p:sp>
        <p:nvSpPr>
          <p:cNvPr id="4" name="TextBox 3"/>
          <p:cNvSpPr txBox="1"/>
          <p:nvPr/>
        </p:nvSpPr>
        <p:spPr>
          <a:xfrm>
            <a:off x="4459100" y="5229200"/>
            <a:ext cx="3425268" cy="523220"/>
          </a:xfrm>
          <a:prstGeom prst="rect">
            <a:avLst/>
          </a:prstGeom>
          <a:noFill/>
        </p:spPr>
        <p:txBody>
          <a:bodyPr wrap="square" rtlCol="0">
            <a:spAutoFit/>
          </a:bodyPr>
          <a:lstStyle/>
          <a:p>
            <a:r>
              <a:rPr lang="en-US" sz="2800" b="1" dirty="0" smtClean="0">
                <a:solidFill>
                  <a:srgbClr val="002060"/>
                </a:solidFill>
              </a:rPr>
              <a:t>Dr. Savita </a:t>
            </a:r>
            <a:r>
              <a:rPr lang="en-US" sz="2800" b="1" dirty="0" err="1" smtClean="0">
                <a:solidFill>
                  <a:srgbClr val="002060"/>
                </a:solidFill>
              </a:rPr>
              <a:t>Mohurle</a:t>
            </a:r>
            <a:endParaRPr lang="en-IN" sz="28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2328850" cy="428628"/>
          </a:xfrm>
        </p:spPr>
        <p:txBody>
          <a:bodyPr>
            <a:normAutofit fontScale="90000"/>
          </a:bodyPr>
          <a:lstStyle/>
          <a:p>
            <a:r>
              <a:rPr lang="en-US" b="1" dirty="0" err="1" smtClean="0">
                <a:solidFill>
                  <a:srgbClr val="C00000"/>
                </a:solidFill>
              </a:rPr>
              <a:t>array_pop</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These functions are used to treat an array like a stack.</a:t>
            </a:r>
          </a:p>
          <a:p>
            <a:pPr>
              <a:buNone/>
            </a:pPr>
            <a:r>
              <a:rPr lang="en-US" u="sng" dirty="0" smtClean="0"/>
              <a:t>Syntax:</a:t>
            </a:r>
            <a:r>
              <a:rPr lang="en-US" dirty="0" smtClean="0"/>
              <a:t>  </a:t>
            </a:r>
            <a:r>
              <a:rPr lang="en-US" dirty="0" err="1" smtClean="0"/>
              <a:t>array_push</a:t>
            </a:r>
            <a:r>
              <a:rPr lang="en-US" dirty="0" smtClean="0"/>
              <a:t>(</a:t>
            </a:r>
            <a:r>
              <a:rPr lang="en-US" i="1" dirty="0" smtClean="0"/>
              <a:t>array</a:t>
            </a:r>
            <a:r>
              <a:rPr lang="en-US" dirty="0" smtClean="0"/>
              <a:t>)</a:t>
            </a:r>
          </a:p>
          <a:p>
            <a:pPr>
              <a:buNone/>
            </a:pPr>
            <a:endParaRPr lang="en-US" dirty="0" smtClean="0"/>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$a=array("</a:t>
            </a:r>
            <a:r>
              <a:rPr lang="en-US" sz="2400" b="1" dirty="0" err="1" smtClean="0">
                <a:solidFill>
                  <a:srgbClr val="FF0066"/>
                </a:solidFill>
              </a:rPr>
              <a:t>red","green","blue</a:t>
            </a:r>
            <a:r>
              <a:rPr lang="en-US" sz="2400" b="1" dirty="0" smtClean="0">
                <a:solidFill>
                  <a:srgbClr val="FF0066"/>
                </a:solidFill>
              </a:rPr>
              <a:t>");</a:t>
            </a:r>
          </a:p>
          <a:p>
            <a:pPr>
              <a:buNone/>
            </a:pPr>
            <a:r>
              <a:rPr lang="en-US" sz="2400" b="1" dirty="0" err="1" smtClean="0">
                <a:solidFill>
                  <a:srgbClr val="FF0066"/>
                </a:solidFill>
              </a:rPr>
              <a:t>array_pop</a:t>
            </a:r>
            <a:r>
              <a:rPr lang="en-US" sz="2400" b="1" dirty="0" smtClean="0">
                <a:solidFill>
                  <a:srgbClr val="FF0066"/>
                </a:solidFill>
              </a:rPr>
              <a:t>($a);</a:t>
            </a:r>
          </a:p>
          <a:p>
            <a:pPr>
              <a:buNone/>
            </a:pPr>
            <a:r>
              <a:rPr lang="en-US" sz="2400" b="1" dirty="0" err="1" smtClean="0">
                <a:solidFill>
                  <a:srgbClr val="FF0066"/>
                </a:solidFill>
              </a:rPr>
              <a:t>print_r</a:t>
            </a:r>
            <a:r>
              <a:rPr lang="en-US" sz="2400" b="1" dirty="0" smtClean="0">
                <a:solidFill>
                  <a:srgbClr val="FF0066"/>
                </a:solidFill>
              </a:rPr>
              <a:t>($a);</a:t>
            </a:r>
          </a:p>
          <a:p>
            <a:pPr>
              <a:buNone/>
            </a:pPr>
            <a:r>
              <a:rPr lang="en-US" sz="2400" b="1" dirty="0" smtClean="0">
                <a:solidFill>
                  <a:srgbClr val="FF0066"/>
                </a:solidFill>
              </a:rPr>
              <a:t>?&gt;</a:t>
            </a:r>
          </a:p>
          <a:p>
            <a:pPr>
              <a:buNone/>
            </a:pPr>
            <a:r>
              <a:rPr lang="en-US" sz="2400" b="1" dirty="0" smtClean="0">
                <a:solidFill>
                  <a:srgbClr val="00B050"/>
                </a:solidFill>
              </a:rPr>
              <a:t>Output:</a:t>
            </a:r>
            <a:r>
              <a:rPr lang="en-US" sz="2400" b="1" dirty="0" smtClean="0">
                <a:solidFill>
                  <a:srgbClr val="FF0066"/>
                </a:solidFill>
              </a:rPr>
              <a:t> </a:t>
            </a:r>
            <a:r>
              <a:rPr lang="en-US" sz="2400" dirty="0" smtClean="0"/>
              <a:t>Array ( [0] =&gt; red [1] =&gt; green )</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3500462" cy="500082"/>
          </a:xfrm>
        </p:spPr>
        <p:txBody>
          <a:bodyPr>
            <a:normAutofit fontScale="90000"/>
          </a:bodyPr>
          <a:lstStyle/>
          <a:p>
            <a:r>
              <a:rPr lang="en-US" sz="2400" b="1" dirty="0" err="1" smtClean="0">
                <a:solidFill>
                  <a:srgbClr val="C00000"/>
                </a:solidFill>
              </a:rPr>
              <a:t>array_shift</a:t>
            </a:r>
            <a:r>
              <a:rPr lang="en-US" sz="2400" b="1" dirty="0" smtClean="0">
                <a:solidFill>
                  <a:srgbClr val="C00000"/>
                </a:solidFill>
              </a:rPr>
              <a:t>() - remove</a:t>
            </a:r>
            <a:endParaRPr lang="en-US" sz="2400" b="1" dirty="0">
              <a:solidFill>
                <a:srgbClr val="C00000"/>
              </a:solidFill>
            </a:endParaRPr>
          </a:p>
        </p:txBody>
      </p:sp>
      <p:sp>
        <p:nvSpPr>
          <p:cNvPr id="3" name="Content Placeholder 2"/>
          <p:cNvSpPr>
            <a:spLocks noGrp="1"/>
          </p:cNvSpPr>
          <p:nvPr>
            <p:ph sz="quarter" idx="1"/>
          </p:nvPr>
        </p:nvSpPr>
        <p:spPr>
          <a:xfrm>
            <a:off x="500034" y="1214422"/>
            <a:ext cx="8229600" cy="4937760"/>
          </a:xfrm>
        </p:spPr>
        <p:txBody>
          <a:bodyPr/>
          <a:lstStyle/>
          <a:p>
            <a:r>
              <a:rPr lang="en-US" dirty="0" smtClean="0"/>
              <a:t>These functions are used to treat an array like a queue.</a:t>
            </a:r>
          </a:p>
          <a:p>
            <a:pPr>
              <a:buNone/>
            </a:pPr>
            <a:r>
              <a:rPr lang="en-US" u="sng" dirty="0" smtClean="0"/>
              <a:t>Syntax:</a:t>
            </a:r>
            <a:r>
              <a:rPr lang="en-US" dirty="0" smtClean="0"/>
              <a:t>  </a:t>
            </a:r>
            <a:r>
              <a:rPr lang="en-US" dirty="0" err="1" smtClean="0"/>
              <a:t>array_shift</a:t>
            </a:r>
            <a:r>
              <a:rPr lang="en-US" dirty="0" smtClean="0"/>
              <a:t>(</a:t>
            </a:r>
            <a:r>
              <a:rPr lang="en-US" i="1" dirty="0" smtClean="0"/>
              <a:t>array</a:t>
            </a:r>
            <a:r>
              <a:rPr lang="en-US" dirty="0" smtClean="0"/>
              <a:t>)</a:t>
            </a:r>
          </a:p>
          <a:p>
            <a:pPr>
              <a:buNone/>
            </a:pPr>
            <a:endParaRPr lang="en-US" dirty="0" smtClean="0"/>
          </a:p>
          <a:p>
            <a:pPr>
              <a:buNone/>
            </a:pPr>
            <a:r>
              <a:rPr lang="en-US" sz="2400" b="1" dirty="0" smtClean="0">
                <a:solidFill>
                  <a:srgbClr val="FF0066"/>
                </a:solidFill>
              </a:rPr>
              <a:t>&lt;?</a:t>
            </a:r>
            <a:r>
              <a:rPr lang="en-US" sz="2400" b="1" dirty="0" err="1" smtClean="0">
                <a:solidFill>
                  <a:srgbClr val="FF0066"/>
                </a:solidFill>
              </a:rPr>
              <a:t>php</a:t>
            </a:r>
            <a:r>
              <a:rPr lang="en-US" sz="2400" b="1" dirty="0" smtClean="0">
                <a:solidFill>
                  <a:srgbClr val="FF0066"/>
                </a:solidFill>
              </a:rPr>
              <a:t/>
            </a:r>
            <a:br>
              <a:rPr lang="en-US" sz="2400" b="1" dirty="0" smtClean="0">
                <a:solidFill>
                  <a:srgbClr val="FF0066"/>
                </a:solidFill>
              </a:rPr>
            </a:br>
            <a:r>
              <a:rPr lang="en-US" sz="2400" b="1" dirty="0" smtClean="0">
                <a:solidFill>
                  <a:srgbClr val="FF0066"/>
                </a:solidFill>
              </a:rPr>
              <a:t>$a=array("a"=&gt;"</a:t>
            </a:r>
            <a:r>
              <a:rPr lang="en-US" sz="2400" b="1" dirty="0" err="1" smtClean="0">
                <a:solidFill>
                  <a:srgbClr val="FF0066"/>
                </a:solidFill>
              </a:rPr>
              <a:t>red","b</a:t>
            </a:r>
            <a:r>
              <a:rPr lang="en-US" sz="2400" b="1" dirty="0" smtClean="0">
                <a:solidFill>
                  <a:srgbClr val="FF0066"/>
                </a:solidFill>
              </a:rPr>
              <a:t>"=&gt;"</a:t>
            </a:r>
            <a:r>
              <a:rPr lang="en-US" sz="2400" b="1" dirty="0" err="1" smtClean="0">
                <a:solidFill>
                  <a:srgbClr val="FF0066"/>
                </a:solidFill>
              </a:rPr>
              <a:t>green","c</a:t>
            </a:r>
            <a:r>
              <a:rPr lang="en-US" sz="2400" b="1" dirty="0" smtClean="0">
                <a:solidFill>
                  <a:srgbClr val="FF0066"/>
                </a:solidFill>
              </a:rPr>
              <a:t>"=&gt;"blue");</a:t>
            </a:r>
            <a:br>
              <a:rPr lang="en-US" sz="2400" b="1" dirty="0" smtClean="0">
                <a:solidFill>
                  <a:srgbClr val="FF0066"/>
                </a:solidFill>
              </a:rPr>
            </a:br>
            <a:r>
              <a:rPr lang="en-US" sz="2400" b="1" dirty="0" smtClean="0">
                <a:solidFill>
                  <a:srgbClr val="FF0066"/>
                </a:solidFill>
              </a:rPr>
              <a:t>echo </a:t>
            </a:r>
            <a:r>
              <a:rPr lang="en-US" sz="2400" b="1" dirty="0" err="1" smtClean="0">
                <a:solidFill>
                  <a:srgbClr val="FF0066"/>
                </a:solidFill>
              </a:rPr>
              <a:t>array_shift</a:t>
            </a:r>
            <a:r>
              <a:rPr lang="en-US" sz="2400" b="1" dirty="0" smtClean="0">
                <a:solidFill>
                  <a:srgbClr val="FF0066"/>
                </a:solidFill>
              </a:rPr>
              <a:t>($a);</a:t>
            </a:r>
            <a:br>
              <a:rPr lang="en-US" sz="2400" b="1" dirty="0" smtClean="0">
                <a:solidFill>
                  <a:srgbClr val="FF0066"/>
                </a:solidFill>
              </a:rPr>
            </a:br>
            <a:r>
              <a:rPr lang="en-US" sz="2400" b="1" dirty="0" err="1" smtClean="0">
                <a:solidFill>
                  <a:srgbClr val="FF0066"/>
                </a:solidFill>
              </a:rPr>
              <a:t>print_r</a:t>
            </a:r>
            <a:r>
              <a:rPr lang="en-US" sz="2400" b="1" dirty="0" smtClean="0">
                <a:solidFill>
                  <a:srgbClr val="FF0066"/>
                </a:solidFill>
              </a:rPr>
              <a:t> ($a);</a:t>
            </a:r>
          </a:p>
          <a:p>
            <a:pPr>
              <a:buNone/>
            </a:pPr>
            <a:r>
              <a:rPr lang="en-US" sz="2400" b="1" dirty="0" smtClean="0">
                <a:solidFill>
                  <a:srgbClr val="FF0066"/>
                </a:solidFill>
              </a:rPr>
              <a:t>?&gt;</a:t>
            </a:r>
          </a:p>
          <a:p>
            <a:pPr>
              <a:buNone/>
            </a:pPr>
            <a:endParaRPr lang="en-US" sz="2400" b="1" dirty="0" smtClean="0">
              <a:solidFill>
                <a:srgbClr val="FF0066"/>
              </a:solidFill>
            </a:endParaRPr>
          </a:p>
          <a:p>
            <a:pPr>
              <a:buNone/>
            </a:pPr>
            <a:r>
              <a:rPr lang="en-US" sz="2400" b="1" dirty="0" smtClean="0">
                <a:solidFill>
                  <a:srgbClr val="00B050"/>
                </a:solidFill>
              </a:rPr>
              <a:t>Output:  </a:t>
            </a:r>
            <a:r>
              <a:rPr lang="en-US" sz="2400" dirty="0" smtClean="0"/>
              <a:t>Array ( [b] =&gt; green [c] =&gt; blue )</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00042"/>
            <a:ext cx="3857652" cy="500082"/>
          </a:xfrm>
        </p:spPr>
        <p:txBody>
          <a:bodyPr>
            <a:normAutofit/>
          </a:bodyPr>
          <a:lstStyle/>
          <a:p>
            <a:r>
              <a:rPr lang="en-US" sz="2400" b="1" dirty="0" err="1" smtClean="0">
                <a:solidFill>
                  <a:srgbClr val="C00000"/>
                </a:solidFill>
              </a:rPr>
              <a:t>array_unshift</a:t>
            </a:r>
            <a:r>
              <a:rPr lang="en-US" sz="2400" b="1" dirty="0" smtClean="0">
                <a:solidFill>
                  <a:srgbClr val="C00000"/>
                </a:solidFill>
              </a:rPr>
              <a:t>() - insert</a:t>
            </a:r>
            <a:endParaRPr lang="en-US" sz="2400" b="1" dirty="0">
              <a:solidFill>
                <a:srgbClr val="C00000"/>
              </a:solidFill>
            </a:endParaRPr>
          </a:p>
        </p:txBody>
      </p:sp>
      <p:sp>
        <p:nvSpPr>
          <p:cNvPr id="3" name="Content Placeholder 2"/>
          <p:cNvSpPr>
            <a:spLocks noGrp="1"/>
          </p:cNvSpPr>
          <p:nvPr>
            <p:ph sz="quarter" idx="1"/>
          </p:nvPr>
        </p:nvSpPr>
        <p:spPr>
          <a:xfrm>
            <a:off x="500034" y="1214422"/>
            <a:ext cx="8229600" cy="4937760"/>
          </a:xfrm>
        </p:spPr>
        <p:txBody>
          <a:bodyPr>
            <a:normAutofit lnSpcReduction="10000"/>
          </a:bodyPr>
          <a:lstStyle/>
          <a:p>
            <a:r>
              <a:rPr lang="en-US" dirty="0" smtClean="0"/>
              <a:t>These functions are used to treat an array like a queue.</a:t>
            </a:r>
          </a:p>
          <a:p>
            <a:pPr>
              <a:buNone/>
            </a:pPr>
            <a:r>
              <a:rPr lang="en-US" u="sng" dirty="0" smtClean="0"/>
              <a:t>Syntax:</a:t>
            </a:r>
            <a:r>
              <a:rPr lang="en-US" dirty="0" smtClean="0"/>
              <a:t>  </a:t>
            </a:r>
            <a:r>
              <a:rPr lang="en-US" dirty="0" err="1" smtClean="0"/>
              <a:t>array_unarray_unshift</a:t>
            </a:r>
            <a:r>
              <a:rPr lang="en-US" dirty="0" smtClean="0"/>
              <a:t>(array1,value1,value2......</a:t>
            </a:r>
            <a:r>
              <a:rPr lang="en-US" dirty="0" err="1" smtClean="0"/>
              <a:t>valuen</a:t>
            </a:r>
            <a:r>
              <a:rPr lang="en-US" dirty="0" smtClean="0"/>
              <a:t> )</a:t>
            </a:r>
          </a:p>
          <a:p>
            <a:pPr>
              <a:buNone/>
            </a:pPr>
            <a:endParaRPr lang="en-US" dirty="0" smtClean="0"/>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t>
            </a:r>
            <a:r>
              <a:rPr lang="en-US" sz="2400" b="1" dirty="0" err="1" smtClean="0">
                <a:solidFill>
                  <a:srgbClr val="FF0066"/>
                </a:solidFill>
              </a:rPr>
              <a:t>fruits_list</a:t>
            </a:r>
            <a:r>
              <a:rPr lang="en-US" sz="2400" b="1" dirty="0" smtClean="0">
                <a:solidFill>
                  <a:srgbClr val="FF0066"/>
                </a:solidFill>
              </a:rPr>
              <a:t> = array('Red',  'Green');</a:t>
            </a:r>
          </a:p>
          <a:p>
            <a:pPr>
              <a:buNone/>
            </a:pPr>
            <a:r>
              <a:rPr lang="en-US" sz="2400" b="1" dirty="0" err="1" smtClean="0">
                <a:solidFill>
                  <a:srgbClr val="FF0066"/>
                </a:solidFill>
              </a:rPr>
              <a:t>array_unshift</a:t>
            </a:r>
            <a:r>
              <a:rPr lang="en-US" sz="2400" b="1" dirty="0" smtClean="0">
                <a:solidFill>
                  <a:srgbClr val="FF0066"/>
                </a:solidFill>
              </a:rPr>
              <a:t>($</a:t>
            </a:r>
            <a:r>
              <a:rPr lang="en-US" sz="2400" b="1" dirty="0" err="1" smtClean="0">
                <a:solidFill>
                  <a:srgbClr val="FF0066"/>
                </a:solidFill>
              </a:rPr>
              <a:t>fruits_list</a:t>
            </a:r>
            <a:r>
              <a:rPr lang="en-US" sz="2400" b="1" dirty="0" smtClean="0">
                <a:solidFill>
                  <a:srgbClr val="FF0066"/>
                </a:solidFill>
              </a:rPr>
              <a:t>, 'Blue', 'Orange');</a:t>
            </a:r>
          </a:p>
          <a:p>
            <a:pPr>
              <a:buNone/>
            </a:pPr>
            <a:r>
              <a:rPr lang="en-US" sz="2400" b="1" dirty="0" err="1" smtClean="0">
                <a:solidFill>
                  <a:srgbClr val="FF0066"/>
                </a:solidFill>
              </a:rPr>
              <a:t>print_r</a:t>
            </a:r>
            <a:r>
              <a:rPr lang="en-US" sz="2400" b="1" dirty="0" smtClean="0">
                <a:solidFill>
                  <a:srgbClr val="FF0066"/>
                </a:solidFill>
              </a:rPr>
              <a:t>($</a:t>
            </a:r>
            <a:r>
              <a:rPr lang="en-US" sz="2400" b="1" dirty="0" err="1" smtClean="0">
                <a:solidFill>
                  <a:srgbClr val="FF0066"/>
                </a:solidFill>
              </a:rPr>
              <a:t>fruits_list</a:t>
            </a:r>
            <a:r>
              <a:rPr lang="en-US" sz="2400" b="1" dirty="0" smtClean="0">
                <a:solidFill>
                  <a:srgbClr val="FF0066"/>
                </a:solidFill>
              </a:rPr>
              <a:t>);</a:t>
            </a:r>
          </a:p>
          <a:p>
            <a:pPr>
              <a:buNone/>
            </a:pPr>
            <a:r>
              <a:rPr lang="en-US" sz="2400" b="1" dirty="0" smtClean="0">
                <a:solidFill>
                  <a:srgbClr val="FF0066"/>
                </a:solidFill>
              </a:rPr>
              <a:t>?&gt;</a:t>
            </a:r>
          </a:p>
          <a:p>
            <a:pPr>
              <a:buNone/>
            </a:pPr>
            <a:endParaRPr lang="en-US" sz="2400" b="1" dirty="0" smtClean="0">
              <a:solidFill>
                <a:srgbClr val="FF0066"/>
              </a:solidFill>
            </a:endParaRPr>
          </a:p>
          <a:p>
            <a:pPr>
              <a:buNone/>
            </a:pPr>
            <a:r>
              <a:rPr lang="en-US" sz="2400" b="1" dirty="0" smtClean="0">
                <a:solidFill>
                  <a:srgbClr val="00B050"/>
                </a:solidFill>
              </a:rPr>
              <a:t>Output:  </a:t>
            </a:r>
          </a:p>
          <a:p>
            <a:pPr>
              <a:buNone/>
            </a:pPr>
            <a:r>
              <a:rPr lang="en-US" sz="2400" dirty="0" smtClean="0"/>
              <a:t>Array ( [0] =&gt; Blue [1] =&gt; Orange [2] =&gt; Red [3] =&gt; Green )</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6786610" cy="428628"/>
          </a:xfrm>
        </p:spPr>
        <p:txBody>
          <a:bodyPr>
            <a:noAutofit/>
          </a:bodyPr>
          <a:lstStyle/>
          <a:p>
            <a:r>
              <a:rPr lang="en-US" sz="2400" b="1" dirty="0" smtClean="0">
                <a:solidFill>
                  <a:srgbClr val="C00000"/>
                </a:solidFill>
              </a:rPr>
              <a:t>Adding value to the end of array</a:t>
            </a:r>
            <a:endParaRPr lang="en-US" sz="2400" b="1" dirty="0">
              <a:solidFill>
                <a:srgbClr val="C00000"/>
              </a:solidFill>
            </a:endParaRPr>
          </a:p>
        </p:txBody>
      </p:sp>
      <p:sp>
        <p:nvSpPr>
          <p:cNvPr id="3" name="Content Placeholder 2"/>
          <p:cNvSpPr>
            <a:spLocks noGrp="1"/>
          </p:cNvSpPr>
          <p:nvPr>
            <p:ph sz="quarter" idx="1"/>
          </p:nvPr>
        </p:nvSpPr>
        <p:spPr>
          <a:xfrm>
            <a:off x="457200" y="1504952"/>
            <a:ext cx="8229600" cy="3281370"/>
          </a:xfrm>
        </p:spPr>
        <p:txBody>
          <a:bodyPr>
            <a:normAutofit lnSpcReduction="10000"/>
          </a:bodyPr>
          <a:lstStyle/>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$a=array("</a:t>
            </a:r>
            <a:r>
              <a:rPr lang="en-US" sz="2400" b="1" dirty="0" err="1" smtClean="0">
                <a:solidFill>
                  <a:srgbClr val="FF0066"/>
                </a:solidFill>
              </a:rPr>
              <a:t>red","green","blue</a:t>
            </a:r>
            <a:r>
              <a:rPr lang="en-US" sz="2400" b="1" dirty="0" smtClean="0">
                <a:solidFill>
                  <a:srgbClr val="FF0066"/>
                </a:solidFill>
              </a:rPr>
              <a:t>");</a:t>
            </a:r>
          </a:p>
          <a:p>
            <a:pPr>
              <a:buNone/>
            </a:pPr>
            <a:r>
              <a:rPr lang="en-US" sz="2400" b="1" dirty="0" smtClean="0">
                <a:solidFill>
                  <a:srgbClr val="FF0066"/>
                </a:solidFill>
              </a:rPr>
              <a:t>$a[]="</a:t>
            </a:r>
            <a:r>
              <a:rPr lang="en-US" sz="2400" b="1" dirty="0" err="1" smtClean="0">
                <a:solidFill>
                  <a:srgbClr val="FF0066"/>
                </a:solidFill>
              </a:rPr>
              <a:t>ddd</a:t>
            </a:r>
            <a:r>
              <a:rPr lang="en-US" sz="2400" b="1" dirty="0" smtClean="0">
                <a:solidFill>
                  <a:srgbClr val="FF0066"/>
                </a:solidFill>
              </a:rPr>
              <a:t>";</a:t>
            </a:r>
          </a:p>
          <a:p>
            <a:pPr>
              <a:buNone/>
            </a:pPr>
            <a:r>
              <a:rPr lang="en-US" sz="2400" b="1" dirty="0" err="1" smtClean="0">
                <a:solidFill>
                  <a:srgbClr val="FF0066"/>
                </a:solidFill>
              </a:rPr>
              <a:t>print_r</a:t>
            </a:r>
            <a:r>
              <a:rPr lang="en-US" sz="2400" b="1" dirty="0" smtClean="0">
                <a:solidFill>
                  <a:srgbClr val="FF0066"/>
                </a:solidFill>
              </a:rPr>
              <a:t>($a);</a:t>
            </a:r>
          </a:p>
          <a:p>
            <a:pPr>
              <a:buNone/>
            </a:pPr>
            <a:r>
              <a:rPr lang="en-US" sz="2400" b="1" dirty="0" smtClean="0">
                <a:solidFill>
                  <a:srgbClr val="FF0066"/>
                </a:solidFill>
              </a:rPr>
              <a:t>?&gt;</a:t>
            </a:r>
          </a:p>
          <a:p>
            <a:pPr>
              <a:buNone/>
            </a:pPr>
            <a:endParaRPr lang="en-US" sz="2400" b="1" dirty="0" smtClean="0">
              <a:solidFill>
                <a:srgbClr val="FF0066"/>
              </a:solidFill>
            </a:endParaRPr>
          </a:p>
          <a:p>
            <a:pPr>
              <a:buNone/>
            </a:pPr>
            <a:r>
              <a:rPr lang="en-US" sz="2400" b="1" dirty="0" smtClean="0">
                <a:solidFill>
                  <a:srgbClr val="00B050"/>
                </a:solidFill>
              </a:rPr>
              <a:t>Output:  </a:t>
            </a:r>
          </a:p>
          <a:p>
            <a:pPr>
              <a:buNone/>
            </a:pPr>
            <a:r>
              <a:rPr lang="en-US" sz="2400" dirty="0" smtClean="0"/>
              <a:t>Array ( [0] =&gt; red [1] =&gt; green [2] =&gt; blue [3] =&gt; </a:t>
            </a:r>
            <a:r>
              <a:rPr lang="en-US" sz="2400" dirty="0" err="1" smtClean="0"/>
              <a:t>ddd</a:t>
            </a:r>
            <a:r>
              <a:rPr lang="en-US" sz="2400" dirty="0" smtClean="0"/>
              <a:t> )</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1471594" cy="428644"/>
          </a:xfrm>
        </p:spPr>
        <p:txBody>
          <a:bodyPr>
            <a:normAutofit fontScale="90000"/>
          </a:bodyPr>
          <a:lstStyle/>
          <a:p>
            <a:r>
              <a:rPr lang="en-US" b="1" dirty="0" err="1" smtClean="0">
                <a:solidFill>
                  <a:srgbClr val="C00000"/>
                </a:solidFill>
              </a:rPr>
              <a:t>isset</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sz="quarter" idx="1"/>
          </p:nvPr>
        </p:nvSpPr>
        <p:spPr>
          <a:xfrm>
            <a:off x="214282" y="714356"/>
            <a:ext cx="8715436" cy="6000792"/>
          </a:xfrm>
        </p:spPr>
        <p:txBody>
          <a:bodyPr>
            <a:normAutofit fontScale="62500" lnSpcReduction="20000"/>
          </a:bodyPr>
          <a:lstStyle/>
          <a:p>
            <a:pPr algn="just"/>
            <a:r>
              <a:rPr lang="en-US" sz="3600" dirty="0" smtClean="0"/>
              <a:t>Checks whether a variable is set, which means that it has to be declared and is not NULL. This function returns true if the variable exists and is not NULL, otherwise it returns false.</a:t>
            </a:r>
          </a:p>
          <a:p>
            <a:pPr algn="just">
              <a:buNone/>
            </a:pPr>
            <a:endParaRPr lang="en-US" sz="3600" dirty="0" smtClean="0"/>
          </a:p>
          <a:p>
            <a:r>
              <a:rPr lang="en-US" sz="4000" dirty="0" smtClean="0"/>
              <a:t>Syntax : </a:t>
            </a:r>
            <a:r>
              <a:rPr lang="en-US" sz="4000" dirty="0" err="1" smtClean="0"/>
              <a:t>isset</a:t>
            </a:r>
            <a:r>
              <a:rPr lang="en-US" sz="4000" dirty="0" smtClean="0"/>
              <a:t>(</a:t>
            </a:r>
            <a:r>
              <a:rPr lang="en-US" sz="4000" i="1" dirty="0" smtClean="0"/>
              <a:t>variable, ....</a:t>
            </a:r>
            <a:r>
              <a:rPr lang="en-US" sz="4000" dirty="0" smtClean="0"/>
              <a:t>);</a:t>
            </a:r>
          </a:p>
          <a:p>
            <a:pPr>
              <a:buNone/>
            </a:pPr>
            <a:endParaRPr lang="en-US" dirty="0" smtClean="0"/>
          </a:p>
          <a:p>
            <a:pPr>
              <a:buNone/>
            </a:pPr>
            <a:r>
              <a:rPr lang="en-US" sz="3100" b="1" dirty="0" smtClean="0">
                <a:solidFill>
                  <a:srgbClr val="FF0066"/>
                </a:solidFill>
              </a:rPr>
              <a:t>&lt;?</a:t>
            </a:r>
            <a:r>
              <a:rPr lang="en-US" sz="3100" b="1" dirty="0" err="1" smtClean="0">
                <a:solidFill>
                  <a:srgbClr val="FF0066"/>
                </a:solidFill>
              </a:rPr>
              <a:t>php</a:t>
            </a:r>
            <a:r>
              <a:rPr lang="en-US" sz="3200" dirty="0" smtClean="0"/>
              <a:t> 					</a:t>
            </a:r>
            <a:r>
              <a:rPr lang="en-US" sz="3200" b="1" dirty="0" smtClean="0">
                <a:solidFill>
                  <a:srgbClr val="00B050"/>
                </a:solidFill>
              </a:rPr>
              <a:t>Output: </a:t>
            </a:r>
            <a:r>
              <a:rPr lang="en-US" sz="3200" dirty="0" smtClean="0"/>
              <a:t> Value is set to variable a.</a:t>
            </a:r>
            <a:endParaRPr lang="en-US" sz="3100" b="1" dirty="0" smtClean="0">
              <a:solidFill>
                <a:srgbClr val="FF0066"/>
              </a:solidFill>
            </a:endParaRPr>
          </a:p>
          <a:p>
            <a:pPr>
              <a:buNone/>
            </a:pPr>
            <a:r>
              <a:rPr lang="en-US" sz="3100" b="1" dirty="0" smtClean="0">
                <a:solidFill>
                  <a:srgbClr val="FF0066"/>
                </a:solidFill>
              </a:rPr>
              <a:t>$a = 10;</a:t>
            </a:r>
          </a:p>
          <a:p>
            <a:pPr>
              <a:buNone/>
            </a:pPr>
            <a:r>
              <a:rPr lang="en-US" sz="3100" b="1" dirty="0" smtClean="0">
                <a:solidFill>
                  <a:srgbClr val="FF0066"/>
                </a:solidFill>
              </a:rPr>
              <a:t>// True because $a is set</a:t>
            </a:r>
          </a:p>
          <a:p>
            <a:pPr>
              <a:buNone/>
            </a:pPr>
            <a:r>
              <a:rPr lang="en-US" sz="3100" b="1" dirty="0" smtClean="0">
                <a:solidFill>
                  <a:srgbClr val="FF0066"/>
                </a:solidFill>
              </a:rPr>
              <a:t>if (</a:t>
            </a:r>
            <a:r>
              <a:rPr lang="en-US" sz="3100" b="1" dirty="0" err="1" smtClean="0">
                <a:solidFill>
                  <a:srgbClr val="FF0066"/>
                </a:solidFill>
              </a:rPr>
              <a:t>isset</a:t>
            </a:r>
            <a:r>
              <a:rPr lang="en-US" sz="3100" b="1" dirty="0" smtClean="0">
                <a:solidFill>
                  <a:srgbClr val="FF0066"/>
                </a:solidFill>
              </a:rPr>
              <a:t>($a)) {</a:t>
            </a:r>
          </a:p>
          <a:p>
            <a:pPr>
              <a:buNone/>
            </a:pPr>
            <a:r>
              <a:rPr lang="en-US" sz="3100" b="1" dirty="0" smtClean="0">
                <a:solidFill>
                  <a:srgbClr val="FF0066"/>
                </a:solidFill>
              </a:rPr>
              <a:t>  echo "Value is set to variable a.&lt;</a:t>
            </a:r>
            <a:r>
              <a:rPr lang="en-US" sz="3100" b="1" dirty="0" err="1" smtClean="0">
                <a:solidFill>
                  <a:srgbClr val="FF0066"/>
                </a:solidFill>
              </a:rPr>
              <a:t>br</a:t>
            </a:r>
            <a:r>
              <a:rPr lang="en-US" sz="3100" b="1" dirty="0" smtClean="0">
                <a:solidFill>
                  <a:srgbClr val="FF0066"/>
                </a:solidFill>
              </a:rPr>
              <a:t>&gt;";</a:t>
            </a:r>
          </a:p>
          <a:p>
            <a:pPr>
              <a:buNone/>
            </a:pPr>
            <a:r>
              <a:rPr lang="en-US" sz="3100" b="1" dirty="0" smtClean="0">
                <a:solidFill>
                  <a:srgbClr val="FF0066"/>
                </a:solidFill>
              </a:rPr>
              <a:t>}</a:t>
            </a:r>
          </a:p>
          <a:p>
            <a:pPr>
              <a:buNone/>
            </a:pPr>
            <a:endParaRPr lang="en-US" sz="3100" b="1" dirty="0" smtClean="0">
              <a:solidFill>
                <a:srgbClr val="FF0066"/>
              </a:solidFill>
            </a:endParaRPr>
          </a:p>
          <a:p>
            <a:pPr>
              <a:buNone/>
            </a:pPr>
            <a:r>
              <a:rPr lang="en-US" sz="3100" b="1" dirty="0" smtClean="0">
                <a:solidFill>
                  <a:srgbClr val="FF0066"/>
                </a:solidFill>
              </a:rPr>
              <a:t>$b = null;</a:t>
            </a:r>
          </a:p>
          <a:p>
            <a:pPr>
              <a:buNone/>
            </a:pPr>
            <a:r>
              <a:rPr lang="en-US" sz="3100" b="1" dirty="0" smtClean="0">
                <a:solidFill>
                  <a:srgbClr val="FF0066"/>
                </a:solidFill>
              </a:rPr>
              <a:t>// False because $b is NULL</a:t>
            </a:r>
          </a:p>
          <a:p>
            <a:pPr>
              <a:buNone/>
            </a:pPr>
            <a:r>
              <a:rPr lang="en-US" sz="3100" b="1" dirty="0" smtClean="0">
                <a:solidFill>
                  <a:srgbClr val="FF0066"/>
                </a:solidFill>
              </a:rPr>
              <a:t>if (</a:t>
            </a:r>
            <a:r>
              <a:rPr lang="en-US" sz="3100" b="1" dirty="0" err="1" smtClean="0">
                <a:solidFill>
                  <a:srgbClr val="FF0066"/>
                </a:solidFill>
              </a:rPr>
              <a:t>isset</a:t>
            </a:r>
            <a:r>
              <a:rPr lang="en-US" sz="3100" b="1" dirty="0" smtClean="0">
                <a:solidFill>
                  <a:srgbClr val="FF0066"/>
                </a:solidFill>
              </a:rPr>
              <a:t>($b)) {</a:t>
            </a:r>
          </a:p>
          <a:p>
            <a:pPr>
              <a:buNone/>
            </a:pPr>
            <a:r>
              <a:rPr lang="en-US" sz="3100" b="1" dirty="0" smtClean="0">
                <a:solidFill>
                  <a:srgbClr val="FF0066"/>
                </a:solidFill>
              </a:rPr>
              <a:t>  echo "null is set to variable a.&lt;</a:t>
            </a:r>
            <a:r>
              <a:rPr lang="en-US" sz="3100" b="1" dirty="0" err="1" smtClean="0">
                <a:solidFill>
                  <a:srgbClr val="FF0066"/>
                </a:solidFill>
              </a:rPr>
              <a:t>br</a:t>
            </a:r>
            <a:r>
              <a:rPr lang="en-US" sz="3100" b="1" dirty="0" smtClean="0">
                <a:solidFill>
                  <a:srgbClr val="FF0066"/>
                </a:solidFill>
              </a:rPr>
              <a:t>&gt;";</a:t>
            </a:r>
          </a:p>
          <a:p>
            <a:pPr>
              <a:buNone/>
            </a:pPr>
            <a:r>
              <a:rPr lang="en-US" sz="3100" b="1" dirty="0" smtClean="0">
                <a:solidFill>
                  <a:srgbClr val="FF0066"/>
                </a:solidFill>
              </a:rPr>
              <a:t>}</a:t>
            </a:r>
          </a:p>
          <a:p>
            <a:pPr>
              <a:buNone/>
            </a:pPr>
            <a:r>
              <a:rPr lang="en-US" sz="3100" b="1" dirty="0" smtClean="0">
                <a:solidFill>
                  <a:srgbClr val="FF0066"/>
                </a:solidFill>
              </a:rPr>
              <a:t>?&gt;</a:t>
            </a:r>
            <a:endParaRPr lang="en-US" sz="31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219200"/>
            <a:ext cx="8786874" cy="4937760"/>
          </a:xfrm>
        </p:spPr>
        <p:txBody>
          <a:bodyPr>
            <a:normAutofit/>
          </a:bodyPr>
          <a:lstStyle/>
          <a:p>
            <a:pPr>
              <a:buNone/>
            </a:pPr>
            <a:r>
              <a:rPr lang="en-US" sz="2200" b="1" dirty="0" smtClean="0">
                <a:solidFill>
                  <a:srgbClr val="FF0066"/>
                </a:solidFill>
              </a:rPr>
              <a:t>&lt;?</a:t>
            </a:r>
            <a:r>
              <a:rPr lang="en-US" sz="2200" b="1" dirty="0" err="1" smtClean="0">
                <a:solidFill>
                  <a:srgbClr val="FF0066"/>
                </a:solidFill>
              </a:rPr>
              <a:t>php</a:t>
            </a:r>
            <a:endParaRPr lang="en-US" sz="2200" b="1" dirty="0" smtClean="0">
              <a:solidFill>
                <a:srgbClr val="FF0066"/>
              </a:solidFill>
            </a:endParaRPr>
          </a:p>
          <a:p>
            <a:pPr>
              <a:buNone/>
            </a:pPr>
            <a:r>
              <a:rPr lang="en-US" sz="2200" b="1" dirty="0" smtClean="0">
                <a:solidFill>
                  <a:srgbClr val="FF0066"/>
                </a:solidFill>
              </a:rPr>
              <a:t>$student=("</a:t>
            </a:r>
            <a:r>
              <a:rPr lang="en-US" sz="2200" b="1" dirty="0" err="1" smtClean="0">
                <a:solidFill>
                  <a:srgbClr val="FF0066"/>
                </a:solidFill>
              </a:rPr>
              <a:t>RollNo</a:t>
            </a:r>
            <a:r>
              <a:rPr lang="en-US" sz="2200" b="1" dirty="0" smtClean="0">
                <a:solidFill>
                  <a:srgbClr val="FF0066"/>
                </a:solidFill>
              </a:rPr>
              <a:t>"=&gt;"111","Name"=&gt;</a:t>
            </a:r>
            <a:r>
              <a:rPr lang="en-US" sz="2200" b="1" dirty="0" err="1" smtClean="0">
                <a:solidFill>
                  <a:srgbClr val="FF0066"/>
                </a:solidFill>
              </a:rPr>
              <a:t>null,"Class</a:t>
            </a:r>
            <a:r>
              <a:rPr lang="en-US" sz="2200" b="1" dirty="0" smtClean="0">
                <a:solidFill>
                  <a:srgbClr val="FF0066"/>
                </a:solidFill>
              </a:rPr>
              <a:t>"=&gt;"STDIV");</a:t>
            </a:r>
          </a:p>
          <a:p>
            <a:pPr>
              <a:buNone/>
            </a:pPr>
            <a:r>
              <a:rPr lang="en-US" sz="2200" b="1" dirty="0" err="1" smtClean="0">
                <a:solidFill>
                  <a:srgbClr val="FF0066"/>
                </a:solidFill>
              </a:rPr>
              <a:t>var_dump</a:t>
            </a:r>
            <a:r>
              <a:rPr lang="en-US" sz="2200" b="1" dirty="0" smtClean="0">
                <a:solidFill>
                  <a:srgbClr val="FF0066"/>
                </a:solidFill>
              </a:rPr>
              <a:t>(</a:t>
            </a:r>
            <a:r>
              <a:rPr lang="en-US" sz="2200" b="1" dirty="0" err="1" smtClean="0">
                <a:solidFill>
                  <a:srgbClr val="FF0066"/>
                </a:solidFill>
              </a:rPr>
              <a:t>isset</a:t>
            </a:r>
            <a:r>
              <a:rPr lang="en-US" sz="2200" b="1" dirty="0" smtClean="0">
                <a:solidFill>
                  <a:srgbClr val="FF0066"/>
                </a:solidFill>
              </a:rPr>
              <a:t>($student["Name"]));</a:t>
            </a:r>
          </a:p>
          <a:p>
            <a:pPr>
              <a:buNone/>
            </a:pPr>
            <a:r>
              <a:rPr lang="en-US" sz="2200" b="1" dirty="0" smtClean="0">
                <a:solidFill>
                  <a:srgbClr val="FF0066"/>
                </a:solidFill>
              </a:rPr>
              <a:t>echo "&lt;</a:t>
            </a:r>
            <a:r>
              <a:rPr lang="en-US" sz="2200" b="1" dirty="0" err="1" smtClean="0">
                <a:solidFill>
                  <a:srgbClr val="FF0066"/>
                </a:solidFill>
              </a:rPr>
              <a:t>br</a:t>
            </a:r>
            <a:r>
              <a:rPr lang="en-US" sz="2200" b="1" dirty="0" smtClean="0">
                <a:solidFill>
                  <a:srgbClr val="FF0066"/>
                </a:solidFill>
              </a:rPr>
              <a:t>&gt;";</a:t>
            </a:r>
          </a:p>
          <a:p>
            <a:pPr>
              <a:buNone/>
            </a:pPr>
            <a:r>
              <a:rPr lang="en-US" sz="2200" b="1" dirty="0" smtClean="0">
                <a:solidFill>
                  <a:srgbClr val="FF0066"/>
                </a:solidFill>
              </a:rPr>
              <a:t>if(</a:t>
            </a:r>
            <a:r>
              <a:rPr lang="en-US" sz="2200" b="1" dirty="0" err="1" smtClean="0">
                <a:solidFill>
                  <a:srgbClr val="FF0066"/>
                </a:solidFill>
              </a:rPr>
              <a:t>array_key_exists</a:t>
            </a:r>
            <a:r>
              <a:rPr lang="en-US" sz="2200" b="1" dirty="0" smtClean="0">
                <a:solidFill>
                  <a:srgbClr val="FF0066"/>
                </a:solidFill>
              </a:rPr>
              <a:t>("</a:t>
            </a:r>
            <a:r>
              <a:rPr lang="en-US" sz="2200" b="1" dirty="0" err="1" smtClean="0">
                <a:solidFill>
                  <a:srgbClr val="FF0066"/>
                </a:solidFill>
              </a:rPr>
              <a:t>Class",$student</a:t>
            </a:r>
            <a:r>
              <a:rPr lang="en-US" sz="2200" b="1" dirty="0" smtClean="0">
                <a:solidFill>
                  <a:srgbClr val="FF0066"/>
                </a:solidFill>
              </a:rPr>
              <a:t>))</a:t>
            </a:r>
          </a:p>
          <a:p>
            <a:pPr>
              <a:buNone/>
            </a:pPr>
            <a:r>
              <a:rPr lang="en-US" sz="2200" b="1" dirty="0" smtClean="0">
                <a:solidFill>
                  <a:srgbClr val="FF0066"/>
                </a:solidFill>
              </a:rPr>
              <a:t>	echo "Yes Class Key exists";</a:t>
            </a:r>
          </a:p>
          <a:p>
            <a:pPr>
              <a:buNone/>
            </a:pPr>
            <a:r>
              <a:rPr lang="en-US" sz="2200" b="1" dirty="0" smtClean="0">
                <a:solidFill>
                  <a:srgbClr val="FF0066"/>
                </a:solidFill>
              </a:rPr>
              <a:t>else</a:t>
            </a:r>
          </a:p>
          <a:p>
            <a:pPr>
              <a:buNone/>
            </a:pPr>
            <a:r>
              <a:rPr lang="en-US" sz="2200" b="1" dirty="0" smtClean="0">
                <a:solidFill>
                  <a:srgbClr val="FF0066"/>
                </a:solidFill>
              </a:rPr>
              <a:t>	echo "No Class Key does not exists";</a:t>
            </a:r>
          </a:p>
          <a:p>
            <a:pPr>
              <a:buNone/>
            </a:pPr>
            <a:r>
              <a:rPr lang="en-US" sz="2200" b="1" dirty="0" smtClean="0">
                <a:solidFill>
                  <a:srgbClr val="FF0066"/>
                </a:solidFill>
              </a:rPr>
              <a:t>echo "&lt;</a:t>
            </a:r>
            <a:r>
              <a:rPr lang="en-US" sz="2200" b="1" dirty="0" err="1" smtClean="0">
                <a:solidFill>
                  <a:srgbClr val="FF0066"/>
                </a:solidFill>
              </a:rPr>
              <a:t>br</a:t>
            </a:r>
            <a:r>
              <a:rPr lang="en-US" sz="2200" b="1" dirty="0" smtClean="0">
                <a:solidFill>
                  <a:srgbClr val="FF0066"/>
                </a:solidFill>
              </a:rPr>
              <a:t>&gt;";</a:t>
            </a:r>
          </a:p>
          <a:p>
            <a:pPr>
              <a:buNone/>
            </a:pPr>
            <a:r>
              <a:rPr lang="en-US" sz="2200" b="1" dirty="0" err="1" smtClean="0">
                <a:solidFill>
                  <a:srgbClr val="FF0066"/>
                </a:solidFill>
              </a:rPr>
              <a:t>var_dump</a:t>
            </a:r>
            <a:r>
              <a:rPr lang="en-US" sz="2200" b="1" dirty="0" smtClean="0">
                <a:solidFill>
                  <a:srgbClr val="FF0066"/>
                </a:solidFill>
              </a:rPr>
              <a:t>(</a:t>
            </a:r>
            <a:r>
              <a:rPr lang="en-US" sz="2200" b="1" dirty="0" err="1" smtClean="0">
                <a:solidFill>
                  <a:srgbClr val="FF0066"/>
                </a:solidFill>
              </a:rPr>
              <a:t>isset</a:t>
            </a:r>
            <a:r>
              <a:rPr lang="en-US" sz="2200" b="1" dirty="0" smtClean="0">
                <a:solidFill>
                  <a:srgbClr val="FF0066"/>
                </a:solidFill>
              </a:rPr>
              <a:t>($student["</a:t>
            </a:r>
            <a:r>
              <a:rPr lang="en-US" sz="2200" b="1" dirty="0" err="1" smtClean="0">
                <a:solidFill>
                  <a:srgbClr val="FF0066"/>
                </a:solidFill>
              </a:rPr>
              <a:t>RollNo</a:t>
            </a:r>
            <a:r>
              <a:rPr lang="en-US" sz="2200" b="1" dirty="0" smtClean="0">
                <a:solidFill>
                  <a:srgbClr val="FF0066"/>
                </a:solidFill>
              </a:rPr>
              <a:t>"]));</a:t>
            </a:r>
          </a:p>
          <a:p>
            <a:pPr>
              <a:buNone/>
            </a:pPr>
            <a:r>
              <a:rPr lang="en-US" sz="2200" b="1" dirty="0" smtClean="0">
                <a:solidFill>
                  <a:srgbClr val="FF0066"/>
                </a:solidFill>
              </a:rPr>
              <a:t>?&gt;</a:t>
            </a:r>
            <a:endParaRPr lang="en-US" sz="2200" b="1" dirty="0">
              <a:solidFill>
                <a:srgbClr val="FF0066"/>
              </a:solidFill>
            </a:endParaRPr>
          </a:p>
        </p:txBody>
      </p:sp>
      <p:sp>
        <p:nvSpPr>
          <p:cNvPr id="4" name="Title 1"/>
          <p:cNvSpPr>
            <a:spLocks noGrp="1"/>
          </p:cNvSpPr>
          <p:nvPr>
            <p:ph type="title"/>
          </p:nvPr>
        </p:nvSpPr>
        <p:spPr>
          <a:xfrm>
            <a:off x="428596" y="428588"/>
            <a:ext cx="1471594" cy="428644"/>
          </a:xfrm>
        </p:spPr>
        <p:txBody>
          <a:bodyPr>
            <a:normAutofit fontScale="90000"/>
          </a:bodyPr>
          <a:lstStyle/>
          <a:p>
            <a:r>
              <a:rPr lang="en-US" b="1" dirty="0" err="1" smtClean="0">
                <a:solidFill>
                  <a:srgbClr val="C00000"/>
                </a:solidFill>
              </a:rPr>
              <a:t>isset</a:t>
            </a:r>
            <a:r>
              <a:rPr lang="en-US" b="1" dirty="0" smtClean="0">
                <a:solidFill>
                  <a:srgbClr val="C00000"/>
                </a:solidFill>
              </a:rPr>
              <a:t>()</a:t>
            </a:r>
            <a:endParaRPr lang="en-US" b="1" dirty="0">
              <a:solidFill>
                <a:srgbClr val="C00000"/>
              </a:solidFill>
            </a:endParaRPr>
          </a:p>
        </p:txBody>
      </p:sp>
      <p:sp>
        <p:nvSpPr>
          <p:cNvPr id="2" name="Footer Placeholder 1"/>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endParaRPr lang="en-US" dirty="0" smtClean="0"/>
          </a:p>
          <a:p>
            <a:pPr>
              <a:buNone/>
            </a:pPr>
            <a:r>
              <a:rPr lang="en-US" b="1" dirty="0" smtClean="0">
                <a:solidFill>
                  <a:srgbClr val="00B050"/>
                </a:solidFill>
              </a:rPr>
              <a:t>Output:</a:t>
            </a:r>
          </a:p>
          <a:p>
            <a:pPr>
              <a:buNone/>
            </a:pPr>
            <a:r>
              <a:rPr lang="en-US" dirty="0" smtClean="0"/>
              <a:t>   D:\</a:t>
            </a:r>
            <a:r>
              <a:rPr lang="en-US" dirty="0" err="1" smtClean="0"/>
              <a:t>wamp</a:t>
            </a:r>
            <a:r>
              <a:rPr lang="en-US" dirty="0" smtClean="0"/>
              <a:t>\www\demoarray.php:3:boolean false </a:t>
            </a:r>
          </a:p>
          <a:p>
            <a:pPr>
              <a:buNone/>
            </a:pPr>
            <a:r>
              <a:rPr lang="en-US" dirty="0" smtClean="0"/>
              <a:t/>
            </a:r>
            <a:br>
              <a:rPr lang="en-US" dirty="0" smtClean="0"/>
            </a:br>
            <a:r>
              <a:rPr lang="en-US" dirty="0" smtClean="0"/>
              <a:t>Yes Class Key exists</a:t>
            </a:r>
          </a:p>
          <a:p>
            <a:pPr>
              <a:buNone/>
            </a:pPr>
            <a:r>
              <a:rPr lang="en-US" dirty="0" smtClean="0"/>
              <a:t/>
            </a:r>
            <a:br>
              <a:rPr lang="en-US" dirty="0" smtClean="0"/>
            </a:br>
            <a:r>
              <a:rPr lang="en-US" dirty="0" smtClean="0"/>
              <a:t>D:\</a:t>
            </a:r>
            <a:r>
              <a:rPr lang="en-US" dirty="0" err="1" smtClean="0"/>
              <a:t>wamp</a:t>
            </a:r>
            <a:r>
              <a:rPr lang="en-US" dirty="0" smtClean="0"/>
              <a:t>\www\demoarray.php:10:boolean true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1543032" cy="571520"/>
          </a:xfrm>
        </p:spPr>
        <p:txBody>
          <a:bodyPr>
            <a:normAutofit fontScale="90000"/>
          </a:bodyPr>
          <a:lstStyle/>
          <a:p>
            <a:r>
              <a:rPr lang="en-US" b="1" dirty="0" smtClean="0">
                <a:solidFill>
                  <a:srgbClr val="C00000"/>
                </a:solidFill>
              </a:rPr>
              <a:t>unset()</a:t>
            </a:r>
            <a:endParaRPr lang="en-US" b="1" dirty="0">
              <a:solidFill>
                <a:srgbClr val="C00000"/>
              </a:solidFill>
            </a:endParaRPr>
          </a:p>
        </p:txBody>
      </p:sp>
      <p:sp>
        <p:nvSpPr>
          <p:cNvPr id="3" name="Content Placeholder 2"/>
          <p:cNvSpPr>
            <a:spLocks noGrp="1"/>
          </p:cNvSpPr>
          <p:nvPr>
            <p:ph sz="quarter" idx="1"/>
          </p:nvPr>
        </p:nvSpPr>
        <p:spPr>
          <a:xfrm>
            <a:off x="457200" y="1219200"/>
            <a:ext cx="8401080" cy="4937760"/>
          </a:xfrm>
        </p:spPr>
        <p:txBody>
          <a:bodyPr/>
          <a:lstStyle/>
          <a:p>
            <a:r>
              <a:rPr lang="en-US" dirty="0" smtClean="0"/>
              <a:t>unsets a variable.</a:t>
            </a:r>
          </a:p>
          <a:p>
            <a:pPr>
              <a:buNone/>
            </a:pPr>
            <a:r>
              <a:rPr lang="en-US" sz="2400" b="1" dirty="0" smtClean="0"/>
              <a:t>Syntax : unset(</a:t>
            </a:r>
            <a:r>
              <a:rPr lang="en-US" sz="2400" b="1" i="1" dirty="0" smtClean="0"/>
              <a:t>variable, ....</a:t>
            </a:r>
            <a:r>
              <a:rPr lang="en-US" sz="2400" b="1" dirty="0" smtClean="0"/>
              <a:t>); </a:t>
            </a:r>
          </a:p>
          <a:p>
            <a:pPr>
              <a:buNone/>
            </a:pPr>
            <a:endParaRPr lang="en-US" b="1" dirty="0" smtClean="0"/>
          </a:p>
          <a:p>
            <a:pPr>
              <a:buNone/>
            </a:pPr>
            <a:r>
              <a:rPr lang="en-US" sz="2200" b="1" dirty="0" smtClean="0">
                <a:solidFill>
                  <a:srgbClr val="FF0066"/>
                </a:solidFill>
              </a:rPr>
              <a:t>&lt;?</a:t>
            </a:r>
            <a:r>
              <a:rPr lang="en-US" sz="2200" b="1" dirty="0" err="1" smtClean="0">
                <a:solidFill>
                  <a:srgbClr val="FF0066"/>
                </a:solidFill>
              </a:rPr>
              <a:t>php</a:t>
            </a:r>
            <a:endParaRPr lang="en-US" sz="2200" b="1" dirty="0" smtClean="0">
              <a:solidFill>
                <a:srgbClr val="FF0066"/>
              </a:solidFill>
            </a:endParaRPr>
          </a:p>
          <a:p>
            <a:pPr>
              <a:buNone/>
            </a:pPr>
            <a:r>
              <a:rPr lang="en-US" sz="2200" b="1" dirty="0" smtClean="0">
                <a:solidFill>
                  <a:srgbClr val="FF0066"/>
                </a:solidFill>
              </a:rPr>
              <a:t>$a = </a:t>
            </a:r>
            <a:r>
              <a:rPr lang="en-US" sz="2200" b="1" dirty="0" smtClean="0">
                <a:solidFill>
                  <a:srgbClr val="FF0066"/>
                </a:solidFill>
              </a:rPr>
              <a:t>“</a:t>
            </a:r>
            <a:r>
              <a:rPr lang="en-US" sz="2200" b="1" dirty="0" smtClean="0">
                <a:solidFill>
                  <a:srgbClr val="FF0066"/>
                </a:solidFill>
              </a:rPr>
              <a:t>SBUP</a:t>
            </a:r>
            <a:r>
              <a:rPr lang="en-US" sz="2200" b="1" dirty="0" smtClean="0">
                <a:solidFill>
                  <a:srgbClr val="FF0066"/>
                </a:solidFill>
              </a:rPr>
              <a:t>";</a:t>
            </a:r>
            <a:endParaRPr lang="en-US" sz="2200" b="1" dirty="0" smtClean="0">
              <a:solidFill>
                <a:srgbClr val="FF0066"/>
              </a:solidFill>
            </a:endParaRPr>
          </a:p>
          <a:p>
            <a:pPr>
              <a:buNone/>
            </a:pPr>
            <a:r>
              <a:rPr lang="en-US" sz="2200" b="1" dirty="0" smtClean="0">
                <a:solidFill>
                  <a:srgbClr val="FF0066"/>
                </a:solidFill>
              </a:rPr>
              <a:t>echo "The value of variable 'a' before unset: " . $a . "&lt;</a:t>
            </a:r>
            <a:r>
              <a:rPr lang="en-US" sz="2200" b="1" dirty="0" err="1" smtClean="0">
                <a:solidFill>
                  <a:srgbClr val="FF0066"/>
                </a:solidFill>
              </a:rPr>
              <a:t>br</a:t>
            </a:r>
            <a:r>
              <a:rPr lang="en-US" sz="2200" b="1" dirty="0" smtClean="0">
                <a:solidFill>
                  <a:srgbClr val="FF0066"/>
                </a:solidFill>
              </a:rPr>
              <a:t>&gt;";</a:t>
            </a:r>
          </a:p>
          <a:p>
            <a:pPr>
              <a:buNone/>
            </a:pPr>
            <a:r>
              <a:rPr lang="en-US" sz="2200" b="1" dirty="0" smtClean="0">
                <a:solidFill>
                  <a:srgbClr val="FF0066"/>
                </a:solidFill>
              </a:rPr>
              <a:t>unset($a);</a:t>
            </a:r>
          </a:p>
          <a:p>
            <a:pPr>
              <a:buNone/>
            </a:pPr>
            <a:r>
              <a:rPr lang="en-US" sz="2200" b="1" dirty="0" smtClean="0">
                <a:solidFill>
                  <a:srgbClr val="FF0066"/>
                </a:solidFill>
              </a:rPr>
              <a:t>echo "The value of variable 'a' after unset: " . $a;</a:t>
            </a:r>
          </a:p>
          <a:p>
            <a:pPr>
              <a:buNone/>
            </a:pPr>
            <a:r>
              <a:rPr lang="en-US" sz="2200" b="1" dirty="0" smtClean="0">
                <a:solidFill>
                  <a:srgbClr val="FF0066"/>
                </a:solidFill>
              </a:rPr>
              <a:t>?&gt;</a:t>
            </a:r>
            <a:endParaRPr lang="en-US" sz="22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1543032" cy="571520"/>
          </a:xfrm>
        </p:spPr>
        <p:txBody>
          <a:bodyPr>
            <a:normAutofit fontScale="90000"/>
          </a:bodyPr>
          <a:lstStyle/>
          <a:p>
            <a:r>
              <a:rPr lang="en-US" b="1" dirty="0" smtClean="0">
                <a:solidFill>
                  <a:srgbClr val="C00000"/>
                </a:solidFill>
              </a:rPr>
              <a:t>unset()</a:t>
            </a:r>
            <a:endParaRPr lang="en-US" b="1" dirty="0">
              <a:solidFill>
                <a:srgbClr val="C00000"/>
              </a:solidFill>
            </a:endParaRPr>
          </a:p>
        </p:txBody>
      </p:sp>
      <p:sp>
        <p:nvSpPr>
          <p:cNvPr id="3" name="Content Placeholder 2"/>
          <p:cNvSpPr>
            <a:spLocks noGrp="1"/>
          </p:cNvSpPr>
          <p:nvPr>
            <p:ph sz="quarter" idx="1"/>
          </p:nvPr>
        </p:nvSpPr>
        <p:spPr>
          <a:xfrm>
            <a:off x="457200" y="1219200"/>
            <a:ext cx="8401080" cy="4937760"/>
          </a:xfrm>
        </p:spPr>
        <p:txBody>
          <a:bodyPr>
            <a:normAutofit/>
          </a:bodyPr>
          <a:lstStyle/>
          <a:p>
            <a:r>
              <a:rPr lang="en-US" dirty="0" smtClean="0"/>
              <a:t>unsets a variable.</a:t>
            </a:r>
          </a:p>
          <a:p>
            <a:pPr>
              <a:buNone/>
            </a:pPr>
            <a:r>
              <a:rPr lang="en-US" sz="2400" b="1" dirty="0" smtClean="0"/>
              <a:t>Syntax : unset(</a:t>
            </a:r>
            <a:r>
              <a:rPr lang="en-US" sz="2400" b="1" i="1" dirty="0" smtClean="0"/>
              <a:t>variable, ....</a:t>
            </a:r>
            <a:r>
              <a:rPr lang="en-US" sz="2400" b="1" dirty="0" smtClean="0"/>
              <a:t>); </a:t>
            </a:r>
          </a:p>
          <a:p>
            <a:pPr>
              <a:buNone/>
            </a:pPr>
            <a:endParaRPr lang="en-US" b="1" dirty="0" smtClean="0"/>
          </a:p>
          <a:p>
            <a:pPr>
              <a:buNone/>
            </a:pPr>
            <a:r>
              <a:rPr lang="en-US" sz="2200" b="1" dirty="0" smtClean="0">
                <a:solidFill>
                  <a:srgbClr val="FF0066"/>
                </a:solidFill>
              </a:rPr>
              <a:t>&lt;?</a:t>
            </a:r>
            <a:r>
              <a:rPr lang="en-US" sz="2200" b="1" dirty="0" err="1" smtClean="0">
                <a:solidFill>
                  <a:srgbClr val="FF0066"/>
                </a:solidFill>
              </a:rPr>
              <a:t>php</a:t>
            </a:r>
            <a:endParaRPr lang="en-US" sz="2200" b="1" dirty="0" smtClean="0">
              <a:solidFill>
                <a:srgbClr val="FF0066"/>
              </a:solidFill>
            </a:endParaRPr>
          </a:p>
          <a:p>
            <a:pPr>
              <a:buNone/>
            </a:pPr>
            <a:r>
              <a:rPr lang="en-US" sz="2200" b="1" dirty="0" smtClean="0">
                <a:solidFill>
                  <a:srgbClr val="FF0066"/>
                </a:solidFill>
              </a:rPr>
              <a:t>$a = array(1,2,3,4,5);</a:t>
            </a:r>
          </a:p>
          <a:p>
            <a:pPr>
              <a:buNone/>
            </a:pPr>
            <a:r>
              <a:rPr lang="en-US" sz="2200" b="1" dirty="0" smtClean="0">
                <a:solidFill>
                  <a:srgbClr val="FF0066"/>
                </a:solidFill>
              </a:rPr>
              <a:t>echo "Before unset :&lt;</a:t>
            </a:r>
            <a:r>
              <a:rPr lang="en-US" sz="2200" b="1" dirty="0" err="1" smtClean="0">
                <a:solidFill>
                  <a:srgbClr val="FF0066"/>
                </a:solidFill>
              </a:rPr>
              <a:t>br</a:t>
            </a:r>
            <a:r>
              <a:rPr lang="en-US" sz="2200" b="1" dirty="0" smtClean="0">
                <a:solidFill>
                  <a:srgbClr val="FF0066"/>
                </a:solidFill>
              </a:rPr>
              <a:t>&gt;";</a:t>
            </a:r>
          </a:p>
          <a:p>
            <a:pPr>
              <a:buNone/>
            </a:pPr>
            <a:r>
              <a:rPr lang="en-US" sz="2200" b="1" dirty="0" err="1" smtClean="0">
                <a:solidFill>
                  <a:srgbClr val="FF0066"/>
                </a:solidFill>
              </a:rPr>
              <a:t>print_r</a:t>
            </a:r>
            <a:r>
              <a:rPr lang="en-US" sz="2200" b="1" dirty="0" smtClean="0">
                <a:solidFill>
                  <a:srgbClr val="FF0066"/>
                </a:solidFill>
              </a:rPr>
              <a:t>($a);</a:t>
            </a:r>
          </a:p>
          <a:p>
            <a:pPr>
              <a:buNone/>
            </a:pPr>
            <a:r>
              <a:rPr lang="en-US" sz="2200" b="1" dirty="0" smtClean="0">
                <a:solidFill>
                  <a:srgbClr val="FF0066"/>
                </a:solidFill>
              </a:rPr>
              <a:t>echo "&lt;</a:t>
            </a:r>
            <a:r>
              <a:rPr lang="en-US" sz="2200" b="1" dirty="0" err="1" smtClean="0">
                <a:solidFill>
                  <a:srgbClr val="FF0066"/>
                </a:solidFill>
              </a:rPr>
              <a:t>br</a:t>
            </a:r>
            <a:r>
              <a:rPr lang="en-US" sz="2200" b="1" dirty="0" smtClean="0">
                <a:solidFill>
                  <a:srgbClr val="FF0066"/>
                </a:solidFill>
              </a:rPr>
              <a:t>&gt;After unset :&lt;</a:t>
            </a:r>
            <a:r>
              <a:rPr lang="en-US" sz="2200" b="1" dirty="0" err="1" smtClean="0">
                <a:solidFill>
                  <a:srgbClr val="FF0066"/>
                </a:solidFill>
              </a:rPr>
              <a:t>br</a:t>
            </a:r>
            <a:r>
              <a:rPr lang="en-US" sz="2200" b="1" dirty="0" smtClean="0">
                <a:solidFill>
                  <a:srgbClr val="FF0066"/>
                </a:solidFill>
              </a:rPr>
              <a:t>&gt;";</a:t>
            </a:r>
          </a:p>
          <a:p>
            <a:pPr>
              <a:buNone/>
            </a:pPr>
            <a:r>
              <a:rPr lang="en-US" sz="2200" b="1" dirty="0" smtClean="0">
                <a:solidFill>
                  <a:srgbClr val="FF0066"/>
                </a:solidFill>
              </a:rPr>
              <a:t>unset($a[2]);</a:t>
            </a:r>
          </a:p>
          <a:p>
            <a:pPr>
              <a:buNone/>
            </a:pPr>
            <a:r>
              <a:rPr lang="en-US" sz="2200" b="1" dirty="0" err="1" smtClean="0">
                <a:solidFill>
                  <a:srgbClr val="FF0066"/>
                </a:solidFill>
              </a:rPr>
              <a:t>print_r</a:t>
            </a:r>
            <a:r>
              <a:rPr lang="en-US" sz="2200" b="1" dirty="0" smtClean="0">
                <a:solidFill>
                  <a:srgbClr val="FF0066"/>
                </a:solidFill>
              </a:rPr>
              <a:t>($a);</a:t>
            </a:r>
          </a:p>
          <a:p>
            <a:pPr>
              <a:buNone/>
            </a:pPr>
            <a:r>
              <a:rPr lang="en-US" sz="2200" b="1" dirty="0" smtClean="0">
                <a:solidFill>
                  <a:srgbClr val="FF0066"/>
                </a:solidFill>
              </a:rPr>
              <a:t>?&gt;</a:t>
            </a:r>
            <a:endParaRPr lang="en-US" sz="22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1257280" cy="357190"/>
          </a:xfrm>
        </p:spPr>
        <p:txBody>
          <a:bodyPr>
            <a:normAutofit fontScale="90000"/>
          </a:bodyPr>
          <a:lstStyle/>
          <a:p>
            <a:r>
              <a:rPr lang="en-US" b="1" dirty="0" smtClean="0">
                <a:solidFill>
                  <a:srgbClr val="C00000"/>
                </a:solidFill>
              </a:rPr>
              <a:t>list() </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This function is used to copy values from array to the variables.</a:t>
            </a:r>
          </a:p>
          <a:p>
            <a:r>
              <a:rPr lang="en-US" b="1" u="sng" dirty="0" smtClean="0"/>
              <a:t>Syntax:</a:t>
            </a:r>
            <a:r>
              <a:rPr lang="en-US" dirty="0" smtClean="0"/>
              <a:t> list(</a:t>
            </a:r>
            <a:r>
              <a:rPr lang="en-US" i="1" dirty="0" smtClean="0"/>
              <a:t>var1, var2, ...</a:t>
            </a:r>
            <a:r>
              <a:rPr lang="en-US" dirty="0" smtClean="0"/>
              <a:t>)</a:t>
            </a:r>
          </a:p>
          <a:p>
            <a:pPr>
              <a:buNone/>
            </a:pPr>
            <a:endParaRPr lang="en-US" dirty="0" smtClean="0"/>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$cities=array('</a:t>
            </a:r>
            <a:r>
              <a:rPr lang="en-US" sz="2400" b="1" dirty="0" err="1" smtClean="0">
                <a:solidFill>
                  <a:srgbClr val="FF0066"/>
                </a:solidFill>
              </a:rPr>
              <a:t>Mumbai','Delhi','Nagpur</a:t>
            </a:r>
            <a:r>
              <a:rPr lang="en-US" sz="2400" b="1" dirty="0" smtClean="0">
                <a:solidFill>
                  <a:srgbClr val="FF0066"/>
                </a:solidFill>
              </a:rPr>
              <a:t>');</a:t>
            </a:r>
          </a:p>
          <a:p>
            <a:pPr>
              <a:buNone/>
            </a:pPr>
            <a:r>
              <a:rPr lang="en-US" sz="2400" b="1" dirty="0" smtClean="0">
                <a:solidFill>
                  <a:srgbClr val="FF0066"/>
                </a:solidFill>
              </a:rPr>
              <a:t>list($</a:t>
            </a:r>
            <a:r>
              <a:rPr lang="en-US" sz="2400" b="1" dirty="0" err="1" smtClean="0">
                <a:solidFill>
                  <a:srgbClr val="FF0066"/>
                </a:solidFill>
              </a:rPr>
              <a:t>cn,$cs,$c</a:t>
            </a:r>
            <a:r>
              <a:rPr lang="en-US" sz="2400" b="1" dirty="0" smtClean="0">
                <a:solidFill>
                  <a:srgbClr val="FF0066"/>
                </a:solidFill>
              </a:rPr>
              <a:t>)=$cities;</a:t>
            </a:r>
          </a:p>
          <a:p>
            <a:pPr>
              <a:buNone/>
            </a:pPr>
            <a:r>
              <a:rPr lang="en-US" sz="2400" b="1" dirty="0" smtClean="0">
                <a:solidFill>
                  <a:srgbClr val="FF0066"/>
                </a:solidFill>
              </a:rPr>
              <a:t>echo "$</a:t>
            </a:r>
            <a:r>
              <a:rPr lang="en-US" sz="2400" b="1" dirty="0" err="1" smtClean="0">
                <a:solidFill>
                  <a:srgbClr val="FF0066"/>
                </a:solidFill>
              </a:rPr>
              <a:t>cn</a:t>
            </a:r>
            <a:r>
              <a:rPr lang="en-US" sz="2400" b="1" dirty="0" smtClean="0">
                <a:solidFill>
                  <a:srgbClr val="FF0066"/>
                </a:solidFill>
              </a:rPr>
              <a:t>,  $</a:t>
            </a:r>
            <a:r>
              <a:rPr lang="en-US" sz="2400" b="1" dirty="0" err="1" smtClean="0">
                <a:solidFill>
                  <a:srgbClr val="FF0066"/>
                </a:solidFill>
              </a:rPr>
              <a:t>cs</a:t>
            </a:r>
            <a:r>
              <a:rPr lang="en-US" sz="2400" b="1" dirty="0" smtClean="0">
                <a:solidFill>
                  <a:srgbClr val="FF0066"/>
                </a:solidFill>
              </a:rPr>
              <a:t> and $c";</a:t>
            </a:r>
          </a:p>
          <a:p>
            <a:pPr>
              <a:buNone/>
            </a:pPr>
            <a:r>
              <a:rPr lang="en-US" sz="2400" b="1" dirty="0" smtClean="0">
                <a:solidFill>
                  <a:srgbClr val="FF0066"/>
                </a:solidFill>
              </a:rPr>
              <a:t>?&gt;</a:t>
            </a:r>
          </a:p>
          <a:p>
            <a:pPr>
              <a:buNone/>
            </a:pPr>
            <a:r>
              <a:rPr lang="en-US" sz="2400" b="1" dirty="0" smtClean="0">
                <a:solidFill>
                  <a:srgbClr val="00B050"/>
                </a:solidFill>
              </a:rPr>
              <a:t>Output:</a:t>
            </a:r>
            <a:r>
              <a:rPr lang="en-US" sz="2400" b="1" dirty="0" smtClean="0">
                <a:solidFill>
                  <a:srgbClr val="FF0066"/>
                </a:solidFill>
              </a:rPr>
              <a:t> </a:t>
            </a:r>
            <a:r>
              <a:rPr lang="en-US" sz="2400" dirty="0" smtClean="0"/>
              <a:t>Mumbai, Delhi and Nagpur</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dirty="0" smtClean="0"/>
              <a:t>Dr. Savita </a:t>
            </a:r>
            <a:r>
              <a:rPr lang="en-US" dirty="0" err="1" smtClean="0"/>
              <a:t>Mohurle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r>
              <a:rPr lang="en-US" b="1" dirty="0" smtClean="0">
                <a:solidFill>
                  <a:srgbClr val="00B050"/>
                </a:solidFill>
              </a:rPr>
              <a:t>Output: </a:t>
            </a:r>
          </a:p>
          <a:p>
            <a:pPr>
              <a:buNone/>
            </a:pPr>
            <a:r>
              <a:rPr lang="en-US" dirty="0" smtClean="0"/>
              <a:t>   Before unset :</a:t>
            </a:r>
            <a:br>
              <a:rPr lang="en-US" dirty="0" smtClean="0"/>
            </a:br>
            <a:r>
              <a:rPr lang="en-US" dirty="0" smtClean="0"/>
              <a:t>Array ( [0] =&gt; 1 [1] =&gt; 2 [2] =&gt; 3 [3] =&gt; 4 [4] =&gt; 5 )</a:t>
            </a:r>
            <a:br>
              <a:rPr lang="en-US" dirty="0" smtClean="0"/>
            </a:br>
            <a:r>
              <a:rPr lang="en-US" dirty="0" smtClean="0"/>
              <a:t>After unset :</a:t>
            </a:r>
            <a:br>
              <a:rPr lang="en-US" dirty="0" smtClean="0"/>
            </a:br>
            <a:r>
              <a:rPr lang="en-US" dirty="0" smtClean="0"/>
              <a:t>Array ( [0] =&gt; 1 [1] =&gt; 2 [3] =&gt; 4 [4] =&gt; 5 )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1828784" cy="428644"/>
          </a:xfrm>
        </p:spPr>
        <p:txBody>
          <a:bodyPr>
            <a:normAutofit fontScale="90000"/>
          </a:bodyPr>
          <a:lstStyle/>
          <a:p>
            <a:r>
              <a:rPr lang="en-US" b="1" dirty="0" smtClean="0">
                <a:solidFill>
                  <a:srgbClr val="C00000"/>
                </a:solidFill>
              </a:rPr>
              <a:t>reset()</a:t>
            </a:r>
            <a:endParaRPr lang="en-US" b="1" dirty="0">
              <a:solidFill>
                <a:srgbClr val="C00000"/>
              </a:solidFill>
            </a:endParaRPr>
          </a:p>
        </p:txBody>
      </p:sp>
      <p:sp>
        <p:nvSpPr>
          <p:cNvPr id="3" name="Content Placeholder 2"/>
          <p:cNvSpPr>
            <a:spLocks noGrp="1"/>
          </p:cNvSpPr>
          <p:nvPr>
            <p:ph sz="quarter" idx="1"/>
          </p:nvPr>
        </p:nvSpPr>
        <p:spPr>
          <a:xfrm>
            <a:off x="357158" y="642918"/>
            <a:ext cx="8329642" cy="6143644"/>
          </a:xfrm>
        </p:spPr>
        <p:txBody>
          <a:bodyPr>
            <a:normAutofit fontScale="77500" lnSpcReduction="20000"/>
          </a:bodyPr>
          <a:lstStyle/>
          <a:p>
            <a:r>
              <a:rPr lang="en-US" dirty="0" smtClean="0"/>
              <a:t>Set the internal pointer of an array to its first element.</a:t>
            </a:r>
          </a:p>
          <a:p>
            <a:pPr>
              <a:buNone/>
            </a:pPr>
            <a:r>
              <a:rPr lang="en-US" b="1" dirty="0" smtClean="0"/>
              <a:t>Syntax : reset ( array &amp;$array )</a:t>
            </a:r>
          </a:p>
          <a:p>
            <a:pPr>
              <a:buNone/>
            </a:pPr>
            <a:endParaRPr lang="en-US" b="1" dirty="0" smtClean="0"/>
          </a:p>
          <a:p>
            <a:pPr>
              <a:buNone/>
            </a:pPr>
            <a:r>
              <a:rPr lang="en-US" sz="2800" b="1" dirty="0" smtClean="0">
                <a:solidFill>
                  <a:srgbClr val="FF0066"/>
                </a:solidFill>
              </a:rPr>
              <a:t>&lt;?</a:t>
            </a:r>
            <a:r>
              <a:rPr lang="en-US" sz="2800" b="1" dirty="0" err="1" smtClean="0">
                <a:solidFill>
                  <a:srgbClr val="FF0066"/>
                </a:solidFill>
              </a:rPr>
              <a:t>php</a:t>
            </a:r>
            <a:endParaRPr lang="en-US" sz="2800" b="1" dirty="0" smtClean="0">
              <a:solidFill>
                <a:srgbClr val="FF0066"/>
              </a:solidFill>
            </a:endParaRPr>
          </a:p>
          <a:p>
            <a:pPr>
              <a:buNone/>
            </a:pPr>
            <a:r>
              <a:rPr lang="en-US" sz="2800" b="1" dirty="0" smtClean="0">
                <a:solidFill>
                  <a:srgbClr val="FF0066"/>
                </a:solidFill>
              </a:rPr>
              <a:t>$array = array('1','2','3','4');</a:t>
            </a:r>
          </a:p>
          <a:p>
            <a:pPr>
              <a:buNone/>
            </a:pPr>
            <a:endParaRPr lang="en-US" sz="2800" b="1" dirty="0" smtClean="0">
              <a:solidFill>
                <a:srgbClr val="FF0066"/>
              </a:solidFill>
            </a:endParaRPr>
          </a:p>
          <a:p>
            <a:pPr>
              <a:buNone/>
            </a:pPr>
            <a:r>
              <a:rPr lang="en-US" sz="2800" b="1" dirty="0" smtClean="0">
                <a:solidFill>
                  <a:srgbClr val="FF0066"/>
                </a:solidFill>
              </a:rPr>
              <a:t>// by default, the pointer is on the first element</a:t>
            </a:r>
          </a:p>
          <a:p>
            <a:pPr>
              <a:buNone/>
            </a:pPr>
            <a:r>
              <a:rPr lang="en-US" sz="2800" b="1" dirty="0" smtClean="0">
                <a:solidFill>
                  <a:srgbClr val="FF0066"/>
                </a:solidFill>
              </a:rPr>
              <a:t>echo "Current: ".current($array) . "&lt;</a:t>
            </a:r>
            <a:r>
              <a:rPr lang="en-US" sz="2800" b="1" dirty="0" err="1" smtClean="0">
                <a:solidFill>
                  <a:srgbClr val="FF0066"/>
                </a:solidFill>
              </a:rPr>
              <a:t>br</a:t>
            </a:r>
            <a:r>
              <a:rPr lang="en-US" sz="2800" b="1" dirty="0" smtClean="0">
                <a:solidFill>
                  <a:srgbClr val="FF0066"/>
                </a:solidFill>
              </a:rPr>
              <a:t> /&gt;\n"; // output 1</a:t>
            </a:r>
          </a:p>
          <a:p>
            <a:pPr>
              <a:buNone/>
            </a:pPr>
            <a:endParaRPr lang="en-US" sz="2800" b="1" dirty="0" smtClean="0">
              <a:solidFill>
                <a:srgbClr val="FF0066"/>
              </a:solidFill>
            </a:endParaRPr>
          </a:p>
          <a:p>
            <a:pPr>
              <a:buNone/>
            </a:pPr>
            <a:r>
              <a:rPr lang="en-US" sz="2800" b="1" dirty="0" smtClean="0">
                <a:solidFill>
                  <a:srgbClr val="FF0066"/>
                </a:solidFill>
              </a:rPr>
              <a:t>// skip two steps</a:t>
            </a:r>
          </a:p>
          <a:p>
            <a:pPr>
              <a:buNone/>
            </a:pPr>
            <a:r>
              <a:rPr lang="en-US" sz="2800" b="1" dirty="0" smtClean="0">
                <a:solidFill>
                  <a:srgbClr val="FF0066"/>
                </a:solidFill>
              </a:rPr>
              <a:t>next($array);</a:t>
            </a:r>
          </a:p>
          <a:p>
            <a:pPr>
              <a:buNone/>
            </a:pPr>
            <a:r>
              <a:rPr lang="en-US" sz="2800" b="1" dirty="0" smtClean="0">
                <a:solidFill>
                  <a:srgbClr val="FF0066"/>
                </a:solidFill>
              </a:rPr>
              <a:t>next($array);</a:t>
            </a:r>
          </a:p>
          <a:p>
            <a:pPr>
              <a:buNone/>
            </a:pPr>
            <a:r>
              <a:rPr lang="en-US" sz="2800" b="1" dirty="0" smtClean="0">
                <a:solidFill>
                  <a:srgbClr val="FF0066"/>
                </a:solidFill>
              </a:rPr>
              <a:t>echo "Current: ". current($array) . "&lt;</a:t>
            </a:r>
            <a:r>
              <a:rPr lang="en-US" sz="2800" b="1" dirty="0" err="1" smtClean="0">
                <a:solidFill>
                  <a:srgbClr val="FF0066"/>
                </a:solidFill>
              </a:rPr>
              <a:t>br</a:t>
            </a:r>
            <a:r>
              <a:rPr lang="en-US" sz="2800" b="1" dirty="0" smtClean="0">
                <a:solidFill>
                  <a:srgbClr val="FF0066"/>
                </a:solidFill>
              </a:rPr>
              <a:t> /&gt;\n"; // output 3</a:t>
            </a:r>
          </a:p>
          <a:p>
            <a:pPr>
              <a:buNone/>
            </a:pPr>
            <a:endParaRPr lang="en-US" sz="2800" b="1" dirty="0" smtClean="0">
              <a:solidFill>
                <a:srgbClr val="FF0066"/>
              </a:solidFill>
            </a:endParaRPr>
          </a:p>
          <a:p>
            <a:pPr>
              <a:buNone/>
            </a:pPr>
            <a:r>
              <a:rPr lang="en-US" sz="2800" b="1" dirty="0" smtClean="0">
                <a:solidFill>
                  <a:srgbClr val="FF0066"/>
                </a:solidFill>
              </a:rPr>
              <a:t>// reset pointer, start again on step one</a:t>
            </a:r>
          </a:p>
          <a:p>
            <a:pPr>
              <a:buNone/>
            </a:pPr>
            <a:r>
              <a:rPr lang="en-US" sz="2800" b="1" dirty="0" smtClean="0">
                <a:solidFill>
                  <a:srgbClr val="FF0066"/>
                </a:solidFill>
              </a:rPr>
              <a:t>reset($array);</a:t>
            </a:r>
          </a:p>
          <a:p>
            <a:pPr>
              <a:buNone/>
            </a:pPr>
            <a:r>
              <a:rPr lang="en-US" sz="2800" b="1" dirty="0" smtClean="0">
                <a:solidFill>
                  <a:srgbClr val="FF0066"/>
                </a:solidFill>
              </a:rPr>
              <a:t>echo "Current: ".current($array) . "&lt;</a:t>
            </a:r>
            <a:r>
              <a:rPr lang="en-US" sz="2800" b="1" dirty="0" err="1" smtClean="0">
                <a:solidFill>
                  <a:srgbClr val="FF0066"/>
                </a:solidFill>
              </a:rPr>
              <a:t>br</a:t>
            </a:r>
            <a:r>
              <a:rPr lang="en-US" sz="2800" b="1" dirty="0" smtClean="0">
                <a:solidFill>
                  <a:srgbClr val="FF0066"/>
                </a:solidFill>
              </a:rPr>
              <a:t> /&gt;\n"; // output 1</a:t>
            </a:r>
          </a:p>
          <a:p>
            <a:pPr>
              <a:buNone/>
            </a:pPr>
            <a:r>
              <a:rPr lang="en-US" sz="2800" b="1" dirty="0" smtClean="0">
                <a:solidFill>
                  <a:srgbClr val="FF0066"/>
                </a:solidFill>
              </a:rPr>
              <a:t>?&gt;</a:t>
            </a:r>
            <a:endParaRPr lang="en-US" sz="2800" dirty="0"/>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r>
              <a:rPr lang="en-US" b="1" dirty="0" smtClean="0">
                <a:solidFill>
                  <a:srgbClr val="00B050"/>
                </a:solidFill>
              </a:rPr>
              <a:t>Output</a:t>
            </a:r>
            <a:r>
              <a:rPr lang="en-US" dirty="0" smtClean="0"/>
              <a:t>: </a:t>
            </a:r>
          </a:p>
          <a:p>
            <a:pPr>
              <a:buNone/>
            </a:pPr>
            <a:r>
              <a:rPr lang="en-US" dirty="0" smtClean="0"/>
              <a:t>   Current: 1</a:t>
            </a:r>
            <a:br>
              <a:rPr lang="en-US" dirty="0" smtClean="0"/>
            </a:br>
            <a:r>
              <a:rPr lang="en-US" dirty="0" smtClean="0"/>
              <a:t>Current: 3</a:t>
            </a:r>
            <a:br>
              <a:rPr lang="en-US" dirty="0" smtClean="0"/>
            </a:br>
            <a:r>
              <a:rPr lang="en-US" dirty="0" smtClean="0"/>
              <a:t>Current: 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2686040" cy="357190"/>
          </a:xfrm>
        </p:spPr>
        <p:txBody>
          <a:bodyPr>
            <a:noAutofit/>
          </a:bodyPr>
          <a:lstStyle/>
          <a:p>
            <a:r>
              <a:rPr lang="en-US" sz="2400" b="1" dirty="0" err="1" smtClean="0">
                <a:solidFill>
                  <a:srgbClr val="C00000"/>
                </a:solidFill>
              </a:rPr>
              <a:t>array_sum</a:t>
            </a:r>
            <a:r>
              <a:rPr lang="en-US" sz="2400" b="1" dirty="0" smtClean="0">
                <a:solidFill>
                  <a:srgbClr val="C00000"/>
                </a:solidFill>
              </a:rPr>
              <a:t>()</a:t>
            </a:r>
            <a:endParaRPr lang="en-US" sz="2400" b="1" dirty="0">
              <a:solidFill>
                <a:srgbClr val="C00000"/>
              </a:solidFill>
            </a:endParaRPr>
          </a:p>
        </p:txBody>
      </p:sp>
      <p:sp>
        <p:nvSpPr>
          <p:cNvPr id="3" name="Content Placeholder 2"/>
          <p:cNvSpPr>
            <a:spLocks noGrp="1"/>
          </p:cNvSpPr>
          <p:nvPr>
            <p:ph sz="quarter" idx="1"/>
          </p:nvPr>
        </p:nvSpPr>
        <p:spPr>
          <a:xfrm>
            <a:off x="457200" y="785794"/>
            <a:ext cx="8229600" cy="5786478"/>
          </a:xfrm>
        </p:spPr>
        <p:txBody>
          <a:bodyPr>
            <a:normAutofit fontScale="77500" lnSpcReduction="20000"/>
          </a:bodyPr>
          <a:lstStyle/>
          <a:p>
            <a:r>
              <a:rPr lang="en-US" dirty="0" smtClean="0"/>
              <a:t>Return the sum of all the values in the array</a:t>
            </a:r>
          </a:p>
          <a:p>
            <a:r>
              <a:rPr lang="en-US" dirty="0" smtClean="0"/>
              <a:t>Syntax : </a:t>
            </a:r>
            <a:r>
              <a:rPr lang="en-US" dirty="0" err="1" smtClean="0"/>
              <a:t>array_sum</a:t>
            </a:r>
            <a:r>
              <a:rPr lang="en-US" dirty="0" smtClean="0"/>
              <a:t>(array);</a:t>
            </a:r>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$a=array(5,15,25);</a:t>
            </a:r>
          </a:p>
          <a:p>
            <a:pPr>
              <a:buNone/>
            </a:pPr>
            <a:r>
              <a:rPr lang="en-US" sz="2400" b="1" dirty="0" smtClean="0">
                <a:solidFill>
                  <a:srgbClr val="FF0066"/>
                </a:solidFill>
              </a:rPr>
              <a:t>echo </a:t>
            </a:r>
            <a:r>
              <a:rPr lang="en-US" sz="2400" b="1" dirty="0" err="1" smtClean="0">
                <a:solidFill>
                  <a:srgbClr val="FF0066"/>
                </a:solidFill>
              </a:rPr>
              <a:t>array_sum</a:t>
            </a:r>
            <a:r>
              <a:rPr lang="en-US" sz="2400" b="1" dirty="0" smtClean="0">
                <a:solidFill>
                  <a:srgbClr val="FF0066"/>
                </a:solidFill>
              </a:rPr>
              <a:t>($a);</a:t>
            </a:r>
          </a:p>
          <a:p>
            <a:pPr>
              <a:buNone/>
            </a:pPr>
            <a:r>
              <a:rPr lang="en-US" sz="2400" b="1" dirty="0" smtClean="0">
                <a:solidFill>
                  <a:srgbClr val="FF0066"/>
                </a:solidFill>
              </a:rPr>
              <a:t>?&gt;</a:t>
            </a:r>
          </a:p>
          <a:p>
            <a:pPr>
              <a:buNone/>
            </a:pPr>
            <a:r>
              <a:rPr lang="en-US" sz="2400" b="1" dirty="0" smtClean="0">
                <a:solidFill>
                  <a:srgbClr val="FF0066"/>
                </a:solidFill>
              </a:rPr>
              <a:t>Output : 45				</a:t>
            </a:r>
            <a:r>
              <a:rPr lang="en-US" sz="2400" b="1" dirty="0" smtClean="0">
                <a:solidFill>
                  <a:srgbClr val="00B050"/>
                </a:solidFill>
              </a:rPr>
              <a:t>Output : 45</a:t>
            </a:r>
          </a:p>
          <a:p>
            <a:pPr>
              <a:buNone/>
            </a:pPr>
            <a:endParaRPr lang="en-US" sz="2400" b="1" dirty="0" smtClean="0">
              <a:solidFill>
                <a:srgbClr val="00B050"/>
              </a:solidFill>
            </a:endParaRPr>
          </a:p>
          <a:p>
            <a:pPr>
              <a:buNone/>
            </a:pPr>
            <a:r>
              <a:rPr lang="en-US" sz="2400" b="1" dirty="0" smtClean="0">
                <a:solidFill>
                  <a:srgbClr val="00B050"/>
                </a:solidFill>
              </a:rPr>
              <a:t>						</a:t>
            </a:r>
            <a:r>
              <a:rPr lang="en-US" sz="2400" b="1" dirty="0" smtClean="0">
                <a:solidFill>
                  <a:srgbClr val="002060"/>
                </a:solidFill>
              </a:rPr>
              <a:t>&lt;?</a:t>
            </a:r>
            <a:r>
              <a:rPr lang="en-US" sz="2400" b="1" dirty="0" err="1" smtClean="0">
                <a:solidFill>
                  <a:srgbClr val="002060"/>
                </a:solidFill>
              </a:rPr>
              <a:t>php</a:t>
            </a:r>
            <a:endParaRPr lang="en-US" sz="2400" b="1" dirty="0" smtClean="0">
              <a:solidFill>
                <a:srgbClr val="002060"/>
              </a:solidFill>
            </a:endParaRPr>
          </a:p>
          <a:p>
            <a:pPr>
              <a:buNone/>
            </a:pPr>
            <a:r>
              <a:rPr lang="en-US" sz="2400" b="1" dirty="0" smtClean="0">
                <a:solidFill>
                  <a:srgbClr val="002060"/>
                </a:solidFill>
              </a:rPr>
              <a:t>						$a=array('</a:t>
            </a:r>
            <a:r>
              <a:rPr lang="en-US" sz="2400" b="1" dirty="0" err="1" smtClean="0">
                <a:solidFill>
                  <a:srgbClr val="002060"/>
                </a:solidFill>
              </a:rPr>
              <a:t>a','b','c</a:t>
            </a:r>
            <a:r>
              <a:rPr lang="en-US" sz="2400" b="1" dirty="0" smtClean="0">
                <a:solidFill>
                  <a:srgbClr val="002060"/>
                </a:solidFill>
              </a:rPr>
              <a:t>');</a:t>
            </a:r>
          </a:p>
          <a:p>
            <a:pPr>
              <a:buNone/>
            </a:pPr>
            <a:r>
              <a:rPr lang="en-US" sz="2400" b="1" dirty="0" smtClean="0">
                <a:solidFill>
                  <a:srgbClr val="002060"/>
                </a:solidFill>
              </a:rPr>
              <a:t>						echo </a:t>
            </a:r>
            <a:r>
              <a:rPr lang="en-US" sz="2400" b="1" dirty="0" err="1" smtClean="0">
                <a:solidFill>
                  <a:srgbClr val="002060"/>
                </a:solidFill>
              </a:rPr>
              <a:t>array_sum</a:t>
            </a:r>
            <a:r>
              <a:rPr lang="en-US" sz="2400" b="1" dirty="0" smtClean="0">
                <a:solidFill>
                  <a:srgbClr val="002060"/>
                </a:solidFill>
              </a:rPr>
              <a:t>($a);</a:t>
            </a:r>
          </a:p>
          <a:p>
            <a:pPr>
              <a:buNone/>
            </a:pPr>
            <a:r>
              <a:rPr lang="en-US" sz="2400" b="1" dirty="0" smtClean="0">
                <a:solidFill>
                  <a:srgbClr val="002060"/>
                </a:solidFill>
              </a:rPr>
              <a:t>						?&gt;</a:t>
            </a:r>
          </a:p>
          <a:p>
            <a:pPr>
              <a:buNone/>
            </a:pPr>
            <a:r>
              <a:rPr lang="en-US" sz="2400" b="1" dirty="0" smtClean="0">
                <a:solidFill>
                  <a:srgbClr val="002060"/>
                </a:solidFill>
              </a:rPr>
              <a:t>					             Output:  0</a:t>
            </a:r>
          </a:p>
          <a:p>
            <a:pPr>
              <a:buNone/>
            </a:pPr>
            <a:r>
              <a:rPr lang="en-US" sz="2400" b="1" dirty="0" smtClean="0">
                <a:solidFill>
                  <a:schemeClr val="accent4">
                    <a:lumMod val="50000"/>
                  </a:schemeClr>
                </a:solidFill>
              </a:rPr>
              <a:t>&lt;?</a:t>
            </a:r>
            <a:r>
              <a:rPr lang="en-US" sz="2400" b="1" dirty="0" err="1" smtClean="0">
                <a:solidFill>
                  <a:schemeClr val="accent4">
                    <a:lumMod val="50000"/>
                  </a:schemeClr>
                </a:solidFill>
              </a:rPr>
              <a:t>php</a:t>
            </a:r>
            <a:endParaRPr lang="en-US" sz="2400" b="1" dirty="0" smtClean="0">
              <a:solidFill>
                <a:schemeClr val="accent4">
                  <a:lumMod val="50000"/>
                </a:schemeClr>
              </a:solidFill>
            </a:endParaRPr>
          </a:p>
          <a:p>
            <a:pPr>
              <a:buNone/>
            </a:pPr>
            <a:r>
              <a:rPr lang="en-US" sz="2400" b="1" dirty="0" smtClean="0">
                <a:solidFill>
                  <a:schemeClr val="accent4">
                    <a:lumMod val="50000"/>
                  </a:schemeClr>
                </a:solidFill>
              </a:rPr>
              <a:t>$a=array("a"=&gt;52.2,"b"=&gt;13.7,"c"=&gt;0.9);</a:t>
            </a:r>
          </a:p>
          <a:p>
            <a:pPr>
              <a:buNone/>
            </a:pPr>
            <a:r>
              <a:rPr lang="en-US" sz="2400" b="1" dirty="0" smtClean="0">
                <a:solidFill>
                  <a:schemeClr val="accent4">
                    <a:lumMod val="50000"/>
                  </a:schemeClr>
                </a:solidFill>
              </a:rPr>
              <a:t>echo </a:t>
            </a:r>
            <a:r>
              <a:rPr lang="en-US" sz="2400" b="1" dirty="0" err="1" smtClean="0">
                <a:solidFill>
                  <a:schemeClr val="accent4">
                    <a:lumMod val="50000"/>
                  </a:schemeClr>
                </a:solidFill>
              </a:rPr>
              <a:t>array_sum</a:t>
            </a:r>
            <a:r>
              <a:rPr lang="en-US" sz="2400" b="1" dirty="0" smtClean="0">
                <a:solidFill>
                  <a:schemeClr val="accent4">
                    <a:lumMod val="50000"/>
                  </a:schemeClr>
                </a:solidFill>
              </a:rPr>
              <a:t>($a);</a:t>
            </a:r>
          </a:p>
          <a:p>
            <a:pPr>
              <a:buNone/>
            </a:pPr>
            <a:r>
              <a:rPr lang="en-US" sz="2400" b="1" dirty="0" smtClean="0">
                <a:solidFill>
                  <a:schemeClr val="accent4">
                    <a:lumMod val="50000"/>
                  </a:schemeClr>
                </a:solidFill>
              </a:rPr>
              <a:t>?&gt;</a:t>
            </a:r>
          </a:p>
          <a:p>
            <a:pPr>
              <a:buNone/>
            </a:pPr>
            <a:r>
              <a:rPr lang="en-US" sz="2400" b="1" dirty="0" smtClean="0">
                <a:solidFill>
                  <a:schemeClr val="accent4">
                    <a:lumMod val="50000"/>
                  </a:schemeClr>
                </a:solidFill>
              </a:rPr>
              <a:t>Output: 66.8</a:t>
            </a:r>
            <a:endParaRPr lang="en-US" sz="2400" b="1" dirty="0">
              <a:solidFill>
                <a:schemeClr val="accent4">
                  <a:lumMod val="50000"/>
                </a:schemeClr>
              </a:solidFill>
            </a:endParaRPr>
          </a:p>
        </p:txBody>
      </p:sp>
      <p:sp>
        <p:nvSpPr>
          <p:cNvPr id="4" name="Rectangle 3"/>
          <p:cNvSpPr/>
          <p:nvPr/>
        </p:nvSpPr>
        <p:spPr>
          <a:xfrm>
            <a:off x="4714908" y="1500174"/>
            <a:ext cx="3143240" cy="1446550"/>
          </a:xfrm>
          <a:prstGeom prst="rect">
            <a:avLst/>
          </a:prstGeom>
        </p:spPr>
        <p:txBody>
          <a:bodyPr wrap="square">
            <a:spAutoFit/>
          </a:bodyPr>
          <a:lstStyle/>
          <a:p>
            <a:pPr>
              <a:buNone/>
            </a:pPr>
            <a:r>
              <a:rPr lang="en-US" sz="2200" b="1" dirty="0" smtClean="0">
                <a:solidFill>
                  <a:srgbClr val="00B050"/>
                </a:solidFill>
              </a:rPr>
              <a:t>&lt;?</a:t>
            </a:r>
            <a:r>
              <a:rPr lang="en-US" sz="2200" b="1" dirty="0" err="1" smtClean="0">
                <a:solidFill>
                  <a:srgbClr val="00B050"/>
                </a:solidFill>
              </a:rPr>
              <a:t>php</a:t>
            </a:r>
            <a:endParaRPr lang="en-US" sz="2200" b="1" dirty="0" smtClean="0">
              <a:solidFill>
                <a:srgbClr val="00B050"/>
              </a:solidFill>
            </a:endParaRPr>
          </a:p>
          <a:p>
            <a:pPr>
              <a:buNone/>
            </a:pPr>
            <a:r>
              <a:rPr lang="en-US" sz="2200" b="1" dirty="0" smtClean="0">
                <a:solidFill>
                  <a:srgbClr val="00B050"/>
                </a:solidFill>
              </a:rPr>
              <a:t>$a=array('5','15','25');</a:t>
            </a:r>
          </a:p>
          <a:p>
            <a:pPr>
              <a:buNone/>
            </a:pPr>
            <a:r>
              <a:rPr lang="en-US" sz="2200" b="1" dirty="0" smtClean="0">
                <a:solidFill>
                  <a:srgbClr val="00B050"/>
                </a:solidFill>
              </a:rPr>
              <a:t>echo </a:t>
            </a:r>
            <a:r>
              <a:rPr lang="en-US" sz="2200" b="1" dirty="0" err="1" smtClean="0">
                <a:solidFill>
                  <a:srgbClr val="00B050"/>
                </a:solidFill>
              </a:rPr>
              <a:t>array_sum</a:t>
            </a:r>
            <a:r>
              <a:rPr lang="en-US" sz="2200" b="1" dirty="0" smtClean="0">
                <a:solidFill>
                  <a:srgbClr val="00B050"/>
                </a:solidFill>
              </a:rPr>
              <a:t>($a);</a:t>
            </a:r>
          </a:p>
          <a:p>
            <a:pPr>
              <a:buNone/>
            </a:pPr>
            <a:r>
              <a:rPr lang="en-US" sz="2200" b="1" dirty="0" smtClean="0">
                <a:solidFill>
                  <a:srgbClr val="00B050"/>
                </a:solidFill>
              </a:rPr>
              <a:t>?&gt;</a:t>
            </a:r>
          </a:p>
        </p:txBody>
      </p:sp>
      <p:sp>
        <p:nvSpPr>
          <p:cNvPr id="5" name="Footer Placeholder 4"/>
          <p:cNvSpPr>
            <a:spLocks noGrp="1"/>
          </p:cNvSpPr>
          <p:nvPr>
            <p:ph type="ftr" sz="quarter" idx="11"/>
          </p:nvPr>
        </p:nvSpPr>
        <p:spPr/>
        <p:txBody>
          <a:bodyPr/>
          <a:lstStyle/>
          <a:p>
            <a:r>
              <a:rPr lang="en-US" dirty="0" smtClean="0"/>
              <a:t>Dr. Savita </a:t>
            </a:r>
            <a:r>
              <a:rPr lang="en-US" dirty="0" err="1" smtClean="0"/>
              <a:t>Mohurle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40296"/>
          </a:xfrm>
        </p:spPr>
        <p:txBody>
          <a:bodyPr>
            <a:normAutofit fontScale="90000"/>
          </a:bodyPr>
          <a:lstStyle/>
          <a:p>
            <a:r>
              <a:rPr lang="en-US" b="1" dirty="0" smtClean="0">
                <a:solidFill>
                  <a:srgbClr val="FF0000"/>
                </a:solidFill>
              </a:rPr>
              <a:t>Example </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pPr algn="just">
              <a:buNone/>
            </a:pPr>
            <a:r>
              <a:rPr lang="en-US" dirty="0" smtClean="0"/>
              <a:t>Write a menu driven program to perform the following operations on an associative array: </a:t>
            </a:r>
          </a:p>
          <a:p>
            <a:pPr algn="just">
              <a:buNone/>
            </a:pPr>
            <a:r>
              <a:rPr lang="en-US" dirty="0" smtClean="0"/>
              <a:t>a) Display the elements of an array along with the keys. </a:t>
            </a:r>
          </a:p>
          <a:p>
            <a:pPr algn="just">
              <a:buNone/>
            </a:pPr>
            <a:r>
              <a:rPr lang="en-US" dirty="0" smtClean="0"/>
              <a:t>b) Display the size of an array</a:t>
            </a:r>
          </a:p>
          <a:p>
            <a:pPr algn="just">
              <a:buNone/>
            </a:pPr>
            <a:r>
              <a:rPr lang="en-US" dirty="0" smtClean="0"/>
              <a:t>c) Delete an element from an array from the given key/index. </a:t>
            </a:r>
          </a:p>
          <a:p>
            <a:pPr algn="just">
              <a:buNone/>
            </a:pPr>
            <a:r>
              <a:rPr lang="en-US" dirty="0" smtClean="0"/>
              <a:t>d) Reverse the order of each element’s key-value pair </a:t>
            </a:r>
          </a:p>
          <a:p>
            <a:pPr algn="just">
              <a:buNone/>
            </a:pPr>
            <a:r>
              <a:rPr lang="en-US" dirty="0" smtClean="0"/>
              <a:t>    [Hint: use </a:t>
            </a:r>
            <a:r>
              <a:rPr lang="en-US" dirty="0" err="1" smtClean="0"/>
              <a:t>array_flip</a:t>
            </a:r>
            <a:r>
              <a:rPr lang="en-US" dirty="0" smtClean="0"/>
              <a:t>()]</a:t>
            </a:r>
          </a:p>
          <a:p>
            <a:pPr algn="just">
              <a:buNone/>
            </a:pPr>
            <a:r>
              <a:rPr lang="en-US" dirty="0" smtClean="0"/>
              <a:t>e) Traverse the elements in an array in random order</a:t>
            </a:r>
          </a:p>
          <a:p>
            <a:pPr algn="just">
              <a:buNone/>
            </a:pPr>
            <a:r>
              <a:rPr lang="en-US" dirty="0" smtClean="0"/>
              <a:t>    [Hint: use shuffle()].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638800" y="6492240"/>
            <a:ext cx="3505200" cy="365760"/>
          </a:xfrm>
        </p:spPr>
        <p:txBody>
          <a:bodyPr/>
          <a:lstStyle/>
          <a:p>
            <a:r>
              <a:rPr lang="en-US" dirty="0" smtClean="0"/>
              <a:t>Dr. Savita </a:t>
            </a:r>
            <a:r>
              <a:rPr lang="en-US" dirty="0" err="1" smtClean="0"/>
              <a:t>Mohurle</a:t>
            </a:r>
            <a:endParaRPr lang="en-US" dirty="0"/>
          </a:p>
        </p:txBody>
      </p:sp>
      <p:sp>
        <p:nvSpPr>
          <p:cNvPr id="4" name="Content Placeholder 3"/>
          <p:cNvSpPr>
            <a:spLocks noGrp="1"/>
          </p:cNvSpPr>
          <p:nvPr>
            <p:ph sz="quarter" idx="1"/>
          </p:nvPr>
        </p:nvSpPr>
        <p:spPr>
          <a:xfrm>
            <a:off x="457200" y="0"/>
            <a:ext cx="8229600" cy="6381328"/>
          </a:xfrm>
        </p:spPr>
        <p:txBody>
          <a:bodyPr>
            <a:noAutofit/>
          </a:bodyPr>
          <a:lstStyle/>
          <a:p>
            <a:pPr>
              <a:buFont typeface="Wingdings" pitchFamily="2" charset="2"/>
              <a:buChar char="§"/>
            </a:pPr>
            <a:r>
              <a:rPr lang="en-US" sz="2200" dirty="0" smtClean="0"/>
              <a:t>&lt;html&gt;</a:t>
            </a:r>
          </a:p>
          <a:p>
            <a:pPr>
              <a:buFont typeface="Wingdings" pitchFamily="2" charset="2"/>
              <a:buChar char="§"/>
            </a:pPr>
            <a:r>
              <a:rPr lang="en-US" sz="2200" dirty="0" smtClean="0"/>
              <a:t>&lt;form action=“FirstArray.php" method="GET"&gt;</a:t>
            </a:r>
          </a:p>
          <a:p>
            <a:pPr>
              <a:buFont typeface="Wingdings" pitchFamily="2" charset="2"/>
              <a:buChar char="§"/>
            </a:pPr>
            <a:r>
              <a:rPr lang="en-US" sz="2200" dirty="0" smtClean="0"/>
              <a:t>Enter keys of an array :&lt;input type="text" name="t1"&gt;&lt;</a:t>
            </a:r>
            <a:r>
              <a:rPr lang="en-US" sz="2200" dirty="0" err="1" smtClean="0"/>
              <a:t>br</a:t>
            </a:r>
            <a:r>
              <a:rPr lang="en-US" sz="2200" dirty="0" smtClean="0"/>
              <a:t>&gt;&lt;</a:t>
            </a:r>
            <a:r>
              <a:rPr lang="en-US" sz="2200" dirty="0" err="1" smtClean="0"/>
              <a:t>br</a:t>
            </a:r>
            <a:r>
              <a:rPr lang="en-US" sz="2200" dirty="0" smtClean="0"/>
              <a:t>&gt;</a:t>
            </a:r>
          </a:p>
          <a:p>
            <a:pPr>
              <a:buFont typeface="Wingdings" pitchFamily="2" charset="2"/>
              <a:buChar char="§"/>
            </a:pPr>
            <a:r>
              <a:rPr lang="en-US" sz="2200" dirty="0" smtClean="0"/>
              <a:t>Enter elements of an array: &lt;input type="text" name="t2"&gt;&lt;</a:t>
            </a:r>
            <a:r>
              <a:rPr lang="en-US" sz="2200" dirty="0" err="1" smtClean="0"/>
              <a:t>br</a:t>
            </a:r>
            <a:r>
              <a:rPr lang="en-US" sz="2200" dirty="0" smtClean="0"/>
              <a:t>&gt;&lt;</a:t>
            </a:r>
            <a:r>
              <a:rPr lang="en-US" sz="2200" dirty="0" err="1" smtClean="0"/>
              <a:t>br</a:t>
            </a:r>
            <a:r>
              <a:rPr lang="en-US" sz="2200" dirty="0" smtClean="0"/>
              <a:t>&gt;</a:t>
            </a:r>
          </a:p>
          <a:p>
            <a:pPr>
              <a:buFont typeface="Wingdings" pitchFamily="2" charset="2"/>
              <a:buChar char="§"/>
            </a:pPr>
            <a:r>
              <a:rPr lang="en-US" sz="2200" dirty="0" smtClean="0"/>
              <a:t>&lt;input type="radio" name="r1" value="f"&gt;Display elements of array along with key&lt;</a:t>
            </a:r>
            <a:r>
              <a:rPr lang="en-US" sz="2200" dirty="0" err="1" smtClean="0"/>
              <a:t>br</a:t>
            </a:r>
            <a:r>
              <a:rPr lang="en-US" sz="2200" dirty="0" smtClean="0"/>
              <a:t>&gt;</a:t>
            </a:r>
          </a:p>
          <a:p>
            <a:pPr>
              <a:buFont typeface="Wingdings" pitchFamily="2" charset="2"/>
              <a:buChar char="§"/>
            </a:pPr>
            <a:r>
              <a:rPr lang="en-US" sz="2200" dirty="0" smtClean="0"/>
              <a:t>&lt;input type="radio" name="r1" value="s"&gt;Display size of array&lt;</a:t>
            </a:r>
            <a:r>
              <a:rPr lang="en-US" sz="2200" dirty="0" err="1" smtClean="0"/>
              <a:t>br</a:t>
            </a:r>
            <a:r>
              <a:rPr lang="en-US" sz="2200" dirty="0" smtClean="0"/>
              <a:t>&gt;</a:t>
            </a:r>
          </a:p>
          <a:p>
            <a:pPr>
              <a:buFont typeface="Wingdings" pitchFamily="2" charset="2"/>
              <a:buChar char="§"/>
            </a:pPr>
            <a:r>
              <a:rPr lang="en-US" sz="2200" dirty="0" smtClean="0"/>
              <a:t>&lt;input type="radio" name="r1" value="d"&gt;Delete element from given key/index&lt;</a:t>
            </a:r>
            <a:r>
              <a:rPr lang="en-US" sz="2200" dirty="0" err="1" smtClean="0"/>
              <a:t>br</a:t>
            </a:r>
            <a:r>
              <a:rPr lang="en-US" sz="2200" dirty="0" smtClean="0"/>
              <a:t>&gt; </a:t>
            </a:r>
          </a:p>
          <a:p>
            <a:pPr>
              <a:buFont typeface="Wingdings" pitchFamily="2" charset="2"/>
              <a:buChar char="§"/>
            </a:pPr>
            <a:r>
              <a:rPr lang="en-US" sz="2200" dirty="0" smtClean="0"/>
              <a:t>Enter the key/index to delete element&lt;input type="textbox" name="t3"&gt;&lt;</a:t>
            </a:r>
            <a:r>
              <a:rPr lang="en-US" sz="2200" dirty="0" err="1" smtClean="0"/>
              <a:t>br</a:t>
            </a:r>
            <a:r>
              <a:rPr lang="en-US" sz="2200" dirty="0" smtClean="0"/>
              <a:t>&gt;</a:t>
            </a:r>
          </a:p>
          <a:p>
            <a:pPr>
              <a:buFont typeface="Wingdings" pitchFamily="2" charset="2"/>
              <a:buChar char="§"/>
            </a:pPr>
            <a:r>
              <a:rPr lang="en-US" sz="2200" dirty="0" smtClean="0"/>
              <a:t>&lt;input type="radio" name="r1" value="r"&gt;Reverse the order of each elements key-value pair&lt;</a:t>
            </a:r>
            <a:r>
              <a:rPr lang="en-US" sz="2200" dirty="0" err="1" smtClean="0"/>
              <a:t>br</a:t>
            </a:r>
            <a:r>
              <a:rPr lang="en-US" sz="2200" dirty="0" smtClean="0"/>
              <a:t>&gt;</a:t>
            </a:r>
          </a:p>
          <a:p>
            <a:pPr>
              <a:buFont typeface="Wingdings" pitchFamily="2" charset="2"/>
              <a:buChar char="§"/>
            </a:pPr>
            <a:r>
              <a:rPr lang="en-US" sz="2200" dirty="0" smtClean="0"/>
              <a:t>&lt;input type="radio" name="r1" value="t"&gt;Traverse the elements in an array in random order&lt;</a:t>
            </a:r>
            <a:r>
              <a:rPr lang="en-US" sz="2200" dirty="0" err="1" smtClean="0"/>
              <a:t>br</a:t>
            </a:r>
            <a:r>
              <a:rPr lang="en-US" sz="2200" dirty="0" smtClean="0"/>
              <a:t>&gt;</a:t>
            </a:r>
          </a:p>
          <a:p>
            <a:pPr>
              <a:buFont typeface="Wingdings" pitchFamily="2" charset="2"/>
              <a:buChar char="§"/>
            </a:pPr>
            <a:r>
              <a:rPr lang="en-US" sz="2200" dirty="0" smtClean="0"/>
              <a:t>&lt;input type="submit" value="ok"&gt;&lt;/form&gt;&lt;/body&gt;&lt;/html&gt;</a:t>
            </a:r>
            <a:endParaRPr lang="en-US"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2428868"/>
            <a:ext cx="8229600" cy="2071702"/>
          </a:xfrm>
        </p:spPr>
        <p:txBody>
          <a:bodyPr>
            <a:noAutofit/>
          </a:bodyPr>
          <a:lstStyle/>
          <a:p>
            <a:pPr algn="ctr">
              <a:buNone/>
            </a:pPr>
            <a:r>
              <a:rPr lang="en-US" sz="9600" b="1" dirty="0" smtClean="0">
                <a:solidFill>
                  <a:srgbClr val="00B050"/>
                </a:solidFill>
              </a:rPr>
              <a:t>Thank You </a:t>
            </a:r>
            <a:endParaRPr lang="en-US" sz="9600" b="1" dirty="0">
              <a:solidFill>
                <a:srgbClr val="00B050"/>
              </a:solidFill>
            </a:endParaRPr>
          </a:p>
        </p:txBody>
      </p:sp>
      <p:sp>
        <p:nvSpPr>
          <p:cNvPr id="2" name="Footer Placeholder 1"/>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2357454" cy="428628"/>
          </a:xfrm>
        </p:spPr>
        <p:txBody>
          <a:bodyPr>
            <a:normAutofit/>
          </a:bodyPr>
          <a:lstStyle/>
          <a:p>
            <a:r>
              <a:rPr lang="en-US" sz="2200" b="1" dirty="0" err="1" smtClean="0">
                <a:solidFill>
                  <a:srgbClr val="C00000"/>
                </a:solidFill>
              </a:rPr>
              <a:t>array_splice</a:t>
            </a:r>
            <a:r>
              <a:rPr lang="en-US" sz="2200" b="1" dirty="0" smtClean="0">
                <a:solidFill>
                  <a:srgbClr val="C00000"/>
                </a:solidFill>
              </a:rPr>
              <a:t>()</a:t>
            </a:r>
            <a:endParaRPr lang="en-US" sz="2200" b="1" dirty="0">
              <a:solidFill>
                <a:srgbClr val="C00000"/>
              </a:solidFill>
            </a:endParaRPr>
          </a:p>
        </p:txBody>
      </p:sp>
      <p:sp>
        <p:nvSpPr>
          <p:cNvPr id="3" name="Content Placeholder 2"/>
          <p:cNvSpPr>
            <a:spLocks noGrp="1"/>
          </p:cNvSpPr>
          <p:nvPr>
            <p:ph sz="quarter" idx="1"/>
          </p:nvPr>
        </p:nvSpPr>
        <p:spPr>
          <a:xfrm>
            <a:off x="357158" y="1219200"/>
            <a:ext cx="8429684" cy="5090120"/>
          </a:xfrm>
        </p:spPr>
        <p:txBody>
          <a:bodyPr>
            <a:normAutofit fontScale="70000" lnSpcReduction="20000"/>
          </a:bodyPr>
          <a:lstStyle/>
          <a:p>
            <a:r>
              <a:rPr lang="en-US" sz="2800" dirty="0" smtClean="0"/>
              <a:t>This function is used to remove or insert elements in array.</a:t>
            </a:r>
          </a:p>
          <a:p>
            <a:pPr>
              <a:buNone/>
            </a:pPr>
            <a:endParaRPr lang="en-US" sz="2800" dirty="0" smtClean="0"/>
          </a:p>
          <a:p>
            <a:pPr>
              <a:buNone/>
            </a:pPr>
            <a:r>
              <a:rPr lang="en-US" sz="2800" b="1" u="sng" dirty="0" smtClean="0"/>
              <a:t>Syntax:</a:t>
            </a:r>
            <a:r>
              <a:rPr lang="en-US" sz="2800" dirty="0" smtClean="0"/>
              <a:t> </a:t>
            </a:r>
            <a:r>
              <a:rPr lang="en-US" sz="2800" dirty="0" err="1" smtClean="0"/>
              <a:t>array_splice</a:t>
            </a:r>
            <a:r>
              <a:rPr lang="en-US" sz="2800" dirty="0" smtClean="0"/>
              <a:t>(</a:t>
            </a:r>
            <a:r>
              <a:rPr lang="en-US" sz="2800" i="1" dirty="0" smtClean="0"/>
              <a:t>array, start, length, array</a:t>
            </a:r>
            <a:r>
              <a:rPr lang="en-US" sz="2800" dirty="0" smtClean="0"/>
              <a:t>)</a:t>
            </a:r>
          </a:p>
          <a:p>
            <a:pPr>
              <a:buNone/>
            </a:pPr>
            <a:endParaRPr lang="en-US" sz="2800" dirty="0" smtClean="0"/>
          </a:p>
          <a:p>
            <a:pPr>
              <a:buNone/>
            </a:pPr>
            <a:r>
              <a:rPr lang="en-US" b="1" dirty="0" smtClean="0">
                <a:solidFill>
                  <a:srgbClr val="FF0066"/>
                </a:solidFill>
              </a:rPr>
              <a:t>&lt;?</a:t>
            </a:r>
            <a:r>
              <a:rPr lang="en-US" b="1" dirty="0" err="1" smtClean="0">
                <a:solidFill>
                  <a:srgbClr val="FF0066"/>
                </a:solidFill>
              </a:rPr>
              <a:t>php</a:t>
            </a:r>
            <a:endParaRPr lang="en-US" b="1" dirty="0" smtClean="0">
              <a:solidFill>
                <a:srgbClr val="FF0066"/>
              </a:solidFill>
            </a:endParaRPr>
          </a:p>
          <a:p>
            <a:pPr>
              <a:buNone/>
            </a:pPr>
            <a:r>
              <a:rPr lang="en-US" b="1" dirty="0" smtClean="0">
                <a:solidFill>
                  <a:srgbClr val="FF0066"/>
                </a:solidFill>
              </a:rPr>
              <a:t>$student=array(11,12,13,14,15,16);</a:t>
            </a:r>
          </a:p>
          <a:p>
            <a:pPr>
              <a:buNone/>
            </a:pPr>
            <a:r>
              <a:rPr lang="en-US" b="1" dirty="0" smtClean="0">
                <a:solidFill>
                  <a:srgbClr val="FF0066"/>
                </a:solidFill>
              </a:rPr>
              <a:t>$</a:t>
            </a:r>
            <a:r>
              <a:rPr lang="en-US" b="1" dirty="0" err="1" smtClean="0">
                <a:solidFill>
                  <a:srgbClr val="FF0066"/>
                </a:solidFill>
              </a:rPr>
              <a:t>new_student</a:t>
            </a:r>
            <a:r>
              <a:rPr lang="en-US" b="1" dirty="0" smtClean="0">
                <a:solidFill>
                  <a:srgbClr val="FF0066"/>
                </a:solidFill>
              </a:rPr>
              <a:t>=</a:t>
            </a:r>
            <a:r>
              <a:rPr lang="en-US" b="1" dirty="0" err="1" smtClean="0">
                <a:solidFill>
                  <a:srgbClr val="FF0066"/>
                </a:solidFill>
              </a:rPr>
              <a:t>array_splice</a:t>
            </a:r>
            <a:r>
              <a:rPr lang="en-US" b="1" dirty="0" smtClean="0">
                <a:solidFill>
                  <a:srgbClr val="FF0066"/>
                </a:solidFill>
              </a:rPr>
              <a:t>($student,2,3);</a:t>
            </a:r>
          </a:p>
          <a:p>
            <a:pPr>
              <a:buNone/>
            </a:pPr>
            <a:r>
              <a:rPr lang="en-US" b="1" dirty="0" smtClean="0">
                <a:solidFill>
                  <a:srgbClr val="FF0066"/>
                </a:solidFill>
              </a:rPr>
              <a:t>//starting from index(2) and length =3</a:t>
            </a:r>
          </a:p>
          <a:p>
            <a:pPr>
              <a:buNone/>
            </a:pPr>
            <a:r>
              <a:rPr lang="en-US" b="1" dirty="0" err="1" smtClean="0">
                <a:solidFill>
                  <a:srgbClr val="FF0066"/>
                </a:solidFill>
              </a:rPr>
              <a:t>print_r</a:t>
            </a:r>
            <a:r>
              <a:rPr lang="en-US" b="1" dirty="0" smtClean="0">
                <a:solidFill>
                  <a:srgbClr val="FF0066"/>
                </a:solidFill>
              </a:rPr>
              <a:t>($</a:t>
            </a:r>
            <a:r>
              <a:rPr lang="en-US" b="1" dirty="0" err="1" smtClean="0">
                <a:solidFill>
                  <a:srgbClr val="FF0066"/>
                </a:solidFill>
              </a:rPr>
              <a:t>new_student</a:t>
            </a:r>
            <a:r>
              <a:rPr lang="en-US" b="1" dirty="0" smtClean="0">
                <a:solidFill>
                  <a:srgbClr val="FF0066"/>
                </a:solidFill>
              </a:rPr>
              <a:t>);</a:t>
            </a:r>
          </a:p>
          <a:p>
            <a:pPr>
              <a:buNone/>
            </a:pPr>
            <a:r>
              <a:rPr lang="en-US" b="1" dirty="0" smtClean="0">
                <a:solidFill>
                  <a:srgbClr val="FF0066"/>
                </a:solidFill>
              </a:rPr>
              <a:t>echo "&lt;</a:t>
            </a:r>
            <a:r>
              <a:rPr lang="en-US" b="1" dirty="0" err="1" smtClean="0">
                <a:solidFill>
                  <a:srgbClr val="FF0066"/>
                </a:solidFill>
              </a:rPr>
              <a:t>br</a:t>
            </a:r>
            <a:r>
              <a:rPr lang="en-US" b="1" dirty="0" smtClean="0">
                <a:solidFill>
                  <a:srgbClr val="FF0066"/>
                </a:solidFill>
              </a:rPr>
              <a:t>&gt;";</a:t>
            </a:r>
          </a:p>
          <a:p>
            <a:pPr>
              <a:buNone/>
            </a:pPr>
            <a:r>
              <a:rPr lang="en-US" b="1" dirty="0" smtClean="0">
                <a:solidFill>
                  <a:srgbClr val="FF0066"/>
                </a:solidFill>
              </a:rPr>
              <a:t>$new_student1=</a:t>
            </a:r>
            <a:r>
              <a:rPr lang="en-US" b="1" dirty="0" err="1" smtClean="0">
                <a:solidFill>
                  <a:srgbClr val="FF0066"/>
                </a:solidFill>
              </a:rPr>
              <a:t>array_splice</a:t>
            </a:r>
            <a:r>
              <a:rPr lang="en-US" b="1" dirty="0" smtClean="0">
                <a:solidFill>
                  <a:srgbClr val="FF0066"/>
                </a:solidFill>
              </a:rPr>
              <a:t>($student,2); </a:t>
            </a:r>
          </a:p>
          <a:p>
            <a:pPr>
              <a:buNone/>
            </a:pPr>
            <a:r>
              <a:rPr lang="en-US" b="1" dirty="0" smtClean="0">
                <a:solidFill>
                  <a:srgbClr val="FF0066"/>
                </a:solidFill>
              </a:rPr>
              <a:t>//here length is not mentioned</a:t>
            </a:r>
          </a:p>
          <a:p>
            <a:pPr>
              <a:buNone/>
            </a:pPr>
            <a:r>
              <a:rPr lang="en-US" b="1" dirty="0" err="1" smtClean="0">
                <a:solidFill>
                  <a:srgbClr val="FF0066"/>
                </a:solidFill>
              </a:rPr>
              <a:t>print_r</a:t>
            </a:r>
            <a:r>
              <a:rPr lang="en-US" b="1" dirty="0" smtClean="0">
                <a:solidFill>
                  <a:srgbClr val="FF0066"/>
                </a:solidFill>
              </a:rPr>
              <a:t>($new_student1);</a:t>
            </a:r>
          </a:p>
          <a:p>
            <a:pPr>
              <a:buNone/>
            </a:pPr>
            <a:r>
              <a:rPr lang="en-US" b="1" dirty="0" smtClean="0">
                <a:solidFill>
                  <a:srgbClr val="FF0066"/>
                </a:solidFill>
              </a:rPr>
              <a:t>?&gt;</a:t>
            </a:r>
          </a:p>
          <a:p>
            <a:pPr>
              <a:buNone/>
            </a:pPr>
            <a:r>
              <a:rPr lang="en-US" b="1" dirty="0" smtClean="0">
                <a:solidFill>
                  <a:srgbClr val="00B050"/>
                </a:solidFill>
              </a:rPr>
              <a:t>Output : </a:t>
            </a:r>
            <a:r>
              <a:rPr lang="en-US" b="1" dirty="0" smtClean="0"/>
              <a:t>Array ( [0] =&gt; 13 [1] =&gt; 14 [2] =&gt; 15 )</a:t>
            </a:r>
            <a:br>
              <a:rPr lang="en-US" b="1" dirty="0" smtClean="0"/>
            </a:br>
            <a:r>
              <a:rPr lang="en-US" b="1" dirty="0" smtClean="0"/>
              <a:t>           Array ( [0] =&gt; 16 )</a:t>
            </a:r>
            <a:endParaRPr lang="en-US" b="1" dirty="0"/>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3971924" cy="357190"/>
          </a:xfrm>
        </p:spPr>
        <p:txBody>
          <a:bodyPr>
            <a:normAutofit fontScale="90000"/>
          </a:bodyPr>
          <a:lstStyle/>
          <a:p>
            <a:r>
              <a:rPr lang="en-US" b="1" dirty="0" err="1" smtClean="0">
                <a:solidFill>
                  <a:srgbClr val="C00000"/>
                </a:solidFill>
              </a:rPr>
              <a:t>array_key_exists</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sz="quarter" idx="1"/>
          </p:nvPr>
        </p:nvSpPr>
        <p:spPr>
          <a:xfrm>
            <a:off x="214282" y="1219200"/>
            <a:ext cx="8715436" cy="4937760"/>
          </a:xfrm>
        </p:spPr>
        <p:txBody>
          <a:bodyPr>
            <a:normAutofit fontScale="92500" lnSpcReduction="20000"/>
          </a:bodyPr>
          <a:lstStyle/>
          <a:p>
            <a:r>
              <a:rPr lang="en-US" dirty="0" smtClean="0"/>
              <a:t>This function is used to check if an element exist in the array. It returns TRUE if given key is present in array</a:t>
            </a:r>
          </a:p>
          <a:p>
            <a:pPr>
              <a:buNone/>
            </a:pPr>
            <a:endParaRPr lang="en-US" dirty="0" smtClean="0"/>
          </a:p>
          <a:p>
            <a:pPr>
              <a:buNone/>
            </a:pPr>
            <a:r>
              <a:rPr lang="en-US" b="1" u="sng" dirty="0" smtClean="0"/>
              <a:t>Syntax:</a:t>
            </a:r>
            <a:r>
              <a:rPr lang="en-US" dirty="0" smtClean="0"/>
              <a:t> </a:t>
            </a:r>
            <a:r>
              <a:rPr lang="en-US" dirty="0" err="1" smtClean="0"/>
              <a:t>array_key_exists</a:t>
            </a:r>
            <a:r>
              <a:rPr lang="en-US" dirty="0" smtClean="0"/>
              <a:t>(</a:t>
            </a:r>
            <a:r>
              <a:rPr lang="en-US" i="1" dirty="0" smtClean="0"/>
              <a:t>key, array</a:t>
            </a:r>
            <a:r>
              <a:rPr lang="en-US" dirty="0" smtClean="0"/>
              <a:t>)</a:t>
            </a:r>
          </a:p>
          <a:p>
            <a:endParaRPr lang="en-US" dirty="0" smtClean="0"/>
          </a:p>
          <a:p>
            <a:pPr>
              <a:buNone/>
            </a:pPr>
            <a:r>
              <a:rPr lang="en-US" sz="2200" b="1" dirty="0" smtClean="0">
                <a:solidFill>
                  <a:srgbClr val="FF0066"/>
                </a:solidFill>
              </a:rPr>
              <a:t>&lt;?</a:t>
            </a:r>
            <a:r>
              <a:rPr lang="en-US" sz="2200" b="1" dirty="0" err="1" smtClean="0">
                <a:solidFill>
                  <a:srgbClr val="FF0066"/>
                </a:solidFill>
              </a:rPr>
              <a:t>php</a:t>
            </a:r>
            <a:endParaRPr lang="en-US" sz="2200" b="1" dirty="0" smtClean="0">
              <a:solidFill>
                <a:srgbClr val="FF0066"/>
              </a:solidFill>
            </a:endParaRPr>
          </a:p>
          <a:p>
            <a:pPr>
              <a:buNone/>
            </a:pPr>
            <a:r>
              <a:rPr lang="en-US" sz="2200" b="1" dirty="0" smtClean="0">
                <a:solidFill>
                  <a:srgbClr val="FF0066"/>
                </a:solidFill>
              </a:rPr>
              <a:t>$cities=array( 'Capital of Nation'=&gt;'Delhi', 'Capital of state'=&gt;'Mumbai', 'My city'=&gt;'</a:t>
            </a:r>
            <a:r>
              <a:rPr lang="en-US" sz="2200" b="1" dirty="0" err="1" smtClean="0">
                <a:solidFill>
                  <a:srgbClr val="FF0066"/>
                </a:solidFill>
              </a:rPr>
              <a:t>Nashik</a:t>
            </a:r>
            <a:r>
              <a:rPr lang="en-US" sz="2200" b="1" dirty="0" smtClean="0">
                <a:solidFill>
                  <a:srgbClr val="FF0066"/>
                </a:solidFill>
              </a:rPr>
              <a:t>');</a:t>
            </a:r>
          </a:p>
          <a:p>
            <a:pPr>
              <a:buNone/>
            </a:pPr>
            <a:r>
              <a:rPr lang="en-US" sz="2200" b="1" dirty="0" smtClean="0">
                <a:solidFill>
                  <a:srgbClr val="FF0066"/>
                </a:solidFill>
              </a:rPr>
              <a:t>if (</a:t>
            </a:r>
            <a:r>
              <a:rPr lang="en-US" sz="2200" b="1" dirty="0" err="1" smtClean="0">
                <a:solidFill>
                  <a:srgbClr val="FF0066"/>
                </a:solidFill>
              </a:rPr>
              <a:t>array_key_exists</a:t>
            </a:r>
            <a:r>
              <a:rPr lang="en-US" sz="2200" b="1" dirty="0" smtClean="0">
                <a:solidFill>
                  <a:srgbClr val="FF0066"/>
                </a:solidFill>
              </a:rPr>
              <a:t>('Capital of </a:t>
            </a:r>
            <a:r>
              <a:rPr lang="en-US" sz="2200" b="1" dirty="0" err="1" smtClean="0">
                <a:solidFill>
                  <a:srgbClr val="FF0066"/>
                </a:solidFill>
              </a:rPr>
              <a:t>state',$cities</a:t>
            </a:r>
            <a:r>
              <a:rPr lang="en-US" sz="2200" b="1" dirty="0" smtClean="0">
                <a:solidFill>
                  <a:srgbClr val="FF0066"/>
                </a:solidFill>
              </a:rPr>
              <a:t>))</a:t>
            </a:r>
          </a:p>
          <a:p>
            <a:pPr>
              <a:buNone/>
            </a:pPr>
            <a:r>
              <a:rPr lang="en-US" sz="2200" b="1" dirty="0" smtClean="0">
                <a:solidFill>
                  <a:srgbClr val="FF0066"/>
                </a:solidFill>
              </a:rPr>
              <a:t>{</a:t>
            </a:r>
          </a:p>
          <a:p>
            <a:pPr>
              <a:buNone/>
            </a:pPr>
            <a:r>
              <a:rPr lang="en-US" sz="2200" b="1" dirty="0" smtClean="0">
                <a:solidFill>
                  <a:srgbClr val="FF0066"/>
                </a:solidFill>
              </a:rPr>
              <a:t>echo "key found!\n";</a:t>
            </a:r>
          </a:p>
          <a:p>
            <a:pPr>
              <a:buNone/>
            </a:pPr>
            <a:r>
              <a:rPr lang="en-US" sz="2200" b="1" dirty="0" smtClean="0">
                <a:solidFill>
                  <a:srgbClr val="FF0066"/>
                </a:solidFill>
              </a:rPr>
              <a:t>}</a:t>
            </a:r>
          </a:p>
          <a:p>
            <a:pPr>
              <a:buNone/>
            </a:pPr>
            <a:r>
              <a:rPr lang="en-US" dirty="0" smtClean="0">
                <a:solidFill>
                  <a:srgbClr val="FF0066"/>
                </a:solidFill>
              </a:rPr>
              <a:t>?&gt;</a:t>
            </a:r>
          </a:p>
          <a:p>
            <a:pPr>
              <a:buNone/>
            </a:pPr>
            <a:r>
              <a:rPr lang="en-US" b="1" dirty="0" smtClean="0">
                <a:solidFill>
                  <a:srgbClr val="00B050"/>
                </a:solidFill>
              </a:rPr>
              <a:t>Output: </a:t>
            </a:r>
            <a:r>
              <a:rPr lang="en-US" dirty="0" smtClean="0"/>
              <a:t>key found!</a:t>
            </a:r>
            <a:endParaRPr lang="en-US"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1900222" cy="285752"/>
          </a:xfrm>
        </p:spPr>
        <p:txBody>
          <a:bodyPr>
            <a:normAutofit fontScale="90000"/>
          </a:bodyPr>
          <a:lstStyle/>
          <a:p>
            <a:r>
              <a:rPr lang="en-US" b="1" dirty="0" smtClean="0">
                <a:solidFill>
                  <a:srgbClr val="C00000"/>
                </a:solidFill>
              </a:rPr>
              <a:t>extract()</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t>This function automatically creates local variables from the array.</a:t>
            </a:r>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 = "Original";</a:t>
            </a:r>
          </a:p>
          <a:p>
            <a:pPr>
              <a:buNone/>
            </a:pPr>
            <a:r>
              <a:rPr lang="en-US" sz="2400" b="1" dirty="0" smtClean="0">
                <a:solidFill>
                  <a:srgbClr val="FF0066"/>
                </a:solidFill>
              </a:rPr>
              <a:t>$</a:t>
            </a:r>
            <a:r>
              <a:rPr lang="en-US" sz="2400" b="1" dirty="0" err="1" smtClean="0">
                <a:solidFill>
                  <a:srgbClr val="FF0066"/>
                </a:solidFill>
              </a:rPr>
              <a:t>my_array</a:t>
            </a:r>
            <a:r>
              <a:rPr lang="en-US" sz="2400" b="1" dirty="0" smtClean="0">
                <a:solidFill>
                  <a:srgbClr val="FF0066"/>
                </a:solidFill>
              </a:rPr>
              <a:t> = array("</a:t>
            </a:r>
            <a:r>
              <a:rPr lang="en-US" sz="2400" b="1" dirty="0" err="1" smtClean="0">
                <a:solidFill>
                  <a:srgbClr val="FF0066"/>
                </a:solidFill>
              </a:rPr>
              <a:t>RollNo</a:t>
            </a:r>
            <a:r>
              <a:rPr lang="en-US" sz="2400" b="1" dirty="0" smtClean="0">
                <a:solidFill>
                  <a:srgbClr val="FF0066"/>
                </a:solidFill>
              </a:rPr>
              <a:t>" =&gt; "111","Name" =&gt; "</a:t>
            </a:r>
            <a:r>
              <a:rPr lang="en-US" sz="2400" b="1" dirty="0" err="1" smtClean="0">
                <a:solidFill>
                  <a:srgbClr val="FF0066"/>
                </a:solidFill>
              </a:rPr>
              <a:t>Saksham</a:t>
            </a:r>
            <a:r>
              <a:rPr lang="en-US" sz="2400" b="1" dirty="0" smtClean="0">
                <a:solidFill>
                  <a:srgbClr val="FF0066"/>
                </a:solidFill>
              </a:rPr>
              <a:t>", "Class" =&gt; "Std V");</a:t>
            </a:r>
          </a:p>
          <a:p>
            <a:pPr>
              <a:buNone/>
            </a:pPr>
            <a:r>
              <a:rPr lang="en-US" sz="2400" b="1" dirty="0" smtClean="0">
                <a:solidFill>
                  <a:srgbClr val="FF0066"/>
                </a:solidFill>
              </a:rPr>
              <a:t>extract($</a:t>
            </a:r>
            <a:r>
              <a:rPr lang="en-US" sz="2400" b="1" dirty="0" err="1" smtClean="0">
                <a:solidFill>
                  <a:srgbClr val="FF0066"/>
                </a:solidFill>
              </a:rPr>
              <a:t>my_array</a:t>
            </a:r>
            <a:r>
              <a:rPr lang="en-US" sz="2400" b="1" dirty="0" smtClean="0">
                <a:solidFill>
                  <a:srgbClr val="FF0066"/>
                </a:solidFill>
              </a:rPr>
              <a:t>);</a:t>
            </a:r>
          </a:p>
          <a:p>
            <a:pPr>
              <a:buNone/>
            </a:pPr>
            <a:r>
              <a:rPr lang="en-US" sz="2400" b="1" dirty="0" smtClean="0">
                <a:solidFill>
                  <a:srgbClr val="FF0066"/>
                </a:solidFill>
              </a:rPr>
              <a:t>echo "\$</a:t>
            </a:r>
            <a:r>
              <a:rPr lang="en-US" sz="2400" b="1" dirty="0" err="1" smtClean="0">
                <a:solidFill>
                  <a:srgbClr val="FF0066"/>
                </a:solidFill>
              </a:rPr>
              <a:t>RollNo</a:t>
            </a:r>
            <a:r>
              <a:rPr lang="en-US" sz="2400" b="1" dirty="0" smtClean="0">
                <a:solidFill>
                  <a:srgbClr val="FF0066"/>
                </a:solidFill>
              </a:rPr>
              <a:t> = $</a:t>
            </a:r>
            <a:r>
              <a:rPr lang="en-US" sz="2400" b="1" dirty="0" err="1" smtClean="0">
                <a:solidFill>
                  <a:srgbClr val="FF0066"/>
                </a:solidFill>
              </a:rPr>
              <a:t>RollNo</a:t>
            </a:r>
            <a:r>
              <a:rPr lang="en-US" sz="2400" b="1" dirty="0" smtClean="0">
                <a:solidFill>
                  <a:srgbClr val="FF0066"/>
                </a:solidFill>
              </a:rPr>
              <a:t>; \$Name = $Name; \$Class = $Class";</a:t>
            </a:r>
          </a:p>
          <a:p>
            <a:pPr>
              <a:buNone/>
            </a:pPr>
            <a:r>
              <a:rPr lang="en-US" sz="2400" b="1" dirty="0" smtClean="0">
                <a:solidFill>
                  <a:srgbClr val="FF0066"/>
                </a:solidFill>
              </a:rPr>
              <a:t>?&gt;</a:t>
            </a:r>
          </a:p>
          <a:p>
            <a:pPr>
              <a:buNone/>
            </a:pPr>
            <a:r>
              <a:rPr lang="en-US" sz="2400" b="1" dirty="0" smtClean="0">
                <a:solidFill>
                  <a:srgbClr val="00B050"/>
                </a:solidFill>
              </a:rPr>
              <a:t>Output:</a:t>
            </a:r>
            <a:r>
              <a:rPr lang="en-US" sz="2400" b="1" dirty="0" smtClean="0">
                <a:solidFill>
                  <a:srgbClr val="FF0066"/>
                </a:solidFill>
              </a:rPr>
              <a:t>  </a:t>
            </a:r>
            <a:r>
              <a:rPr lang="en-US" sz="2400" dirty="0" smtClean="0"/>
              <a:t>$</a:t>
            </a:r>
            <a:r>
              <a:rPr lang="en-US" sz="2400" dirty="0" err="1" smtClean="0"/>
              <a:t>RollNo</a:t>
            </a:r>
            <a:r>
              <a:rPr lang="en-US" sz="2400" dirty="0" smtClean="0"/>
              <a:t> = 111; $Name = </a:t>
            </a:r>
            <a:r>
              <a:rPr lang="en-US" sz="2400" dirty="0" err="1" smtClean="0"/>
              <a:t>Saksham</a:t>
            </a:r>
            <a:r>
              <a:rPr lang="en-US" sz="2400" dirty="0" smtClean="0"/>
              <a:t>; $Class = Std V</a:t>
            </a:r>
            <a:endParaRPr lang="en-US" sz="2400"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1900222" cy="428644"/>
          </a:xfrm>
        </p:spPr>
        <p:txBody>
          <a:bodyPr>
            <a:normAutofit fontScale="90000"/>
          </a:bodyPr>
          <a:lstStyle/>
          <a:p>
            <a:r>
              <a:rPr lang="en-US" b="1" dirty="0" err="1" smtClean="0">
                <a:solidFill>
                  <a:srgbClr val="C00000"/>
                </a:solidFill>
              </a:rPr>
              <a:t>foreach</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sz="quarter" idx="1"/>
          </p:nvPr>
        </p:nvSpPr>
        <p:spPr/>
        <p:txBody>
          <a:bodyPr>
            <a:normAutofit fontScale="92500"/>
          </a:bodyPr>
          <a:lstStyle/>
          <a:p>
            <a:pPr algn="just"/>
            <a:r>
              <a:rPr lang="en-US" dirty="0" smtClean="0"/>
              <a:t>This is the most common way to loop over elements of an array. PHP executes the body of the loop once for each element of $students, with $value set to the current element.</a:t>
            </a:r>
          </a:p>
          <a:p>
            <a:pPr algn="just"/>
            <a:endParaRPr lang="en-US" dirty="0" smtClean="0"/>
          </a:p>
          <a:p>
            <a:pPr algn="just">
              <a:buNone/>
            </a:pPr>
            <a:r>
              <a:rPr lang="en-US" b="1" dirty="0" smtClean="0">
                <a:solidFill>
                  <a:srgbClr val="FF0066"/>
                </a:solidFill>
              </a:rPr>
              <a:t>&lt;?</a:t>
            </a:r>
            <a:r>
              <a:rPr lang="en-US" b="1" dirty="0" err="1" smtClean="0">
                <a:solidFill>
                  <a:srgbClr val="FF0066"/>
                </a:solidFill>
              </a:rPr>
              <a:t>php</a:t>
            </a:r>
            <a:endParaRPr lang="en-US" b="1" dirty="0" smtClean="0">
              <a:solidFill>
                <a:srgbClr val="FF0066"/>
              </a:solidFill>
            </a:endParaRPr>
          </a:p>
          <a:p>
            <a:pPr algn="just">
              <a:buNone/>
            </a:pPr>
            <a:r>
              <a:rPr lang="en-US" b="1" dirty="0" smtClean="0">
                <a:solidFill>
                  <a:srgbClr val="FF0066"/>
                </a:solidFill>
              </a:rPr>
              <a:t>$students=array('</a:t>
            </a:r>
            <a:r>
              <a:rPr lang="en-US" b="1" dirty="0" err="1" smtClean="0">
                <a:solidFill>
                  <a:srgbClr val="FF0066"/>
                </a:solidFill>
              </a:rPr>
              <a:t>Rohan','Rahul','Rohit','Ravi</a:t>
            </a:r>
            <a:r>
              <a:rPr lang="en-US" b="1" dirty="0" smtClean="0">
                <a:solidFill>
                  <a:srgbClr val="FF0066"/>
                </a:solidFill>
              </a:rPr>
              <a:t>');</a:t>
            </a:r>
          </a:p>
          <a:p>
            <a:pPr algn="just">
              <a:buNone/>
            </a:pPr>
            <a:r>
              <a:rPr lang="en-US" b="1" dirty="0" err="1" smtClean="0">
                <a:solidFill>
                  <a:srgbClr val="FF0066"/>
                </a:solidFill>
              </a:rPr>
              <a:t>foreach</a:t>
            </a:r>
            <a:r>
              <a:rPr lang="en-US" b="1" dirty="0" smtClean="0">
                <a:solidFill>
                  <a:srgbClr val="FF0066"/>
                </a:solidFill>
              </a:rPr>
              <a:t>($students as $value)</a:t>
            </a:r>
          </a:p>
          <a:p>
            <a:pPr algn="just">
              <a:buNone/>
            </a:pPr>
            <a:r>
              <a:rPr lang="en-US" b="1" dirty="0" smtClean="0">
                <a:solidFill>
                  <a:srgbClr val="FF0066"/>
                </a:solidFill>
              </a:rPr>
              <a:t>{</a:t>
            </a:r>
          </a:p>
          <a:p>
            <a:pPr algn="just">
              <a:buNone/>
            </a:pPr>
            <a:r>
              <a:rPr lang="en-US" b="1" dirty="0" smtClean="0">
                <a:solidFill>
                  <a:srgbClr val="FF0066"/>
                </a:solidFill>
              </a:rPr>
              <a:t>echo "student :  $value &lt;</a:t>
            </a:r>
            <a:r>
              <a:rPr lang="en-US" b="1" dirty="0" err="1" smtClean="0">
                <a:solidFill>
                  <a:srgbClr val="FF0066"/>
                </a:solidFill>
              </a:rPr>
              <a:t>br</a:t>
            </a:r>
            <a:r>
              <a:rPr lang="en-US" b="1" dirty="0" smtClean="0">
                <a:solidFill>
                  <a:srgbClr val="FF0066"/>
                </a:solidFill>
              </a:rPr>
              <a:t>&gt;";</a:t>
            </a:r>
          </a:p>
          <a:p>
            <a:pPr algn="just">
              <a:buNone/>
            </a:pPr>
            <a:r>
              <a:rPr lang="en-US" b="1" dirty="0" smtClean="0">
                <a:solidFill>
                  <a:srgbClr val="FF0066"/>
                </a:solidFill>
              </a:rPr>
              <a:t>}</a:t>
            </a:r>
          </a:p>
          <a:p>
            <a:pPr algn="just">
              <a:buNone/>
            </a:pPr>
            <a:r>
              <a:rPr lang="en-US" b="1" dirty="0" smtClean="0">
                <a:solidFill>
                  <a:srgbClr val="FF0066"/>
                </a:solidFill>
              </a:rPr>
              <a:t>?&gt;</a:t>
            </a:r>
            <a:endParaRPr lang="en-US" b="1" dirty="0">
              <a:solidFill>
                <a:srgbClr val="FF0066"/>
              </a:solidFill>
            </a:endParaRPr>
          </a:p>
        </p:txBody>
      </p:sp>
      <p:sp>
        <p:nvSpPr>
          <p:cNvPr id="4" name="Footer Placeholder 3"/>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pPr>
              <a:buNone/>
            </a:pPr>
            <a:r>
              <a:rPr lang="en-US" dirty="0" smtClean="0"/>
              <a:t>   </a:t>
            </a:r>
            <a:r>
              <a:rPr lang="en-US" dirty="0" smtClean="0">
                <a:solidFill>
                  <a:srgbClr val="00B050"/>
                </a:solidFill>
              </a:rPr>
              <a:t>Output:</a:t>
            </a:r>
          </a:p>
          <a:p>
            <a:pPr>
              <a:buNone/>
            </a:pPr>
            <a:r>
              <a:rPr lang="en-US" dirty="0" smtClean="0"/>
              <a:t>   student : </a:t>
            </a:r>
            <a:r>
              <a:rPr lang="en-US" dirty="0" err="1" smtClean="0"/>
              <a:t>Rohan</a:t>
            </a:r>
            <a:r>
              <a:rPr lang="en-US" dirty="0" smtClean="0"/>
              <a:t/>
            </a:r>
            <a:br>
              <a:rPr lang="en-US" dirty="0" smtClean="0"/>
            </a:br>
            <a:r>
              <a:rPr lang="en-US" dirty="0" smtClean="0"/>
              <a:t>student : </a:t>
            </a:r>
            <a:r>
              <a:rPr lang="en-US" dirty="0" err="1" smtClean="0"/>
              <a:t>Rahul</a:t>
            </a:r>
            <a:r>
              <a:rPr lang="en-US" dirty="0" smtClean="0"/>
              <a:t/>
            </a:r>
            <a:br>
              <a:rPr lang="en-US" dirty="0" smtClean="0"/>
            </a:br>
            <a:r>
              <a:rPr lang="en-US" dirty="0" smtClean="0"/>
              <a:t>student : </a:t>
            </a:r>
            <a:r>
              <a:rPr lang="en-US" dirty="0" err="1" smtClean="0"/>
              <a:t>Rohit</a:t>
            </a:r>
            <a:r>
              <a:rPr lang="en-US" dirty="0" smtClean="0"/>
              <a:t/>
            </a:r>
            <a:br>
              <a:rPr lang="en-US" dirty="0" smtClean="0"/>
            </a:br>
            <a:r>
              <a:rPr lang="en-US" dirty="0" smtClean="0"/>
              <a:t>student : Ravi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5114932" cy="357190"/>
          </a:xfrm>
        </p:spPr>
        <p:txBody>
          <a:bodyPr>
            <a:noAutofit/>
          </a:bodyPr>
          <a:lstStyle/>
          <a:p>
            <a:r>
              <a:rPr lang="en-US" sz="2200" b="1" dirty="0" err="1" smtClean="0">
                <a:solidFill>
                  <a:srgbClr val="C00000"/>
                </a:solidFill>
              </a:rPr>
              <a:t>array_push</a:t>
            </a:r>
            <a:r>
              <a:rPr lang="en-US" sz="2200" b="1" dirty="0" smtClean="0">
                <a:solidFill>
                  <a:srgbClr val="C00000"/>
                </a:solidFill>
              </a:rPr>
              <a:t>()</a:t>
            </a:r>
            <a:endParaRPr lang="en-US" sz="2200" b="1" dirty="0">
              <a:solidFill>
                <a:srgbClr val="C00000"/>
              </a:solidFill>
            </a:endParaRPr>
          </a:p>
        </p:txBody>
      </p:sp>
      <p:sp>
        <p:nvSpPr>
          <p:cNvPr id="3" name="Content Placeholder 2"/>
          <p:cNvSpPr>
            <a:spLocks noGrp="1"/>
          </p:cNvSpPr>
          <p:nvPr>
            <p:ph sz="quarter" idx="1"/>
          </p:nvPr>
        </p:nvSpPr>
        <p:spPr/>
        <p:txBody>
          <a:bodyPr/>
          <a:lstStyle/>
          <a:p>
            <a:r>
              <a:rPr lang="en-US" dirty="0" smtClean="0"/>
              <a:t>These functions are used to treat an array like a stack.</a:t>
            </a:r>
          </a:p>
          <a:p>
            <a:pPr>
              <a:buNone/>
            </a:pPr>
            <a:r>
              <a:rPr lang="en-US" u="sng" dirty="0" smtClean="0"/>
              <a:t>Syntax:</a:t>
            </a:r>
            <a:r>
              <a:rPr lang="en-US" dirty="0" smtClean="0"/>
              <a:t>  </a:t>
            </a:r>
            <a:r>
              <a:rPr lang="en-US" dirty="0" err="1" smtClean="0"/>
              <a:t>array_push</a:t>
            </a:r>
            <a:r>
              <a:rPr lang="en-US" dirty="0" smtClean="0"/>
              <a:t>(</a:t>
            </a:r>
            <a:r>
              <a:rPr lang="en-US" i="1" dirty="0" smtClean="0"/>
              <a:t>array</a:t>
            </a:r>
            <a:r>
              <a:rPr lang="en-US" dirty="0" smtClean="0"/>
              <a:t>)</a:t>
            </a:r>
          </a:p>
          <a:p>
            <a:pPr>
              <a:buNone/>
            </a:pPr>
            <a:endParaRPr lang="en-US" dirty="0" smtClean="0"/>
          </a:p>
          <a:p>
            <a:pPr>
              <a:buNone/>
            </a:pPr>
            <a:r>
              <a:rPr lang="en-US" sz="2400" b="1" dirty="0" smtClean="0">
                <a:solidFill>
                  <a:srgbClr val="FF0066"/>
                </a:solidFill>
              </a:rPr>
              <a:t>&lt;?</a:t>
            </a:r>
            <a:r>
              <a:rPr lang="en-US" sz="2400" b="1" dirty="0" err="1" smtClean="0">
                <a:solidFill>
                  <a:srgbClr val="FF0066"/>
                </a:solidFill>
              </a:rPr>
              <a:t>php</a:t>
            </a:r>
            <a:endParaRPr lang="en-US" sz="2400" b="1" dirty="0" smtClean="0">
              <a:solidFill>
                <a:srgbClr val="FF0066"/>
              </a:solidFill>
            </a:endParaRPr>
          </a:p>
          <a:p>
            <a:pPr>
              <a:buNone/>
            </a:pPr>
            <a:r>
              <a:rPr lang="en-US" sz="2400" b="1" dirty="0" smtClean="0">
                <a:solidFill>
                  <a:srgbClr val="FF0066"/>
                </a:solidFill>
              </a:rPr>
              <a:t>$a=array("</a:t>
            </a:r>
            <a:r>
              <a:rPr lang="en-US" sz="2400" b="1" dirty="0" err="1" smtClean="0">
                <a:solidFill>
                  <a:srgbClr val="FF0066"/>
                </a:solidFill>
              </a:rPr>
              <a:t>red","green</a:t>
            </a:r>
            <a:r>
              <a:rPr lang="en-US" sz="2400" b="1" dirty="0" smtClean="0">
                <a:solidFill>
                  <a:srgbClr val="FF0066"/>
                </a:solidFill>
              </a:rPr>
              <a:t>");</a:t>
            </a:r>
          </a:p>
          <a:p>
            <a:pPr>
              <a:buNone/>
            </a:pPr>
            <a:r>
              <a:rPr lang="en-US" sz="2400" b="1" dirty="0" err="1" smtClean="0">
                <a:solidFill>
                  <a:srgbClr val="FF0066"/>
                </a:solidFill>
              </a:rPr>
              <a:t>array_push</a:t>
            </a:r>
            <a:r>
              <a:rPr lang="en-US" sz="2400" b="1" dirty="0" smtClean="0">
                <a:solidFill>
                  <a:srgbClr val="FF0066"/>
                </a:solidFill>
              </a:rPr>
              <a:t>($</a:t>
            </a:r>
            <a:r>
              <a:rPr lang="en-US" sz="2400" b="1" dirty="0" err="1" smtClean="0">
                <a:solidFill>
                  <a:srgbClr val="FF0066"/>
                </a:solidFill>
              </a:rPr>
              <a:t>a,"blue","yellow</a:t>
            </a:r>
            <a:r>
              <a:rPr lang="en-US" sz="2400" b="1" dirty="0" smtClean="0">
                <a:solidFill>
                  <a:srgbClr val="FF0066"/>
                </a:solidFill>
              </a:rPr>
              <a:t>");</a:t>
            </a:r>
          </a:p>
          <a:p>
            <a:pPr>
              <a:buNone/>
            </a:pPr>
            <a:r>
              <a:rPr lang="en-US" sz="2400" b="1" dirty="0" err="1" smtClean="0">
                <a:solidFill>
                  <a:srgbClr val="FF0066"/>
                </a:solidFill>
              </a:rPr>
              <a:t>print_r</a:t>
            </a:r>
            <a:r>
              <a:rPr lang="en-US" sz="2400" b="1" dirty="0" smtClean="0">
                <a:solidFill>
                  <a:srgbClr val="FF0066"/>
                </a:solidFill>
              </a:rPr>
              <a:t>($a);</a:t>
            </a:r>
          </a:p>
          <a:p>
            <a:pPr>
              <a:buNone/>
            </a:pPr>
            <a:r>
              <a:rPr lang="en-US" sz="2400" b="1" dirty="0" smtClean="0">
                <a:solidFill>
                  <a:srgbClr val="FF0066"/>
                </a:solidFill>
              </a:rPr>
              <a:t>?&gt;</a:t>
            </a:r>
            <a:endParaRPr lang="en-US" sz="2400" b="1" dirty="0">
              <a:solidFill>
                <a:srgbClr val="FF0066"/>
              </a:solidFill>
            </a:endParaRPr>
          </a:p>
        </p:txBody>
      </p:sp>
      <p:sp>
        <p:nvSpPr>
          <p:cNvPr id="4" name="Rectangle 3"/>
          <p:cNvSpPr/>
          <p:nvPr/>
        </p:nvSpPr>
        <p:spPr>
          <a:xfrm>
            <a:off x="3071802" y="4286256"/>
            <a:ext cx="5214942" cy="1785104"/>
          </a:xfrm>
          <a:prstGeom prst="rect">
            <a:avLst/>
          </a:prstGeom>
        </p:spPr>
        <p:txBody>
          <a:bodyPr wrap="square">
            <a:spAutoFit/>
          </a:bodyPr>
          <a:lstStyle/>
          <a:p>
            <a:r>
              <a:rPr lang="en-US" sz="2200" b="1" dirty="0" smtClean="0">
                <a:solidFill>
                  <a:srgbClr val="00B050"/>
                </a:solidFill>
              </a:rPr>
              <a:t>&lt;?</a:t>
            </a:r>
            <a:r>
              <a:rPr lang="en-US" sz="2200" b="1" dirty="0" err="1" smtClean="0">
                <a:solidFill>
                  <a:srgbClr val="00B050"/>
                </a:solidFill>
              </a:rPr>
              <a:t>php</a:t>
            </a:r>
            <a:endParaRPr lang="en-US" sz="2200" b="1" dirty="0" smtClean="0">
              <a:solidFill>
                <a:srgbClr val="00B050"/>
              </a:solidFill>
            </a:endParaRPr>
          </a:p>
          <a:p>
            <a:r>
              <a:rPr lang="en-US" sz="2200" b="1" dirty="0" smtClean="0">
                <a:solidFill>
                  <a:srgbClr val="00B050"/>
                </a:solidFill>
              </a:rPr>
              <a:t>$a=array("a"=&gt;"</a:t>
            </a:r>
            <a:r>
              <a:rPr lang="en-US" sz="2200" b="1" dirty="0" err="1" smtClean="0">
                <a:solidFill>
                  <a:srgbClr val="00B050"/>
                </a:solidFill>
              </a:rPr>
              <a:t>red","b</a:t>
            </a:r>
            <a:r>
              <a:rPr lang="en-US" sz="2200" b="1" dirty="0" smtClean="0">
                <a:solidFill>
                  <a:srgbClr val="00B050"/>
                </a:solidFill>
              </a:rPr>
              <a:t>"=&gt;"green");</a:t>
            </a:r>
          </a:p>
          <a:p>
            <a:r>
              <a:rPr lang="en-US" sz="2200" b="1" dirty="0" err="1" smtClean="0">
                <a:solidFill>
                  <a:srgbClr val="00B050"/>
                </a:solidFill>
              </a:rPr>
              <a:t>array_push</a:t>
            </a:r>
            <a:r>
              <a:rPr lang="en-US" sz="2200" b="1" dirty="0" smtClean="0">
                <a:solidFill>
                  <a:srgbClr val="00B050"/>
                </a:solidFill>
              </a:rPr>
              <a:t>($</a:t>
            </a:r>
            <a:r>
              <a:rPr lang="en-US" sz="2200" b="1" dirty="0" err="1" smtClean="0">
                <a:solidFill>
                  <a:srgbClr val="00B050"/>
                </a:solidFill>
              </a:rPr>
              <a:t>a,"blue","yellow</a:t>
            </a:r>
            <a:r>
              <a:rPr lang="en-US" sz="2200" b="1" dirty="0" smtClean="0">
                <a:solidFill>
                  <a:srgbClr val="00B050"/>
                </a:solidFill>
              </a:rPr>
              <a:t>");</a:t>
            </a:r>
          </a:p>
          <a:p>
            <a:r>
              <a:rPr lang="en-US" sz="2200" b="1" dirty="0" err="1" smtClean="0">
                <a:solidFill>
                  <a:srgbClr val="00B050"/>
                </a:solidFill>
              </a:rPr>
              <a:t>print_r</a:t>
            </a:r>
            <a:r>
              <a:rPr lang="en-US" sz="2200" b="1" dirty="0" smtClean="0">
                <a:solidFill>
                  <a:srgbClr val="00B050"/>
                </a:solidFill>
              </a:rPr>
              <a:t>($a);</a:t>
            </a:r>
          </a:p>
          <a:p>
            <a:r>
              <a:rPr lang="en-US" sz="2200" b="1" dirty="0" smtClean="0">
                <a:solidFill>
                  <a:srgbClr val="00B050"/>
                </a:solidFill>
              </a:rPr>
              <a:t>?&gt;</a:t>
            </a:r>
            <a:endParaRPr lang="en-US" sz="2200" b="1" dirty="0">
              <a:solidFill>
                <a:srgbClr val="00B050"/>
              </a:solidFill>
            </a:endParaRPr>
          </a:p>
        </p:txBody>
      </p:sp>
      <p:sp>
        <p:nvSpPr>
          <p:cNvPr id="5" name="Footer Placeholder 4"/>
          <p:cNvSpPr>
            <a:spLocks noGrp="1"/>
          </p:cNvSpPr>
          <p:nvPr>
            <p:ph type="ftr" sz="quarter" idx="11"/>
          </p:nvPr>
        </p:nvSpPr>
        <p:spPr/>
        <p:txBody>
          <a:bodyPr/>
          <a:lstStyle/>
          <a:p>
            <a:r>
              <a:rPr lang="en-US" smtClean="0"/>
              <a:t>Dr. Savita Mohurle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Dr. Savita Mohurle</a:t>
            </a:r>
            <a:endParaRPr lang="en-US"/>
          </a:p>
        </p:txBody>
      </p:sp>
      <p:sp>
        <p:nvSpPr>
          <p:cNvPr id="4" name="Content Placeholder 3"/>
          <p:cNvSpPr>
            <a:spLocks noGrp="1"/>
          </p:cNvSpPr>
          <p:nvPr>
            <p:ph sz="quarter" idx="1"/>
          </p:nvPr>
        </p:nvSpPr>
        <p:spPr/>
        <p:txBody>
          <a:bodyPr/>
          <a:lstStyle/>
          <a:p>
            <a:pPr>
              <a:buNone/>
            </a:pPr>
            <a:r>
              <a:rPr lang="en-US" b="1" dirty="0" smtClean="0"/>
              <a:t>Output (</a:t>
            </a:r>
            <a:r>
              <a:rPr lang="en-US" b="1" dirty="0" smtClean="0">
                <a:solidFill>
                  <a:srgbClr val="FF0066"/>
                </a:solidFill>
              </a:rPr>
              <a:t>Pink code</a:t>
            </a:r>
            <a:r>
              <a:rPr lang="en-US" b="1" dirty="0" smtClean="0"/>
              <a:t>)</a:t>
            </a:r>
          </a:p>
          <a:p>
            <a:pPr>
              <a:buNone/>
            </a:pPr>
            <a:r>
              <a:rPr lang="en-US" dirty="0" smtClean="0"/>
              <a:t>Array ( [0] =&gt; red [1] =&gt; green [2] =&gt; blue [3] =&gt; yellow )</a:t>
            </a:r>
          </a:p>
          <a:p>
            <a:pPr>
              <a:buNone/>
            </a:pPr>
            <a:endParaRPr lang="en-US" dirty="0" smtClean="0"/>
          </a:p>
          <a:p>
            <a:pPr>
              <a:buNone/>
            </a:pPr>
            <a:endParaRPr lang="en-US" dirty="0" smtClean="0"/>
          </a:p>
          <a:p>
            <a:pPr>
              <a:buNone/>
            </a:pPr>
            <a:r>
              <a:rPr lang="en-US" b="1" dirty="0" smtClean="0"/>
              <a:t>Output (</a:t>
            </a:r>
            <a:r>
              <a:rPr lang="en-US" b="1" dirty="0" smtClean="0">
                <a:solidFill>
                  <a:srgbClr val="00B050"/>
                </a:solidFill>
              </a:rPr>
              <a:t>Green code</a:t>
            </a:r>
            <a:r>
              <a:rPr lang="en-US" b="1" dirty="0" smtClean="0"/>
              <a:t>)</a:t>
            </a:r>
          </a:p>
          <a:p>
            <a:pPr>
              <a:buNone/>
            </a:pPr>
            <a:r>
              <a:rPr lang="en-US" dirty="0" smtClean="0"/>
              <a:t>Array ( [a] =&gt; red [b] =&gt; green [0] =&gt; blue [1] =&gt; yellow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245</TotalTime>
  <Words>1381</Words>
  <Application>Microsoft Office PowerPoint</Application>
  <PresentationFormat>On-screen Show (4:3)</PresentationFormat>
  <Paragraphs>272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Bookman Old Style</vt:lpstr>
      <vt:lpstr>Calibri</vt:lpstr>
      <vt:lpstr>Gill Sans MT</vt:lpstr>
      <vt:lpstr>Wingdings</vt:lpstr>
      <vt:lpstr>Wingdings 3</vt:lpstr>
      <vt:lpstr>Origin</vt:lpstr>
      <vt:lpstr>F. Y. BCA </vt:lpstr>
      <vt:lpstr>list() </vt:lpstr>
      <vt:lpstr>array_splice()</vt:lpstr>
      <vt:lpstr>array_key_exists()</vt:lpstr>
      <vt:lpstr>extract()</vt:lpstr>
      <vt:lpstr>foreach()</vt:lpstr>
      <vt:lpstr>PowerPoint Presentation</vt:lpstr>
      <vt:lpstr>array_push()</vt:lpstr>
      <vt:lpstr>PowerPoint Presentation</vt:lpstr>
      <vt:lpstr>array_pop()</vt:lpstr>
      <vt:lpstr>array_shift() - remove</vt:lpstr>
      <vt:lpstr>array_unshift() - insert</vt:lpstr>
      <vt:lpstr>Adding value to the end of array</vt:lpstr>
      <vt:lpstr>isset()</vt:lpstr>
      <vt:lpstr>isset()</vt:lpstr>
      <vt:lpstr>PowerPoint Presentation</vt:lpstr>
      <vt:lpstr>PowerPoint Presentation</vt:lpstr>
      <vt:lpstr>unset()</vt:lpstr>
      <vt:lpstr>unset()</vt:lpstr>
      <vt:lpstr>PowerPoint Presentation</vt:lpstr>
      <vt:lpstr>reset()</vt:lpstr>
      <vt:lpstr>PowerPoint Presentation</vt:lpstr>
      <vt:lpstr>array_sum()</vt:lpstr>
      <vt:lpstr>Example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savita</dc:creator>
  <cp:lastModifiedBy>Windows User</cp:lastModifiedBy>
  <cp:revision>53</cp:revision>
  <dcterms:created xsi:type="dcterms:W3CDTF">2020-08-19T07:36:07Z</dcterms:created>
  <dcterms:modified xsi:type="dcterms:W3CDTF">2023-03-20T05:02:17Z</dcterms:modified>
</cp:coreProperties>
</file>