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4"/>
  </p:notesMasterIdLst>
  <p:sldIdLst>
    <p:sldId id="289" r:id="rId2"/>
    <p:sldId id="290" r:id="rId3"/>
    <p:sldId id="259" r:id="rId4"/>
    <p:sldId id="281" r:id="rId5"/>
    <p:sldId id="260" r:id="rId6"/>
    <p:sldId id="282" r:id="rId7"/>
    <p:sldId id="262" r:id="rId8"/>
    <p:sldId id="283" r:id="rId9"/>
    <p:sldId id="261" r:id="rId10"/>
    <p:sldId id="284" r:id="rId11"/>
    <p:sldId id="263" r:id="rId12"/>
    <p:sldId id="264" r:id="rId13"/>
    <p:sldId id="265" r:id="rId14"/>
    <p:sldId id="285" r:id="rId15"/>
    <p:sldId id="266" r:id="rId16"/>
    <p:sldId id="267" r:id="rId17"/>
    <p:sldId id="268" r:id="rId18"/>
    <p:sldId id="286" r:id="rId19"/>
    <p:sldId id="269" r:id="rId20"/>
    <p:sldId id="270" r:id="rId21"/>
    <p:sldId id="271" r:id="rId22"/>
    <p:sldId id="272" r:id="rId23"/>
    <p:sldId id="273" r:id="rId24"/>
    <p:sldId id="287" r:id="rId25"/>
    <p:sldId id="274" r:id="rId26"/>
    <p:sldId id="288" r:id="rId27"/>
    <p:sldId id="275" r:id="rId28"/>
    <p:sldId id="276" r:id="rId29"/>
    <p:sldId id="277" r:id="rId30"/>
    <p:sldId id="279" r:id="rId31"/>
    <p:sldId id="280" r:id="rId32"/>
    <p:sldId id="27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2C1EE-4955-492E-A175-8D40E60FE38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1646C-8757-495B-84DB-EC6B97859A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3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FA88F51-D307-463D-93D0-55E8672D66DB}" type="datetime1">
              <a:rPr lang="en-US" smtClean="0"/>
              <a:t>3/28/2023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Dr. Savita Mohurle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56645DE-6790-406A-8CBF-9B9DBE62F8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6A5E-49B2-4A1B-8987-B7576F9360A7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Savita Mohurle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45DE-6790-406A-8CBF-9B9DBE62F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C6F9-E6E4-44B7-9539-F830CE617CE7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Savita Mohurle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45DE-6790-406A-8CBF-9B9DBE62F8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9410-F2B4-403F-A90A-9A7BD783FDCD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Savita Mohurle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45DE-6790-406A-8CBF-9B9DBE62F8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488D3F9-6D58-428D-BB31-1C1BD354473F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Dr. Savita Mohurle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56645DE-6790-406A-8CBF-9B9DBE62F8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3EB0-15A1-4A65-8023-2F082E326EAB}" type="datetime1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Savita Mohurle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45DE-6790-406A-8CBF-9B9DBE62F8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772B-7572-4304-818A-D27D2B6512F8}" type="datetime1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Savita Mohurle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45DE-6790-406A-8CBF-9B9DBE62F8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2E06-B2B2-4AB2-9955-0413129CE3B9}" type="datetime1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Savita Mohurle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45DE-6790-406A-8CBF-9B9DBE62F8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B745-25E6-4595-A098-57B4EDABA9F9}" type="datetime1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Savita Mohurle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45DE-6790-406A-8CBF-9B9DBE62F8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78C8-4E0D-48FA-B225-7EDC6F44E561}" type="datetime1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Savita Mohurle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45DE-6790-406A-8CBF-9B9DBE62F8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CB27-7CF6-4986-8483-92136CD39D49}" type="datetime1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Savita Mohurle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45DE-6790-406A-8CBF-9B9DBE62F8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6D7AD42-A7D7-4168-B7C9-381B188F44CE}" type="datetime1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Dr. Savita Mohurle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6645DE-6790-406A-8CBF-9B9DBE62F8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32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						F. Y. BCA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75656" y="3112016"/>
            <a:ext cx="6643734" cy="57606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Subject – </a:t>
            </a:r>
            <a:r>
              <a:rPr lang="en-US" sz="2800" b="1" dirty="0" smtClean="0">
                <a:solidFill>
                  <a:srgbClr val="FF0000"/>
                </a:solidFill>
              </a:rPr>
              <a:t>Web Development Using PHP</a:t>
            </a: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6016" y="3857628"/>
            <a:ext cx="371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Chapter 4 – Arrays</a:t>
            </a:r>
            <a:r>
              <a:rPr lang="en-US" sz="2400" b="1" dirty="0" smtClean="0">
                <a:solidFill>
                  <a:srgbClr val="C00000"/>
                </a:solidFill>
              </a:rPr>
              <a:t>                              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76056" y="5949280"/>
            <a:ext cx="3740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B808A3"/>
                </a:solidFill>
              </a:rPr>
              <a:t>Dr. Savita </a:t>
            </a:r>
            <a:r>
              <a:rPr lang="en-US" sz="2800" b="1" dirty="0" err="1">
                <a:solidFill>
                  <a:srgbClr val="B808A3"/>
                </a:solidFill>
              </a:rPr>
              <a:t>Mohurle</a:t>
            </a:r>
            <a:endParaRPr lang="en-US" sz="2800" b="1" dirty="0">
              <a:solidFill>
                <a:srgbClr val="B808A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5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1543032" cy="633394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sort()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49377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Will sort in simple default ascending order.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syntax: sort(</a:t>
            </a:r>
            <a:r>
              <a:rPr lang="en-US" sz="2400" b="1" dirty="0" err="1" smtClean="0">
                <a:solidFill>
                  <a:srgbClr val="C00000"/>
                </a:solidFill>
              </a:rPr>
              <a:t>array_name</a:t>
            </a:r>
            <a:r>
              <a:rPr lang="en-US" sz="2400" b="1" dirty="0" smtClean="0">
                <a:solidFill>
                  <a:srgbClr val="C00000"/>
                </a:solidFill>
              </a:rPr>
              <a:t>);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FF0066"/>
                </a:solidFill>
              </a:rPr>
              <a:t>&lt;?</a:t>
            </a:r>
            <a:r>
              <a:rPr lang="en-US" sz="2000" b="1" dirty="0" err="1" smtClean="0">
                <a:solidFill>
                  <a:srgbClr val="FF0066"/>
                </a:solidFill>
              </a:rPr>
              <a:t>php</a:t>
            </a:r>
            <a:endParaRPr lang="en-US" sz="2000" b="1" dirty="0" smtClean="0">
              <a:solidFill>
                <a:srgbClr val="FF0066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FF0066"/>
                </a:solidFill>
              </a:rPr>
              <a:t>$a=array("name1"=&gt;"</a:t>
            </a:r>
            <a:r>
              <a:rPr lang="en-US" sz="2000" b="1" dirty="0" err="1" smtClean="0">
                <a:solidFill>
                  <a:srgbClr val="FF0066"/>
                </a:solidFill>
              </a:rPr>
              <a:t>Savita</a:t>
            </a:r>
            <a:r>
              <a:rPr lang="en-US" sz="2000" b="1" dirty="0" smtClean="0">
                <a:solidFill>
                  <a:srgbClr val="FF0066"/>
                </a:solidFill>
              </a:rPr>
              <a:t>", "name2"=&gt;"Saksham","name3"=&gt;"</a:t>
            </a:r>
            <a:r>
              <a:rPr lang="en-US" sz="2000" b="1" dirty="0" err="1" smtClean="0">
                <a:solidFill>
                  <a:srgbClr val="FF0066"/>
                </a:solidFill>
              </a:rPr>
              <a:t>Snehal</a:t>
            </a:r>
            <a:r>
              <a:rPr lang="en-US" sz="2000" b="1" dirty="0" smtClean="0">
                <a:solidFill>
                  <a:srgbClr val="FF0066"/>
                </a:solidFill>
              </a:rPr>
              <a:t>");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66"/>
                </a:solidFill>
              </a:rPr>
              <a:t>sort($a);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FF0066"/>
                </a:solidFill>
              </a:rPr>
              <a:t>print_r</a:t>
            </a:r>
            <a:r>
              <a:rPr lang="en-US" sz="2000" b="1" dirty="0" smtClean="0">
                <a:solidFill>
                  <a:srgbClr val="FF0066"/>
                </a:solidFill>
              </a:rPr>
              <a:t>($a);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66"/>
                </a:solidFill>
              </a:rPr>
              <a:t>?&gt;                                     </a:t>
            </a:r>
            <a:r>
              <a:rPr lang="en-US" sz="2000" b="1" dirty="0" smtClean="0">
                <a:solidFill>
                  <a:srgbClr val="FFC000"/>
                </a:solidFill>
              </a:rPr>
              <a:t>Output: </a:t>
            </a:r>
            <a:r>
              <a:rPr lang="nn-NO" sz="1800" b="1" dirty="0" smtClean="0"/>
              <a:t>Array ( [0] =&gt; Saksham [1] =&gt; Savita [2] =&gt; Snehal</a:t>
            </a:r>
            <a:r>
              <a:rPr lang="nn-NO" sz="1800" dirty="0" smtClean="0"/>
              <a:t> )</a:t>
            </a:r>
            <a:endParaRPr lang="en-US" sz="2000" b="1" dirty="0" smtClean="0">
              <a:solidFill>
                <a:srgbClr val="FF0066"/>
              </a:solidFill>
            </a:endParaRP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&lt;?</a:t>
            </a:r>
            <a:r>
              <a:rPr lang="en-US" b="1" dirty="0" err="1" smtClean="0">
                <a:solidFill>
                  <a:srgbClr val="00B050"/>
                </a:solidFill>
              </a:rPr>
              <a:t>php</a:t>
            </a:r>
            <a:endParaRPr lang="en-US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$a=array("</a:t>
            </a:r>
            <a:r>
              <a:rPr lang="en-US" b="1" dirty="0" err="1" smtClean="0">
                <a:solidFill>
                  <a:srgbClr val="00B050"/>
                </a:solidFill>
              </a:rPr>
              <a:t>abd</a:t>
            </a:r>
            <a:r>
              <a:rPr lang="en-US" b="1" dirty="0" smtClean="0">
                <a:solidFill>
                  <a:srgbClr val="00B050"/>
                </a:solidFill>
              </a:rPr>
              <a:t>", "</a:t>
            </a:r>
            <a:r>
              <a:rPr lang="en-US" b="1" dirty="0" err="1" smtClean="0">
                <a:solidFill>
                  <a:srgbClr val="00B050"/>
                </a:solidFill>
              </a:rPr>
              <a:t>abc","cnd","aaa","eee","ccc</a:t>
            </a:r>
            <a:r>
              <a:rPr lang="en-US" b="1" dirty="0" smtClean="0">
                <a:solidFill>
                  <a:srgbClr val="00B050"/>
                </a:solidFill>
              </a:rPr>
              <a:t>");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sort($a);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print_r</a:t>
            </a:r>
            <a:r>
              <a:rPr lang="en-US" b="1" dirty="0" smtClean="0">
                <a:solidFill>
                  <a:srgbClr val="00B050"/>
                </a:solidFill>
              </a:rPr>
              <a:t>($a);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?&gt;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Output:  </a:t>
            </a:r>
            <a:r>
              <a:rPr lang="en-US" dirty="0" smtClean="0"/>
              <a:t>Array ( [0] =&gt; </a:t>
            </a:r>
            <a:r>
              <a:rPr lang="en-US" dirty="0" err="1" smtClean="0"/>
              <a:t>aaa</a:t>
            </a:r>
            <a:r>
              <a:rPr lang="en-US" dirty="0" smtClean="0"/>
              <a:t> [1] =&gt; </a:t>
            </a:r>
            <a:r>
              <a:rPr lang="en-US" dirty="0" err="1" smtClean="0"/>
              <a:t>abc</a:t>
            </a:r>
            <a:r>
              <a:rPr lang="en-US" dirty="0" smtClean="0"/>
              <a:t> [2] =&gt; </a:t>
            </a:r>
            <a:r>
              <a:rPr lang="en-US" dirty="0" err="1" smtClean="0"/>
              <a:t>abd</a:t>
            </a:r>
            <a:r>
              <a:rPr lang="en-US" dirty="0" smtClean="0"/>
              <a:t> [3] =&gt; </a:t>
            </a:r>
            <a:r>
              <a:rPr lang="en-US" dirty="0" err="1" smtClean="0"/>
              <a:t>ccc</a:t>
            </a:r>
            <a:r>
              <a:rPr lang="en-US" dirty="0" smtClean="0"/>
              <a:t> [4] =&gt; </a:t>
            </a:r>
            <a:r>
              <a:rPr lang="en-US" dirty="0" err="1" smtClean="0"/>
              <a:t>cnd</a:t>
            </a:r>
            <a:r>
              <a:rPr lang="en-US" dirty="0" smtClean="0"/>
              <a:t> [5] =&gt; </a:t>
            </a:r>
            <a:r>
              <a:rPr lang="en-US" dirty="0" err="1" smtClean="0"/>
              <a:t>eee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3257544" cy="419080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implode() &amp; explode()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5288"/>
          </a:xfrm>
        </p:spPr>
        <p:txBody>
          <a:bodyPr/>
          <a:lstStyle/>
          <a:p>
            <a:r>
              <a:rPr lang="en-US" dirty="0" smtClean="0"/>
              <a:t>Convert array to string and string into array elements.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71472" y="1857364"/>
            <a:ext cx="4572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200" b="1" dirty="0" smtClean="0">
                <a:solidFill>
                  <a:srgbClr val="FF0066"/>
                </a:solidFill>
              </a:rPr>
              <a:t>&lt;?php</a:t>
            </a:r>
          </a:p>
          <a:p>
            <a:pPr>
              <a:buNone/>
            </a:pPr>
            <a:r>
              <a:rPr lang="pt-BR" sz="2200" b="1" dirty="0" smtClean="0">
                <a:solidFill>
                  <a:srgbClr val="FF0066"/>
                </a:solidFill>
              </a:rPr>
              <a:t>$a=array(1,2,-1,3,4,-5);</a:t>
            </a:r>
          </a:p>
          <a:p>
            <a:pPr>
              <a:buNone/>
            </a:pPr>
            <a:r>
              <a:rPr lang="pt-BR" sz="2200" b="1" dirty="0" smtClean="0">
                <a:solidFill>
                  <a:srgbClr val="FF0066"/>
                </a:solidFill>
              </a:rPr>
              <a:t>$s=implode(',',$a);</a:t>
            </a:r>
          </a:p>
          <a:p>
            <a:pPr>
              <a:buNone/>
            </a:pPr>
            <a:r>
              <a:rPr lang="pt-BR" sz="2200" b="1" dirty="0" smtClean="0">
                <a:solidFill>
                  <a:srgbClr val="FF0066"/>
                </a:solidFill>
              </a:rPr>
              <a:t>echo $s."&lt;br&gt;";</a:t>
            </a:r>
          </a:p>
          <a:p>
            <a:pPr>
              <a:buNone/>
            </a:pPr>
            <a:r>
              <a:rPr lang="pt-BR" sz="2200" b="1" dirty="0" smtClean="0">
                <a:solidFill>
                  <a:srgbClr val="FF0066"/>
                </a:solidFill>
              </a:rPr>
              <a:t>$v=explode(',',$s);</a:t>
            </a:r>
          </a:p>
          <a:p>
            <a:pPr>
              <a:buNone/>
            </a:pPr>
            <a:r>
              <a:rPr lang="pt-BR" sz="2200" b="1" dirty="0" smtClean="0">
                <a:solidFill>
                  <a:srgbClr val="FF0066"/>
                </a:solidFill>
              </a:rPr>
              <a:t>print_r($v);</a:t>
            </a:r>
          </a:p>
          <a:p>
            <a:pPr>
              <a:buNone/>
            </a:pPr>
            <a:r>
              <a:rPr lang="pt-BR" sz="2200" b="1" dirty="0" smtClean="0">
                <a:solidFill>
                  <a:srgbClr val="FF0066"/>
                </a:solidFill>
              </a:rPr>
              <a:t>?&gt;</a:t>
            </a:r>
            <a:endParaRPr lang="en-US" sz="2200" b="1" dirty="0">
              <a:solidFill>
                <a:srgbClr val="FF006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19872" y="4077072"/>
            <a:ext cx="542928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00B050"/>
                </a:solidFill>
              </a:rPr>
              <a:t>&lt;?</a:t>
            </a:r>
            <a:r>
              <a:rPr lang="en-US" sz="2200" b="1" dirty="0" err="1" smtClean="0">
                <a:solidFill>
                  <a:srgbClr val="00B050"/>
                </a:solidFill>
              </a:rPr>
              <a:t>php</a:t>
            </a:r>
            <a:endParaRPr lang="en-US" sz="2200" b="1" dirty="0" smtClean="0">
              <a:solidFill>
                <a:srgbClr val="00B050"/>
              </a:solidFill>
            </a:endParaRPr>
          </a:p>
          <a:p>
            <a:r>
              <a:rPr lang="en-US" sz="2200" b="1" dirty="0" smtClean="0">
                <a:solidFill>
                  <a:srgbClr val="00B050"/>
                </a:solidFill>
              </a:rPr>
              <a:t>$a=array("</a:t>
            </a:r>
            <a:r>
              <a:rPr lang="en-US" sz="2200" b="1" dirty="0" err="1" smtClean="0">
                <a:solidFill>
                  <a:srgbClr val="00B050"/>
                </a:solidFill>
              </a:rPr>
              <a:t>abc","aaa","ddd","eee","fff</a:t>
            </a:r>
            <a:r>
              <a:rPr lang="en-US" sz="2200" b="1" dirty="0" smtClean="0">
                <a:solidFill>
                  <a:srgbClr val="00B050"/>
                </a:solidFill>
              </a:rPr>
              <a:t>");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$s=implode(',',$a);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echo $s."&lt;</a:t>
            </a:r>
            <a:r>
              <a:rPr lang="en-US" sz="2200" b="1" dirty="0" err="1" smtClean="0">
                <a:solidFill>
                  <a:srgbClr val="00B050"/>
                </a:solidFill>
              </a:rPr>
              <a:t>br</a:t>
            </a:r>
            <a:r>
              <a:rPr lang="en-US" sz="2200" b="1" dirty="0" smtClean="0">
                <a:solidFill>
                  <a:srgbClr val="00B050"/>
                </a:solidFill>
              </a:rPr>
              <a:t>&gt;";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$v=explode(',',$s);</a:t>
            </a:r>
          </a:p>
          <a:p>
            <a:r>
              <a:rPr lang="en-US" sz="2200" b="1" dirty="0" err="1" smtClean="0">
                <a:solidFill>
                  <a:srgbClr val="00B050"/>
                </a:solidFill>
              </a:rPr>
              <a:t>print_r</a:t>
            </a:r>
            <a:r>
              <a:rPr lang="en-US" sz="2200" b="1" dirty="0" smtClean="0">
                <a:solidFill>
                  <a:srgbClr val="00B050"/>
                </a:solidFill>
              </a:rPr>
              <a:t>($v);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?&gt;</a:t>
            </a:r>
            <a:endParaRPr lang="en-US" sz="22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23928" y="1988840"/>
            <a:ext cx="47160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Output: </a:t>
            </a:r>
          </a:p>
          <a:p>
            <a:endParaRPr lang="en-US" b="1" dirty="0" smtClean="0">
              <a:solidFill>
                <a:srgbClr val="FFC000"/>
              </a:solidFill>
            </a:endParaRPr>
          </a:p>
          <a:p>
            <a:r>
              <a:rPr lang="en-US" b="1" dirty="0" smtClean="0"/>
              <a:t>1,2,-1,3,4,-5</a:t>
            </a:r>
          </a:p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Array ( [0] =&gt; 1 [1] =&gt; 2 [2] =&gt; -1 [3] =&gt; 3 [4] =&gt; 4 [5] =&gt; -5 )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79512" y="4653136"/>
            <a:ext cx="30963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Output:</a:t>
            </a:r>
          </a:p>
          <a:p>
            <a:r>
              <a:rPr lang="en-US" b="1" dirty="0" err="1" smtClean="0"/>
              <a:t>abc,aaa,ddd,eee,fff</a:t>
            </a:r>
            <a:endParaRPr lang="en-US" b="1" dirty="0" smtClean="0"/>
          </a:p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Array ( [0] =&gt; </a:t>
            </a:r>
            <a:r>
              <a:rPr lang="en-US" b="1" dirty="0" err="1" smtClean="0"/>
              <a:t>abc</a:t>
            </a:r>
            <a:r>
              <a:rPr lang="en-US" b="1" dirty="0" smtClean="0"/>
              <a:t> [1] =&gt; </a:t>
            </a:r>
            <a:r>
              <a:rPr lang="en-US" b="1" dirty="0" err="1" smtClean="0"/>
              <a:t>aaa</a:t>
            </a:r>
            <a:r>
              <a:rPr lang="en-US" b="1" dirty="0" smtClean="0"/>
              <a:t> [2] =&gt; </a:t>
            </a:r>
            <a:r>
              <a:rPr lang="en-US" b="1" dirty="0" err="1" smtClean="0"/>
              <a:t>ddd</a:t>
            </a:r>
            <a:r>
              <a:rPr lang="en-US" b="1" dirty="0" smtClean="0"/>
              <a:t> [3] =&gt; </a:t>
            </a:r>
            <a:r>
              <a:rPr lang="en-US" b="1" dirty="0" err="1" smtClean="0"/>
              <a:t>eee</a:t>
            </a:r>
            <a:r>
              <a:rPr lang="en-US" b="1" dirty="0" smtClean="0"/>
              <a:t> [4] =&gt; </a:t>
            </a:r>
            <a:r>
              <a:rPr lang="en-US" b="1" dirty="0" err="1" smtClean="0"/>
              <a:t>fff</a:t>
            </a:r>
            <a:r>
              <a:rPr lang="en-US" b="1" dirty="0" smtClean="0"/>
              <a:t> )</a:t>
            </a:r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487976" y="6428192"/>
            <a:ext cx="3505200" cy="365760"/>
          </a:xfrm>
        </p:spPr>
        <p:txBody>
          <a:bodyPr/>
          <a:lstStyle/>
          <a:p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2828916" cy="347642"/>
          </a:xfrm>
        </p:spPr>
        <p:txBody>
          <a:bodyPr>
            <a:noAutofit/>
          </a:bodyPr>
          <a:lstStyle/>
          <a:p>
            <a:r>
              <a:rPr lang="en-US" sz="2200" b="1" dirty="0" err="1" smtClean="0">
                <a:solidFill>
                  <a:srgbClr val="C00000"/>
                </a:solidFill>
              </a:rPr>
              <a:t>array_chunk</a:t>
            </a:r>
            <a:r>
              <a:rPr lang="en-US" sz="2200" b="1" dirty="0" smtClean="0">
                <a:solidFill>
                  <a:srgbClr val="C00000"/>
                </a:solidFill>
              </a:rPr>
              <a:t>()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219200"/>
            <a:ext cx="8572560" cy="35671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Print part of array. Divide array into two.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syntax: </a:t>
            </a:r>
            <a:r>
              <a:rPr lang="en-US" sz="2400" b="1" dirty="0" err="1" smtClean="0">
                <a:solidFill>
                  <a:srgbClr val="C00000"/>
                </a:solidFill>
              </a:rPr>
              <a:t>array_chunk</a:t>
            </a:r>
            <a:r>
              <a:rPr lang="en-US" sz="2400" b="1" dirty="0" smtClean="0">
                <a:solidFill>
                  <a:srgbClr val="C00000"/>
                </a:solidFill>
              </a:rPr>
              <a:t>(</a:t>
            </a:r>
            <a:r>
              <a:rPr lang="en-US" sz="2400" b="1" dirty="0" err="1" smtClean="0">
                <a:solidFill>
                  <a:srgbClr val="C00000"/>
                </a:solidFill>
              </a:rPr>
              <a:t>array_name,size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200" b="1" dirty="0" smtClean="0">
                <a:solidFill>
                  <a:srgbClr val="FF0066"/>
                </a:solidFill>
              </a:rPr>
              <a:t>&lt;?</a:t>
            </a:r>
            <a:r>
              <a:rPr lang="en-US" sz="2200" b="1" dirty="0" err="1" smtClean="0">
                <a:solidFill>
                  <a:srgbClr val="FF0066"/>
                </a:solidFill>
              </a:rPr>
              <a:t>php</a:t>
            </a:r>
            <a:endParaRPr lang="en-US" sz="2200" b="1" dirty="0" smtClean="0">
              <a:solidFill>
                <a:srgbClr val="FF0066"/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FF0066"/>
                </a:solidFill>
              </a:rPr>
              <a:t>$a=array("</a:t>
            </a:r>
            <a:r>
              <a:rPr lang="en-US" sz="2200" b="1" dirty="0" err="1" smtClean="0">
                <a:solidFill>
                  <a:srgbClr val="FF0066"/>
                </a:solidFill>
              </a:rPr>
              <a:t>abc","aaa","ddd","eee","fff","sss","hhh","kkk","nnn</a:t>
            </a:r>
            <a:r>
              <a:rPr lang="en-US" sz="2200" b="1" dirty="0" smtClean="0">
                <a:solidFill>
                  <a:srgbClr val="FF0066"/>
                </a:solidFill>
              </a:rPr>
              <a:t>", 	     "</a:t>
            </a:r>
            <a:r>
              <a:rPr lang="en-US" sz="2200" b="1" dirty="0" err="1" smtClean="0">
                <a:solidFill>
                  <a:srgbClr val="FF0066"/>
                </a:solidFill>
              </a:rPr>
              <a:t>mmm</a:t>
            </a:r>
            <a:r>
              <a:rPr lang="en-US" sz="2200" b="1" dirty="0" smtClean="0">
                <a:solidFill>
                  <a:srgbClr val="FF0066"/>
                </a:solidFill>
              </a:rPr>
              <a:t>");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FF0066"/>
                </a:solidFill>
              </a:rPr>
              <a:t>$l=</a:t>
            </a:r>
            <a:r>
              <a:rPr lang="en-US" sz="2200" b="1" dirty="0" err="1" smtClean="0">
                <a:solidFill>
                  <a:srgbClr val="FF0066"/>
                </a:solidFill>
              </a:rPr>
              <a:t>array_chunk</a:t>
            </a:r>
            <a:r>
              <a:rPr lang="en-US" sz="2200" b="1" dirty="0" smtClean="0">
                <a:solidFill>
                  <a:srgbClr val="FF0066"/>
                </a:solidFill>
              </a:rPr>
              <a:t>($a,6);</a:t>
            </a:r>
          </a:p>
          <a:p>
            <a:pPr>
              <a:buNone/>
            </a:pPr>
            <a:r>
              <a:rPr lang="en-US" sz="2200" b="1" dirty="0" err="1" smtClean="0">
                <a:solidFill>
                  <a:srgbClr val="FF0066"/>
                </a:solidFill>
              </a:rPr>
              <a:t>print_r</a:t>
            </a:r>
            <a:r>
              <a:rPr lang="en-US" sz="2200" b="1" dirty="0" smtClean="0">
                <a:solidFill>
                  <a:srgbClr val="FF0066"/>
                </a:solidFill>
              </a:rPr>
              <a:t>($l);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FF0066"/>
                </a:solidFill>
              </a:rPr>
              <a:t>?&gt;</a:t>
            </a:r>
            <a:endParaRPr lang="en-US" sz="2200" b="1" dirty="0">
              <a:solidFill>
                <a:srgbClr val="FF006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8926" y="4429132"/>
            <a:ext cx="600079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00B050"/>
                </a:solidFill>
              </a:rPr>
              <a:t>&lt;?</a:t>
            </a:r>
            <a:r>
              <a:rPr lang="en-US" sz="2200" b="1" dirty="0" err="1" smtClean="0">
                <a:solidFill>
                  <a:srgbClr val="00B050"/>
                </a:solidFill>
              </a:rPr>
              <a:t>php</a:t>
            </a:r>
            <a:endParaRPr lang="en-US" sz="2200" b="1" dirty="0" smtClean="0">
              <a:solidFill>
                <a:srgbClr val="00B050"/>
              </a:solidFill>
            </a:endParaRPr>
          </a:p>
          <a:p>
            <a:r>
              <a:rPr lang="en-US" sz="2200" b="1" dirty="0" smtClean="0">
                <a:solidFill>
                  <a:srgbClr val="00B050"/>
                </a:solidFill>
              </a:rPr>
              <a:t>$a=array(1,2,3,4,5,6,7,8,9,10,11,12,13,14,15);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$l=</a:t>
            </a:r>
            <a:r>
              <a:rPr lang="en-US" sz="2200" b="1" dirty="0" err="1" smtClean="0">
                <a:solidFill>
                  <a:srgbClr val="00B050"/>
                </a:solidFill>
              </a:rPr>
              <a:t>array_chunk</a:t>
            </a:r>
            <a:r>
              <a:rPr lang="en-US" sz="2200" b="1" dirty="0" smtClean="0">
                <a:solidFill>
                  <a:srgbClr val="00B050"/>
                </a:solidFill>
              </a:rPr>
              <a:t>($a,10);</a:t>
            </a:r>
          </a:p>
          <a:p>
            <a:r>
              <a:rPr lang="en-US" sz="2200" b="1" dirty="0" err="1" smtClean="0">
                <a:solidFill>
                  <a:srgbClr val="00B050"/>
                </a:solidFill>
              </a:rPr>
              <a:t>print_r</a:t>
            </a:r>
            <a:r>
              <a:rPr lang="en-US" sz="2200" b="1" dirty="0" smtClean="0">
                <a:solidFill>
                  <a:srgbClr val="00B050"/>
                </a:solidFill>
              </a:rPr>
              <a:t>($l);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?&gt;</a:t>
            </a:r>
            <a:endParaRPr lang="en-US" sz="2200" b="1" dirty="0">
              <a:solidFill>
                <a:srgbClr val="00B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Dr. Savita Mohurle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C000"/>
                </a:solidFill>
              </a:rPr>
              <a:t>Output:</a:t>
            </a:r>
          </a:p>
          <a:p>
            <a:pPr>
              <a:buNone/>
            </a:pPr>
            <a:r>
              <a:rPr lang="en-US" dirty="0" smtClean="0"/>
              <a:t>    Array ( [0] =&gt; Array ( [0] =&gt; </a:t>
            </a:r>
            <a:r>
              <a:rPr lang="en-US" dirty="0" err="1" smtClean="0"/>
              <a:t>abc</a:t>
            </a:r>
            <a:r>
              <a:rPr lang="en-US" dirty="0" smtClean="0"/>
              <a:t> [1] =&gt; </a:t>
            </a:r>
            <a:r>
              <a:rPr lang="en-US" dirty="0" err="1" smtClean="0"/>
              <a:t>aaa</a:t>
            </a:r>
            <a:r>
              <a:rPr lang="en-US" dirty="0" smtClean="0"/>
              <a:t> [2] =&gt; </a:t>
            </a:r>
            <a:r>
              <a:rPr lang="en-US" dirty="0" err="1" smtClean="0"/>
              <a:t>ddd</a:t>
            </a:r>
            <a:r>
              <a:rPr lang="en-US" dirty="0" smtClean="0"/>
              <a:t> [3] =&gt; </a:t>
            </a:r>
            <a:r>
              <a:rPr lang="en-US" dirty="0" err="1" smtClean="0"/>
              <a:t>eee</a:t>
            </a:r>
            <a:r>
              <a:rPr lang="en-US" dirty="0" smtClean="0"/>
              <a:t> [4] =&gt; </a:t>
            </a:r>
            <a:r>
              <a:rPr lang="en-US" dirty="0" err="1" smtClean="0"/>
              <a:t>fff</a:t>
            </a:r>
            <a:r>
              <a:rPr lang="en-US" dirty="0" smtClean="0"/>
              <a:t> [5] =&gt; </a:t>
            </a:r>
            <a:r>
              <a:rPr lang="en-US" dirty="0" err="1" smtClean="0"/>
              <a:t>sss</a:t>
            </a:r>
            <a:r>
              <a:rPr lang="en-US" dirty="0" smtClean="0"/>
              <a:t> ) [1] =&gt; Array ( [0] =&gt; </a:t>
            </a:r>
            <a:r>
              <a:rPr lang="en-US" dirty="0" err="1" smtClean="0"/>
              <a:t>hhh</a:t>
            </a:r>
            <a:r>
              <a:rPr lang="en-US" dirty="0" smtClean="0"/>
              <a:t> [1] =&gt; </a:t>
            </a:r>
            <a:r>
              <a:rPr lang="en-US" dirty="0" err="1" smtClean="0"/>
              <a:t>kkk</a:t>
            </a:r>
            <a:r>
              <a:rPr lang="en-US" dirty="0" smtClean="0"/>
              <a:t> [2] =&gt; </a:t>
            </a:r>
            <a:r>
              <a:rPr lang="en-US" dirty="0" err="1" smtClean="0"/>
              <a:t>nnn</a:t>
            </a:r>
            <a:r>
              <a:rPr lang="en-US" dirty="0" smtClean="0"/>
              <a:t> [3] =&gt; </a:t>
            </a:r>
            <a:r>
              <a:rPr lang="en-US" dirty="0" err="1" smtClean="0"/>
              <a:t>mmm</a:t>
            </a:r>
            <a:r>
              <a:rPr lang="en-US" dirty="0" smtClean="0"/>
              <a:t> ) 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C000"/>
                </a:solidFill>
              </a:rPr>
              <a:t>Output: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1560" y="4077072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Array ( [0] =&gt; Array ( [0] =&gt; 1 [1] =&gt; 2 [2] =&gt; 3 [3] =&gt; 4 [4] =&gt; 5 [5] =&gt; 6 [6] =&gt; 7 [7] =&gt; 8 [8] =&gt; 9 [9] =&gt; 10 ) [1] =&gt; Array ( [0] =&gt; 11 [1] =&gt; 12 [2] =&gt; 13 [3] =&gt; 14 [4] =&gt; 15 ) )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1828784" cy="56195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unset()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Delete element from an array.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&lt;?</a:t>
            </a:r>
            <a:r>
              <a:rPr lang="en-US" sz="2400" b="1" dirty="0" err="1" smtClean="0">
                <a:solidFill>
                  <a:srgbClr val="FF0066"/>
                </a:solidFill>
              </a:rPr>
              <a:t>php</a:t>
            </a:r>
            <a:endParaRPr lang="en-US" sz="2400" b="1" dirty="0" smtClean="0">
              <a:solidFill>
                <a:srgbClr val="FF0066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$a=array(1,2,3,4,5,6,7,8,9,10,11,12,13,14,15);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FF0066"/>
                </a:solidFill>
              </a:rPr>
              <a:t>var_dump</a:t>
            </a:r>
            <a:r>
              <a:rPr lang="en-US" sz="2400" b="1" dirty="0" smtClean="0">
                <a:solidFill>
                  <a:srgbClr val="FF0066"/>
                </a:solidFill>
              </a:rPr>
              <a:t>($a);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unset($a[3]);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$x=</a:t>
            </a:r>
            <a:r>
              <a:rPr lang="en-US" sz="2400" b="1" dirty="0" err="1" smtClean="0">
                <a:solidFill>
                  <a:srgbClr val="FF0066"/>
                </a:solidFill>
              </a:rPr>
              <a:t>array_values</a:t>
            </a:r>
            <a:r>
              <a:rPr lang="en-US" sz="2400" b="1" dirty="0" smtClean="0">
                <a:solidFill>
                  <a:srgbClr val="FF0066"/>
                </a:solidFill>
              </a:rPr>
              <a:t>($a);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echo "&lt;</a:t>
            </a:r>
            <a:r>
              <a:rPr lang="en-US" sz="2400" b="1" dirty="0" err="1" smtClean="0">
                <a:solidFill>
                  <a:srgbClr val="FF0066"/>
                </a:solidFill>
              </a:rPr>
              <a:t>br</a:t>
            </a:r>
            <a:r>
              <a:rPr lang="en-US" sz="2400" b="1" dirty="0" smtClean="0">
                <a:solidFill>
                  <a:srgbClr val="FF0066"/>
                </a:solidFill>
              </a:rPr>
              <a:t>&gt;";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FF0066"/>
                </a:solidFill>
              </a:rPr>
              <a:t>var_dump</a:t>
            </a:r>
            <a:r>
              <a:rPr lang="en-US" sz="2400" b="1" dirty="0" smtClean="0">
                <a:solidFill>
                  <a:srgbClr val="FF0066"/>
                </a:solidFill>
              </a:rPr>
              <a:t>($a);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?&gt;</a:t>
            </a:r>
            <a:endParaRPr lang="en-US" sz="2400" b="1" dirty="0">
              <a:solidFill>
                <a:srgbClr val="FF00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3686172" cy="50006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Output of unset()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142984"/>
            <a:ext cx="375761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D:\</a:t>
            </a:r>
            <a:r>
              <a:rPr lang="en-US" sz="2000" b="1" dirty="0" err="1" smtClean="0"/>
              <a:t>Wamp</a:t>
            </a:r>
            <a:r>
              <a:rPr lang="en-US" sz="2000" b="1" dirty="0" smtClean="0"/>
              <a:t>\www\array2.php:3: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array </a:t>
            </a:r>
            <a:r>
              <a:rPr lang="en-US" sz="2000" b="1" i="1" dirty="0" smtClean="0"/>
              <a:t>(size=15)</a:t>
            </a:r>
            <a:r>
              <a:rPr lang="en-US" sz="2000" b="1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0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1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1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2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2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3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3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4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4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5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5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6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6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7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7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8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8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9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9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10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10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11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11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12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12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13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13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14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14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15 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86314" y="1142984"/>
            <a:ext cx="3714776" cy="5395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D:\</a:t>
            </a:r>
            <a:r>
              <a:rPr lang="en-US" sz="2000" b="1" dirty="0" err="1" smtClean="0"/>
              <a:t>Wamp</a:t>
            </a:r>
            <a:r>
              <a:rPr lang="en-US" sz="2000" b="1" dirty="0" smtClean="0"/>
              <a:t>\www\array2.php:7: </a:t>
            </a:r>
          </a:p>
          <a:p>
            <a:r>
              <a:rPr lang="en-US" sz="2000" b="1" dirty="0" smtClean="0"/>
              <a:t>array </a:t>
            </a:r>
            <a:r>
              <a:rPr lang="en-US" sz="2000" b="1" i="1" dirty="0" smtClean="0"/>
              <a:t>(size=14)</a:t>
            </a:r>
          </a:p>
          <a:p>
            <a:r>
              <a:rPr lang="en-US" sz="2000" b="1" dirty="0" smtClean="0"/>
              <a:t>0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1</a:t>
            </a:r>
          </a:p>
          <a:p>
            <a:r>
              <a:rPr lang="en-US" sz="2000" b="1" dirty="0" smtClean="0"/>
              <a:t>1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2 </a:t>
            </a:r>
          </a:p>
          <a:p>
            <a:r>
              <a:rPr lang="en-US" sz="2000" b="1" dirty="0" smtClean="0"/>
              <a:t>2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3 </a:t>
            </a:r>
          </a:p>
          <a:p>
            <a:r>
              <a:rPr lang="en-US" sz="2000" b="1" dirty="0" smtClean="0"/>
              <a:t>4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5 </a:t>
            </a:r>
          </a:p>
          <a:p>
            <a:r>
              <a:rPr lang="en-US" sz="2000" b="1" dirty="0" smtClean="0"/>
              <a:t>5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6 </a:t>
            </a:r>
          </a:p>
          <a:p>
            <a:r>
              <a:rPr lang="en-US" sz="2000" b="1" dirty="0" smtClean="0"/>
              <a:t>6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7 </a:t>
            </a:r>
          </a:p>
          <a:p>
            <a:r>
              <a:rPr lang="en-US" sz="2000" b="1" dirty="0" smtClean="0"/>
              <a:t>7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8 </a:t>
            </a:r>
          </a:p>
          <a:p>
            <a:r>
              <a:rPr lang="en-US" sz="2000" b="1" dirty="0" smtClean="0"/>
              <a:t>8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9 </a:t>
            </a:r>
          </a:p>
          <a:p>
            <a:r>
              <a:rPr lang="en-US" sz="2000" b="1" dirty="0" smtClean="0"/>
              <a:t>9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10 </a:t>
            </a:r>
          </a:p>
          <a:p>
            <a:r>
              <a:rPr lang="en-US" sz="2000" b="1" dirty="0" smtClean="0"/>
              <a:t>10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11 </a:t>
            </a:r>
          </a:p>
          <a:p>
            <a:r>
              <a:rPr lang="en-US" sz="2000" b="1" dirty="0" smtClean="0"/>
              <a:t>11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12 </a:t>
            </a:r>
          </a:p>
          <a:p>
            <a:r>
              <a:rPr lang="en-US" sz="2000" b="1" dirty="0" smtClean="0"/>
              <a:t>12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13 </a:t>
            </a:r>
          </a:p>
          <a:p>
            <a:r>
              <a:rPr lang="en-US" sz="2000" b="1" dirty="0" smtClean="0"/>
              <a:t>13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14 </a:t>
            </a:r>
          </a:p>
          <a:p>
            <a:r>
              <a:rPr lang="en-US" sz="2000" b="1" dirty="0" smtClean="0"/>
              <a:t>14 =&gt;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15 </a:t>
            </a:r>
          </a:p>
          <a:p>
            <a:endParaRPr lang="en-US" sz="2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6357982" cy="419080"/>
          </a:xfrm>
        </p:spPr>
        <p:txBody>
          <a:bodyPr>
            <a:noAutofit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</a:rPr>
              <a:t>rsort</a:t>
            </a:r>
            <a:r>
              <a:rPr lang="en-US" sz="2400" b="1" dirty="0" smtClean="0">
                <a:solidFill>
                  <a:srgbClr val="C00000"/>
                </a:solidFill>
              </a:rPr>
              <a:t>() – sort array in reverse order 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13849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Write a PHP script to sort an array in reverse order(highest to lowest)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syntax: </a:t>
            </a:r>
            <a:r>
              <a:rPr lang="en-US" sz="2800" b="1" dirty="0" err="1" smtClean="0">
                <a:solidFill>
                  <a:srgbClr val="C00000"/>
                </a:solidFill>
              </a:rPr>
              <a:t>rsort</a:t>
            </a:r>
            <a:r>
              <a:rPr lang="en-US" sz="2800" b="1" dirty="0" smtClean="0">
                <a:solidFill>
                  <a:srgbClr val="C00000"/>
                </a:solidFill>
              </a:rPr>
              <a:t>(</a:t>
            </a:r>
            <a:r>
              <a:rPr lang="en-US" sz="2800" b="1" dirty="0" err="1" smtClean="0">
                <a:solidFill>
                  <a:srgbClr val="C00000"/>
                </a:solidFill>
              </a:rPr>
              <a:t>array_name</a:t>
            </a:r>
            <a:r>
              <a:rPr lang="en-US" sz="2800" b="1" dirty="0" smtClean="0">
                <a:solidFill>
                  <a:srgbClr val="C00000"/>
                </a:solidFill>
              </a:rPr>
              <a:t>);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66"/>
                </a:solidFill>
              </a:rPr>
              <a:t>&lt;?</a:t>
            </a:r>
            <a:r>
              <a:rPr lang="en-US" b="1" dirty="0" err="1" smtClean="0">
                <a:solidFill>
                  <a:srgbClr val="FF0066"/>
                </a:solidFill>
              </a:rPr>
              <a:t>php</a:t>
            </a:r>
            <a:endParaRPr lang="en-US" b="1" dirty="0" smtClean="0">
              <a:solidFill>
                <a:srgbClr val="FF0066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66"/>
                </a:solidFill>
              </a:rPr>
              <a:t>$a=array(1,2,3,4,5,6,7,8,9,10,11,12,13,14,15);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FF0066"/>
                </a:solidFill>
              </a:rPr>
              <a:t>rsort</a:t>
            </a:r>
            <a:r>
              <a:rPr lang="en-US" b="1" dirty="0" smtClean="0">
                <a:solidFill>
                  <a:srgbClr val="FF0066"/>
                </a:solidFill>
              </a:rPr>
              <a:t>($a);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FF0066"/>
                </a:solidFill>
              </a:rPr>
              <a:t>print_r</a:t>
            </a:r>
            <a:r>
              <a:rPr lang="en-US" b="1" dirty="0" smtClean="0">
                <a:solidFill>
                  <a:srgbClr val="FF0066"/>
                </a:solidFill>
              </a:rPr>
              <a:t>($a);</a:t>
            </a:r>
          </a:p>
          <a:p>
            <a:pPr>
              <a:buNone/>
            </a:pPr>
            <a:r>
              <a:rPr lang="en-US" b="1" dirty="0" smtClean="0">
                <a:solidFill>
                  <a:srgbClr val="FF0066"/>
                </a:solidFill>
              </a:rPr>
              <a:t>?&gt;</a:t>
            </a:r>
            <a:endParaRPr lang="en-US" b="1" dirty="0">
              <a:solidFill>
                <a:srgbClr val="FF006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43372" y="4214818"/>
            <a:ext cx="37147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&lt;?</a:t>
            </a:r>
            <a:r>
              <a:rPr lang="en-US" sz="2400" b="1" dirty="0" err="1" smtClean="0">
                <a:solidFill>
                  <a:srgbClr val="00B050"/>
                </a:solidFill>
              </a:rPr>
              <a:t>php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$a=array('</a:t>
            </a:r>
            <a:r>
              <a:rPr lang="en-US" sz="2400" b="1" dirty="0" err="1" smtClean="0">
                <a:solidFill>
                  <a:srgbClr val="00B050"/>
                </a:solidFill>
              </a:rPr>
              <a:t>a','b','c','d','e</a:t>
            </a:r>
            <a:r>
              <a:rPr lang="en-US" sz="2400" b="1" dirty="0" smtClean="0">
                <a:solidFill>
                  <a:srgbClr val="00B050"/>
                </a:solidFill>
              </a:rPr>
              <a:t>');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B050"/>
                </a:solidFill>
              </a:rPr>
              <a:t>rsort</a:t>
            </a:r>
            <a:r>
              <a:rPr lang="en-US" sz="2400" b="1" dirty="0" smtClean="0">
                <a:solidFill>
                  <a:srgbClr val="00B050"/>
                </a:solidFill>
              </a:rPr>
              <a:t>($a);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B050"/>
                </a:solidFill>
              </a:rPr>
              <a:t>print_r</a:t>
            </a:r>
            <a:r>
              <a:rPr lang="en-US" sz="2400" b="1" dirty="0" smtClean="0">
                <a:solidFill>
                  <a:srgbClr val="00B050"/>
                </a:solidFill>
              </a:rPr>
              <a:t>($a);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?&gt;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Output (Reverse Sort):</a:t>
            </a:r>
          </a:p>
          <a:p>
            <a:pPr>
              <a:buNone/>
            </a:pPr>
            <a:r>
              <a:rPr lang="en-US" dirty="0" smtClean="0"/>
              <a:t>    Array ( [0] =&gt; 15 [1] =&gt; 14 [2] =&gt; 13 [3] =&gt; 12 [4] =&gt; 11 [5] =&gt; 10 [6] =&gt; 9 [7] =&gt; 8 [8] =&gt; 7 [9] =&gt; 6 [10] =&gt; 5 [11] =&gt; 4 [12] =&gt; 3 [13] =&gt; 2 [14] =&gt; 1 )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C000"/>
                </a:solidFill>
              </a:rPr>
              <a:t>   Output (Reverse Sort):</a:t>
            </a:r>
          </a:p>
          <a:p>
            <a:pPr>
              <a:buNone/>
            </a:pPr>
            <a:r>
              <a:rPr lang="en-US" dirty="0" smtClean="0"/>
              <a:t>    Array ( [0] =&gt; e [1] =&gt; d [2] =&gt; c [3] =&gt; b [4] =&gt; a )</a:t>
            </a:r>
            <a:endParaRPr lang="en-US" b="1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2786082" cy="34764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range()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49568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Creates an array of consecutive integers or characters between two values that we pass to it as a parameter.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Syntax: </a:t>
            </a:r>
            <a:r>
              <a:rPr lang="en-US" dirty="0" smtClean="0"/>
              <a:t>range($start, $end [,$step=1]);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Example: </a:t>
            </a:r>
          </a:p>
          <a:p>
            <a:pPr>
              <a:buNone/>
            </a:pPr>
            <a:r>
              <a:rPr lang="en-US" b="1" dirty="0" smtClean="0">
                <a:solidFill>
                  <a:srgbClr val="FF0066"/>
                </a:solidFill>
              </a:rPr>
              <a:t>&lt;?</a:t>
            </a:r>
            <a:r>
              <a:rPr lang="en-US" b="1" dirty="0" err="1" smtClean="0">
                <a:solidFill>
                  <a:srgbClr val="FF0066"/>
                </a:solidFill>
              </a:rPr>
              <a:t>php</a:t>
            </a:r>
            <a:endParaRPr lang="en-US" b="1" dirty="0" smtClean="0">
              <a:solidFill>
                <a:srgbClr val="FF0066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66"/>
                </a:solidFill>
              </a:rPr>
              <a:t>$a=range(0,5);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FF0066"/>
                </a:solidFill>
              </a:rPr>
              <a:t>print_r</a:t>
            </a:r>
            <a:r>
              <a:rPr lang="en-US" b="1" dirty="0" smtClean="0">
                <a:solidFill>
                  <a:srgbClr val="FF0066"/>
                </a:solidFill>
              </a:rPr>
              <a:t>($a);</a:t>
            </a:r>
          </a:p>
          <a:p>
            <a:pPr>
              <a:buNone/>
            </a:pPr>
            <a:r>
              <a:rPr lang="en-US" b="1" dirty="0" smtClean="0">
                <a:solidFill>
                  <a:srgbClr val="FF0066"/>
                </a:solidFill>
              </a:rPr>
              <a:t>?&gt;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20072" y="4437112"/>
            <a:ext cx="3600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&lt;?</a:t>
            </a:r>
            <a:r>
              <a:rPr lang="en-US" sz="2400" b="1" dirty="0" err="1" smtClean="0">
                <a:solidFill>
                  <a:srgbClr val="0070C0"/>
                </a:solidFill>
              </a:rPr>
              <a:t>php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$a=range(0,50,10);</a:t>
            </a:r>
          </a:p>
          <a:p>
            <a:r>
              <a:rPr lang="en-US" sz="2400" b="1" dirty="0" err="1" smtClean="0">
                <a:solidFill>
                  <a:srgbClr val="0070C0"/>
                </a:solidFill>
              </a:rPr>
              <a:t>print_r</a:t>
            </a:r>
            <a:r>
              <a:rPr lang="en-US" sz="2400" b="1" dirty="0" smtClean="0">
                <a:solidFill>
                  <a:srgbClr val="0070C0"/>
                </a:solidFill>
              </a:rPr>
              <a:t>($a);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?&gt;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07904" y="2708920"/>
            <a:ext cx="3960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Output: </a:t>
            </a:r>
          </a:p>
          <a:p>
            <a:endParaRPr lang="en-US" b="1" dirty="0" smtClean="0">
              <a:solidFill>
                <a:srgbClr val="FFC000"/>
              </a:solidFill>
            </a:endParaRPr>
          </a:p>
          <a:p>
            <a:r>
              <a:rPr lang="en-US" b="1" dirty="0" smtClean="0"/>
              <a:t>Array ( [0] =&gt; 0 [1] =&gt; 1 [2] =&gt; 2 [3] =&gt; 3 [4] =&gt; 4 [5] =&gt; 5 )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39552" y="4797152"/>
            <a:ext cx="41044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Output: </a:t>
            </a:r>
          </a:p>
          <a:p>
            <a:endParaRPr lang="en-US" b="1" dirty="0" smtClean="0">
              <a:solidFill>
                <a:srgbClr val="FFC000"/>
              </a:solidFill>
            </a:endParaRPr>
          </a:p>
          <a:p>
            <a:r>
              <a:rPr lang="en-US" b="1" dirty="0" smtClean="0"/>
              <a:t>Array ( [0] =&gt; 0 [1] =&gt; 10 [2] =&gt; 20 [3] =&gt; 30 [4] =&gt; 40 [5] =&gt; 50 )</a:t>
            </a:r>
            <a:endParaRPr lang="en-US" b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Dr. Savita Mohurle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258072" cy="868346"/>
          </a:xfrm>
        </p:spPr>
        <p:txBody>
          <a:bodyPr>
            <a:normAutofit fontScale="90000"/>
          </a:bodyPr>
          <a:lstStyle/>
          <a:p>
            <a:r>
              <a:rPr lang="en-US" sz="2700" b="1" dirty="0" err="1" smtClean="0">
                <a:solidFill>
                  <a:srgbClr val="C00000"/>
                </a:solidFill>
              </a:rPr>
              <a:t>var_dump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sz="2400" b="1" dirty="0" smtClean="0">
                <a:solidFill>
                  <a:srgbClr val="C00000"/>
                </a:solidFill>
              </a:rPr>
              <a:t>syntax: </a:t>
            </a:r>
            <a:r>
              <a:rPr lang="en-US" sz="2400" b="1" dirty="0" err="1" smtClean="0">
                <a:solidFill>
                  <a:srgbClr val="C00000"/>
                </a:solidFill>
              </a:rPr>
              <a:t>var_dump</a:t>
            </a:r>
            <a:r>
              <a:rPr lang="en-US" sz="2400" b="1" dirty="0" smtClean="0">
                <a:solidFill>
                  <a:srgbClr val="C00000"/>
                </a:solidFill>
              </a:rPr>
              <a:t>(</a:t>
            </a:r>
            <a:r>
              <a:rPr lang="en-US" sz="2400" b="1" dirty="0" err="1" smtClean="0">
                <a:solidFill>
                  <a:srgbClr val="C00000"/>
                </a:solidFill>
              </a:rPr>
              <a:t>variable_name</a:t>
            </a:r>
            <a:r>
              <a:rPr lang="en-US" sz="2400" b="1" dirty="0" smtClean="0">
                <a:solidFill>
                  <a:srgbClr val="C00000"/>
                </a:solidFill>
              </a:rPr>
              <a:t>) 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2071678"/>
            <a:ext cx="3214710" cy="421484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&lt;?</a:t>
            </a:r>
            <a:r>
              <a:rPr lang="en-US" b="1" dirty="0" err="1" smtClean="0">
                <a:solidFill>
                  <a:srgbClr val="00B050"/>
                </a:solidFill>
              </a:rPr>
              <a:t>php</a:t>
            </a:r>
            <a:endParaRPr lang="en-US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$array = array(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     	 "a",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    	 5=&gt; "b",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		 7 =&gt; "c",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    	  "d",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		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var_dump</a:t>
            </a:r>
            <a:r>
              <a:rPr lang="en-US" b="1" dirty="0" smtClean="0">
                <a:solidFill>
                  <a:srgbClr val="00B050"/>
                </a:solidFill>
              </a:rPr>
              <a:t>($array);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?&gt;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3968" y="2924944"/>
            <a:ext cx="45720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66"/>
                </a:solidFill>
              </a:rPr>
              <a:t>Output:</a:t>
            </a:r>
          </a:p>
          <a:p>
            <a:endParaRPr lang="en-US" sz="2200" b="1" dirty="0" smtClean="0">
              <a:solidFill>
                <a:srgbClr val="FF0066"/>
              </a:solidFill>
            </a:endParaRPr>
          </a:p>
          <a:p>
            <a:r>
              <a:rPr lang="en-US" sz="2200" b="1" dirty="0" smtClean="0">
                <a:solidFill>
                  <a:srgbClr val="FF0066"/>
                </a:solidFill>
              </a:rPr>
              <a:t>D:\</a:t>
            </a:r>
            <a:r>
              <a:rPr lang="en-US" sz="2200" b="1" dirty="0" err="1" smtClean="0">
                <a:solidFill>
                  <a:srgbClr val="FF0066"/>
                </a:solidFill>
              </a:rPr>
              <a:t>Wamp</a:t>
            </a:r>
            <a:r>
              <a:rPr lang="en-US" sz="2200" b="1" dirty="0" smtClean="0">
                <a:solidFill>
                  <a:srgbClr val="FF0066"/>
                </a:solidFill>
              </a:rPr>
              <a:t>\www\array2.php:8: </a:t>
            </a:r>
          </a:p>
          <a:p>
            <a:r>
              <a:rPr lang="en-US" sz="2200" b="1" dirty="0" smtClean="0">
                <a:solidFill>
                  <a:srgbClr val="FF0066"/>
                </a:solidFill>
              </a:rPr>
              <a:t>array </a:t>
            </a:r>
            <a:r>
              <a:rPr lang="en-US" sz="2200" b="1" i="1" dirty="0" smtClean="0">
                <a:solidFill>
                  <a:srgbClr val="FF0066"/>
                </a:solidFill>
              </a:rPr>
              <a:t>(size=4)</a:t>
            </a:r>
            <a:r>
              <a:rPr lang="en-US" sz="2200" b="1" dirty="0" smtClean="0">
                <a:solidFill>
                  <a:srgbClr val="FF0066"/>
                </a:solidFill>
              </a:rPr>
              <a:t> </a:t>
            </a:r>
          </a:p>
          <a:p>
            <a:r>
              <a:rPr lang="en-US" sz="2200" b="1" dirty="0" smtClean="0">
                <a:solidFill>
                  <a:srgbClr val="FF0066"/>
                </a:solidFill>
              </a:rPr>
              <a:t>0 =&gt; string 'a' </a:t>
            </a:r>
            <a:r>
              <a:rPr lang="en-US" sz="2200" b="1" i="1" dirty="0" smtClean="0">
                <a:solidFill>
                  <a:srgbClr val="FF0066"/>
                </a:solidFill>
              </a:rPr>
              <a:t>(length=1)</a:t>
            </a:r>
          </a:p>
          <a:p>
            <a:r>
              <a:rPr lang="en-US" sz="2200" b="1" dirty="0" smtClean="0">
                <a:solidFill>
                  <a:srgbClr val="FF0066"/>
                </a:solidFill>
              </a:rPr>
              <a:t>5 =&gt; string 'b' </a:t>
            </a:r>
            <a:r>
              <a:rPr lang="en-US" sz="2200" b="1" i="1" dirty="0" smtClean="0">
                <a:solidFill>
                  <a:srgbClr val="FF0066"/>
                </a:solidFill>
              </a:rPr>
              <a:t>(length=1)</a:t>
            </a:r>
            <a:r>
              <a:rPr lang="en-US" sz="2200" b="1" dirty="0" smtClean="0">
                <a:solidFill>
                  <a:srgbClr val="FF0066"/>
                </a:solidFill>
              </a:rPr>
              <a:t> </a:t>
            </a:r>
          </a:p>
          <a:p>
            <a:r>
              <a:rPr lang="en-US" sz="2200" b="1" dirty="0" smtClean="0">
                <a:solidFill>
                  <a:srgbClr val="FF0066"/>
                </a:solidFill>
              </a:rPr>
              <a:t>7 =&gt; string 'c' </a:t>
            </a:r>
            <a:r>
              <a:rPr lang="en-US" sz="2200" b="1" i="1" dirty="0" smtClean="0">
                <a:solidFill>
                  <a:srgbClr val="FF0066"/>
                </a:solidFill>
              </a:rPr>
              <a:t>(length=1)</a:t>
            </a:r>
            <a:r>
              <a:rPr lang="en-US" sz="2200" b="1" dirty="0" smtClean="0">
                <a:solidFill>
                  <a:srgbClr val="FF0066"/>
                </a:solidFill>
              </a:rPr>
              <a:t> </a:t>
            </a:r>
          </a:p>
          <a:p>
            <a:endParaRPr lang="en-US" sz="2200" b="1" dirty="0">
              <a:solidFill>
                <a:srgbClr val="FF00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1142984"/>
            <a:ext cx="8072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Is used to dump information about variables. That is display structure information such as type and value of given variable. </a:t>
            </a:r>
            <a:endParaRPr lang="en-US" sz="2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8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4186238" cy="357190"/>
          </a:xfrm>
        </p:spPr>
        <p:txBody>
          <a:bodyPr>
            <a:normAutofit fontScale="90000"/>
          </a:bodyPr>
          <a:lstStyle/>
          <a:p>
            <a:r>
              <a:rPr lang="en-US" sz="2700" b="1" dirty="0" err="1" smtClean="0">
                <a:solidFill>
                  <a:srgbClr val="C00000"/>
                </a:solidFill>
              </a:rPr>
              <a:t>array_count_values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219200"/>
            <a:ext cx="8572560" cy="4937760"/>
          </a:xfrm>
        </p:spPr>
        <p:txBody>
          <a:bodyPr/>
          <a:lstStyle/>
          <a:p>
            <a:r>
              <a:rPr lang="en-US" dirty="0" smtClean="0"/>
              <a:t>Count values in an array.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&lt;?</a:t>
            </a:r>
            <a:r>
              <a:rPr lang="en-US" b="1" dirty="0" err="1" smtClean="0">
                <a:solidFill>
                  <a:srgbClr val="0070C0"/>
                </a:solidFill>
              </a:rPr>
              <a:t>php</a:t>
            </a:r>
            <a:endParaRPr lang="en-US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$a=array('math',20,30,20,'Math','Science','Geography',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    'English','English',20);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print_r</a:t>
            </a:r>
            <a:r>
              <a:rPr lang="en-US" b="1" dirty="0" smtClean="0">
                <a:solidFill>
                  <a:srgbClr val="0070C0"/>
                </a:solidFill>
              </a:rPr>
              <a:t>(</a:t>
            </a:r>
            <a:r>
              <a:rPr lang="en-US" b="1" dirty="0" err="1" smtClean="0">
                <a:solidFill>
                  <a:srgbClr val="0070C0"/>
                </a:solidFill>
              </a:rPr>
              <a:t>array_count_values</a:t>
            </a:r>
            <a:r>
              <a:rPr lang="en-US" b="1" dirty="0" smtClean="0">
                <a:solidFill>
                  <a:srgbClr val="0070C0"/>
                </a:solidFill>
              </a:rPr>
              <a:t>($a));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?&gt;</a:t>
            </a:r>
          </a:p>
          <a:p>
            <a:pPr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15616" y="4869160"/>
            <a:ext cx="69127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Output:</a:t>
            </a:r>
          </a:p>
          <a:p>
            <a:endParaRPr lang="en-US" sz="2400" dirty="0" smtClean="0"/>
          </a:p>
          <a:p>
            <a:r>
              <a:rPr lang="en-US" sz="2400" dirty="0" smtClean="0"/>
              <a:t>Array ( [math] =&gt; 1 [20] =&gt; 3 [30] =&gt; 1 [Math] =&gt; 1 [Science] =&gt; 1 [Geography] =&gt; 1 [English] =&gt; 2 )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1614470" cy="428644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count() 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Return number of elements in array.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Syntax: </a:t>
            </a:r>
            <a:r>
              <a:rPr lang="en-US" dirty="0" smtClean="0"/>
              <a:t>count(</a:t>
            </a:r>
            <a:r>
              <a:rPr lang="en-US" dirty="0" err="1" smtClean="0"/>
              <a:t>array_name,mode</a:t>
            </a:r>
            <a:r>
              <a:rPr lang="en-US" dirty="0" smtClean="0"/>
              <a:t>);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Example: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&lt;?</a:t>
            </a:r>
            <a:r>
              <a:rPr lang="en-US" sz="2400" b="1" dirty="0" err="1" smtClean="0">
                <a:solidFill>
                  <a:srgbClr val="0070C0"/>
                </a:solidFill>
              </a:rPr>
              <a:t>php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$a=array('math',20,30,20,'Math','Science','Geography',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		      'English','English',20);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count($a);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echo count($a);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?&gt;</a:t>
            </a:r>
          </a:p>
          <a:p>
            <a:pPr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76056" y="4581128"/>
            <a:ext cx="132600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Output:</a:t>
            </a:r>
          </a:p>
          <a:p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Return number of elements in array.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Syntax: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array_name</a:t>
            </a:r>
            <a:r>
              <a:rPr lang="en-US" dirty="0" smtClean="0"/>
              <a:t>);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Example: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&lt;?</a:t>
            </a:r>
            <a:r>
              <a:rPr lang="en-US" sz="2400" b="1" dirty="0" err="1" smtClean="0">
                <a:solidFill>
                  <a:srgbClr val="0070C0"/>
                </a:solidFill>
              </a:rPr>
              <a:t>php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$a=array('math',20,30,20,'Math','Science','Geography',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		      'English','English',20);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echo </a:t>
            </a:r>
            <a:r>
              <a:rPr lang="en-US" sz="2400" b="1" dirty="0" err="1" smtClean="0">
                <a:solidFill>
                  <a:srgbClr val="0070C0"/>
                </a:solidFill>
              </a:rPr>
              <a:t>sizeof</a:t>
            </a:r>
            <a:r>
              <a:rPr lang="en-US" sz="2400" b="1" dirty="0" smtClean="0">
                <a:solidFill>
                  <a:srgbClr val="0070C0"/>
                </a:solidFill>
              </a:rPr>
              <a:t>($a);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?&gt;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1614470" cy="428644"/>
          </a:xfrm>
        </p:spPr>
        <p:txBody>
          <a:bodyPr>
            <a:noAutofit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</a:rPr>
              <a:t>sizeof</a:t>
            </a:r>
            <a:r>
              <a:rPr lang="en-US" sz="2400" b="1" dirty="0" smtClean="0">
                <a:solidFill>
                  <a:srgbClr val="C00000"/>
                </a:solidFill>
              </a:rPr>
              <a:t>() 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96136" y="5157192"/>
            <a:ext cx="132600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Output:</a:t>
            </a:r>
          </a:p>
          <a:p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Dr. Savita Mohurle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709998"/>
          </a:xfrm>
        </p:spPr>
        <p:txBody>
          <a:bodyPr/>
          <a:lstStyle/>
          <a:p>
            <a:r>
              <a:rPr lang="en-US" dirty="0" smtClean="0"/>
              <a:t>Pad an array to the specified length with a value. 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Syntax: </a:t>
            </a:r>
            <a:r>
              <a:rPr lang="en-US" dirty="0" err="1" smtClean="0"/>
              <a:t>array_pad</a:t>
            </a:r>
            <a:r>
              <a:rPr lang="en-US" dirty="0" smtClean="0"/>
              <a:t>(</a:t>
            </a:r>
            <a:r>
              <a:rPr lang="en-US" dirty="0" err="1" smtClean="0"/>
              <a:t>input_array,pad_size,pad_value</a:t>
            </a:r>
            <a:r>
              <a:rPr lang="en-US" dirty="0" smtClean="0"/>
              <a:t>);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Example: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&lt;?</a:t>
            </a:r>
            <a:r>
              <a:rPr lang="en-US" sz="2400" b="1" dirty="0" err="1" smtClean="0">
                <a:solidFill>
                  <a:srgbClr val="0070C0"/>
                </a:solidFill>
              </a:rPr>
              <a:t>php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$a=array(1,2,3);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$p=</a:t>
            </a:r>
            <a:r>
              <a:rPr lang="en-US" sz="2400" b="1" dirty="0" err="1" smtClean="0">
                <a:solidFill>
                  <a:srgbClr val="0070C0"/>
                </a:solidFill>
              </a:rPr>
              <a:t>array_pad</a:t>
            </a:r>
            <a:r>
              <a:rPr lang="en-US" sz="2400" b="1" dirty="0" smtClean="0">
                <a:solidFill>
                  <a:srgbClr val="0070C0"/>
                </a:solidFill>
              </a:rPr>
              <a:t>($a,5,0);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print_r</a:t>
            </a:r>
            <a:r>
              <a:rPr lang="en-US" sz="2400" b="1" dirty="0" smtClean="0">
                <a:solidFill>
                  <a:srgbClr val="0070C0"/>
                </a:solidFill>
              </a:rPr>
              <a:t>($p);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?&gt;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2214578" cy="428644"/>
          </a:xfrm>
        </p:spPr>
        <p:txBody>
          <a:bodyPr>
            <a:noAutofit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</a:rPr>
              <a:t>array_pad</a:t>
            </a:r>
            <a:r>
              <a:rPr lang="en-US" sz="2400" b="1" dirty="0" smtClean="0">
                <a:solidFill>
                  <a:srgbClr val="C00000"/>
                </a:solidFill>
              </a:rPr>
              <a:t>() 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3438" y="2571744"/>
            <a:ext cx="39290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66"/>
                </a:solidFill>
              </a:rPr>
              <a:t>&lt;?</a:t>
            </a:r>
            <a:r>
              <a:rPr lang="en-US" sz="2400" b="1" dirty="0" err="1" smtClean="0">
                <a:solidFill>
                  <a:srgbClr val="FF0066"/>
                </a:solidFill>
              </a:rPr>
              <a:t>php</a:t>
            </a:r>
            <a:endParaRPr lang="en-US" sz="2400" b="1" dirty="0" smtClean="0">
              <a:solidFill>
                <a:srgbClr val="FF0066"/>
              </a:solidFill>
            </a:endParaRPr>
          </a:p>
          <a:p>
            <a:r>
              <a:rPr lang="en-US" sz="2400" b="1" dirty="0" smtClean="0">
                <a:solidFill>
                  <a:srgbClr val="FF0066"/>
                </a:solidFill>
              </a:rPr>
              <a:t>$a=array(1,2,3);</a:t>
            </a:r>
          </a:p>
          <a:p>
            <a:r>
              <a:rPr lang="en-US" sz="2400" b="1" dirty="0" smtClean="0">
                <a:solidFill>
                  <a:srgbClr val="FF0066"/>
                </a:solidFill>
              </a:rPr>
              <a:t>$p=</a:t>
            </a:r>
            <a:r>
              <a:rPr lang="en-US" sz="2400" b="1" dirty="0" err="1" smtClean="0">
                <a:solidFill>
                  <a:srgbClr val="FF0066"/>
                </a:solidFill>
              </a:rPr>
              <a:t>array_pad</a:t>
            </a:r>
            <a:r>
              <a:rPr lang="en-US" sz="2400" b="1" dirty="0" smtClean="0">
                <a:solidFill>
                  <a:srgbClr val="FF0066"/>
                </a:solidFill>
              </a:rPr>
              <a:t>($a,-5,0);</a:t>
            </a:r>
          </a:p>
          <a:p>
            <a:r>
              <a:rPr lang="en-US" sz="2400" b="1" dirty="0" err="1" smtClean="0">
                <a:solidFill>
                  <a:srgbClr val="FF0066"/>
                </a:solidFill>
              </a:rPr>
              <a:t>print_r</a:t>
            </a:r>
            <a:r>
              <a:rPr lang="en-US" sz="2400" b="1" dirty="0" smtClean="0">
                <a:solidFill>
                  <a:srgbClr val="FF0066"/>
                </a:solidFill>
              </a:rPr>
              <a:t>($p);</a:t>
            </a:r>
          </a:p>
          <a:p>
            <a:r>
              <a:rPr lang="en-US" sz="2400" b="1" dirty="0" smtClean="0">
                <a:solidFill>
                  <a:srgbClr val="FF0066"/>
                </a:solidFill>
              </a:rPr>
              <a:t>?&gt;</a:t>
            </a:r>
            <a:endParaRPr lang="en-US" sz="2400" b="1" dirty="0">
              <a:solidFill>
                <a:srgbClr val="FF006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71638" y="4714884"/>
            <a:ext cx="707236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</a:rPr>
              <a:t>&lt;?</a:t>
            </a:r>
            <a:r>
              <a:rPr lang="en-US" sz="2200" b="1" dirty="0" err="1" smtClean="0">
                <a:solidFill>
                  <a:srgbClr val="7030A0"/>
                </a:solidFill>
              </a:rPr>
              <a:t>php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r>
              <a:rPr lang="en-US" sz="2200" b="1" dirty="0" smtClean="0">
                <a:solidFill>
                  <a:srgbClr val="7030A0"/>
                </a:solidFill>
              </a:rPr>
              <a:t>$a=array('a'=&gt;"</a:t>
            </a:r>
            <a:r>
              <a:rPr lang="en-US" sz="2200" b="1" dirty="0" err="1" smtClean="0">
                <a:solidFill>
                  <a:srgbClr val="7030A0"/>
                </a:solidFill>
              </a:rPr>
              <a:t>Rohan","b</a:t>
            </a:r>
            <a:r>
              <a:rPr lang="en-US" sz="2200" b="1" dirty="0" smtClean="0">
                <a:solidFill>
                  <a:srgbClr val="7030A0"/>
                </a:solidFill>
              </a:rPr>
              <a:t>"=&gt;"</a:t>
            </a:r>
            <a:r>
              <a:rPr lang="en-US" sz="2200" b="1" dirty="0" err="1" smtClean="0">
                <a:solidFill>
                  <a:srgbClr val="7030A0"/>
                </a:solidFill>
              </a:rPr>
              <a:t>Rahul","c</a:t>
            </a:r>
            <a:r>
              <a:rPr lang="en-US" sz="2200" b="1" dirty="0" smtClean="0">
                <a:solidFill>
                  <a:srgbClr val="7030A0"/>
                </a:solidFill>
              </a:rPr>
              <a:t>"=&gt;"</a:t>
            </a:r>
            <a:r>
              <a:rPr lang="en-US" sz="2200" b="1" dirty="0" err="1" smtClean="0">
                <a:solidFill>
                  <a:srgbClr val="7030A0"/>
                </a:solidFill>
              </a:rPr>
              <a:t>Rohit</a:t>
            </a:r>
            <a:r>
              <a:rPr lang="en-US" sz="2200" b="1" dirty="0" smtClean="0">
                <a:solidFill>
                  <a:srgbClr val="7030A0"/>
                </a:solidFill>
              </a:rPr>
              <a:t>");</a:t>
            </a:r>
          </a:p>
          <a:p>
            <a:r>
              <a:rPr lang="en-US" sz="2200" b="1" dirty="0" smtClean="0">
                <a:solidFill>
                  <a:srgbClr val="7030A0"/>
                </a:solidFill>
              </a:rPr>
              <a:t>$p=</a:t>
            </a:r>
            <a:r>
              <a:rPr lang="en-US" sz="2200" b="1" dirty="0" err="1" smtClean="0">
                <a:solidFill>
                  <a:srgbClr val="7030A0"/>
                </a:solidFill>
              </a:rPr>
              <a:t>array_pad</a:t>
            </a:r>
            <a:r>
              <a:rPr lang="en-US" sz="2200" b="1" dirty="0" smtClean="0">
                <a:solidFill>
                  <a:srgbClr val="7030A0"/>
                </a:solidFill>
              </a:rPr>
              <a:t>($a,7,"yyy");</a:t>
            </a:r>
          </a:p>
          <a:p>
            <a:r>
              <a:rPr lang="en-US" sz="2200" b="1" dirty="0" err="1" smtClean="0">
                <a:solidFill>
                  <a:srgbClr val="7030A0"/>
                </a:solidFill>
              </a:rPr>
              <a:t>print_r</a:t>
            </a:r>
            <a:r>
              <a:rPr lang="en-US" sz="2200" b="1" dirty="0" smtClean="0">
                <a:solidFill>
                  <a:srgbClr val="7030A0"/>
                </a:solidFill>
              </a:rPr>
              <a:t>($p);</a:t>
            </a:r>
          </a:p>
          <a:p>
            <a:r>
              <a:rPr lang="en-US" sz="2200" b="1" dirty="0" smtClean="0">
                <a:solidFill>
                  <a:srgbClr val="7030A0"/>
                </a:solidFill>
              </a:rPr>
              <a:t>?&gt;</a:t>
            </a:r>
            <a:endParaRPr lang="en-US" sz="2200" b="1" dirty="0">
              <a:solidFill>
                <a:srgbClr val="7030A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C000"/>
                </a:solidFill>
              </a:rPr>
              <a:t>Output (</a:t>
            </a:r>
            <a:r>
              <a:rPr lang="en-US" b="1" dirty="0" smtClean="0">
                <a:solidFill>
                  <a:srgbClr val="00B0F0"/>
                </a:solidFill>
              </a:rPr>
              <a:t>Blue</a:t>
            </a:r>
            <a:r>
              <a:rPr lang="en-US" b="1" dirty="0" smtClean="0">
                <a:solidFill>
                  <a:srgbClr val="FFC000"/>
                </a:solidFill>
              </a:rPr>
              <a:t>):</a:t>
            </a:r>
          </a:p>
          <a:p>
            <a:pPr>
              <a:buNone/>
            </a:pPr>
            <a:r>
              <a:rPr lang="en-US" dirty="0" smtClean="0"/>
              <a:t>Array ( [0] =&gt; 1 [1] =&gt; 2 [2] =&gt; 3 [3] =&gt; 0 [4] =&gt; 0 )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C000"/>
                </a:solidFill>
              </a:rPr>
              <a:t>Output (</a:t>
            </a:r>
            <a:r>
              <a:rPr lang="en-US" b="1" dirty="0" smtClean="0">
                <a:solidFill>
                  <a:srgbClr val="FF0066"/>
                </a:solidFill>
              </a:rPr>
              <a:t>Pink</a:t>
            </a:r>
            <a:r>
              <a:rPr lang="en-US" b="1" dirty="0" smtClean="0">
                <a:solidFill>
                  <a:srgbClr val="FFC000"/>
                </a:solidFill>
              </a:rPr>
              <a:t>):</a:t>
            </a:r>
          </a:p>
          <a:p>
            <a:pPr>
              <a:buNone/>
            </a:pPr>
            <a:r>
              <a:rPr lang="en-US" dirty="0" smtClean="0"/>
              <a:t>Array ( [0] =&gt; 0 [1] =&gt; 0 [2] =&gt; 1 [3] =&gt; 2 [4] =&gt; 3 )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C000"/>
                </a:solidFill>
              </a:rPr>
              <a:t>Output (</a:t>
            </a:r>
            <a:r>
              <a:rPr lang="en-US" b="1" dirty="0" smtClean="0">
                <a:solidFill>
                  <a:srgbClr val="7030A0"/>
                </a:solidFill>
              </a:rPr>
              <a:t>Purple</a:t>
            </a:r>
            <a:r>
              <a:rPr lang="en-US" b="1" dirty="0" smtClean="0">
                <a:solidFill>
                  <a:srgbClr val="FFC000"/>
                </a:solidFill>
              </a:rPr>
              <a:t>):</a:t>
            </a:r>
          </a:p>
          <a:p>
            <a:pPr>
              <a:buNone/>
            </a:pPr>
            <a:r>
              <a:rPr lang="en-US" dirty="0" smtClean="0"/>
              <a:t>Array ( [a] =&gt; </a:t>
            </a:r>
            <a:r>
              <a:rPr lang="en-US" dirty="0" err="1" smtClean="0"/>
              <a:t>Rohan</a:t>
            </a:r>
            <a:r>
              <a:rPr lang="en-US" dirty="0" smtClean="0"/>
              <a:t> [b] =&gt; </a:t>
            </a:r>
            <a:r>
              <a:rPr lang="en-US" dirty="0" err="1" smtClean="0"/>
              <a:t>Rahul</a:t>
            </a:r>
            <a:r>
              <a:rPr lang="en-US" dirty="0" smtClean="0"/>
              <a:t> [c] =&gt; </a:t>
            </a:r>
            <a:r>
              <a:rPr lang="en-US" dirty="0" err="1" smtClean="0"/>
              <a:t>Rohit</a:t>
            </a:r>
            <a:r>
              <a:rPr lang="en-US" dirty="0" smtClean="0"/>
              <a:t> [0] =&gt; </a:t>
            </a:r>
            <a:r>
              <a:rPr lang="en-US" dirty="0" err="1" smtClean="0"/>
              <a:t>yyy</a:t>
            </a:r>
            <a:r>
              <a:rPr lang="en-US" dirty="0" smtClean="0"/>
              <a:t> [1] =&gt; </a:t>
            </a:r>
            <a:r>
              <a:rPr lang="en-US" dirty="0" err="1" smtClean="0"/>
              <a:t>yyy</a:t>
            </a:r>
            <a:r>
              <a:rPr lang="en-US" dirty="0" smtClean="0"/>
              <a:t> [2] =&gt; </a:t>
            </a:r>
            <a:r>
              <a:rPr lang="en-US" dirty="0" err="1" smtClean="0"/>
              <a:t>yyy</a:t>
            </a:r>
            <a:r>
              <a:rPr lang="en-US" dirty="0" smtClean="0"/>
              <a:t> [3] =&gt; </a:t>
            </a:r>
            <a:r>
              <a:rPr lang="en-US" dirty="0" err="1" smtClean="0"/>
              <a:t>yyy</a:t>
            </a:r>
            <a:r>
              <a:rPr lang="en-US" dirty="0" smtClean="0"/>
              <a:t> )</a:t>
            </a:r>
            <a:endParaRPr lang="en-US" b="1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2614602" cy="428628"/>
          </a:xfrm>
        </p:spPr>
        <p:txBody>
          <a:bodyPr>
            <a:normAutofit/>
          </a:bodyPr>
          <a:lstStyle/>
          <a:p>
            <a:r>
              <a:rPr lang="en-US" sz="2200" b="1" dirty="0" err="1" smtClean="0">
                <a:solidFill>
                  <a:srgbClr val="C00000"/>
                </a:solidFill>
              </a:rPr>
              <a:t>array_slice</a:t>
            </a:r>
            <a:r>
              <a:rPr lang="en-US" sz="2200" b="1" dirty="0" smtClean="0">
                <a:solidFill>
                  <a:srgbClr val="C00000"/>
                </a:solidFill>
              </a:rPr>
              <a:t>()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1219200"/>
            <a:ext cx="8786874" cy="37814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Extract a slice of an array.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Syntax: </a:t>
            </a:r>
            <a:r>
              <a:rPr lang="en-US" sz="2400" dirty="0" err="1" smtClean="0"/>
              <a:t>array_slice</a:t>
            </a:r>
            <a:r>
              <a:rPr lang="en-US" sz="2400" dirty="0" smtClean="0"/>
              <a:t>(</a:t>
            </a:r>
            <a:r>
              <a:rPr lang="en-US" sz="2400" dirty="0" err="1" smtClean="0"/>
              <a:t>array_name,starting_point,slice_length,preserve_key</a:t>
            </a:r>
            <a:r>
              <a:rPr lang="en-US" sz="2400" dirty="0" smtClean="0"/>
              <a:t>);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Example: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FF0066"/>
                </a:solidFill>
              </a:rPr>
              <a:t>&lt;?</a:t>
            </a:r>
            <a:r>
              <a:rPr lang="en-US" sz="2200" b="1" dirty="0" err="1" smtClean="0">
                <a:solidFill>
                  <a:srgbClr val="FF0066"/>
                </a:solidFill>
              </a:rPr>
              <a:t>php</a:t>
            </a:r>
            <a:endParaRPr lang="en-US" sz="2200" b="1" dirty="0" smtClean="0">
              <a:solidFill>
                <a:srgbClr val="FF0066"/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FF0066"/>
                </a:solidFill>
              </a:rPr>
              <a:t>$a=array("</a:t>
            </a:r>
            <a:r>
              <a:rPr lang="en-US" sz="2200" b="1" dirty="0" err="1" smtClean="0">
                <a:solidFill>
                  <a:srgbClr val="FF0066"/>
                </a:solidFill>
              </a:rPr>
              <a:t>aaa","bbb","ccc","ddd","eee","fff","ggg</a:t>
            </a:r>
            <a:r>
              <a:rPr lang="en-US" sz="2200" b="1" dirty="0" smtClean="0">
                <a:solidFill>
                  <a:srgbClr val="FF0066"/>
                </a:solidFill>
              </a:rPr>
              <a:t>");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FF0066"/>
                </a:solidFill>
              </a:rPr>
              <a:t>$p=</a:t>
            </a:r>
            <a:r>
              <a:rPr lang="en-US" sz="2200" b="1" dirty="0" err="1" smtClean="0">
                <a:solidFill>
                  <a:srgbClr val="FF0066"/>
                </a:solidFill>
              </a:rPr>
              <a:t>array_slice</a:t>
            </a:r>
            <a:r>
              <a:rPr lang="en-US" sz="2200" b="1" dirty="0" smtClean="0">
                <a:solidFill>
                  <a:srgbClr val="FF0066"/>
                </a:solidFill>
              </a:rPr>
              <a:t>($a,2,3);</a:t>
            </a:r>
          </a:p>
          <a:p>
            <a:pPr>
              <a:buNone/>
            </a:pPr>
            <a:r>
              <a:rPr lang="en-US" sz="2200" b="1" dirty="0" err="1" smtClean="0">
                <a:solidFill>
                  <a:srgbClr val="FF0066"/>
                </a:solidFill>
              </a:rPr>
              <a:t>print_r</a:t>
            </a:r>
            <a:r>
              <a:rPr lang="en-US" sz="2200" b="1" dirty="0" smtClean="0">
                <a:solidFill>
                  <a:srgbClr val="FF0066"/>
                </a:solidFill>
              </a:rPr>
              <a:t>($p);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FF0066"/>
                </a:solidFill>
              </a:rPr>
              <a:t>?&gt;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86050" y="4357694"/>
            <a:ext cx="585788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0070C0"/>
                </a:solidFill>
              </a:rPr>
              <a:t>&lt;?</a:t>
            </a:r>
            <a:r>
              <a:rPr lang="en-US" sz="2200" b="1" dirty="0" err="1" smtClean="0">
                <a:solidFill>
                  <a:srgbClr val="0070C0"/>
                </a:solidFill>
              </a:rPr>
              <a:t>php</a:t>
            </a:r>
            <a:endParaRPr lang="en-US" sz="2200" b="1" dirty="0" smtClean="0">
              <a:solidFill>
                <a:srgbClr val="0070C0"/>
              </a:solidFill>
            </a:endParaRPr>
          </a:p>
          <a:p>
            <a:r>
              <a:rPr lang="en-US" sz="2200" b="1" dirty="0" smtClean="0">
                <a:solidFill>
                  <a:srgbClr val="0070C0"/>
                </a:solidFill>
              </a:rPr>
              <a:t>$a=array("</a:t>
            </a:r>
            <a:r>
              <a:rPr lang="en-US" sz="2200" b="1" dirty="0" err="1" smtClean="0">
                <a:solidFill>
                  <a:srgbClr val="0070C0"/>
                </a:solidFill>
              </a:rPr>
              <a:t>Rohan","Rahul","Rohit","Ravi</a:t>
            </a:r>
            <a:r>
              <a:rPr lang="en-US" sz="2200" b="1" dirty="0" smtClean="0">
                <a:solidFill>
                  <a:srgbClr val="0070C0"/>
                </a:solidFill>
              </a:rPr>
              <a:t>");</a:t>
            </a:r>
          </a:p>
          <a:p>
            <a:r>
              <a:rPr lang="en-US" sz="2200" b="1" dirty="0" smtClean="0">
                <a:solidFill>
                  <a:srgbClr val="0070C0"/>
                </a:solidFill>
              </a:rPr>
              <a:t>$p=</a:t>
            </a:r>
            <a:r>
              <a:rPr lang="en-US" sz="2200" b="1" dirty="0" err="1" smtClean="0">
                <a:solidFill>
                  <a:srgbClr val="0070C0"/>
                </a:solidFill>
              </a:rPr>
              <a:t>array_slice</a:t>
            </a:r>
            <a:r>
              <a:rPr lang="en-US" sz="2200" b="1" dirty="0" smtClean="0">
                <a:solidFill>
                  <a:srgbClr val="0070C0"/>
                </a:solidFill>
              </a:rPr>
              <a:t>($a,1);</a:t>
            </a:r>
          </a:p>
          <a:p>
            <a:r>
              <a:rPr lang="en-US" sz="2200" b="1" dirty="0" err="1" smtClean="0">
                <a:solidFill>
                  <a:srgbClr val="0070C0"/>
                </a:solidFill>
              </a:rPr>
              <a:t>print_r</a:t>
            </a:r>
            <a:r>
              <a:rPr lang="en-US" sz="2200" b="1" dirty="0" smtClean="0">
                <a:solidFill>
                  <a:srgbClr val="0070C0"/>
                </a:solidFill>
              </a:rPr>
              <a:t>($p);</a:t>
            </a:r>
          </a:p>
          <a:p>
            <a:r>
              <a:rPr lang="en-US" sz="2200" b="1" dirty="0" smtClean="0">
                <a:solidFill>
                  <a:srgbClr val="0070C0"/>
                </a:solidFill>
              </a:rPr>
              <a:t>?&gt;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Dr. Savita Mohurle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C000"/>
                </a:solidFill>
              </a:rPr>
              <a:t>Output (</a:t>
            </a:r>
            <a:r>
              <a:rPr lang="en-US" b="1" dirty="0" smtClean="0">
                <a:solidFill>
                  <a:srgbClr val="FF0066"/>
                </a:solidFill>
              </a:rPr>
              <a:t>Pink</a:t>
            </a:r>
            <a:r>
              <a:rPr lang="en-US" b="1" dirty="0" smtClean="0">
                <a:solidFill>
                  <a:srgbClr val="FFC000"/>
                </a:solidFill>
              </a:rPr>
              <a:t>):</a:t>
            </a:r>
          </a:p>
          <a:p>
            <a:pPr>
              <a:buNone/>
            </a:pPr>
            <a:r>
              <a:rPr lang="en-US" dirty="0" smtClean="0"/>
              <a:t>Array ( [0] =&gt; </a:t>
            </a:r>
            <a:r>
              <a:rPr lang="en-US" dirty="0" err="1" smtClean="0"/>
              <a:t>ccc</a:t>
            </a:r>
            <a:r>
              <a:rPr lang="en-US" dirty="0" smtClean="0"/>
              <a:t> [1] =&gt; </a:t>
            </a:r>
            <a:r>
              <a:rPr lang="en-US" dirty="0" err="1" smtClean="0"/>
              <a:t>ddd</a:t>
            </a:r>
            <a:r>
              <a:rPr lang="en-US" dirty="0" smtClean="0"/>
              <a:t> [2] =&gt; </a:t>
            </a:r>
            <a:r>
              <a:rPr lang="en-US" dirty="0" err="1" smtClean="0"/>
              <a:t>eee</a:t>
            </a:r>
            <a:r>
              <a:rPr lang="en-US" dirty="0" smtClean="0"/>
              <a:t> )</a:t>
            </a:r>
            <a:endParaRPr lang="en-US" b="1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C000"/>
                </a:solidFill>
              </a:rPr>
              <a:t>Output (</a:t>
            </a:r>
            <a:r>
              <a:rPr lang="en-US" b="1" dirty="0" smtClean="0">
                <a:solidFill>
                  <a:srgbClr val="00B0F0"/>
                </a:solidFill>
              </a:rPr>
              <a:t>Blue</a:t>
            </a:r>
            <a:r>
              <a:rPr lang="en-US" b="1" dirty="0" smtClean="0">
                <a:solidFill>
                  <a:srgbClr val="FFC000"/>
                </a:solidFill>
              </a:rPr>
              <a:t>):</a:t>
            </a:r>
          </a:p>
          <a:p>
            <a:pPr>
              <a:buNone/>
            </a:pPr>
            <a:r>
              <a:rPr lang="en-US" dirty="0" smtClean="0"/>
              <a:t>Array ( [0] =&gt; </a:t>
            </a:r>
            <a:r>
              <a:rPr lang="en-US" dirty="0" err="1" smtClean="0"/>
              <a:t>Rahul</a:t>
            </a:r>
            <a:r>
              <a:rPr lang="en-US" dirty="0" smtClean="0"/>
              <a:t> [1] =&gt; </a:t>
            </a:r>
            <a:r>
              <a:rPr lang="en-US" dirty="0" err="1" smtClean="0"/>
              <a:t>Rohit</a:t>
            </a:r>
            <a:r>
              <a:rPr lang="en-US" dirty="0" smtClean="0"/>
              <a:t> [2] =&gt; Ravi )</a:t>
            </a:r>
            <a:endParaRPr lang="en-US" b="1" dirty="0" smtClean="0">
              <a:solidFill>
                <a:srgbClr val="FFC000"/>
              </a:solidFill>
            </a:endParaRP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1900222" cy="35719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shuffle()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Randomized the order of elements in array. The function assigns new keys to elements in array.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Syntax: </a:t>
            </a:r>
            <a:r>
              <a:rPr lang="en-US" dirty="0" smtClean="0"/>
              <a:t>shuffle(</a:t>
            </a:r>
            <a:r>
              <a:rPr lang="en-US" dirty="0" err="1" smtClean="0"/>
              <a:t>array_name</a:t>
            </a:r>
            <a:r>
              <a:rPr lang="en-US" dirty="0" smtClean="0"/>
              <a:t>);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Example: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&lt;?</a:t>
            </a:r>
            <a:r>
              <a:rPr lang="en-US" sz="2400" b="1" dirty="0" err="1" smtClean="0">
                <a:solidFill>
                  <a:srgbClr val="FF0066"/>
                </a:solidFill>
              </a:rPr>
              <a:t>php</a:t>
            </a:r>
            <a:endParaRPr lang="en-US" sz="2400" b="1" dirty="0" smtClean="0">
              <a:solidFill>
                <a:srgbClr val="FF0066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$a=array("</a:t>
            </a:r>
            <a:r>
              <a:rPr lang="en-US" sz="2400" b="1" dirty="0" err="1" smtClean="0">
                <a:solidFill>
                  <a:srgbClr val="FF0066"/>
                </a:solidFill>
              </a:rPr>
              <a:t>Rohan","Rahul","Rohit","Ravi</a:t>
            </a:r>
            <a:r>
              <a:rPr lang="en-US" sz="2400" b="1" dirty="0" smtClean="0">
                <a:solidFill>
                  <a:srgbClr val="FF0066"/>
                </a:solidFill>
              </a:rPr>
              <a:t>");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shuffle($a);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FF0066"/>
                </a:solidFill>
              </a:rPr>
              <a:t>print_r</a:t>
            </a:r>
            <a:r>
              <a:rPr lang="en-US" sz="2400" b="1" dirty="0" smtClean="0">
                <a:solidFill>
                  <a:srgbClr val="FF0066"/>
                </a:solidFill>
              </a:rPr>
              <a:t>($a);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?&gt;</a:t>
            </a:r>
            <a:endParaRPr lang="en-US" sz="2400" b="1" dirty="0">
              <a:solidFill>
                <a:srgbClr val="FF006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5856" y="4293096"/>
            <a:ext cx="54006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b="1" dirty="0" smtClean="0">
                <a:solidFill>
                  <a:srgbClr val="FFC000"/>
                </a:solidFill>
              </a:rPr>
              <a:t>Output:</a:t>
            </a:r>
          </a:p>
          <a:p>
            <a:endParaRPr lang="fi-FI" sz="2400" b="1" dirty="0" smtClean="0">
              <a:solidFill>
                <a:srgbClr val="FFC000"/>
              </a:solidFill>
            </a:endParaRPr>
          </a:p>
          <a:p>
            <a:r>
              <a:rPr lang="fi-FI" b="1" dirty="0" smtClean="0"/>
              <a:t>Array ( [0] =&gt; Ravi [1] =&gt; Rohit [2] =&gt; Rohan [3] =&gt; Rahul )</a:t>
            </a:r>
          </a:p>
          <a:p>
            <a:r>
              <a:rPr lang="fi-FI" sz="2000" b="1" dirty="0" smtClean="0"/>
              <a:t>Array ( [0] =&gt; Rahul [1] =&gt; Rohan [2] =&gt; Ravi [3] =&gt; Rohit )</a:t>
            </a:r>
            <a:endParaRPr lang="en-US" sz="20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5829312" cy="357206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Viewing array structure and values 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0671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FF0066"/>
                </a:solidFill>
              </a:rPr>
              <a:t>&lt;?</a:t>
            </a:r>
            <a:r>
              <a:rPr lang="en-US" sz="2200" b="1" dirty="0" err="1" smtClean="0">
                <a:solidFill>
                  <a:srgbClr val="FF0066"/>
                </a:solidFill>
              </a:rPr>
              <a:t>php</a:t>
            </a:r>
            <a:endParaRPr lang="en-US" sz="2200" b="1" dirty="0" smtClean="0">
              <a:solidFill>
                <a:srgbClr val="FF0066"/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FF0066"/>
                </a:solidFill>
              </a:rPr>
              <a:t>$a=array("</a:t>
            </a:r>
            <a:r>
              <a:rPr lang="en-US" sz="2200" b="1" dirty="0" err="1" smtClean="0">
                <a:solidFill>
                  <a:srgbClr val="FF0066"/>
                </a:solidFill>
              </a:rPr>
              <a:t>Mumbai","Pune","Nagpur","Amravati</a:t>
            </a:r>
            <a:r>
              <a:rPr lang="en-US" sz="2200" b="1" dirty="0" smtClean="0">
                <a:solidFill>
                  <a:srgbClr val="FF0066"/>
                </a:solidFill>
              </a:rPr>
              <a:t>");</a:t>
            </a:r>
          </a:p>
          <a:p>
            <a:pPr>
              <a:buNone/>
            </a:pPr>
            <a:r>
              <a:rPr lang="en-US" sz="2200" b="1" dirty="0" err="1" smtClean="0">
                <a:solidFill>
                  <a:srgbClr val="FF0066"/>
                </a:solidFill>
              </a:rPr>
              <a:t>print_r</a:t>
            </a:r>
            <a:r>
              <a:rPr lang="en-US" sz="2200" b="1" dirty="0" smtClean="0">
                <a:solidFill>
                  <a:srgbClr val="FF0066"/>
                </a:solidFill>
              </a:rPr>
              <a:t>($a);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FF0066"/>
                </a:solidFill>
              </a:rPr>
              <a:t>?&gt;</a:t>
            </a:r>
          </a:p>
          <a:p>
            <a:pPr>
              <a:buNone/>
            </a:pPr>
            <a:endParaRPr lang="en-US" sz="2200" b="1" dirty="0" smtClean="0">
              <a:solidFill>
                <a:srgbClr val="FF0066"/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&lt;?</a:t>
            </a:r>
            <a:r>
              <a:rPr lang="en-US" sz="2200" b="1" dirty="0" err="1" smtClean="0">
                <a:solidFill>
                  <a:srgbClr val="0070C0"/>
                </a:solidFill>
              </a:rPr>
              <a:t>php</a:t>
            </a:r>
            <a:endParaRPr lang="en-US" sz="22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$a=array("</a:t>
            </a:r>
            <a:r>
              <a:rPr lang="en-US" sz="2200" b="1" dirty="0" err="1" smtClean="0">
                <a:solidFill>
                  <a:srgbClr val="0070C0"/>
                </a:solidFill>
              </a:rPr>
              <a:t>Mumbai","Pune","Nagpur","Amravati</a:t>
            </a:r>
            <a:r>
              <a:rPr lang="en-US" sz="2200" b="1" dirty="0" smtClean="0">
                <a:solidFill>
                  <a:srgbClr val="0070C0"/>
                </a:solidFill>
              </a:rPr>
              <a:t>");</a:t>
            </a:r>
          </a:p>
          <a:p>
            <a:pPr>
              <a:buNone/>
            </a:pPr>
            <a:r>
              <a:rPr lang="en-US" sz="2200" b="1" dirty="0" err="1" smtClean="0">
                <a:solidFill>
                  <a:srgbClr val="0070C0"/>
                </a:solidFill>
              </a:rPr>
              <a:t>var_dump</a:t>
            </a:r>
            <a:r>
              <a:rPr lang="en-US" sz="2200" b="1" dirty="0" smtClean="0">
                <a:solidFill>
                  <a:srgbClr val="0070C0"/>
                </a:solidFill>
              </a:rPr>
              <a:t>($a);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?&gt;</a:t>
            </a:r>
            <a:endParaRPr lang="en-US" sz="2200" b="1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Dr. Savita Mohurle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1328718" cy="500082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key()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Returns key located at current pointer position of array.</a:t>
            </a:r>
          </a:p>
          <a:p>
            <a:r>
              <a:rPr lang="en-US" dirty="0" smtClean="0"/>
              <a:t>Syntax: key(</a:t>
            </a:r>
            <a:r>
              <a:rPr lang="en-US" dirty="0" err="1" smtClean="0"/>
              <a:t>array_name</a:t>
            </a:r>
            <a:r>
              <a:rPr lang="en-US" dirty="0" smtClean="0"/>
              <a:t>)……..next(</a:t>
            </a:r>
            <a:r>
              <a:rPr lang="en-US" dirty="0" err="1" smtClean="0"/>
              <a:t>array_name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&lt;?</a:t>
            </a:r>
            <a:r>
              <a:rPr lang="en-US" sz="2400" b="1" dirty="0" err="1" smtClean="0">
                <a:solidFill>
                  <a:srgbClr val="FF0066"/>
                </a:solidFill>
              </a:rPr>
              <a:t>php</a:t>
            </a:r>
            <a:endParaRPr lang="en-US" sz="2400" b="1" dirty="0" smtClean="0">
              <a:solidFill>
                <a:srgbClr val="FF0066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$state=array("MH"=&gt;"</a:t>
            </a:r>
            <a:r>
              <a:rPr lang="en-US" sz="2400" b="1" dirty="0" err="1" smtClean="0">
                <a:solidFill>
                  <a:srgbClr val="FF0066"/>
                </a:solidFill>
              </a:rPr>
              <a:t>Maharashtra","KN</a:t>
            </a:r>
            <a:r>
              <a:rPr lang="en-US" sz="2400" b="1" dirty="0" smtClean="0">
                <a:solidFill>
                  <a:srgbClr val="FF0066"/>
                </a:solidFill>
              </a:rPr>
              <a:t>"=&gt;"Karnataka",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			"OR"=&gt;"</a:t>
            </a:r>
            <a:r>
              <a:rPr lang="en-US" sz="2400" b="1" dirty="0" err="1" smtClean="0">
                <a:solidFill>
                  <a:srgbClr val="FF0066"/>
                </a:solidFill>
              </a:rPr>
              <a:t>Orrisa</a:t>
            </a:r>
            <a:r>
              <a:rPr lang="en-US" sz="2400" b="1" dirty="0" smtClean="0">
                <a:solidFill>
                  <a:srgbClr val="FF0066"/>
                </a:solidFill>
              </a:rPr>
              <a:t>");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while($k=key($state))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{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echo $k."&lt;</a:t>
            </a:r>
            <a:r>
              <a:rPr lang="en-US" sz="2400" b="1" dirty="0" err="1" smtClean="0">
                <a:solidFill>
                  <a:srgbClr val="FF0066"/>
                </a:solidFill>
              </a:rPr>
              <a:t>br</a:t>
            </a:r>
            <a:r>
              <a:rPr lang="en-US" sz="2400" b="1" dirty="0" smtClean="0">
                <a:solidFill>
                  <a:srgbClr val="FF0066"/>
                </a:solidFill>
              </a:rPr>
              <a:t>&gt;";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next($state);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}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?&gt;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08104" y="4437112"/>
            <a:ext cx="17281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Output:</a:t>
            </a:r>
          </a:p>
          <a:p>
            <a:endParaRPr lang="en-US" b="1" dirty="0" smtClean="0">
              <a:solidFill>
                <a:srgbClr val="FFC000"/>
              </a:solidFill>
            </a:endParaRPr>
          </a:p>
          <a:p>
            <a:r>
              <a:rPr lang="en-US" b="1" dirty="0" smtClean="0"/>
              <a:t>MH</a:t>
            </a:r>
            <a:br>
              <a:rPr lang="en-US" b="1" dirty="0" smtClean="0"/>
            </a:br>
            <a:r>
              <a:rPr lang="en-US" b="1" dirty="0" smtClean="0"/>
              <a:t>KN</a:t>
            </a:r>
            <a:br>
              <a:rPr lang="en-US" b="1" dirty="0" smtClean="0"/>
            </a:br>
            <a:r>
              <a:rPr lang="en-US" b="1" dirty="0" smtClean="0"/>
              <a:t>OR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5829312" cy="357190"/>
          </a:xfrm>
        </p:spPr>
        <p:txBody>
          <a:bodyPr>
            <a:normAutofit fontScale="90000"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</a:rPr>
              <a:t>array_merge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  <a:br>
              <a:rPr lang="en-US" sz="2400" b="1" dirty="0" smtClean="0">
                <a:solidFill>
                  <a:srgbClr val="C00000"/>
                </a:solidFill>
              </a:rPr>
            </a:b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00174"/>
            <a:ext cx="8229600" cy="45720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Merge list of array. It can take many parameters, merge it all</a:t>
            </a:r>
          </a:p>
          <a:p>
            <a:pPr>
              <a:buNone/>
            </a:pPr>
            <a:r>
              <a:rPr lang="en-US" dirty="0" smtClean="0"/>
              <a:t>and returns back.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syntax: </a:t>
            </a:r>
            <a:r>
              <a:rPr lang="en-US" sz="2800" b="1" dirty="0" err="1" smtClean="0">
                <a:solidFill>
                  <a:srgbClr val="C00000"/>
                </a:solidFill>
              </a:rPr>
              <a:t>array_merge</a:t>
            </a:r>
            <a:r>
              <a:rPr lang="en-US" sz="2800" b="1" dirty="0" smtClean="0">
                <a:solidFill>
                  <a:srgbClr val="C00000"/>
                </a:solidFill>
              </a:rPr>
              <a:t>(array1,array2,…);</a:t>
            </a:r>
            <a:endParaRPr lang="en-US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&lt;?</a:t>
            </a:r>
            <a:r>
              <a:rPr lang="en-US" sz="2400" b="1" dirty="0" err="1" smtClean="0">
                <a:solidFill>
                  <a:srgbClr val="00B050"/>
                </a:solidFill>
              </a:rPr>
              <a:t>php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$a=array('</a:t>
            </a:r>
            <a:r>
              <a:rPr lang="en-US" sz="2400" b="1" dirty="0" err="1" smtClean="0">
                <a:solidFill>
                  <a:srgbClr val="00B050"/>
                </a:solidFill>
              </a:rPr>
              <a:t>a','b','c</a:t>
            </a:r>
            <a:r>
              <a:rPr lang="en-US" sz="2400" b="1" dirty="0" smtClean="0">
                <a:solidFill>
                  <a:srgbClr val="00B050"/>
                </a:solidFill>
              </a:rPr>
              <a:t>');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$b=array('</a:t>
            </a:r>
            <a:r>
              <a:rPr lang="en-US" sz="2400" b="1" dirty="0" err="1" smtClean="0">
                <a:solidFill>
                  <a:srgbClr val="00B050"/>
                </a:solidFill>
              </a:rPr>
              <a:t>d','e','f</a:t>
            </a:r>
            <a:r>
              <a:rPr lang="en-US" sz="2400" b="1" dirty="0" smtClean="0">
                <a:solidFill>
                  <a:srgbClr val="00B050"/>
                </a:solidFill>
              </a:rPr>
              <a:t>');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$</a:t>
            </a:r>
            <a:r>
              <a:rPr lang="en-US" sz="2400" b="1" dirty="0" err="1" smtClean="0">
                <a:solidFill>
                  <a:srgbClr val="00B050"/>
                </a:solidFill>
              </a:rPr>
              <a:t>carray</a:t>
            </a:r>
            <a:r>
              <a:rPr lang="en-US" sz="2400" b="1" dirty="0" smtClean="0">
                <a:solidFill>
                  <a:srgbClr val="00B050"/>
                </a:solidFill>
              </a:rPr>
              <a:t>('g','h','</a:t>
            </a:r>
            <a:r>
              <a:rPr lang="en-US" sz="2400" b="1" dirty="0" err="1" smtClean="0">
                <a:solidFill>
                  <a:srgbClr val="00B050"/>
                </a:solidFill>
              </a:rPr>
              <a:t>i</a:t>
            </a:r>
            <a:r>
              <a:rPr lang="en-US" sz="2400" b="1" dirty="0" smtClean="0">
                <a:solidFill>
                  <a:srgbClr val="00B050"/>
                </a:solidFill>
              </a:rPr>
              <a:t>','j');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$m=</a:t>
            </a:r>
            <a:r>
              <a:rPr lang="en-US" sz="2400" b="1" dirty="0" err="1" smtClean="0">
                <a:solidFill>
                  <a:srgbClr val="00B050"/>
                </a:solidFill>
              </a:rPr>
              <a:t>array_merge</a:t>
            </a:r>
            <a:r>
              <a:rPr lang="en-US" sz="2400" b="1" dirty="0" smtClean="0">
                <a:solidFill>
                  <a:srgbClr val="00B050"/>
                </a:solidFill>
              </a:rPr>
              <a:t>($</a:t>
            </a:r>
            <a:r>
              <a:rPr lang="en-US" sz="2400" b="1" dirty="0" err="1" smtClean="0">
                <a:solidFill>
                  <a:srgbClr val="00B050"/>
                </a:solidFill>
              </a:rPr>
              <a:t>a,$b,$c</a:t>
            </a:r>
            <a:r>
              <a:rPr lang="en-US" sz="2400" b="1" dirty="0" smtClean="0">
                <a:solidFill>
                  <a:srgbClr val="00B050"/>
                </a:solidFill>
              </a:rPr>
              <a:t>);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B050"/>
                </a:solidFill>
              </a:rPr>
              <a:t>print_r</a:t>
            </a:r>
            <a:r>
              <a:rPr lang="en-US" sz="2400" b="1" dirty="0" smtClean="0">
                <a:solidFill>
                  <a:srgbClr val="00B050"/>
                </a:solidFill>
              </a:rPr>
              <a:t>($</a:t>
            </a:r>
            <a:r>
              <a:rPr lang="en-US" sz="2400" b="1" dirty="0">
                <a:solidFill>
                  <a:srgbClr val="00B050"/>
                </a:solidFill>
              </a:rPr>
              <a:t>m=);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?&gt;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5934670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rgbClr val="FF0066"/>
                </a:solidFill>
              </a:rPr>
              <a:t>Output : Array ( [0] =&gt; a [1] =&gt; b [2] =&gt; c [3] =&gt; d [4] =&gt; e [5] =&gt; f [6] =&gt; g [7] =&gt; h [8] =&gt; i [9] =&gt; i )</a:t>
            </a:r>
            <a:endParaRPr lang="en-US" b="1" dirty="0">
              <a:solidFill>
                <a:srgbClr val="FF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2257412" cy="428628"/>
          </a:xfrm>
        </p:spPr>
        <p:txBody>
          <a:bodyPr>
            <a:noAutofit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</a:rPr>
              <a:t>array_flip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Exchange key value pair in associative values in an array.</a:t>
            </a:r>
          </a:p>
          <a:p>
            <a:r>
              <a:rPr lang="en-US" dirty="0" smtClean="0"/>
              <a:t>Syntax : </a:t>
            </a:r>
            <a:r>
              <a:rPr lang="en-US" dirty="0" err="1" smtClean="0"/>
              <a:t>array_flip</a:t>
            </a:r>
            <a:r>
              <a:rPr lang="en-US" dirty="0" smtClean="0"/>
              <a:t>(</a:t>
            </a:r>
            <a:r>
              <a:rPr lang="en-US" dirty="0" err="1" smtClean="0"/>
              <a:t>array_name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Example: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&lt;?</a:t>
            </a:r>
            <a:r>
              <a:rPr lang="en-US" sz="2400" b="1" dirty="0" err="1" smtClean="0">
                <a:solidFill>
                  <a:srgbClr val="FF0066"/>
                </a:solidFill>
              </a:rPr>
              <a:t>php</a:t>
            </a:r>
            <a:endParaRPr lang="en-US" sz="2400" b="1" dirty="0" smtClean="0">
              <a:solidFill>
                <a:srgbClr val="FF0066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$state=array("MH"=&gt;"Maharashtra",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			"KN"=&gt;"Karnataka", "OR"=&gt;"</a:t>
            </a:r>
            <a:r>
              <a:rPr lang="en-US" sz="2400" b="1" dirty="0" err="1" smtClean="0">
                <a:solidFill>
                  <a:srgbClr val="FF0066"/>
                </a:solidFill>
              </a:rPr>
              <a:t>Orrisa</a:t>
            </a:r>
            <a:r>
              <a:rPr lang="en-US" sz="2400" b="1" dirty="0" smtClean="0">
                <a:solidFill>
                  <a:srgbClr val="FF0066"/>
                </a:solidFill>
              </a:rPr>
              <a:t>");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$s=</a:t>
            </a:r>
            <a:r>
              <a:rPr lang="en-US" sz="2400" b="1" dirty="0" err="1" smtClean="0">
                <a:solidFill>
                  <a:srgbClr val="FF0066"/>
                </a:solidFill>
              </a:rPr>
              <a:t>array_flip</a:t>
            </a:r>
            <a:r>
              <a:rPr lang="en-US" sz="2400" b="1" dirty="0" smtClean="0">
                <a:solidFill>
                  <a:srgbClr val="FF0066"/>
                </a:solidFill>
              </a:rPr>
              <a:t>($state);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FF0066"/>
                </a:solidFill>
              </a:rPr>
              <a:t>print_r</a:t>
            </a:r>
            <a:r>
              <a:rPr lang="en-US" sz="2400" b="1" dirty="0" smtClean="0">
                <a:solidFill>
                  <a:srgbClr val="FF0066"/>
                </a:solidFill>
              </a:rPr>
              <a:t>($s);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66"/>
                </a:solidFill>
              </a:rPr>
              <a:t>?&gt;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51920" y="4869160"/>
            <a:ext cx="5112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Output:</a:t>
            </a:r>
          </a:p>
          <a:p>
            <a:endParaRPr lang="en-US" b="1" dirty="0" smtClean="0">
              <a:solidFill>
                <a:srgbClr val="FFC000"/>
              </a:solidFill>
            </a:endParaRPr>
          </a:p>
          <a:p>
            <a:r>
              <a:rPr lang="en-US" b="1" dirty="0" smtClean="0"/>
              <a:t>Array ( [Maharashtra] =&gt; MH [Karnataka] =&gt; KN [</a:t>
            </a:r>
            <a:r>
              <a:rPr lang="en-US" b="1" dirty="0" err="1" smtClean="0"/>
              <a:t>Orrisa</a:t>
            </a:r>
            <a:r>
              <a:rPr lang="en-US" b="1" dirty="0" smtClean="0"/>
              <a:t>] =&gt; OR )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Dr. Savita Mohurle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2043098" cy="50008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Example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PHP script to consider associative array. Implement following functions on array:</a:t>
            </a:r>
          </a:p>
          <a:p>
            <a:r>
              <a:rPr lang="en-US" dirty="0" err="1" smtClean="0"/>
              <a:t>array_flip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array_count_values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array_keys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array_values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shuffle() </a:t>
            </a:r>
          </a:p>
          <a:p>
            <a:r>
              <a:rPr lang="en-US" dirty="0" smtClean="0"/>
              <a:t>sort()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Dr. Savita Mohurle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2928934"/>
            <a:ext cx="8229600" cy="995354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7200" b="1" dirty="0" smtClean="0">
                <a:solidFill>
                  <a:srgbClr val="00B050"/>
                </a:solidFill>
              </a:rPr>
              <a:t>Thank You</a:t>
            </a:r>
            <a:endParaRPr lang="en-US" sz="7200" b="1" dirty="0">
              <a:solidFill>
                <a:srgbClr val="00B05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915816" y="6381328"/>
            <a:ext cx="3505200" cy="365760"/>
          </a:xfrm>
        </p:spPr>
        <p:txBody>
          <a:bodyPr/>
          <a:lstStyle/>
          <a:p>
            <a:pPr algn="ctr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357298"/>
            <a:ext cx="8229600" cy="38528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Common elements are excluded from another array. This is perfect function. 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syntax: </a:t>
            </a:r>
            <a:r>
              <a:rPr lang="en-US" sz="2400" b="1" dirty="0" err="1" smtClean="0">
                <a:solidFill>
                  <a:srgbClr val="C00000"/>
                </a:solidFill>
              </a:rPr>
              <a:t>array_diff</a:t>
            </a:r>
            <a:r>
              <a:rPr lang="en-US" sz="2400" b="1" dirty="0" smtClean="0">
                <a:solidFill>
                  <a:srgbClr val="C00000"/>
                </a:solidFill>
              </a:rPr>
              <a:t>(array1,array2);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&lt;?</a:t>
            </a:r>
            <a:r>
              <a:rPr lang="en-US" sz="2400" b="1" dirty="0" err="1" smtClean="0">
                <a:solidFill>
                  <a:srgbClr val="00B050"/>
                </a:solidFill>
              </a:rPr>
              <a:t>php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$a=array('</a:t>
            </a:r>
            <a:r>
              <a:rPr lang="en-US" sz="2400" b="1" dirty="0" err="1" smtClean="0">
                <a:solidFill>
                  <a:srgbClr val="00B050"/>
                </a:solidFill>
              </a:rPr>
              <a:t>a','b','c','g','h</a:t>
            </a:r>
            <a:r>
              <a:rPr lang="en-US" sz="2400" b="1" dirty="0" smtClean="0">
                <a:solidFill>
                  <a:srgbClr val="00B050"/>
                </a:solidFill>
              </a:rPr>
              <a:t>');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$b=array('</a:t>
            </a:r>
            <a:r>
              <a:rPr lang="en-US" sz="2400" b="1" dirty="0" err="1" smtClean="0">
                <a:solidFill>
                  <a:srgbClr val="00B050"/>
                </a:solidFill>
              </a:rPr>
              <a:t>a','b','f</a:t>
            </a:r>
            <a:r>
              <a:rPr lang="en-US" sz="2400" b="1" dirty="0" smtClean="0">
                <a:solidFill>
                  <a:srgbClr val="00B050"/>
                </a:solidFill>
              </a:rPr>
              <a:t>');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$m=</a:t>
            </a:r>
            <a:r>
              <a:rPr lang="en-US" sz="2400" b="1" dirty="0" err="1" smtClean="0">
                <a:solidFill>
                  <a:srgbClr val="00B050"/>
                </a:solidFill>
              </a:rPr>
              <a:t>array_diff</a:t>
            </a:r>
            <a:r>
              <a:rPr lang="en-US" sz="2400" b="1" dirty="0" smtClean="0">
                <a:solidFill>
                  <a:srgbClr val="00B050"/>
                </a:solidFill>
              </a:rPr>
              <a:t>($</a:t>
            </a:r>
            <a:r>
              <a:rPr lang="en-US" sz="2400" b="1" dirty="0" err="1" smtClean="0">
                <a:solidFill>
                  <a:srgbClr val="00B050"/>
                </a:solidFill>
              </a:rPr>
              <a:t>a,$b</a:t>
            </a:r>
            <a:r>
              <a:rPr lang="en-US" sz="2400" b="1" dirty="0" smtClean="0">
                <a:solidFill>
                  <a:srgbClr val="00B050"/>
                </a:solidFill>
              </a:rPr>
              <a:t>);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B050"/>
                </a:solidFill>
              </a:rPr>
              <a:t>print_r</a:t>
            </a:r>
            <a:r>
              <a:rPr lang="en-US" sz="2400" b="1" dirty="0" smtClean="0">
                <a:solidFill>
                  <a:srgbClr val="00B050"/>
                </a:solidFill>
              </a:rPr>
              <a:t>($m);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?&gt;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2828916" cy="490518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</a:rPr>
              <a:t>array_diff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75656" y="5517232"/>
            <a:ext cx="38376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Output:</a:t>
            </a:r>
          </a:p>
          <a:p>
            <a:r>
              <a:rPr lang="pt-BR" b="1" dirty="0" smtClean="0">
                <a:solidFill>
                  <a:srgbClr val="FF0066"/>
                </a:solidFill>
              </a:rPr>
              <a:t>Array ( [2] =&gt; c [3] =&gt; g [4] =&gt; h </a:t>
            </a:r>
            <a:r>
              <a:rPr lang="pt-BR" dirty="0" smtClean="0"/>
              <a:t>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3328982" cy="490518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array_intersect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 the function that gets only common elements from two different arrays.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syntax: </a:t>
            </a:r>
            <a:r>
              <a:rPr lang="en-US" sz="2400" b="1" dirty="0" err="1" smtClean="0">
                <a:solidFill>
                  <a:srgbClr val="C00000"/>
                </a:solidFill>
              </a:rPr>
              <a:t>array_intersect</a:t>
            </a:r>
            <a:r>
              <a:rPr lang="en-US" sz="2400" b="1" dirty="0" smtClean="0">
                <a:solidFill>
                  <a:srgbClr val="C00000"/>
                </a:solidFill>
              </a:rPr>
              <a:t>(array1,array2);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14348" y="3000372"/>
            <a:ext cx="457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</a:rPr>
              <a:t>&lt;?</a:t>
            </a:r>
            <a:r>
              <a:rPr lang="en-US" sz="2200" b="1" dirty="0" err="1" smtClean="0">
                <a:solidFill>
                  <a:srgbClr val="00B050"/>
                </a:solidFill>
              </a:rPr>
              <a:t>php</a:t>
            </a:r>
            <a:endParaRPr lang="en-US" sz="22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</a:rPr>
              <a:t>$a=array('</a:t>
            </a:r>
            <a:r>
              <a:rPr lang="en-US" sz="2200" b="1" dirty="0" err="1" smtClean="0">
                <a:solidFill>
                  <a:srgbClr val="00B050"/>
                </a:solidFill>
              </a:rPr>
              <a:t>a','b','c','g','h</a:t>
            </a:r>
            <a:r>
              <a:rPr lang="en-US" sz="2200" b="1" dirty="0" smtClean="0">
                <a:solidFill>
                  <a:srgbClr val="00B050"/>
                </a:solidFill>
              </a:rPr>
              <a:t>');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</a:rPr>
              <a:t>$b=array('</a:t>
            </a:r>
            <a:r>
              <a:rPr lang="en-US" sz="2200" b="1" dirty="0" err="1" smtClean="0">
                <a:solidFill>
                  <a:srgbClr val="00B050"/>
                </a:solidFill>
              </a:rPr>
              <a:t>d','b</a:t>
            </a:r>
            <a:r>
              <a:rPr lang="en-US" sz="2200" b="1" dirty="0" smtClean="0">
                <a:solidFill>
                  <a:srgbClr val="00B050"/>
                </a:solidFill>
              </a:rPr>
              <a:t>', '</a:t>
            </a:r>
            <a:r>
              <a:rPr lang="en-US" sz="2200" b="1" dirty="0" err="1" smtClean="0">
                <a:solidFill>
                  <a:srgbClr val="00B050"/>
                </a:solidFill>
              </a:rPr>
              <a:t>a','i','j</a:t>
            </a:r>
            <a:r>
              <a:rPr lang="en-US" sz="2200" b="1" dirty="0" smtClean="0">
                <a:solidFill>
                  <a:srgbClr val="00B050"/>
                </a:solidFill>
              </a:rPr>
              <a:t>');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</a:rPr>
              <a:t>$m=</a:t>
            </a:r>
            <a:r>
              <a:rPr lang="en-US" sz="2200" b="1" dirty="0" err="1" smtClean="0">
                <a:solidFill>
                  <a:srgbClr val="00B050"/>
                </a:solidFill>
              </a:rPr>
              <a:t>array_intersect</a:t>
            </a:r>
            <a:r>
              <a:rPr lang="en-US" sz="2200" b="1" dirty="0" smtClean="0">
                <a:solidFill>
                  <a:srgbClr val="00B050"/>
                </a:solidFill>
              </a:rPr>
              <a:t>($</a:t>
            </a:r>
            <a:r>
              <a:rPr lang="en-US" sz="2200" b="1" dirty="0" err="1" smtClean="0">
                <a:solidFill>
                  <a:srgbClr val="00B050"/>
                </a:solidFill>
              </a:rPr>
              <a:t>a,$b</a:t>
            </a:r>
            <a:r>
              <a:rPr lang="en-US" sz="2200" b="1" dirty="0" smtClean="0">
                <a:solidFill>
                  <a:srgbClr val="00B050"/>
                </a:solidFill>
              </a:rPr>
              <a:t>);</a:t>
            </a:r>
          </a:p>
          <a:p>
            <a:pPr>
              <a:buNone/>
            </a:pPr>
            <a:r>
              <a:rPr lang="en-US" sz="2200" b="1" dirty="0" err="1" smtClean="0">
                <a:solidFill>
                  <a:srgbClr val="00B050"/>
                </a:solidFill>
              </a:rPr>
              <a:t>print_r</a:t>
            </a:r>
            <a:r>
              <a:rPr lang="en-US" sz="2200" b="1" dirty="0" smtClean="0">
                <a:solidFill>
                  <a:srgbClr val="00B050"/>
                </a:solidFill>
              </a:rPr>
              <a:t>($m);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</a:rPr>
              <a:t>?&gt;</a:t>
            </a:r>
            <a:endParaRPr lang="en-US" sz="2200" b="1" dirty="0">
              <a:solidFill>
                <a:srgbClr val="00B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3543296" cy="561956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Associative array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219200"/>
            <a:ext cx="8715436" cy="4937760"/>
          </a:xfrm>
        </p:spPr>
        <p:txBody>
          <a:bodyPr>
            <a:normAutofit/>
          </a:bodyPr>
          <a:lstStyle/>
          <a:p>
            <a:r>
              <a:rPr lang="en-US" b="1" dirty="0" smtClean="0"/>
              <a:t>Getting key and values of an associative arrays. </a:t>
            </a:r>
          </a:p>
          <a:p>
            <a:r>
              <a:rPr lang="en-US" b="1" dirty="0" err="1" smtClean="0"/>
              <a:t>array_keys</a:t>
            </a:r>
            <a:r>
              <a:rPr lang="en-US" b="1" dirty="0" smtClean="0"/>
              <a:t>() &amp; </a:t>
            </a:r>
            <a:r>
              <a:rPr lang="en-US" b="1" dirty="0" err="1" smtClean="0"/>
              <a:t>array_values</a:t>
            </a:r>
            <a:r>
              <a:rPr lang="en-US" b="1" dirty="0" smtClean="0"/>
              <a:t>()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syntax: </a:t>
            </a:r>
            <a:r>
              <a:rPr lang="en-US" sz="2400" b="1" dirty="0" err="1" smtClean="0">
                <a:solidFill>
                  <a:srgbClr val="C00000"/>
                </a:solidFill>
              </a:rPr>
              <a:t>array_keys</a:t>
            </a:r>
            <a:r>
              <a:rPr lang="en-US" sz="2400" b="1" dirty="0" smtClean="0">
                <a:solidFill>
                  <a:srgbClr val="C00000"/>
                </a:solidFill>
              </a:rPr>
              <a:t>(</a:t>
            </a:r>
            <a:r>
              <a:rPr lang="en-US" sz="2400" b="1" dirty="0" err="1" smtClean="0">
                <a:solidFill>
                  <a:srgbClr val="C00000"/>
                </a:solidFill>
              </a:rPr>
              <a:t>array_name</a:t>
            </a:r>
            <a:r>
              <a:rPr lang="en-US" sz="2400" b="1" dirty="0" smtClean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</a:rPr>
              <a:t>&lt;?</a:t>
            </a:r>
            <a:r>
              <a:rPr lang="en-US" sz="2200" b="1" dirty="0" err="1" smtClean="0">
                <a:solidFill>
                  <a:srgbClr val="00B050"/>
                </a:solidFill>
              </a:rPr>
              <a:t>php</a:t>
            </a:r>
            <a:endParaRPr lang="en-US" sz="22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</a:rPr>
              <a:t>$a=array("name1"=&gt;"</a:t>
            </a:r>
            <a:r>
              <a:rPr lang="en-US" sz="2200" b="1" dirty="0" err="1" smtClean="0">
                <a:solidFill>
                  <a:srgbClr val="00B050"/>
                </a:solidFill>
              </a:rPr>
              <a:t>Savita</a:t>
            </a:r>
            <a:r>
              <a:rPr lang="en-US" sz="2200" b="1" dirty="0" smtClean="0">
                <a:solidFill>
                  <a:srgbClr val="00B050"/>
                </a:solidFill>
              </a:rPr>
              <a:t>", 						     "name2"=&gt;"Saksham","name3"=&gt;"</a:t>
            </a:r>
            <a:r>
              <a:rPr lang="en-US" sz="2200" b="1" dirty="0" err="1" smtClean="0">
                <a:solidFill>
                  <a:srgbClr val="00B050"/>
                </a:solidFill>
              </a:rPr>
              <a:t>Snehal</a:t>
            </a:r>
            <a:r>
              <a:rPr lang="en-US" sz="2200" b="1" dirty="0" smtClean="0">
                <a:solidFill>
                  <a:srgbClr val="00B050"/>
                </a:solidFill>
              </a:rPr>
              <a:t>");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</a:rPr>
              <a:t>echo "\n ONLY KEYS: "."&lt;</a:t>
            </a:r>
            <a:r>
              <a:rPr lang="en-US" sz="2200" b="1" dirty="0" err="1" smtClean="0">
                <a:solidFill>
                  <a:srgbClr val="00B050"/>
                </a:solidFill>
              </a:rPr>
              <a:t>br</a:t>
            </a:r>
            <a:r>
              <a:rPr lang="en-US" sz="2200" b="1" dirty="0" smtClean="0">
                <a:solidFill>
                  <a:srgbClr val="00B050"/>
                </a:solidFill>
              </a:rPr>
              <a:t>&gt;";</a:t>
            </a:r>
          </a:p>
          <a:p>
            <a:pPr>
              <a:buNone/>
            </a:pPr>
            <a:r>
              <a:rPr lang="en-US" sz="2200" b="1" dirty="0" err="1" smtClean="0">
                <a:solidFill>
                  <a:srgbClr val="00B050"/>
                </a:solidFill>
              </a:rPr>
              <a:t>print_r</a:t>
            </a:r>
            <a:r>
              <a:rPr lang="en-US" sz="2200" b="1" dirty="0" smtClean="0">
                <a:solidFill>
                  <a:srgbClr val="00B050"/>
                </a:solidFill>
              </a:rPr>
              <a:t>(</a:t>
            </a:r>
            <a:r>
              <a:rPr lang="en-US" sz="2200" b="1" dirty="0" err="1" smtClean="0">
                <a:solidFill>
                  <a:srgbClr val="00B050"/>
                </a:solidFill>
              </a:rPr>
              <a:t>array_keys</a:t>
            </a:r>
            <a:r>
              <a:rPr lang="en-US" sz="2200" b="1" dirty="0" smtClean="0">
                <a:solidFill>
                  <a:srgbClr val="00B050"/>
                </a:solidFill>
              </a:rPr>
              <a:t>($a));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</a:rPr>
              <a:t>echo "&lt;</a:t>
            </a:r>
            <a:r>
              <a:rPr lang="en-US" sz="2200" b="1" dirty="0" err="1" smtClean="0">
                <a:solidFill>
                  <a:srgbClr val="00B050"/>
                </a:solidFill>
              </a:rPr>
              <a:t>br</a:t>
            </a:r>
            <a:r>
              <a:rPr lang="en-US" sz="2200" b="1" dirty="0" smtClean="0">
                <a:solidFill>
                  <a:srgbClr val="00B050"/>
                </a:solidFill>
              </a:rPr>
              <a:t>&gt;"."\n ONLY VALUES: "."&lt;</a:t>
            </a:r>
            <a:r>
              <a:rPr lang="en-US" sz="2200" b="1" dirty="0" err="1" smtClean="0">
                <a:solidFill>
                  <a:srgbClr val="00B050"/>
                </a:solidFill>
              </a:rPr>
              <a:t>br</a:t>
            </a:r>
            <a:r>
              <a:rPr lang="en-US" sz="2200" b="1" dirty="0" smtClean="0">
                <a:solidFill>
                  <a:srgbClr val="00B050"/>
                </a:solidFill>
              </a:rPr>
              <a:t>&gt;";</a:t>
            </a:r>
          </a:p>
          <a:p>
            <a:pPr>
              <a:buNone/>
            </a:pPr>
            <a:r>
              <a:rPr lang="en-US" sz="2200" b="1" dirty="0" err="1" smtClean="0">
                <a:solidFill>
                  <a:srgbClr val="00B050"/>
                </a:solidFill>
              </a:rPr>
              <a:t>print_r</a:t>
            </a:r>
            <a:r>
              <a:rPr lang="en-US" sz="2200" b="1" dirty="0" smtClean="0">
                <a:solidFill>
                  <a:srgbClr val="00B050"/>
                </a:solidFill>
              </a:rPr>
              <a:t>(</a:t>
            </a:r>
            <a:r>
              <a:rPr lang="en-US" sz="2200" b="1" dirty="0" err="1" smtClean="0">
                <a:solidFill>
                  <a:srgbClr val="00B050"/>
                </a:solidFill>
              </a:rPr>
              <a:t>array_values</a:t>
            </a:r>
            <a:r>
              <a:rPr lang="en-US" sz="2200" b="1" dirty="0" smtClean="0">
                <a:solidFill>
                  <a:srgbClr val="00B050"/>
                </a:solidFill>
              </a:rPr>
              <a:t>($a));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</a:rPr>
              <a:t>?&gt;</a:t>
            </a:r>
            <a:endParaRPr lang="en-US" sz="2200" b="1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0" y="510367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66"/>
                </a:solidFill>
              </a:rPr>
              <a:t>ONLY KEYS:</a:t>
            </a:r>
            <a:br>
              <a:rPr lang="en-US" b="1" dirty="0" smtClean="0">
                <a:solidFill>
                  <a:srgbClr val="FF0066"/>
                </a:solidFill>
              </a:rPr>
            </a:br>
            <a:r>
              <a:rPr lang="en-US" b="1" dirty="0" smtClean="0">
                <a:solidFill>
                  <a:srgbClr val="FF0066"/>
                </a:solidFill>
              </a:rPr>
              <a:t>Array ( [0] =&gt; name1 [1] =&gt; name2 [2] =&gt; name3 )</a:t>
            </a:r>
            <a:br>
              <a:rPr lang="en-US" b="1" dirty="0" smtClean="0">
                <a:solidFill>
                  <a:srgbClr val="FF0066"/>
                </a:solidFill>
              </a:rPr>
            </a:br>
            <a:r>
              <a:rPr lang="en-US" b="1" dirty="0" smtClean="0">
                <a:solidFill>
                  <a:srgbClr val="FF0066"/>
                </a:solidFill>
              </a:rPr>
              <a:t>ONLY VALUES:</a:t>
            </a:r>
            <a:br>
              <a:rPr lang="en-US" b="1" dirty="0" smtClean="0">
                <a:solidFill>
                  <a:srgbClr val="FF0066"/>
                </a:solidFill>
              </a:rPr>
            </a:br>
            <a:r>
              <a:rPr lang="en-US" b="1" dirty="0" smtClean="0">
                <a:solidFill>
                  <a:srgbClr val="FF0066"/>
                </a:solidFill>
              </a:rPr>
              <a:t>Array ( [0] =&gt; Savita [1] =&gt; </a:t>
            </a:r>
            <a:r>
              <a:rPr lang="en-US" b="1" dirty="0" err="1" smtClean="0">
                <a:solidFill>
                  <a:srgbClr val="FF0066"/>
                </a:solidFill>
              </a:rPr>
              <a:t>Saksham</a:t>
            </a:r>
            <a:r>
              <a:rPr lang="en-US" b="1" dirty="0" smtClean="0">
                <a:solidFill>
                  <a:srgbClr val="FF0066"/>
                </a:solidFill>
              </a:rPr>
              <a:t> [2] =&gt; </a:t>
            </a:r>
            <a:r>
              <a:rPr lang="en-US" b="1" dirty="0" err="1" smtClean="0">
                <a:solidFill>
                  <a:srgbClr val="FF0066"/>
                </a:solidFill>
              </a:rPr>
              <a:t>Snehal</a:t>
            </a:r>
            <a:r>
              <a:rPr lang="en-US" b="1" dirty="0" smtClean="0">
                <a:solidFill>
                  <a:srgbClr val="FF0066"/>
                </a:solidFill>
              </a:rPr>
              <a:t> )</a:t>
            </a:r>
            <a:endParaRPr lang="en-US" b="1" dirty="0">
              <a:solidFill>
                <a:srgbClr val="FF00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541" y="6375608"/>
            <a:ext cx="3505200" cy="365760"/>
          </a:xfrm>
        </p:spPr>
        <p:txBody>
          <a:bodyPr/>
          <a:lstStyle/>
          <a:p>
            <a:pPr algn="l"/>
            <a:r>
              <a:rPr lang="en-US" dirty="0" smtClean="0"/>
              <a:t>Dr. Savita </a:t>
            </a:r>
            <a:r>
              <a:rPr lang="en-US" dirty="0" err="1" smtClean="0"/>
              <a:t>Mohurle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392</TotalTime>
  <Words>2085</Words>
  <Application>Microsoft Office PowerPoint</Application>
  <PresentationFormat>On-screen Show (4:3)</PresentationFormat>
  <Paragraphs>382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Bookman Old Style</vt:lpstr>
      <vt:lpstr>Calibri</vt:lpstr>
      <vt:lpstr>Gill Sans MT</vt:lpstr>
      <vt:lpstr>Wingdings</vt:lpstr>
      <vt:lpstr>Wingdings 3</vt:lpstr>
      <vt:lpstr>Origin</vt:lpstr>
      <vt:lpstr>PowerPoint Presentation</vt:lpstr>
      <vt:lpstr>var_dump() syntax: var_dump(variable_name) </vt:lpstr>
      <vt:lpstr>array_merge() </vt:lpstr>
      <vt:lpstr>PowerPoint Presentation</vt:lpstr>
      <vt:lpstr>array_diff()</vt:lpstr>
      <vt:lpstr>PowerPoint Presentation</vt:lpstr>
      <vt:lpstr>array_intersect()</vt:lpstr>
      <vt:lpstr>PowerPoint Presentation</vt:lpstr>
      <vt:lpstr>Associative array</vt:lpstr>
      <vt:lpstr>PowerPoint Presentation</vt:lpstr>
      <vt:lpstr>sort() </vt:lpstr>
      <vt:lpstr>implode() &amp; explode()</vt:lpstr>
      <vt:lpstr>array_chunk()</vt:lpstr>
      <vt:lpstr>PowerPoint Presentation</vt:lpstr>
      <vt:lpstr>unset() </vt:lpstr>
      <vt:lpstr>Output of unset()</vt:lpstr>
      <vt:lpstr>rsort() – sort array in reverse order </vt:lpstr>
      <vt:lpstr>PowerPoint Presentation</vt:lpstr>
      <vt:lpstr>range()</vt:lpstr>
      <vt:lpstr>array_count_values()</vt:lpstr>
      <vt:lpstr>count() </vt:lpstr>
      <vt:lpstr>sizeof() </vt:lpstr>
      <vt:lpstr>array_pad() </vt:lpstr>
      <vt:lpstr>PowerPoint Presentation</vt:lpstr>
      <vt:lpstr>array_slice()</vt:lpstr>
      <vt:lpstr>PowerPoint Presentation</vt:lpstr>
      <vt:lpstr>shuffle()</vt:lpstr>
      <vt:lpstr>Viewing array structure and values </vt:lpstr>
      <vt:lpstr>key()</vt:lpstr>
      <vt:lpstr>array_flip()</vt:lpstr>
      <vt:lpstr>Example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savita</dc:creator>
  <cp:lastModifiedBy>admin</cp:lastModifiedBy>
  <cp:revision>69</cp:revision>
  <dcterms:created xsi:type="dcterms:W3CDTF">2020-08-12T15:00:21Z</dcterms:created>
  <dcterms:modified xsi:type="dcterms:W3CDTF">2023-03-28T04:03:45Z</dcterms:modified>
</cp:coreProperties>
</file>