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1" r:id="rId3"/>
    <p:sldId id="262" r:id="rId4"/>
    <p:sldId id="263" r:id="rId5"/>
    <p:sldId id="264" r:id="rId6"/>
    <p:sldId id="260" r:id="rId7"/>
    <p:sldId id="265" r:id="rId8"/>
    <p:sldId id="275" r:id="rId9"/>
    <p:sldId id="274" r:id="rId10"/>
    <p:sldId id="276" r:id="rId11"/>
    <p:sldId id="269" r:id="rId12"/>
    <p:sldId id="270" r:id="rId13"/>
    <p:sldId id="271" r:id="rId14"/>
    <p:sldId id="272" r:id="rId15"/>
    <p:sldId id="273" r:id="rId16"/>
    <p:sldId id="258" r:id="rId17"/>
    <p:sldId id="267" r:id="rId18"/>
    <p:sldId id="278" r:id="rId19"/>
    <p:sldId id="277" r:id="rId20"/>
    <p:sldId id="279"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5420E2-07DD-4165-B4FC-1ABBD32A1C09}" type="datetimeFigureOut">
              <a:rPr lang="en-US" smtClean="0"/>
              <a:pPr/>
              <a:t>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FA2FA7-D748-4200-A964-688EA942252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EFA2FA7-D748-4200-A964-688EA9422529}"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3A26B2B-A988-49B7-900D-C38B697FA867}" type="datetimeFigureOut">
              <a:rPr lang="en-US" smtClean="0"/>
              <a:pPr/>
              <a:t>1/7/2023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8319ABB-6C9D-4998-BBD0-ABBA606BD75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A26B2B-A988-49B7-900D-C38B697FA867}" type="datetimeFigureOut">
              <a:rPr lang="en-US" smtClean="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19ABB-6C9D-4998-BBD0-ABBA606BD7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A26B2B-A988-49B7-900D-C38B697FA867}" type="datetimeFigureOut">
              <a:rPr lang="en-US" smtClean="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19ABB-6C9D-4998-BBD0-ABBA606BD75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3A26B2B-A988-49B7-900D-C38B697FA867}" type="datetimeFigureOut">
              <a:rPr lang="en-US" smtClean="0"/>
              <a:pPr/>
              <a:t>1/7/2023</a:t>
            </a:fld>
            <a:endParaRPr lang="en-US"/>
          </a:p>
        </p:txBody>
      </p:sp>
      <p:sp>
        <p:nvSpPr>
          <p:cNvPr id="9" name="Slide Number Placeholder 8"/>
          <p:cNvSpPr>
            <a:spLocks noGrp="1"/>
          </p:cNvSpPr>
          <p:nvPr>
            <p:ph type="sldNum" sz="quarter" idx="15"/>
          </p:nvPr>
        </p:nvSpPr>
        <p:spPr/>
        <p:txBody>
          <a:bodyPr rtlCol="0"/>
          <a:lstStyle/>
          <a:p>
            <a:fld id="{58319ABB-6C9D-4998-BBD0-ABBA606BD75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3A26B2B-A988-49B7-900D-C38B697FA867}" type="datetimeFigureOut">
              <a:rPr lang="en-US" smtClean="0"/>
              <a:pPr/>
              <a:t>1/7/2023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8319ABB-6C9D-4998-BBD0-ABBA606BD75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3A26B2B-A988-49B7-900D-C38B697FA867}" type="datetimeFigureOut">
              <a:rPr lang="en-US" smtClean="0"/>
              <a:pPr/>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19ABB-6C9D-4998-BBD0-ABBA606BD75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3A26B2B-A988-49B7-900D-C38B697FA867}" type="datetimeFigureOut">
              <a:rPr lang="en-US" smtClean="0"/>
              <a:pPr/>
              <a:t>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319ABB-6C9D-4998-BBD0-ABBA606BD75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3A26B2B-A988-49B7-900D-C38B697FA867}" type="datetimeFigureOut">
              <a:rPr lang="en-US" smtClean="0"/>
              <a:pPr/>
              <a:t>1/7/2023</a:t>
            </a:fld>
            <a:endParaRPr lang="en-US"/>
          </a:p>
        </p:txBody>
      </p:sp>
      <p:sp>
        <p:nvSpPr>
          <p:cNvPr id="7" name="Slide Number Placeholder 6"/>
          <p:cNvSpPr>
            <a:spLocks noGrp="1"/>
          </p:cNvSpPr>
          <p:nvPr>
            <p:ph type="sldNum" sz="quarter" idx="11"/>
          </p:nvPr>
        </p:nvSpPr>
        <p:spPr/>
        <p:txBody>
          <a:bodyPr rtlCol="0"/>
          <a:lstStyle/>
          <a:p>
            <a:fld id="{58319ABB-6C9D-4998-BBD0-ABBA606BD75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26B2B-A988-49B7-900D-C38B697FA867}" type="datetimeFigureOut">
              <a:rPr lang="en-US" smtClean="0"/>
              <a:pPr/>
              <a:t>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319ABB-6C9D-4998-BBD0-ABBA606BD7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3A26B2B-A988-49B7-900D-C38B697FA867}" type="datetimeFigureOut">
              <a:rPr lang="en-US" smtClean="0"/>
              <a:pPr/>
              <a:t>1/7/2023</a:t>
            </a:fld>
            <a:endParaRPr lang="en-US"/>
          </a:p>
        </p:txBody>
      </p:sp>
      <p:sp>
        <p:nvSpPr>
          <p:cNvPr id="22" name="Slide Number Placeholder 21"/>
          <p:cNvSpPr>
            <a:spLocks noGrp="1"/>
          </p:cNvSpPr>
          <p:nvPr>
            <p:ph type="sldNum" sz="quarter" idx="15"/>
          </p:nvPr>
        </p:nvSpPr>
        <p:spPr/>
        <p:txBody>
          <a:bodyPr rtlCol="0"/>
          <a:lstStyle/>
          <a:p>
            <a:fld id="{58319ABB-6C9D-4998-BBD0-ABBA606BD75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3A26B2B-A988-49B7-900D-C38B697FA867}" type="datetimeFigureOut">
              <a:rPr lang="en-US" smtClean="0"/>
              <a:pPr/>
              <a:t>1/7/2023</a:t>
            </a:fld>
            <a:endParaRPr lang="en-US"/>
          </a:p>
        </p:txBody>
      </p:sp>
      <p:sp>
        <p:nvSpPr>
          <p:cNvPr id="18" name="Slide Number Placeholder 17"/>
          <p:cNvSpPr>
            <a:spLocks noGrp="1"/>
          </p:cNvSpPr>
          <p:nvPr>
            <p:ph type="sldNum" sz="quarter" idx="11"/>
          </p:nvPr>
        </p:nvSpPr>
        <p:spPr/>
        <p:txBody>
          <a:bodyPr rtlCol="0"/>
          <a:lstStyle/>
          <a:p>
            <a:fld id="{58319ABB-6C9D-4998-BBD0-ABBA606BD75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3A26B2B-A988-49B7-900D-C38B697FA867}" type="datetimeFigureOut">
              <a:rPr lang="en-US" smtClean="0"/>
              <a:pPr/>
              <a:t>1/7/2023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8319ABB-6C9D-4998-BBD0-ABBA606BD7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tudytonight.com/jsp/introduction-to-jsp.ph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tudytonight.com/php/php-with-mysq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php.net/manual/en/language.basic-syntax.phpmode.ph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Abstract_syntax_tre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1800" y="2276872"/>
            <a:ext cx="4968552" cy="648072"/>
          </a:xfrm>
        </p:spPr>
        <p:txBody>
          <a:bodyPr>
            <a:normAutofit fontScale="90000"/>
          </a:bodyPr>
          <a:lstStyle/>
          <a:p>
            <a:pPr algn="ctr"/>
            <a:r>
              <a:rPr lang="en-US" dirty="0" smtClean="0">
                <a:solidFill>
                  <a:srgbClr val="FF0000"/>
                </a:solidFill>
              </a:rPr>
              <a:t/>
            </a:r>
            <a:br>
              <a:rPr lang="en-US" dirty="0" smtClean="0">
                <a:solidFill>
                  <a:srgbClr val="FF0000"/>
                </a:solidFill>
              </a:rPr>
            </a:br>
            <a:r>
              <a:rPr lang="en-US" dirty="0" smtClean="0">
                <a:solidFill>
                  <a:srgbClr val="FF0000"/>
                </a:solidFill>
              </a:rPr>
              <a:t> </a:t>
            </a:r>
            <a:br>
              <a:rPr lang="en-US" dirty="0" smtClean="0">
                <a:solidFill>
                  <a:srgbClr val="FF0000"/>
                </a:solidFill>
              </a:rPr>
            </a:br>
            <a:r>
              <a:rPr lang="en-US" dirty="0" smtClean="0">
                <a:solidFill>
                  <a:srgbClr val="FF0000"/>
                </a:solidFill>
              </a:rPr>
              <a:t>Introduction to </a:t>
            </a:r>
            <a:r>
              <a:rPr lang="en-US" dirty="0" err="1" smtClean="0">
                <a:solidFill>
                  <a:srgbClr val="FF0000"/>
                </a:solidFill>
              </a:rPr>
              <a:t>php</a:t>
            </a:r>
            <a:endParaRPr lang="en-US" dirty="0">
              <a:solidFill>
                <a:srgbClr val="FF0000"/>
              </a:solidFill>
            </a:endParaRPr>
          </a:p>
        </p:txBody>
      </p:sp>
      <p:sp>
        <p:nvSpPr>
          <p:cNvPr id="3" name="Subtitle 2"/>
          <p:cNvSpPr>
            <a:spLocks noGrp="1"/>
          </p:cNvSpPr>
          <p:nvPr>
            <p:ph type="subTitle" idx="1"/>
          </p:nvPr>
        </p:nvSpPr>
        <p:spPr>
          <a:xfrm>
            <a:off x="5436096" y="5003322"/>
            <a:ext cx="3022104" cy="441902"/>
          </a:xfrm>
        </p:spPr>
        <p:txBody>
          <a:bodyPr>
            <a:normAutofit/>
          </a:bodyPr>
          <a:lstStyle/>
          <a:p>
            <a:pPr algn="r"/>
            <a:r>
              <a:rPr lang="en-US" sz="2000" dirty="0" smtClean="0">
                <a:solidFill>
                  <a:srgbClr val="0070C0"/>
                </a:solidFill>
              </a:rPr>
              <a:t>Dr. Savita </a:t>
            </a:r>
            <a:r>
              <a:rPr lang="en-US" sz="2000" dirty="0" err="1" smtClean="0">
                <a:solidFill>
                  <a:srgbClr val="0070C0"/>
                </a:solidFill>
              </a:rPr>
              <a:t>Mohurle</a:t>
            </a:r>
            <a:endParaRPr lang="en-US" sz="20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24744"/>
            <a:ext cx="8003232" cy="5349208"/>
          </a:xfrm>
        </p:spPr>
        <p:txBody>
          <a:bodyPr/>
          <a:lstStyle/>
          <a:p>
            <a:pPr marL="457200" indent="-457200" algn="just"/>
            <a:r>
              <a:rPr lang="en-US" dirty="0" smtClean="0"/>
              <a:t> PHP is one of the most widely used server side scripting language for web development. Popular websites like </a:t>
            </a:r>
            <a:r>
              <a:rPr lang="en-US" dirty="0" err="1" smtClean="0"/>
              <a:t>Facebook</a:t>
            </a:r>
            <a:r>
              <a:rPr lang="en-US" dirty="0" smtClean="0"/>
              <a:t>, Yahoo, Wikipedia etc, </a:t>
            </a:r>
            <a:r>
              <a:rPr lang="en-IN" dirty="0" smtClean="0"/>
              <a:t>are developed using PHP.</a:t>
            </a:r>
          </a:p>
          <a:p>
            <a:pPr algn="just"/>
            <a:r>
              <a:rPr lang="en-US" dirty="0" smtClean="0"/>
              <a:t> PHP is so popular because it's very simple to learn, code and deploy on server, hence it has been the first choice for beginners since decades.</a:t>
            </a:r>
          </a:p>
          <a:p>
            <a:pPr algn="just">
              <a:buNone/>
            </a:pPr>
            <a:endParaRPr lang="en-US" dirty="0"/>
          </a:p>
        </p:txBody>
      </p:sp>
      <p:sp>
        <p:nvSpPr>
          <p:cNvPr id="4" name="Title 1"/>
          <p:cNvSpPr>
            <a:spLocks noGrp="1"/>
          </p:cNvSpPr>
          <p:nvPr>
            <p:ph type="title"/>
          </p:nvPr>
        </p:nvSpPr>
        <p:spPr>
          <a:xfrm>
            <a:off x="457200" y="274638"/>
            <a:ext cx="7467600" cy="490066"/>
          </a:xfrm>
        </p:spPr>
        <p:txBody>
          <a:bodyPr>
            <a:normAutofit fontScale="90000"/>
          </a:bodyPr>
          <a:lstStyle/>
          <a:p>
            <a:r>
              <a:rPr lang="en-US" b="1" dirty="0" smtClean="0">
                <a:solidFill>
                  <a:schemeClr val="accent1"/>
                </a:solidFill>
              </a:rPr>
              <a:t>Introduction </a:t>
            </a:r>
            <a:endParaRPr lang="en-US" b="1" dirty="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3511302" cy="615602"/>
          </a:xfrm>
        </p:spPr>
        <p:txBody>
          <a:bodyPr>
            <a:normAutofit fontScale="90000"/>
          </a:bodyPr>
          <a:lstStyle/>
          <a:p>
            <a:r>
              <a:rPr lang="en-IN" b="1" dirty="0">
                <a:solidFill>
                  <a:schemeClr val="accent1">
                    <a:lumMod val="75000"/>
                  </a:schemeClr>
                </a:solidFill>
              </a:rPr>
              <a:t>What is PHP?</a:t>
            </a:r>
            <a:br>
              <a:rPr lang="en-IN" b="1" dirty="0">
                <a:solidFill>
                  <a:schemeClr val="accent1">
                    <a:lumMod val="75000"/>
                  </a:schemeClr>
                </a:solidFill>
              </a:rPr>
            </a:br>
            <a:endParaRPr lang="en-IN" b="1" dirty="0">
              <a:solidFill>
                <a:schemeClr val="accent1">
                  <a:lumMod val="75000"/>
                </a:schemeClr>
              </a:solidFill>
            </a:endParaRPr>
          </a:p>
        </p:txBody>
      </p:sp>
      <p:sp>
        <p:nvSpPr>
          <p:cNvPr id="3" name="Content Placeholder 2"/>
          <p:cNvSpPr>
            <a:spLocks noGrp="1"/>
          </p:cNvSpPr>
          <p:nvPr>
            <p:ph idx="1"/>
          </p:nvPr>
        </p:nvSpPr>
        <p:spPr>
          <a:xfrm>
            <a:off x="323528" y="1052737"/>
            <a:ext cx="8191822" cy="5124228"/>
          </a:xfrm>
        </p:spPr>
        <p:txBody>
          <a:bodyPr>
            <a:normAutofit fontScale="92500" lnSpcReduction="20000"/>
          </a:bodyPr>
          <a:lstStyle/>
          <a:p>
            <a:pPr algn="just"/>
            <a:r>
              <a:rPr lang="en-US" dirty="0"/>
              <a:t>PHP stands for </a:t>
            </a:r>
            <a:r>
              <a:rPr lang="en-US" b="1" dirty="0"/>
              <a:t>Hypertext Pre-Processor</a:t>
            </a:r>
            <a:r>
              <a:rPr lang="en-US" dirty="0"/>
              <a:t>. PHP is a scripting language used to develop static and dynamic webpages and web applications. Here are a few important things you must know about PHP</a:t>
            </a:r>
            <a:r>
              <a:rPr lang="en-US" dirty="0" smtClean="0"/>
              <a:t>:</a:t>
            </a:r>
          </a:p>
          <a:p>
            <a:pPr marL="0" indent="0" algn="just"/>
            <a:r>
              <a:rPr lang="en-US" dirty="0" smtClean="0"/>
              <a:t>PHP </a:t>
            </a:r>
            <a:r>
              <a:rPr lang="en-US" dirty="0"/>
              <a:t>is an </a:t>
            </a:r>
            <a:r>
              <a:rPr lang="en-US" b="1" dirty="0"/>
              <a:t>Interpreted language</a:t>
            </a:r>
            <a:r>
              <a:rPr lang="en-US" dirty="0"/>
              <a:t>, hence it doesn't need a compiler.</a:t>
            </a:r>
          </a:p>
          <a:p>
            <a:pPr marL="0" indent="0" algn="just">
              <a:buNone/>
            </a:pPr>
            <a:r>
              <a:rPr lang="en-US" dirty="0" smtClean="0"/>
              <a:t>             </a:t>
            </a:r>
            <a:r>
              <a:rPr lang="en-US" dirty="0" smtClean="0">
                <a:solidFill>
                  <a:srgbClr val="FF3399"/>
                </a:solidFill>
              </a:rPr>
              <a:t>Note: - </a:t>
            </a:r>
            <a:r>
              <a:rPr lang="en-US" dirty="0">
                <a:solidFill>
                  <a:srgbClr val="FF3399"/>
                </a:solidFill>
              </a:rPr>
              <a:t>An interpreted language is a language in which the implementations execute instructions directly without earlier compiling a program into machine </a:t>
            </a:r>
            <a:r>
              <a:rPr lang="en-US" dirty="0" smtClean="0">
                <a:solidFill>
                  <a:srgbClr val="FF3399"/>
                </a:solidFill>
              </a:rPr>
              <a:t>language.</a:t>
            </a:r>
          </a:p>
          <a:p>
            <a:pPr marL="0" indent="0" algn="just">
              <a:buNone/>
            </a:pPr>
            <a:r>
              <a:rPr lang="en-US" dirty="0" err="1" smtClean="0">
                <a:solidFill>
                  <a:srgbClr val="FF3399"/>
                </a:solidFill>
              </a:rPr>
              <a:t>Eg</a:t>
            </a:r>
            <a:r>
              <a:rPr lang="en-US" dirty="0" smtClean="0">
                <a:solidFill>
                  <a:srgbClr val="FF3399"/>
                </a:solidFill>
              </a:rPr>
              <a:t>:-</a:t>
            </a:r>
            <a:r>
              <a:rPr lang="en-US" dirty="0">
                <a:solidFill>
                  <a:srgbClr val="FF3399"/>
                </a:solidFill>
              </a:rPr>
              <a:t> PHP, Ruby, Python, and </a:t>
            </a:r>
            <a:r>
              <a:rPr lang="en-US" dirty="0" smtClean="0">
                <a:solidFill>
                  <a:srgbClr val="FF3399"/>
                </a:solidFill>
              </a:rPr>
              <a:t>JavaScript.</a:t>
            </a:r>
          </a:p>
          <a:p>
            <a:pPr marL="0" indent="0" algn="just">
              <a:buNone/>
            </a:pPr>
            <a:r>
              <a:rPr lang="en-US" dirty="0" smtClean="0"/>
              <a:t>To </a:t>
            </a:r>
            <a:r>
              <a:rPr lang="en-US" dirty="0"/>
              <a:t>run and execute PHP code, we need a Web server on which PHP must be installed</a:t>
            </a:r>
            <a:r>
              <a:rPr lang="en-US" dirty="0" smtClean="0"/>
              <a:t>.</a:t>
            </a:r>
          </a:p>
          <a:p>
            <a:pPr algn="just"/>
            <a:r>
              <a:rPr lang="en-US" dirty="0"/>
              <a:t>PHP is a server side scripting language, which means that PHP is executed on the server and the result is sent to the browser in plain HTML.</a:t>
            </a:r>
          </a:p>
          <a:p>
            <a:pPr algn="just"/>
            <a:r>
              <a:rPr lang="en-US" dirty="0"/>
              <a:t>PHP is open source and free.</a:t>
            </a:r>
          </a:p>
          <a:p>
            <a:pPr marL="0" indent="0" algn="just">
              <a:buNone/>
            </a:pPr>
            <a:endParaRPr lang="en-US" dirty="0"/>
          </a:p>
          <a:p>
            <a:pPr marL="0" indent="0" algn="just">
              <a:buNone/>
            </a:pPr>
            <a:endParaRPr lang="en-IN" dirty="0"/>
          </a:p>
        </p:txBody>
      </p:sp>
    </p:spTree>
    <p:extLst>
      <p:ext uri="{BB962C8B-B14F-4D97-AF65-F5344CB8AC3E}">
        <p14:creationId xmlns="" xmlns:p14="http://schemas.microsoft.com/office/powerpoint/2010/main" val="3125167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6247606" cy="543594"/>
          </a:xfrm>
        </p:spPr>
        <p:txBody>
          <a:bodyPr>
            <a:normAutofit fontScale="90000"/>
          </a:bodyPr>
          <a:lstStyle/>
          <a:p>
            <a:r>
              <a:rPr lang="en-US" b="1" dirty="0">
                <a:solidFill>
                  <a:schemeClr val="accent1">
                    <a:lumMod val="75000"/>
                  </a:schemeClr>
                </a:solidFill>
              </a:rPr>
              <a:t>Is PHP the right language</a:t>
            </a:r>
            <a:r>
              <a:rPr lang="en-US" b="1" dirty="0" smtClean="0">
                <a:solidFill>
                  <a:schemeClr val="accent1">
                    <a:lumMod val="75000"/>
                  </a:schemeClr>
                </a:solidFill>
              </a:rPr>
              <a:t>?</a:t>
            </a:r>
            <a:endParaRPr lang="en-IN" b="1" dirty="0">
              <a:solidFill>
                <a:schemeClr val="accent1">
                  <a:lumMod val="75000"/>
                </a:schemeClr>
              </a:solidFill>
            </a:endParaRPr>
          </a:p>
        </p:txBody>
      </p:sp>
      <p:sp>
        <p:nvSpPr>
          <p:cNvPr id="3" name="Content Placeholder 2"/>
          <p:cNvSpPr>
            <a:spLocks noGrp="1"/>
          </p:cNvSpPr>
          <p:nvPr>
            <p:ph idx="1"/>
          </p:nvPr>
        </p:nvSpPr>
        <p:spPr>
          <a:xfrm>
            <a:off x="337624" y="1052737"/>
            <a:ext cx="8177726" cy="5124228"/>
          </a:xfrm>
        </p:spPr>
        <p:txBody>
          <a:bodyPr>
            <a:normAutofit fontScale="92500" lnSpcReduction="20000"/>
          </a:bodyPr>
          <a:lstStyle/>
          <a:p>
            <a:r>
              <a:rPr lang="en-US" dirty="0"/>
              <a:t>I</a:t>
            </a:r>
            <a:r>
              <a:rPr lang="en-US" dirty="0" smtClean="0"/>
              <a:t>f </a:t>
            </a:r>
            <a:r>
              <a:rPr lang="en-US" dirty="0"/>
              <a:t>you are still confused about whether you should learn PHP or is PHP the right language for your web project, then here we have listed down some of the </a:t>
            </a:r>
            <a:r>
              <a:rPr lang="en-US" b="1" dirty="0">
                <a:solidFill>
                  <a:srgbClr val="FF0000"/>
                </a:solidFill>
              </a:rPr>
              <a:t>features</a:t>
            </a:r>
            <a:r>
              <a:rPr lang="en-US" dirty="0"/>
              <a:t> and </a:t>
            </a:r>
            <a:r>
              <a:rPr lang="en-US" dirty="0" smtClean="0"/>
              <a:t>use cases </a:t>
            </a:r>
            <a:r>
              <a:rPr lang="en-US" dirty="0"/>
              <a:t>of PHP language, which will help you understand how simple yet powerful PHP scripting language is and why you should learn it</a:t>
            </a:r>
            <a:r>
              <a:rPr lang="en-US" dirty="0" smtClean="0"/>
              <a:t>.</a:t>
            </a:r>
          </a:p>
          <a:p>
            <a:endParaRPr lang="en-US" dirty="0"/>
          </a:p>
          <a:p>
            <a:pPr marL="0" indent="0">
              <a:buNone/>
            </a:pPr>
            <a:r>
              <a:rPr lang="en-US" b="1" dirty="0" smtClean="0"/>
              <a:t>1.Open Source </a:t>
            </a:r>
            <a:r>
              <a:rPr lang="en-US" dirty="0" smtClean="0"/>
              <a:t>:-PHP </a:t>
            </a:r>
            <a:r>
              <a:rPr lang="en-US" dirty="0"/>
              <a:t>is </a:t>
            </a:r>
            <a:r>
              <a:rPr lang="en-US" b="1" dirty="0"/>
              <a:t>open source</a:t>
            </a:r>
            <a:r>
              <a:rPr lang="en-US" dirty="0"/>
              <a:t> and </a:t>
            </a:r>
            <a:r>
              <a:rPr lang="en-US" b="1" dirty="0"/>
              <a:t>free</a:t>
            </a:r>
            <a:r>
              <a:rPr lang="en-US" dirty="0"/>
              <a:t>, hence you can freely download, install and start developing using it.</a:t>
            </a:r>
          </a:p>
          <a:p>
            <a:pPr marL="0" indent="0">
              <a:buNone/>
            </a:pPr>
            <a:r>
              <a:rPr lang="en-US" b="1" dirty="0" smtClean="0"/>
              <a:t>2.Simple:-</a:t>
            </a:r>
            <a:r>
              <a:rPr lang="en-US" dirty="0" smtClean="0"/>
              <a:t>PHP </a:t>
            </a:r>
            <a:r>
              <a:rPr lang="en-US" dirty="0"/>
              <a:t>has a very </a:t>
            </a:r>
            <a:r>
              <a:rPr lang="en-US" b="1" dirty="0"/>
              <a:t>simple and easy to understand syntax</a:t>
            </a:r>
            <a:r>
              <a:rPr lang="en-US" dirty="0"/>
              <a:t>, hence the learning curve is smaller as compared to other scripting languages like </a:t>
            </a:r>
            <a:r>
              <a:rPr lang="en-US" u="sng" dirty="0">
                <a:hlinkClick r:id="rId2"/>
              </a:rPr>
              <a:t>JSP</a:t>
            </a:r>
            <a:r>
              <a:rPr lang="en-US" dirty="0"/>
              <a:t>, ASP etc.</a:t>
            </a:r>
          </a:p>
          <a:p>
            <a:pPr marL="0" indent="0">
              <a:buNone/>
            </a:pPr>
            <a:r>
              <a:rPr lang="en-US" b="1" dirty="0" smtClean="0"/>
              <a:t>3.Highly Flexible</a:t>
            </a:r>
            <a:r>
              <a:rPr lang="en-US" dirty="0" smtClean="0"/>
              <a:t>:- PHP </a:t>
            </a:r>
            <a:r>
              <a:rPr lang="en-US" dirty="0"/>
              <a:t>is </a:t>
            </a:r>
            <a:r>
              <a:rPr lang="en-US" b="1" dirty="0"/>
              <a:t>cross platform</a:t>
            </a:r>
            <a:r>
              <a:rPr lang="en-US" dirty="0"/>
              <a:t>, hence you can easily develop and move/deploy your PHP code/project to almost all the major operating systems like Windows, Linux, Mac OSX etc</a:t>
            </a:r>
            <a:r>
              <a:rPr lang="en-US" dirty="0" smtClean="0"/>
              <a:t>.</a:t>
            </a:r>
            <a:endParaRPr lang="en-US" dirty="0"/>
          </a:p>
        </p:txBody>
      </p:sp>
    </p:spTree>
    <p:extLst>
      <p:ext uri="{BB962C8B-B14F-4D97-AF65-F5344CB8AC3E}">
        <p14:creationId xmlns="" xmlns:p14="http://schemas.microsoft.com/office/powerpoint/2010/main" val="94248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828" y="506438"/>
            <a:ext cx="8135522" cy="5670526"/>
          </a:xfrm>
        </p:spPr>
        <p:txBody>
          <a:bodyPr>
            <a:noAutofit/>
          </a:bodyPr>
          <a:lstStyle/>
          <a:p>
            <a:pPr marL="0" indent="0" algn="just"/>
            <a:r>
              <a:rPr lang="en-US" sz="2000" dirty="0" smtClean="0"/>
              <a:t>        All the popular </a:t>
            </a:r>
            <a:r>
              <a:rPr lang="en-US" sz="2000" b="1" dirty="0" smtClean="0"/>
              <a:t>web hosting services support PHP</a:t>
            </a:r>
            <a:r>
              <a:rPr lang="en-US" sz="2000" dirty="0" smtClean="0"/>
              <a:t>. Also the web hosting plans for PHP are generally the amongst the cheapest plans because of its popularity.</a:t>
            </a:r>
          </a:p>
          <a:p>
            <a:pPr marL="0" indent="0" algn="just"/>
            <a:r>
              <a:rPr lang="en-US" sz="2000" dirty="0" smtClean="0"/>
              <a:t>      Popular Content Management Systems like </a:t>
            </a:r>
            <a:r>
              <a:rPr lang="en-US" sz="2000" b="1" dirty="0" smtClean="0"/>
              <a:t>Joomla</a:t>
            </a:r>
            <a:r>
              <a:rPr lang="en-US" sz="2000" dirty="0" smtClean="0"/>
              <a:t>, </a:t>
            </a:r>
            <a:r>
              <a:rPr lang="en-US" sz="2000" b="1" dirty="0" smtClean="0"/>
              <a:t>Drupal</a:t>
            </a:r>
            <a:r>
              <a:rPr lang="en-US" sz="2000" dirty="0" smtClean="0"/>
              <a:t> etc are developed in PHP and if you want to start your own website like Face book, you can easily do that with PHP.</a:t>
            </a:r>
          </a:p>
          <a:p>
            <a:pPr marL="0" indent="0" algn="just"/>
            <a:r>
              <a:rPr lang="en-US" sz="2000" dirty="0" smtClean="0"/>
              <a:t>      With PHP, you can create static and dynamic webpages, perform file handling operations, send emails, access and modify browser cookies, and almost everything else that you might want to implement in your web project.</a:t>
            </a:r>
          </a:p>
          <a:p>
            <a:pPr marL="0" indent="0" algn="just"/>
            <a:r>
              <a:rPr lang="en-US" sz="2000" dirty="0" smtClean="0"/>
              <a:t>  PHP is </a:t>
            </a:r>
            <a:r>
              <a:rPr lang="en-US" sz="2000" b="1" dirty="0" smtClean="0"/>
              <a:t>fast</a:t>
            </a:r>
            <a:r>
              <a:rPr lang="en-US" sz="2000" dirty="0" smtClean="0"/>
              <a:t> as compared to other scripting languages like JSP and ASP.</a:t>
            </a:r>
          </a:p>
          <a:p>
            <a:pPr marL="0" indent="0" algn="just"/>
            <a:r>
              <a:rPr lang="en-US" sz="2000" dirty="0" smtClean="0"/>
              <a:t>   PHP has in-built support for </a:t>
            </a:r>
            <a:r>
              <a:rPr lang="en-US" sz="2000" b="1" u="sng" dirty="0" smtClean="0">
                <a:hlinkClick r:id="rId2"/>
              </a:rPr>
              <a:t>MySQL</a:t>
            </a:r>
            <a:r>
              <a:rPr lang="en-US" sz="2000" dirty="0" smtClean="0"/>
              <a:t>, which is one of the most widely used Database management system.</a:t>
            </a:r>
          </a:p>
          <a:p>
            <a:pPr algn="just"/>
            <a:r>
              <a:rPr lang="en-US" sz="2000" dirty="0" smtClean="0"/>
              <a:t>These are some of the main features of PHP, while as you will learn the language you will </a:t>
            </a:r>
            <a:r>
              <a:rPr lang="en-US" sz="2000" dirty="0" err="1" smtClean="0"/>
              <a:t>realise</a:t>
            </a:r>
            <a:r>
              <a:rPr lang="en-US" sz="2000" dirty="0" smtClean="0"/>
              <a:t> that apart from these features,</a:t>
            </a:r>
          </a:p>
          <a:p>
            <a:pPr marL="0" indent="0" algn="just">
              <a:buNone/>
            </a:pPr>
            <a:r>
              <a:rPr lang="en-US" sz="2000" dirty="0" smtClean="0"/>
              <a:t/>
            </a:r>
            <a:br>
              <a:rPr lang="en-US" sz="2000" dirty="0" smtClean="0"/>
            </a:br>
            <a:endParaRPr lang="en-IN" sz="2000" dirty="0" smtClean="0"/>
          </a:p>
          <a:p>
            <a:pPr algn="just"/>
            <a:endParaRPr lang="en-US" sz="2000" dirty="0" smtClean="0"/>
          </a:p>
          <a:p>
            <a:pPr algn="just"/>
            <a:endParaRPr lang="en-IN" sz="2000" dirty="0"/>
          </a:p>
        </p:txBody>
      </p:sp>
    </p:spTree>
    <p:extLst>
      <p:ext uri="{BB962C8B-B14F-4D97-AF65-F5344CB8AC3E}">
        <p14:creationId xmlns="" xmlns:p14="http://schemas.microsoft.com/office/powerpoint/2010/main" val="355472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570310" y="182563"/>
            <a:ext cx="7945040" cy="5994400"/>
          </a:xfrm>
        </p:spPr>
        <p:txBody>
          <a:bodyPr>
            <a:normAutofit fontScale="92500" lnSpcReduction="10000"/>
          </a:bodyPr>
          <a:lstStyle/>
          <a:p>
            <a:pPr>
              <a:buNone/>
            </a:pPr>
            <a:r>
              <a:rPr lang="en-US" b="1" dirty="0">
                <a:solidFill>
                  <a:schemeClr val="accent1">
                    <a:lumMod val="75000"/>
                  </a:schemeClr>
                </a:solidFill>
              </a:rPr>
              <a:t>Uses of PHP</a:t>
            </a:r>
          </a:p>
          <a:p>
            <a:r>
              <a:rPr lang="en-US" dirty="0"/>
              <a:t>To further fortify your trust in PHP, here are a few applications of this amazing scripting language:</a:t>
            </a:r>
          </a:p>
          <a:p>
            <a:r>
              <a:rPr lang="en-US" dirty="0"/>
              <a:t>It can be used to </a:t>
            </a:r>
            <a:r>
              <a:rPr lang="en-US" b="1" dirty="0"/>
              <a:t>create Web applications</a:t>
            </a:r>
            <a:r>
              <a:rPr lang="en-US" dirty="0"/>
              <a:t> like Social Networks(</a:t>
            </a:r>
            <a:r>
              <a:rPr lang="en-US" dirty="0" err="1"/>
              <a:t>Facebook</a:t>
            </a:r>
            <a:r>
              <a:rPr lang="en-US" dirty="0"/>
              <a:t>, </a:t>
            </a:r>
            <a:r>
              <a:rPr lang="en-US" dirty="0" err="1"/>
              <a:t>Digg</a:t>
            </a:r>
            <a:r>
              <a:rPr lang="en-US" dirty="0"/>
              <a:t>), Blogs(</a:t>
            </a:r>
            <a:r>
              <a:rPr lang="en-US" dirty="0" err="1"/>
              <a:t>Wordpress</a:t>
            </a:r>
            <a:r>
              <a:rPr lang="en-US" dirty="0"/>
              <a:t>, </a:t>
            </a:r>
            <a:r>
              <a:rPr lang="en-US" dirty="0" err="1"/>
              <a:t>Joomla</a:t>
            </a:r>
            <a:r>
              <a:rPr lang="en-US" dirty="0"/>
              <a:t>), </a:t>
            </a:r>
            <a:r>
              <a:rPr lang="en-US" dirty="0" err="1"/>
              <a:t>eCommerce</a:t>
            </a:r>
            <a:r>
              <a:rPr lang="en-US" dirty="0"/>
              <a:t> websites(</a:t>
            </a:r>
            <a:r>
              <a:rPr lang="en-US" dirty="0" err="1"/>
              <a:t>OpenCart</a:t>
            </a:r>
            <a:r>
              <a:rPr lang="en-US" dirty="0"/>
              <a:t>, </a:t>
            </a:r>
            <a:r>
              <a:rPr lang="en-US" dirty="0" err="1"/>
              <a:t>Magento</a:t>
            </a:r>
            <a:r>
              <a:rPr lang="en-US" dirty="0"/>
              <a:t> etc.) etc.</a:t>
            </a:r>
          </a:p>
          <a:p>
            <a:r>
              <a:rPr lang="en-US" b="1" dirty="0" err="1"/>
              <a:t>Comman</a:t>
            </a:r>
            <a:r>
              <a:rPr lang="en-US" b="1" dirty="0"/>
              <a:t> Line Scripting</a:t>
            </a:r>
            <a:r>
              <a:rPr lang="en-US" dirty="0"/>
              <a:t>. You can write PHP scripts to perform different operations on any machine, all you need is a PHP parser for this.</a:t>
            </a:r>
          </a:p>
          <a:p>
            <a:r>
              <a:rPr lang="en-US" b="1" dirty="0"/>
              <a:t>Create </a:t>
            </a:r>
            <a:r>
              <a:rPr lang="en-US" b="1" dirty="0" err="1"/>
              <a:t>Facebook</a:t>
            </a:r>
            <a:r>
              <a:rPr lang="en-US" b="1" dirty="0"/>
              <a:t> applications</a:t>
            </a:r>
            <a:r>
              <a:rPr lang="en-US" dirty="0"/>
              <a:t> and easily integrate </a:t>
            </a:r>
            <a:r>
              <a:rPr lang="en-US" dirty="0" err="1"/>
              <a:t>Facebook</a:t>
            </a:r>
            <a:r>
              <a:rPr lang="en-US" dirty="0"/>
              <a:t> </a:t>
            </a:r>
            <a:r>
              <a:rPr lang="en-US" dirty="0" err="1"/>
              <a:t>plugins</a:t>
            </a:r>
            <a:r>
              <a:rPr lang="en-US" dirty="0"/>
              <a:t> in your website, using </a:t>
            </a:r>
            <a:r>
              <a:rPr lang="en-US" dirty="0" err="1"/>
              <a:t>Facebook's</a:t>
            </a:r>
            <a:r>
              <a:rPr lang="en-US" dirty="0"/>
              <a:t> PHP </a:t>
            </a:r>
            <a:r>
              <a:rPr lang="en-US" dirty="0" smtClean="0"/>
              <a:t>SDK.</a:t>
            </a:r>
          </a:p>
          <a:p>
            <a:r>
              <a:rPr lang="en-US" b="1" dirty="0" smtClean="0"/>
              <a:t>Sending </a:t>
            </a:r>
            <a:r>
              <a:rPr lang="en-US" b="1" dirty="0"/>
              <a:t>Emails</a:t>
            </a:r>
            <a:r>
              <a:rPr lang="en-US" dirty="0"/>
              <a:t> or building email applications because PHP provides with a robust email sending function.</a:t>
            </a:r>
          </a:p>
          <a:p>
            <a:r>
              <a:rPr lang="en-US" dirty="0" err="1"/>
              <a:t>Wordpress</a:t>
            </a:r>
            <a:r>
              <a:rPr lang="en-US" dirty="0"/>
              <a:t> is one of the most used blogging(CMS) platform in the World, and if you know PHP, you can try a hand in </a:t>
            </a:r>
            <a:r>
              <a:rPr lang="en-US" b="1" dirty="0" err="1"/>
              <a:t>Wordpress</a:t>
            </a:r>
            <a:r>
              <a:rPr lang="en-US" b="1" dirty="0"/>
              <a:t> </a:t>
            </a:r>
            <a:r>
              <a:rPr lang="en-US" b="1" dirty="0" err="1"/>
              <a:t>plugin</a:t>
            </a:r>
            <a:r>
              <a:rPr lang="en-US" b="1" dirty="0"/>
              <a:t> development</a:t>
            </a:r>
            <a:r>
              <a:rPr lang="en-US" dirty="0"/>
              <a:t>.</a:t>
            </a:r>
          </a:p>
        </p:txBody>
      </p:sp>
    </p:spTree>
    <p:extLst>
      <p:ext uri="{BB962C8B-B14F-4D97-AF65-F5344CB8AC3E}">
        <p14:creationId xmlns="" xmlns:p14="http://schemas.microsoft.com/office/powerpoint/2010/main" val="2383542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93895"/>
            <a:ext cx="7886700" cy="5783068"/>
          </a:xfrm>
        </p:spPr>
        <p:txBody>
          <a:bodyPr>
            <a:normAutofit fontScale="92500" lnSpcReduction="10000"/>
          </a:bodyPr>
          <a:lstStyle/>
          <a:p>
            <a:pPr>
              <a:buNone/>
            </a:pPr>
            <a:r>
              <a:rPr lang="en-US" b="1" dirty="0">
                <a:solidFill>
                  <a:schemeClr val="accent1">
                    <a:lumMod val="75000"/>
                  </a:schemeClr>
                </a:solidFill>
              </a:rPr>
              <a:t>History of the Language</a:t>
            </a:r>
          </a:p>
          <a:p>
            <a:r>
              <a:rPr lang="en-US" dirty="0"/>
              <a:t>Originally (it is believed) the letters stood for Personal Home Page. The first work was done by </a:t>
            </a:r>
            <a:r>
              <a:rPr lang="en-US" dirty="0" err="1"/>
              <a:t>Rasmus</a:t>
            </a:r>
            <a:r>
              <a:rPr lang="en-US" dirty="0"/>
              <a:t> </a:t>
            </a:r>
            <a:r>
              <a:rPr lang="en-US" dirty="0" err="1"/>
              <a:t>Lerdorf</a:t>
            </a:r>
            <a:r>
              <a:rPr lang="en-US" dirty="0"/>
              <a:t> and dates back to about 1994. </a:t>
            </a:r>
            <a:r>
              <a:rPr lang="en-US" dirty="0" err="1"/>
              <a:t>Lerdorf</a:t>
            </a:r>
            <a:r>
              <a:rPr lang="en-US" dirty="0"/>
              <a:t> originally used it for his personal page – specifically to track visitors. Soon, a lot of additional functions were added. It took a few years, though, for it to become a language and not just a set of tools.</a:t>
            </a:r>
          </a:p>
          <a:p>
            <a:r>
              <a:rPr lang="en-US" dirty="0"/>
              <a:t>The code was released in the mid-1990s. Israel’s Andi </a:t>
            </a:r>
            <a:r>
              <a:rPr lang="en-US" dirty="0" err="1"/>
              <a:t>Gutmans</a:t>
            </a:r>
            <a:r>
              <a:rPr lang="en-US" dirty="0"/>
              <a:t> and </a:t>
            </a:r>
            <a:r>
              <a:rPr lang="en-US" dirty="0" err="1"/>
              <a:t>Zeev</a:t>
            </a:r>
            <a:r>
              <a:rPr lang="en-US" dirty="0"/>
              <a:t> </a:t>
            </a:r>
            <a:r>
              <a:rPr lang="en-US" dirty="0" err="1"/>
              <a:t>Suraski</a:t>
            </a:r>
            <a:r>
              <a:rPr lang="en-US" dirty="0"/>
              <a:t> did a major overhaul in 1997 with the goal of using PHP to run an </a:t>
            </a:r>
            <a:r>
              <a:rPr lang="en-US" dirty="0" err="1"/>
              <a:t>eCommerce</a:t>
            </a:r>
            <a:r>
              <a:rPr lang="en-US" dirty="0"/>
              <a:t> site. Their version, termed PHP 3.0, had more of the features we expect and see today.</a:t>
            </a:r>
          </a:p>
          <a:p>
            <a:r>
              <a:rPr lang="en-US" dirty="0"/>
              <a:t>The same duo later created Version 4.0. 2004 saw another major revision, PHP 5.0. Although there has not yet been a 6.0, there have been significant improvements since 5.0, including the removal of several things that had caused instability or potential security breaches.</a:t>
            </a:r>
          </a:p>
          <a:p>
            <a:endParaRPr lang="en-IN" dirty="0"/>
          </a:p>
        </p:txBody>
      </p:sp>
    </p:spTree>
    <p:extLst>
      <p:ext uri="{BB962C8B-B14F-4D97-AF65-F5344CB8AC3E}">
        <p14:creationId xmlns="" xmlns:p14="http://schemas.microsoft.com/office/powerpoint/2010/main" val="2817070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74042"/>
          </a:xfrm>
        </p:spPr>
        <p:txBody>
          <a:bodyPr>
            <a:normAutofit fontScale="90000"/>
          </a:bodyPr>
          <a:lstStyle/>
          <a:p>
            <a:r>
              <a:rPr lang="en-US" dirty="0" smtClean="0">
                <a:solidFill>
                  <a:schemeClr val="accent1"/>
                </a:solidFill>
              </a:rPr>
              <a:t>Example #1 An introductory example</a:t>
            </a:r>
            <a:endParaRPr lang="en-US" dirty="0">
              <a:solidFill>
                <a:schemeClr val="accent1"/>
              </a:solidFill>
            </a:endParaRPr>
          </a:p>
        </p:txBody>
      </p:sp>
      <p:sp>
        <p:nvSpPr>
          <p:cNvPr id="3" name="Content Placeholder 2"/>
          <p:cNvSpPr>
            <a:spLocks noGrp="1"/>
          </p:cNvSpPr>
          <p:nvPr>
            <p:ph sz="quarter" idx="1"/>
          </p:nvPr>
        </p:nvSpPr>
        <p:spPr>
          <a:xfrm>
            <a:off x="457200" y="836712"/>
            <a:ext cx="7467600" cy="4608512"/>
          </a:xfrm>
        </p:spPr>
        <p:txBody>
          <a:bodyPr>
            <a:normAutofit lnSpcReduction="10000"/>
          </a:bodyPr>
          <a:lstStyle/>
          <a:p>
            <a:pPr>
              <a:buNone/>
            </a:pPr>
            <a:r>
              <a:rPr lang="en-US" dirty="0" smtClean="0"/>
              <a:t>&lt;!DOCTYPE html&gt;</a:t>
            </a:r>
            <a:br>
              <a:rPr lang="en-US" dirty="0" smtClean="0"/>
            </a:br>
            <a:r>
              <a:rPr lang="en-US" dirty="0" smtClean="0"/>
              <a:t>&lt;html&gt;</a:t>
            </a:r>
            <a:br>
              <a:rPr lang="en-US" dirty="0" smtClean="0"/>
            </a:br>
            <a:r>
              <a:rPr lang="en-US" dirty="0" smtClean="0"/>
              <a:t>    &lt;head&gt;</a:t>
            </a:r>
            <a:br>
              <a:rPr lang="en-US" dirty="0" smtClean="0"/>
            </a:br>
            <a:r>
              <a:rPr lang="en-US" dirty="0" smtClean="0"/>
              <a:t>        &lt;title&gt;Example&lt;/title&gt;</a:t>
            </a:r>
            <a:br>
              <a:rPr lang="en-US" dirty="0" smtClean="0"/>
            </a:br>
            <a:r>
              <a:rPr lang="en-US" dirty="0" smtClean="0"/>
              <a:t>    &lt;/head&gt;</a:t>
            </a:r>
            <a:br>
              <a:rPr lang="en-US" dirty="0" smtClean="0"/>
            </a:br>
            <a:r>
              <a:rPr lang="en-US" dirty="0" smtClean="0"/>
              <a:t>    &lt;body&gt;</a:t>
            </a:r>
            <a:br>
              <a:rPr lang="en-US" dirty="0" smtClean="0"/>
            </a:br>
            <a:r>
              <a:rPr lang="en-US" dirty="0" smtClean="0"/>
              <a:t/>
            </a:r>
            <a:br>
              <a:rPr lang="en-US" dirty="0" smtClean="0"/>
            </a:br>
            <a:r>
              <a:rPr lang="en-US" dirty="0" smtClean="0"/>
              <a:t>        &lt;?</a:t>
            </a:r>
            <a:r>
              <a:rPr lang="en-US" dirty="0" err="1" smtClean="0"/>
              <a:t>php</a:t>
            </a:r>
            <a:r>
              <a:rPr lang="en-US" dirty="0" smtClean="0"/>
              <a:t/>
            </a:r>
            <a:br>
              <a:rPr lang="en-US" dirty="0" smtClean="0"/>
            </a:br>
            <a:r>
              <a:rPr lang="en-US" dirty="0" smtClean="0"/>
              <a:t>            echo "Hi, I'm a PHP script!";</a:t>
            </a:r>
            <a:br>
              <a:rPr lang="en-US" dirty="0" smtClean="0"/>
            </a:br>
            <a:r>
              <a:rPr lang="en-US" dirty="0" smtClean="0"/>
              <a:t>        ?&gt;</a:t>
            </a:r>
            <a:br>
              <a:rPr lang="en-US" dirty="0" smtClean="0"/>
            </a:br>
            <a:r>
              <a:rPr lang="en-US" dirty="0" smtClean="0"/>
              <a:t/>
            </a:r>
            <a:br>
              <a:rPr lang="en-US" dirty="0" smtClean="0"/>
            </a:br>
            <a:r>
              <a:rPr lang="en-US" dirty="0" smtClean="0"/>
              <a:t>    &lt;/body&gt;</a:t>
            </a:r>
            <a:br>
              <a:rPr lang="en-US" dirty="0" smtClean="0"/>
            </a:br>
            <a:r>
              <a:rPr lang="en-US" dirty="0" smtClean="0"/>
              <a:t>&lt;/html&gt;</a:t>
            </a:r>
            <a:endParaRPr lang="en-US" dirty="0"/>
          </a:p>
        </p:txBody>
      </p:sp>
      <p:sp>
        <p:nvSpPr>
          <p:cNvPr id="2049" name="Rectangle 1"/>
          <p:cNvSpPr>
            <a:spLocks noChangeArrowheads="1"/>
          </p:cNvSpPr>
          <p:nvPr/>
        </p:nvSpPr>
        <p:spPr bwMode="auto">
          <a:xfrm>
            <a:off x="251520" y="5998672"/>
            <a:ext cx="8568952" cy="707886"/>
          </a:xfrm>
          <a:prstGeom prst="rect">
            <a:avLst/>
          </a:prstGeom>
          <a:solidFill>
            <a:srgbClr val="F2F2F2"/>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0C0"/>
                </a:solidFill>
                <a:effectLst/>
                <a:latin typeface="Times New Roman" pitchFamily="18" charset="0"/>
                <a:cs typeface="Times New Roman" pitchFamily="18" charset="0"/>
              </a:rPr>
              <a:t>The PHP code is enclosed in special </a:t>
            </a:r>
            <a:r>
              <a:rPr kumimoji="0" lang="en-US" sz="2000" b="0" i="0" u="none" strike="noStrike" cap="none" normalizeH="0" baseline="0" dirty="0" smtClean="0">
                <a:ln>
                  <a:noFill/>
                </a:ln>
                <a:solidFill>
                  <a:srgbClr val="0070C0"/>
                </a:solidFill>
                <a:effectLst/>
                <a:latin typeface="Times New Roman" pitchFamily="18" charset="0"/>
                <a:cs typeface="Times New Roman" pitchFamily="18" charset="0"/>
                <a:hlinkClick r:id="rId2"/>
              </a:rPr>
              <a:t>start and end processing instructions  &lt;?</a:t>
            </a:r>
            <a:r>
              <a:rPr kumimoji="0" lang="en-US" sz="2000" b="0" i="0" u="none" strike="noStrike" cap="none" normalizeH="0" baseline="0" dirty="0" err="1" smtClean="0">
                <a:ln>
                  <a:noFill/>
                </a:ln>
                <a:solidFill>
                  <a:srgbClr val="0070C0"/>
                </a:solidFill>
                <a:effectLst/>
                <a:latin typeface="Times New Roman" pitchFamily="18" charset="0"/>
                <a:cs typeface="Times New Roman" pitchFamily="18" charset="0"/>
                <a:hlinkClick r:id="rId2"/>
              </a:rPr>
              <a:t>php</a:t>
            </a:r>
            <a:r>
              <a:rPr kumimoji="0" lang="en-US" sz="2000" b="0" i="0" u="none" strike="noStrike" cap="none" normalizeH="0" baseline="0" dirty="0" smtClean="0">
                <a:ln>
                  <a:noFill/>
                </a:ln>
                <a:solidFill>
                  <a:srgbClr val="0070C0"/>
                </a:solidFill>
                <a:effectLst/>
                <a:latin typeface="Times New Roman" pitchFamily="18" charset="0"/>
                <a:cs typeface="Times New Roman" pitchFamily="18" charset="0"/>
                <a:hlinkClick r:id="rId2"/>
              </a:rPr>
              <a:t> and ?&gt;</a:t>
            </a:r>
            <a:r>
              <a:rPr kumimoji="0" lang="en-US" sz="2000" b="0" i="0" u="none" strike="noStrike" cap="none" normalizeH="0" baseline="0" dirty="0" smtClean="0">
                <a:ln>
                  <a:noFill/>
                </a:ln>
                <a:solidFill>
                  <a:srgbClr val="0070C0"/>
                </a:solidFill>
                <a:effectLst/>
                <a:latin typeface="Times New Roman" pitchFamily="18" charset="0"/>
                <a:cs typeface="Times New Roman" pitchFamily="18" charset="0"/>
              </a:rPr>
              <a:t> that allow you to jump into and out of "PHP mode."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46050"/>
          </a:xfrm>
        </p:spPr>
        <p:txBody>
          <a:bodyPr>
            <a:normAutofit fontScale="90000"/>
          </a:bodyPr>
          <a:lstStyle/>
          <a:p>
            <a:r>
              <a:rPr lang="en-US" dirty="0" smtClean="0">
                <a:solidFill>
                  <a:srgbClr val="FF0000"/>
                </a:solidFill>
              </a:rPr>
              <a:t>Example  - addition of two numbers</a:t>
            </a:r>
            <a:endParaRPr lang="en-US" dirty="0">
              <a:solidFill>
                <a:srgbClr val="FF0000"/>
              </a:solidFill>
            </a:endParaRPr>
          </a:p>
        </p:txBody>
      </p:sp>
      <p:sp>
        <p:nvSpPr>
          <p:cNvPr id="3" name="Content Placeholder 2"/>
          <p:cNvSpPr>
            <a:spLocks noGrp="1"/>
          </p:cNvSpPr>
          <p:nvPr>
            <p:ph sz="quarter" idx="1"/>
          </p:nvPr>
        </p:nvSpPr>
        <p:spPr>
          <a:xfrm>
            <a:off x="2051720" y="1844824"/>
            <a:ext cx="4392488" cy="2692896"/>
          </a:xfrm>
        </p:spPr>
        <p:txBody>
          <a:bodyPr/>
          <a:lstStyle/>
          <a:p>
            <a:pPr>
              <a:buNone/>
            </a:pPr>
            <a:r>
              <a:rPr lang="en-US" dirty="0" smtClean="0"/>
              <a:t>&lt;?</a:t>
            </a:r>
            <a:r>
              <a:rPr lang="en-US" dirty="0" err="1" smtClean="0"/>
              <a:t>php</a:t>
            </a:r>
            <a:endParaRPr lang="en-US" dirty="0" smtClean="0"/>
          </a:p>
          <a:p>
            <a:pPr>
              <a:buNone/>
            </a:pPr>
            <a:r>
              <a:rPr lang="en-US" dirty="0" smtClean="0"/>
              <a:t>$a=10;</a:t>
            </a:r>
          </a:p>
          <a:p>
            <a:pPr>
              <a:buNone/>
            </a:pPr>
            <a:r>
              <a:rPr lang="en-US" dirty="0" smtClean="0"/>
              <a:t>$b=10;</a:t>
            </a:r>
          </a:p>
          <a:p>
            <a:pPr>
              <a:buNone/>
            </a:pPr>
            <a:r>
              <a:rPr lang="en-US" dirty="0" smtClean="0"/>
              <a:t>$c=$a+$b;</a:t>
            </a:r>
          </a:p>
          <a:p>
            <a:pPr>
              <a:buNone/>
            </a:pPr>
            <a:r>
              <a:rPr lang="en-US" dirty="0" smtClean="0"/>
              <a:t>echo $a;</a:t>
            </a:r>
          </a:p>
          <a:p>
            <a:pPr>
              <a:buNone/>
            </a:pPr>
            <a:r>
              <a:rPr lang="en-US" dirty="0" smtClean="0"/>
              <a:t>?&gt;</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7467600" cy="346050"/>
          </a:xfrm>
        </p:spPr>
        <p:txBody>
          <a:bodyPr>
            <a:normAutofit fontScale="90000"/>
          </a:bodyPr>
          <a:lstStyle/>
          <a:p>
            <a:r>
              <a:rPr lang="en-US" b="1" dirty="0" smtClean="0">
                <a:solidFill>
                  <a:srgbClr val="C00000"/>
                </a:solidFill>
              </a:rPr>
              <a:t>How </a:t>
            </a:r>
            <a:r>
              <a:rPr lang="en-US" b="1" dirty="0" err="1" smtClean="0">
                <a:solidFill>
                  <a:srgbClr val="C00000"/>
                </a:solidFill>
              </a:rPr>
              <a:t>php</a:t>
            </a:r>
            <a:r>
              <a:rPr lang="en-US" b="1" dirty="0" smtClean="0">
                <a:solidFill>
                  <a:srgbClr val="C00000"/>
                </a:solidFill>
              </a:rPr>
              <a:t> works internally?</a:t>
            </a:r>
            <a:endParaRPr lang="en-US" b="1" dirty="0">
              <a:solidFill>
                <a:srgbClr val="C00000"/>
              </a:solidFill>
            </a:endParaRPr>
          </a:p>
        </p:txBody>
      </p:sp>
      <p:pic>
        <p:nvPicPr>
          <p:cNvPr id="1027" name="Picture 3"/>
          <p:cNvPicPr>
            <a:picLocks noChangeAspect="1" noChangeArrowheads="1"/>
          </p:cNvPicPr>
          <p:nvPr/>
        </p:nvPicPr>
        <p:blipFill>
          <a:blip r:embed="rId2" cstate="print"/>
          <a:srcRect/>
          <a:stretch>
            <a:fillRect/>
          </a:stretch>
        </p:blipFill>
        <p:spPr bwMode="auto">
          <a:xfrm>
            <a:off x="2555776" y="1124744"/>
            <a:ext cx="3344562" cy="5053731"/>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46050"/>
          </a:xfrm>
        </p:spPr>
        <p:txBody>
          <a:bodyPr>
            <a:normAutofit fontScale="90000"/>
          </a:bodyPr>
          <a:lstStyle/>
          <a:p>
            <a:r>
              <a:rPr lang="en-US" b="1" dirty="0" smtClean="0">
                <a:solidFill>
                  <a:srgbClr val="C00000"/>
                </a:solidFill>
              </a:rPr>
              <a:t>How </a:t>
            </a:r>
            <a:r>
              <a:rPr lang="en-US" b="1" dirty="0" err="1" smtClean="0">
                <a:solidFill>
                  <a:srgbClr val="C00000"/>
                </a:solidFill>
              </a:rPr>
              <a:t>php</a:t>
            </a:r>
            <a:r>
              <a:rPr lang="en-US" b="1" dirty="0" smtClean="0">
                <a:solidFill>
                  <a:srgbClr val="C00000"/>
                </a:solidFill>
              </a:rPr>
              <a:t> works internally?</a:t>
            </a:r>
            <a:endParaRPr lang="en-US" b="1" dirty="0">
              <a:solidFill>
                <a:srgbClr val="C00000"/>
              </a:solidFill>
            </a:endParaRPr>
          </a:p>
        </p:txBody>
      </p:sp>
      <p:sp>
        <p:nvSpPr>
          <p:cNvPr id="3" name="Content Placeholder 2"/>
          <p:cNvSpPr>
            <a:spLocks noGrp="1"/>
          </p:cNvSpPr>
          <p:nvPr>
            <p:ph sz="quarter" idx="1"/>
          </p:nvPr>
        </p:nvSpPr>
        <p:spPr>
          <a:xfrm>
            <a:off x="323528" y="1124744"/>
            <a:ext cx="8208912" cy="5349208"/>
          </a:xfrm>
        </p:spPr>
        <p:txBody>
          <a:bodyPr>
            <a:normAutofit fontScale="92500" lnSpcReduction="10000"/>
          </a:bodyPr>
          <a:lstStyle/>
          <a:p>
            <a:pPr algn="just">
              <a:buNone/>
            </a:pPr>
            <a:r>
              <a:rPr lang="en-US" b="1" dirty="0" err="1" smtClean="0"/>
              <a:t>Lexing</a:t>
            </a:r>
            <a:r>
              <a:rPr lang="en-US" b="1" dirty="0" smtClean="0"/>
              <a:t>/Tokenizing</a:t>
            </a:r>
            <a:r>
              <a:rPr lang="en-US" b="1" dirty="0" smtClean="0"/>
              <a:t>:</a:t>
            </a:r>
          </a:p>
          <a:p>
            <a:pPr algn="just"/>
            <a:r>
              <a:rPr lang="en-US" dirty="0" smtClean="0"/>
              <a:t>PHP interpreter first take </a:t>
            </a:r>
            <a:r>
              <a:rPr lang="en-US" dirty="0" err="1" smtClean="0"/>
              <a:t>php</a:t>
            </a:r>
            <a:r>
              <a:rPr lang="en-US" dirty="0" smtClean="0"/>
              <a:t> code and builds set of tokens.</a:t>
            </a:r>
          </a:p>
          <a:p>
            <a:pPr algn="just">
              <a:buNone/>
            </a:pPr>
            <a:r>
              <a:rPr lang="en-US" b="1" dirty="0" smtClean="0"/>
              <a:t> Parsing:</a:t>
            </a:r>
          </a:p>
          <a:p>
            <a:pPr algn="just"/>
            <a:r>
              <a:rPr lang="en-US" dirty="0" smtClean="0"/>
              <a:t>PHP interpreter then checks to see if the script matches the syntax rules and uses tokens to build an </a:t>
            </a:r>
            <a:r>
              <a:rPr lang="en-US" dirty="0" smtClean="0">
                <a:hlinkClick r:id="rId2"/>
              </a:rPr>
              <a:t>Abstract Syntax Tree</a:t>
            </a:r>
            <a:r>
              <a:rPr lang="en-US" dirty="0" smtClean="0"/>
              <a:t> (AST</a:t>
            </a:r>
            <a:r>
              <a:rPr lang="en-US" dirty="0" smtClean="0"/>
              <a:t>).</a:t>
            </a:r>
          </a:p>
          <a:p>
            <a:pPr algn="just">
              <a:buNone/>
            </a:pPr>
            <a:r>
              <a:rPr lang="en-US" b="1" dirty="0" smtClean="0"/>
              <a:t>Compilation</a:t>
            </a:r>
            <a:r>
              <a:rPr lang="en-US" b="1" dirty="0" smtClean="0"/>
              <a:t>:</a:t>
            </a:r>
          </a:p>
          <a:p>
            <a:pPr algn="just"/>
            <a:r>
              <a:rPr lang="en-US" dirty="0" smtClean="0"/>
              <a:t>Next step, PHP interpreter takes AST tree and it translates AST nodes into low-level </a:t>
            </a:r>
            <a:r>
              <a:rPr lang="en-US" dirty="0" err="1" smtClean="0"/>
              <a:t>Zend</a:t>
            </a:r>
            <a:r>
              <a:rPr lang="en-US" dirty="0" smtClean="0"/>
              <a:t> </a:t>
            </a:r>
            <a:r>
              <a:rPr lang="en-US" dirty="0" err="1" smtClean="0"/>
              <a:t>opcodes</a:t>
            </a:r>
            <a:r>
              <a:rPr lang="en-US" dirty="0" smtClean="0"/>
              <a:t>.</a:t>
            </a:r>
          </a:p>
          <a:p>
            <a:pPr algn="just">
              <a:buNone/>
            </a:pPr>
            <a:r>
              <a:rPr lang="en-US" b="1" dirty="0" smtClean="0"/>
              <a:t>Interpretation</a:t>
            </a:r>
            <a:r>
              <a:rPr lang="en-US" b="1" dirty="0" smtClean="0"/>
              <a:t>:</a:t>
            </a:r>
          </a:p>
          <a:p>
            <a:pPr algn="just"/>
            <a:r>
              <a:rPr lang="en-US" dirty="0" smtClean="0"/>
              <a:t>Finally, these </a:t>
            </a:r>
            <a:r>
              <a:rPr lang="en-US" dirty="0" err="1" smtClean="0"/>
              <a:t>opcodes</a:t>
            </a:r>
            <a:r>
              <a:rPr lang="en-US" dirty="0" smtClean="0"/>
              <a:t> are then run on </a:t>
            </a:r>
            <a:r>
              <a:rPr lang="en-US" dirty="0" err="1" smtClean="0"/>
              <a:t>Zend</a:t>
            </a:r>
            <a:r>
              <a:rPr lang="en-US" dirty="0" smtClean="0"/>
              <a:t> Engine (ZE) VM. The output is pretty much whatever your PHP script outputs via commands such as echo, print, </a:t>
            </a:r>
            <a:r>
              <a:rPr lang="en-US" dirty="0" err="1" smtClean="0"/>
              <a:t>var_dump</a:t>
            </a:r>
            <a:r>
              <a:rPr lang="en-US" dirty="0" smtClean="0"/>
              <a:t>, and so on as a text on either console or on a browser.</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8058"/>
          </a:xfrm>
        </p:spPr>
        <p:txBody>
          <a:bodyPr>
            <a:normAutofit fontScale="90000"/>
          </a:bodyPr>
          <a:lstStyle/>
          <a:p>
            <a:r>
              <a:rPr lang="en-US" dirty="0" smtClean="0">
                <a:solidFill>
                  <a:srgbClr val="FF0000"/>
                </a:solidFill>
              </a:rPr>
              <a:t>What is scripting language?</a:t>
            </a:r>
            <a:endParaRPr lang="en-US" dirty="0">
              <a:solidFill>
                <a:srgbClr val="FF0000"/>
              </a:solidFill>
            </a:endParaRPr>
          </a:p>
        </p:txBody>
      </p:sp>
      <p:sp>
        <p:nvSpPr>
          <p:cNvPr id="3" name="Content Placeholder 2"/>
          <p:cNvSpPr>
            <a:spLocks noGrp="1"/>
          </p:cNvSpPr>
          <p:nvPr>
            <p:ph sz="quarter" idx="1"/>
          </p:nvPr>
        </p:nvSpPr>
        <p:spPr>
          <a:xfrm>
            <a:off x="323528" y="836712"/>
            <a:ext cx="8352928" cy="5637240"/>
          </a:xfrm>
        </p:spPr>
        <p:txBody>
          <a:bodyPr>
            <a:normAutofit fontScale="92500"/>
          </a:bodyPr>
          <a:lstStyle/>
          <a:p>
            <a:pPr algn="just"/>
            <a:r>
              <a:rPr lang="en-US" dirty="0" smtClean="0"/>
              <a:t>A scripting language or script language is a programming language that is used to manipulate, customize, and automate the facilities of an existing system. </a:t>
            </a:r>
          </a:p>
          <a:p>
            <a:pPr algn="just"/>
            <a:r>
              <a:rPr lang="en-US" dirty="0" smtClean="0"/>
              <a:t>Scripting languages are usually interpreted at runtime rather than compiled</a:t>
            </a:r>
            <a:r>
              <a:rPr lang="en-US" dirty="0" smtClean="0"/>
              <a:t>.</a:t>
            </a:r>
          </a:p>
          <a:p>
            <a:pPr algn="just"/>
            <a:r>
              <a:rPr lang="en-US" dirty="0" smtClean="0"/>
              <a:t>All scripting languages are programming languages</a:t>
            </a:r>
            <a:r>
              <a:rPr lang="en-US" dirty="0" smtClean="0"/>
              <a:t>.</a:t>
            </a:r>
          </a:p>
          <a:p>
            <a:pPr algn="just"/>
            <a:r>
              <a:rPr lang="en-US" dirty="0" smtClean="0"/>
              <a:t>The </a:t>
            </a:r>
            <a:r>
              <a:rPr lang="en-US" dirty="0" smtClean="0"/>
              <a:t>scripting language is basically a language where instructions are written for a run time environment</a:t>
            </a:r>
            <a:r>
              <a:rPr lang="en-US" dirty="0" smtClean="0"/>
              <a:t>.</a:t>
            </a:r>
          </a:p>
          <a:p>
            <a:pPr algn="just"/>
            <a:r>
              <a:rPr lang="en-US" dirty="0" smtClean="0"/>
              <a:t>They </a:t>
            </a:r>
            <a:r>
              <a:rPr lang="en-US" dirty="0" smtClean="0"/>
              <a:t>do not require the compilation step and are rather interpreted. </a:t>
            </a:r>
            <a:endParaRPr lang="en-US" dirty="0" smtClean="0"/>
          </a:p>
          <a:p>
            <a:pPr algn="just"/>
            <a:r>
              <a:rPr lang="en-US" dirty="0" smtClean="0"/>
              <a:t>It </a:t>
            </a:r>
            <a:r>
              <a:rPr lang="en-US" dirty="0" smtClean="0"/>
              <a:t>brings new functions to applications and glue complex system together. </a:t>
            </a:r>
            <a:endParaRPr lang="en-US" dirty="0" smtClean="0"/>
          </a:p>
          <a:p>
            <a:pPr algn="just"/>
            <a:r>
              <a:rPr lang="en-US" dirty="0" smtClean="0"/>
              <a:t>A </a:t>
            </a:r>
            <a:r>
              <a:rPr lang="en-US" dirty="0" smtClean="0"/>
              <a:t>scripting language is a programming language designed for integrating and communicating with other programming languages.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075240" cy="2476872"/>
          </a:xfrm>
        </p:spPr>
        <p:txBody>
          <a:bodyPr/>
          <a:lstStyle/>
          <a:p>
            <a:pPr algn="ctr">
              <a:buNone/>
            </a:pPr>
            <a:r>
              <a:rPr lang="en-US" dirty="0" smtClean="0">
                <a:solidFill>
                  <a:srgbClr val="FF3399"/>
                </a:solidFill>
              </a:rPr>
              <a:t>The </a:t>
            </a:r>
            <a:r>
              <a:rPr lang="en-US" dirty="0" err="1" smtClean="0">
                <a:solidFill>
                  <a:srgbClr val="FF3399"/>
                </a:solidFill>
              </a:rPr>
              <a:t>Zend</a:t>
            </a:r>
            <a:r>
              <a:rPr lang="en-US" dirty="0" smtClean="0">
                <a:solidFill>
                  <a:srgbClr val="FF3399"/>
                </a:solidFill>
              </a:rPr>
              <a:t> Engine is </a:t>
            </a:r>
            <a:r>
              <a:rPr lang="en-US" b="1" dirty="0" smtClean="0">
                <a:solidFill>
                  <a:srgbClr val="FF3399"/>
                </a:solidFill>
              </a:rPr>
              <a:t>a compiler and runtime environment for the PHP scripting language</a:t>
            </a:r>
            <a:r>
              <a:rPr lang="en-US" dirty="0" smtClean="0">
                <a:solidFill>
                  <a:srgbClr val="FF3399"/>
                </a:solidFill>
              </a:rPr>
              <a:t> and consists of the </a:t>
            </a:r>
            <a:r>
              <a:rPr lang="en-US" dirty="0" err="1" smtClean="0">
                <a:solidFill>
                  <a:srgbClr val="FF3399"/>
                </a:solidFill>
              </a:rPr>
              <a:t>Zend</a:t>
            </a:r>
            <a:r>
              <a:rPr lang="en-US" dirty="0" smtClean="0">
                <a:solidFill>
                  <a:srgbClr val="FF3399"/>
                </a:solidFill>
              </a:rPr>
              <a:t> Virtual Machine, which is composed of the </a:t>
            </a:r>
            <a:r>
              <a:rPr lang="en-US" dirty="0" err="1" smtClean="0">
                <a:solidFill>
                  <a:srgbClr val="FF3399"/>
                </a:solidFill>
              </a:rPr>
              <a:t>Zend</a:t>
            </a:r>
            <a:r>
              <a:rPr lang="en-US" dirty="0" smtClean="0">
                <a:solidFill>
                  <a:srgbClr val="FF3399"/>
                </a:solidFill>
              </a:rPr>
              <a:t> Compiler and the </a:t>
            </a:r>
            <a:r>
              <a:rPr lang="en-US" dirty="0" err="1" smtClean="0">
                <a:solidFill>
                  <a:srgbClr val="FF3399"/>
                </a:solidFill>
              </a:rPr>
              <a:t>Zend</a:t>
            </a:r>
            <a:r>
              <a:rPr lang="en-US" dirty="0" smtClean="0">
                <a:solidFill>
                  <a:srgbClr val="FF3399"/>
                </a:solidFill>
              </a:rPr>
              <a:t> Executor, that compiles and executes the PHP code.</a:t>
            </a:r>
            <a:endParaRPr lang="en-US" dirty="0">
              <a:solidFill>
                <a:srgbClr val="FF339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04800" y="2464296"/>
            <a:ext cx="7467600" cy="1252736"/>
          </a:xfrm>
        </p:spPr>
        <p:txBody>
          <a:bodyPr>
            <a:noAutofit/>
          </a:bodyPr>
          <a:lstStyle/>
          <a:p>
            <a:pPr algn="ctr">
              <a:buNone/>
            </a:pPr>
            <a:r>
              <a:rPr lang="en-US" sz="7200" b="1" dirty="0" smtClean="0">
                <a:solidFill>
                  <a:srgbClr val="00B050"/>
                </a:solidFill>
              </a:rPr>
              <a:t>Thank You</a:t>
            </a:r>
            <a:endParaRPr lang="en-US" sz="7200" b="1" dirty="0">
              <a:solidFill>
                <a:srgbClr val="00B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2670"/>
            <a:ext cx="7467600" cy="346050"/>
          </a:xfrm>
        </p:spPr>
        <p:txBody>
          <a:bodyPr>
            <a:normAutofit fontScale="90000"/>
          </a:bodyPr>
          <a:lstStyle/>
          <a:p>
            <a:r>
              <a:rPr lang="en-US" dirty="0" smtClean="0">
                <a:solidFill>
                  <a:srgbClr val="FF0000"/>
                </a:solidFill>
              </a:rPr>
              <a:t>The scripts may be created in </a:t>
            </a:r>
            <a:r>
              <a:rPr lang="en-US" b="1" i="1" dirty="0" smtClean="0">
                <a:solidFill>
                  <a:srgbClr val="FF0000"/>
                </a:solidFill>
              </a:rPr>
              <a:t>two</a:t>
            </a:r>
            <a:r>
              <a:rPr lang="en-US" dirty="0" smtClean="0">
                <a:solidFill>
                  <a:srgbClr val="FF0000"/>
                </a:solidFill>
              </a:rPr>
              <a:t> ways</a:t>
            </a:r>
            <a:endParaRPr lang="en-US" dirty="0">
              <a:solidFill>
                <a:srgbClr val="FF0000"/>
              </a:solidFill>
            </a:endParaRPr>
          </a:p>
        </p:txBody>
      </p:sp>
      <p:sp>
        <p:nvSpPr>
          <p:cNvPr id="3" name="Content Placeholder 2"/>
          <p:cNvSpPr>
            <a:spLocks noGrp="1"/>
          </p:cNvSpPr>
          <p:nvPr>
            <p:ph sz="quarter" idx="1"/>
          </p:nvPr>
        </p:nvSpPr>
        <p:spPr>
          <a:xfrm>
            <a:off x="251520" y="1556792"/>
            <a:ext cx="8424936" cy="2736304"/>
          </a:xfrm>
        </p:spPr>
        <p:txBody>
          <a:bodyPr/>
          <a:lstStyle/>
          <a:p>
            <a:pPr algn="just"/>
            <a:r>
              <a:rPr lang="en-US" dirty="0" smtClean="0"/>
              <a:t>On the </a:t>
            </a:r>
            <a:r>
              <a:rPr lang="en-US" b="1" i="1" dirty="0" smtClean="0"/>
              <a:t>client side</a:t>
            </a:r>
            <a:r>
              <a:rPr lang="en-US" dirty="0" smtClean="0"/>
              <a:t> or the </a:t>
            </a:r>
            <a:r>
              <a:rPr lang="en-US" b="1" i="1" dirty="0" smtClean="0"/>
              <a:t>server side</a:t>
            </a:r>
            <a:r>
              <a:rPr lang="en-US" dirty="0" smtClean="0"/>
              <a:t>, where the server-side scripts are processed on a server.</a:t>
            </a:r>
          </a:p>
          <a:p>
            <a:pPr algn="just"/>
            <a:endParaRPr lang="en-US" dirty="0" smtClean="0"/>
          </a:p>
          <a:p>
            <a:pPr algn="just"/>
            <a:r>
              <a:rPr lang="en-US" dirty="0" smtClean="0"/>
              <a:t>In contrast, client-side scripting needs browsers to execute scripts on the client system but doesn't connect with the server executing the client-side scripts.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46050"/>
          </a:xfrm>
        </p:spPr>
        <p:txBody>
          <a:bodyPr>
            <a:normAutofit fontScale="90000"/>
          </a:bodyPr>
          <a:lstStyle/>
          <a:p>
            <a:r>
              <a:rPr lang="en-US" dirty="0" smtClean="0">
                <a:solidFill>
                  <a:srgbClr val="FF0000"/>
                </a:solidFill>
              </a:rPr>
              <a:t>Server side scripting language</a:t>
            </a:r>
            <a:endParaRPr lang="en-US" dirty="0">
              <a:solidFill>
                <a:srgbClr val="FF0000"/>
              </a:solidFill>
            </a:endParaRPr>
          </a:p>
        </p:txBody>
      </p:sp>
      <p:sp>
        <p:nvSpPr>
          <p:cNvPr id="3" name="Content Placeholder 2"/>
          <p:cNvSpPr>
            <a:spLocks noGrp="1"/>
          </p:cNvSpPr>
          <p:nvPr>
            <p:ph sz="quarter" idx="1"/>
          </p:nvPr>
        </p:nvSpPr>
        <p:spPr>
          <a:xfrm>
            <a:off x="457200" y="764704"/>
            <a:ext cx="8075240" cy="5709248"/>
          </a:xfrm>
        </p:spPr>
        <p:txBody>
          <a:bodyPr>
            <a:normAutofit lnSpcReduction="10000"/>
          </a:bodyPr>
          <a:lstStyle/>
          <a:p>
            <a:r>
              <a:rPr lang="en-US" dirty="0" smtClean="0"/>
              <a:t>It is connected with data access, error handling, and data processing speed.</a:t>
            </a:r>
          </a:p>
          <a:p>
            <a:r>
              <a:rPr lang="en-US" dirty="0" smtClean="0"/>
              <a:t>It is processed and interacts with the server.</a:t>
            </a:r>
          </a:p>
          <a:p>
            <a:r>
              <a:rPr lang="en-US" dirty="0" smtClean="0"/>
              <a:t>Using a highly integrated programming language makes it more secure than client-side scripting.</a:t>
            </a:r>
          </a:p>
          <a:p>
            <a:pPr>
              <a:buNone/>
            </a:pPr>
            <a:r>
              <a:rPr lang="en-US" dirty="0" smtClean="0"/>
              <a:t>Example:</a:t>
            </a:r>
          </a:p>
          <a:p>
            <a:pPr marL="457200" indent="-457200">
              <a:buAutoNum type="alphaLcPeriod"/>
            </a:pPr>
            <a:r>
              <a:rPr lang="en-US" dirty="0" smtClean="0"/>
              <a:t>Python</a:t>
            </a:r>
          </a:p>
          <a:p>
            <a:pPr marL="457200" indent="-457200">
              <a:buAutoNum type="alphaLcPeriod"/>
            </a:pPr>
            <a:r>
              <a:rPr lang="en-US" dirty="0" smtClean="0"/>
              <a:t>PHP</a:t>
            </a:r>
          </a:p>
          <a:p>
            <a:pPr marL="457200" indent="-457200">
              <a:buAutoNum type="alphaLcPeriod"/>
            </a:pPr>
            <a:r>
              <a:rPr lang="en-US" dirty="0" smtClean="0"/>
              <a:t>Ruby</a:t>
            </a:r>
          </a:p>
          <a:p>
            <a:pPr marL="457200" indent="-457200">
              <a:buAutoNum type="alphaLcPeriod"/>
            </a:pPr>
            <a:r>
              <a:rPr lang="en-US" dirty="0" smtClean="0"/>
              <a:t>ColdFusion</a:t>
            </a:r>
          </a:p>
          <a:p>
            <a:pPr marL="457200" indent="-457200">
              <a:buAutoNum type="alphaLcPeriod"/>
            </a:pPr>
            <a:r>
              <a:rPr lang="en-US" dirty="0" smtClean="0"/>
              <a:t>ASP.net</a:t>
            </a:r>
          </a:p>
          <a:p>
            <a:pPr marL="457200" indent="-457200">
              <a:buAutoNum type="alphaLcPeriod"/>
            </a:pPr>
            <a:r>
              <a:rPr lang="en-US" dirty="0" smtClean="0"/>
              <a:t>Java</a:t>
            </a:r>
          </a:p>
          <a:p>
            <a:pPr marL="457200" indent="-457200">
              <a:buAutoNum type="alphaLcPeriod"/>
            </a:pPr>
            <a:r>
              <a:rPr lang="en-US" dirty="0" smtClean="0"/>
              <a:t>C++</a:t>
            </a:r>
          </a:p>
          <a:p>
            <a:pPr marL="457200" indent="-457200">
              <a:buAutoNum type="alphaLcPeriod"/>
            </a:pPr>
            <a:r>
              <a:rPr lang="en-US" dirty="0" smtClean="0"/>
              <a:t> C#</a:t>
            </a:r>
          </a:p>
          <a:p>
            <a:pPr marL="457200" indent="-457200">
              <a:buAutoNum type="alphaLcPeriod"/>
            </a:pPr>
            <a:endParaRPr lang="en-US" dirty="0" smtClean="0"/>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74042"/>
          </a:xfrm>
        </p:spPr>
        <p:txBody>
          <a:bodyPr>
            <a:normAutofit fontScale="90000"/>
          </a:bodyPr>
          <a:lstStyle/>
          <a:p>
            <a:r>
              <a:rPr lang="en-US" dirty="0" smtClean="0">
                <a:solidFill>
                  <a:srgbClr val="FF0000"/>
                </a:solidFill>
              </a:rPr>
              <a:t>Client-side scripting</a:t>
            </a:r>
            <a:endParaRPr lang="en-US" dirty="0">
              <a:solidFill>
                <a:srgbClr val="FF0000"/>
              </a:solidFill>
            </a:endParaRPr>
          </a:p>
        </p:txBody>
      </p:sp>
      <p:sp>
        <p:nvSpPr>
          <p:cNvPr id="3" name="Content Placeholder 2"/>
          <p:cNvSpPr>
            <a:spLocks noGrp="1"/>
          </p:cNvSpPr>
          <p:nvPr>
            <p:ph sz="quarter" idx="1"/>
          </p:nvPr>
        </p:nvSpPr>
        <p:spPr>
          <a:xfrm>
            <a:off x="251520" y="908720"/>
            <a:ext cx="8352928" cy="5565232"/>
          </a:xfrm>
        </p:spPr>
        <p:txBody>
          <a:bodyPr>
            <a:normAutofit lnSpcReduction="10000"/>
          </a:bodyPr>
          <a:lstStyle/>
          <a:p>
            <a:pPr algn="just"/>
            <a:r>
              <a:rPr lang="en-US" dirty="0" smtClean="0"/>
              <a:t>It is intended to execute code on which a web browser runs, and the results of the inputs are delivered to an accessible user.</a:t>
            </a:r>
          </a:p>
          <a:p>
            <a:pPr algn="just"/>
            <a:r>
              <a:rPr lang="en-US" dirty="0" smtClean="0"/>
              <a:t>Client-side scripting enables greater involvement with clients via the browser and is used to validate programs and functionality based on the request.</a:t>
            </a:r>
          </a:p>
          <a:p>
            <a:pPr algn="just"/>
            <a:r>
              <a:rPr lang="en-US" dirty="0" smtClean="0"/>
              <a:t>The client does not include any contact with the server in client-side scripting; the only interaction is receiving the requested data.</a:t>
            </a:r>
          </a:p>
          <a:p>
            <a:pPr algn="just">
              <a:buNone/>
            </a:pPr>
            <a:r>
              <a:rPr lang="en-US" dirty="0" smtClean="0"/>
              <a:t>Example:</a:t>
            </a:r>
          </a:p>
          <a:p>
            <a:pPr marL="457200" indent="-457200" algn="just">
              <a:buAutoNum type="alphaLcPeriod"/>
            </a:pPr>
            <a:r>
              <a:rPr lang="en-US" dirty="0" smtClean="0"/>
              <a:t>HTML</a:t>
            </a:r>
          </a:p>
          <a:p>
            <a:pPr marL="457200" indent="-457200" algn="just">
              <a:buAutoNum type="alphaLcPeriod"/>
            </a:pPr>
            <a:r>
              <a:rPr lang="en-US" dirty="0" smtClean="0"/>
              <a:t>CSS</a:t>
            </a:r>
          </a:p>
          <a:p>
            <a:pPr marL="457200" indent="-457200" algn="just">
              <a:buAutoNum type="alphaLcPeriod"/>
            </a:pPr>
            <a:r>
              <a:rPr lang="en-US" dirty="0" smtClean="0"/>
              <a:t>VBScript</a:t>
            </a:r>
          </a:p>
          <a:p>
            <a:pPr marL="457200" indent="-457200" algn="just">
              <a:buAutoNum type="alphaLcPeriod"/>
            </a:pPr>
            <a:r>
              <a:rPr lang="en-US" dirty="0" smtClean="0"/>
              <a:t>JavaScript</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9512" y="0"/>
          <a:ext cx="8424935" cy="5469054"/>
        </p:xfrm>
        <a:graphic>
          <a:graphicData uri="http://schemas.openxmlformats.org/drawingml/2006/table">
            <a:tbl>
              <a:tblPr/>
              <a:tblGrid>
                <a:gridCol w="1656184"/>
                <a:gridCol w="3240360"/>
                <a:gridCol w="3528391"/>
              </a:tblGrid>
              <a:tr h="440693">
                <a:tc>
                  <a:txBody>
                    <a:bodyPr/>
                    <a:lstStyle/>
                    <a:p>
                      <a:pPr algn="ctr" fontAlgn="t"/>
                      <a:r>
                        <a:rPr lang="en-US" sz="2000" dirty="0">
                          <a:solidFill>
                            <a:srgbClr val="7030A0"/>
                          </a:solidFill>
                          <a:latin typeface="Times New Roman" pitchFamily="18" charset="0"/>
                          <a:cs typeface="Times New Roman" pitchFamily="18" charset="0"/>
                        </a:rPr>
                        <a:t>Features</a:t>
                      </a:r>
                    </a:p>
                  </a:txBody>
                  <a:tcPr marL="80422" marR="80422" marT="80422" marB="80422">
                    <a:lnL w="9525" cap="flat" cmpd="sng" algn="ctr">
                      <a:solidFill>
                        <a:srgbClr val="006609"/>
                      </a:solidFill>
                      <a:prstDash val="solid"/>
                      <a:round/>
                      <a:headEnd type="none" w="med" len="med"/>
                      <a:tailEnd type="none" w="med" len="med"/>
                    </a:lnL>
                    <a:lnR w="9525" cap="flat" cmpd="sng" algn="ctr">
                      <a:solidFill>
                        <a:srgbClr val="006609"/>
                      </a:solidFill>
                      <a:prstDash val="solid"/>
                      <a:round/>
                      <a:headEnd type="none" w="med" len="med"/>
                      <a:tailEnd type="none" w="med" len="med"/>
                    </a:lnR>
                    <a:lnT w="9525" cap="flat" cmpd="sng" algn="ctr">
                      <a:solidFill>
                        <a:srgbClr val="00660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solidFill>
                  </a:tcPr>
                </a:tc>
                <a:tc>
                  <a:txBody>
                    <a:bodyPr/>
                    <a:lstStyle/>
                    <a:p>
                      <a:pPr algn="ctr" fontAlgn="t"/>
                      <a:r>
                        <a:rPr lang="en-US" sz="2000" dirty="0">
                          <a:solidFill>
                            <a:srgbClr val="7030A0"/>
                          </a:solidFill>
                          <a:latin typeface="Times New Roman" pitchFamily="18" charset="0"/>
                          <a:cs typeface="Times New Roman" pitchFamily="18" charset="0"/>
                        </a:rPr>
                        <a:t>Server-side Scripting</a:t>
                      </a:r>
                    </a:p>
                  </a:txBody>
                  <a:tcPr marL="80422" marR="80422" marT="80422" marB="80422">
                    <a:lnL w="9525" cap="flat" cmpd="sng" algn="ctr">
                      <a:solidFill>
                        <a:srgbClr val="006609"/>
                      </a:solidFill>
                      <a:prstDash val="solid"/>
                      <a:round/>
                      <a:headEnd type="none" w="med" len="med"/>
                      <a:tailEnd type="none" w="med" len="med"/>
                    </a:lnL>
                    <a:lnR w="9525" cap="flat" cmpd="sng" algn="ctr">
                      <a:solidFill>
                        <a:srgbClr val="006609"/>
                      </a:solidFill>
                      <a:prstDash val="solid"/>
                      <a:round/>
                      <a:headEnd type="none" w="med" len="med"/>
                      <a:tailEnd type="none" w="med" len="med"/>
                    </a:lnR>
                    <a:lnT w="9525" cap="flat" cmpd="sng" algn="ctr">
                      <a:solidFill>
                        <a:srgbClr val="00660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solidFill>
                  </a:tcPr>
                </a:tc>
                <a:tc>
                  <a:txBody>
                    <a:bodyPr/>
                    <a:lstStyle/>
                    <a:p>
                      <a:pPr algn="ctr" fontAlgn="t"/>
                      <a:r>
                        <a:rPr lang="en-US" sz="2000" dirty="0">
                          <a:solidFill>
                            <a:srgbClr val="7030A0"/>
                          </a:solidFill>
                          <a:latin typeface="Times New Roman" pitchFamily="18" charset="0"/>
                          <a:cs typeface="Times New Roman" pitchFamily="18" charset="0"/>
                        </a:rPr>
                        <a:t>Client-side Scripting</a:t>
                      </a:r>
                    </a:p>
                  </a:txBody>
                  <a:tcPr marL="80422" marR="80422" marT="80422" marB="80422">
                    <a:lnL w="9525" cap="flat" cmpd="sng" algn="ctr">
                      <a:solidFill>
                        <a:srgbClr val="006609"/>
                      </a:solidFill>
                      <a:prstDash val="solid"/>
                      <a:round/>
                      <a:headEnd type="none" w="med" len="med"/>
                      <a:tailEnd type="none" w="med" len="med"/>
                    </a:lnL>
                    <a:lnR w="9525" cap="flat" cmpd="sng" algn="ctr">
                      <a:solidFill>
                        <a:srgbClr val="006609"/>
                      </a:solidFill>
                      <a:prstDash val="solid"/>
                      <a:round/>
                      <a:headEnd type="none" w="med" len="med"/>
                      <a:tailEnd type="none" w="med" len="med"/>
                    </a:lnR>
                    <a:lnT w="9525" cap="flat" cmpd="sng" algn="ctr">
                      <a:solidFill>
                        <a:srgbClr val="00660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solidFill>
                  </a:tcPr>
                </a:tc>
              </a:tr>
              <a:tr h="1347784">
                <a:tc>
                  <a:txBody>
                    <a:bodyPr/>
                    <a:lstStyle/>
                    <a:p>
                      <a:pPr algn="just" fontAlgn="t"/>
                      <a:r>
                        <a:rPr lang="en-US" sz="2000" b="1" dirty="0">
                          <a:solidFill>
                            <a:srgbClr val="7030A0"/>
                          </a:solidFill>
                          <a:latin typeface="Times New Roman" pitchFamily="18" charset="0"/>
                          <a:cs typeface="Times New Roman" pitchFamily="18" charset="0"/>
                        </a:rPr>
                        <a:t>Primary Function</a:t>
                      </a:r>
                      <a:endParaRPr lang="en-US" sz="2000" dirty="0">
                        <a:solidFill>
                          <a:srgbClr val="7030A0"/>
                        </a:solidFill>
                        <a:latin typeface="Times New Roman" pitchFamily="18" charset="0"/>
                        <a:cs typeface="Times New Roman" pitchFamily="18" charset="0"/>
                      </a:endParaRPr>
                    </a:p>
                  </a:txBody>
                  <a:tcPr marL="53615" marR="53615" marT="53615" marB="5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2000" dirty="0">
                          <a:solidFill>
                            <a:srgbClr val="7030A0"/>
                          </a:solidFill>
                          <a:latin typeface="Times New Roman" pitchFamily="18" charset="0"/>
                          <a:cs typeface="Times New Roman" pitchFamily="18" charset="0"/>
                        </a:rPr>
                        <a:t>The main function of this scripting is to manipulate and grant access to the requested database.</a:t>
                      </a:r>
                    </a:p>
                  </a:txBody>
                  <a:tcPr marL="53615" marR="53615" marT="53615" marB="5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2000">
                          <a:solidFill>
                            <a:srgbClr val="7030A0"/>
                          </a:solidFill>
                          <a:latin typeface="Times New Roman" pitchFamily="18" charset="0"/>
                          <a:cs typeface="Times New Roman" pitchFamily="18" charset="0"/>
                        </a:rPr>
                        <a:t>The main purpose of this scripting is to give the requested output to the end-user.</a:t>
                      </a:r>
                    </a:p>
                  </a:txBody>
                  <a:tcPr marL="53615" marR="53615" marT="53615" marB="5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r>
              <a:tr h="1591012">
                <a:tc>
                  <a:txBody>
                    <a:bodyPr/>
                    <a:lstStyle/>
                    <a:p>
                      <a:pPr algn="just" fontAlgn="t"/>
                      <a:r>
                        <a:rPr lang="en-US" sz="2000" b="1" dirty="0">
                          <a:solidFill>
                            <a:srgbClr val="7030A0"/>
                          </a:solidFill>
                          <a:latin typeface="Times New Roman" pitchFamily="18" charset="0"/>
                          <a:cs typeface="Times New Roman" pitchFamily="18" charset="0"/>
                        </a:rPr>
                        <a:t>Uses</a:t>
                      </a:r>
                      <a:endParaRPr lang="en-US" sz="2000" dirty="0">
                        <a:solidFill>
                          <a:srgbClr val="7030A0"/>
                        </a:solidFill>
                        <a:latin typeface="Times New Roman" pitchFamily="18" charset="0"/>
                        <a:cs typeface="Times New Roman" pitchFamily="18" charset="0"/>
                      </a:endParaRPr>
                    </a:p>
                  </a:txBody>
                  <a:tcPr marL="53615" marR="53615" marT="53615" marB="5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2000" dirty="0">
                          <a:solidFill>
                            <a:srgbClr val="7030A0"/>
                          </a:solidFill>
                          <a:latin typeface="Times New Roman" pitchFamily="18" charset="0"/>
                          <a:cs typeface="Times New Roman" pitchFamily="18" charset="0"/>
                        </a:rPr>
                        <a:t>It is employed at the backend, where the source code is invisible or concealed on the client side.</a:t>
                      </a:r>
                    </a:p>
                  </a:txBody>
                  <a:tcPr marL="53615" marR="53615" marT="53615" marB="5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2000" dirty="0">
                          <a:solidFill>
                            <a:srgbClr val="7030A0"/>
                          </a:solidFill>
                          <a:latin typeface="Times New Roman" pitchFamily="18" charset="0"/>
                          <a:cs typeface="Times New Roman" pitchFamily="18" charset="0"/>
                        </a:rPr>
                        <a:t>It is utilized at the front end, which users may view through the browser.</a:t>
                      </a:r>
                    </a:p>
                  </a:txBody>
                  <a:tcPr marL="53615" marR="53615" marT="53615" marB="5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r>
              <a:tr h="618100">
                <a:tc>
                  <a:txBody>
                    <a:bodyPr/>
                    <a:lstStyle/>
                    <a:p>
                      <a:pPr algn="just" fontAlgn="t"/>
                      <a:r>
                        <a:rPr lang="en-US" sz="2000" b="1">
                          <a:solidFill>
                            <a:srgbClr val="7030A0"/>
                          </a:solidFill>
                          <a:latin typeface="Times New Roman" pitchFamily="18" charset="0"/>
                          <a:cs typeface="Times New Roman" pitchFamily="18" charset="0"/>
                        </a:rPr>
                        <a:t>Processing</a:t>
                      </a:r>
                      <a:endParaRPr lang="en-US" sz="2000">
                        <a:solidFill>
                          <a:srgbClr val="7030A0"/>
                        </a:solidFill>
                        <a:latin typeface="Times New Roman" pitchFamily="18" charset="0"/>
                        <a:cs typeface="Times New Roman" pitchFamily="18" charset="0"/>
                      </a:endParaRPr>
                    </a:p>
                  </a:txBody>
                  <a:tcPr marL="53615" marR="53615" marT="53615" marB="5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2000" dirty="0">
                          <a:solidFill>
                            <a:srgbClr val="7030A0"/>
                          </a:solidFill>
                          <a:latin typeface="Times New Roman" pitchFamily="18" charset="0"/>
                          <a:cs typeface="Times New Roman" pitchFamily="18" charset="0"/>
                        </a:rPr>
                        <a:t>It needs server interaction.</a:t>
                      </a:r>
                    </a:p>
                  </a:txBody>
                  <a:tcPr marL="53615" marR="53615" marT="53615" marB="5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2000" dirty="0">
                          <a:solidFill>
                            <a:srgbClr val="7030A0"/>
                          </a:solidFill>
                          <a:latin typeface="Times New Roman" pitchFamily="18" charset="0"/>
                          <a:cs typeface="Times New Roman" pitchFamily="18" charset="0"/>
                        </a:rPr>
                        <a:t>It doesn't need any server interaction.</a:t>
                      </a:r>
                    </a:p>
                  </a:txBody>
                  <a:tcPr marL="53615" marR="53615" marT="53615" marB="5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r>
              <a:tr h="1347784">
                <a:tc>
                  <a:txBody>
                    <a:bodyPr/>
                    <a:lstStyle/>
                    <a:p>
                      <a:pPr algn="just" fontAlgn="t"/>
                      <a:r>
                        <a:rPr lang="en-US" sz="2000" b="1" dirty="0">
                          <a:solidFill>
                            <a:srgbClr val="7030A0"/>
                          </a:solidFill>
                          <a:latin typeface="Times New Roman" pitchFamily="18" charset="0"/>
                          <a:cs typeface="Times New Roman" pitchFamily="18" charset="0"/>
                        </a:rPr>
                        <a:t>Security</a:t>
                      </a:r>
                      <a:endParaRPr lang="en-US" sz="2000" dirty="0">
                        <a:solidFill>
                          <a:srgbClr val="7030A0"/>
                        </a:solidFill>
                        <a:latin typeface="Times New Roman" pitchFamily="18" charset="0"/>
                        <a:cs typeface="Times New Roman" pitchFamily="18" charset="0"/>
                      </a:endParaRPr>
                    </a:p>
                  </a:txBody>
                  <a:tcPr marL="53615" marR="53615" marT="53615" marB="5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2000" dirty="0">
                          <a:solidFill>
                            <a:srgbClr val="7030A0"/>
                          </a:solidFill>
                          <a:latin typeface="Times New Roman" pitchFamily="18" charset="0"/>
                          <a:cs typeface="Times New Roman" pitchFamily="18" charset="0"/>
                        </a:rPr>
                        <a:t>It is more secure while working on a web app.</a:t>
                      </a:r>
                    </a:p>
                  </a:txBody>
                  <a:tcPr marL="53615" marR="53615" marT="53615" marB="5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2000" dirty="0">
                          <a:solidFill>
                            <a:srgbClr val="7030A0"/>
                          </a:solidFill>
                          <a:latin typeface="Times New Roman" pitchFamily="18" charset="0"/>
                          <a:cs typeface="Times New Roman" pitchFamily="18" charset="0"/>
                        </a:rPr>
                        <a:t>It is less secure than server-side scripting due to the code accessibility offered to the client.</a:t>
                      </a:r>
                    </a:p>
                  </a:txBody>
                  <a:tcPr marL="53615" marR="53615" marT="53615" marB="536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r>
            </a:tbl>
          </a:graphicData>
        </a:graphic>
      </p:graphicFrame>
      <p:graphicFrame>
        <p:nvGraphicFramePr>
          <p:cNvPr id="5" name="Table 4"/>
          <p:cNvGraphicFramePr>
            <a:graphicFrameLocks noGrp="1"/>
          </p:cNvGraphicFramePr>
          <p:nvPr/>
        </p:nvGraphicFramePr>
        <p:xfrm>
          <a:off x="179513" y="5301208"/>
          <a:ext cx="8424935" cy="1440160"/>
        </p:xfrm>
        <a:graphic>
          <a:graphicData uri="http://schemas.openxmlformats.org/drawingml/2006/table">
            <a:tbl>
              <a:tblPr/>
              <a:tblGrid>
                <a:gridCol w="1656183"/>
                <a:gridCol w="3240360"/>
                <a:gridCol w="3528392"/>
              </a:tblGrid>
              <a:tr h="720080">
                <a:tc>
                  <a:txBody>
                    <a:bodyPr/>
                    <a:lstStyle/>
                    <a:p>
                      <a:pPr algn="just" fontAlgn="t"/>
                      <a:r>
                        <a:rPr lang="en-US" sz="2000" b="1" dirty="0">
                          <a:solidFill>
                            <a:srgbClr val="7030A0"/>
                          </a:solidFill>
                          <a:latin typeface="Times New Roman" pitchFamily="18" charset="0"/>
                          <a:cs typeface="Times New Roman" pitchFamily="18" charset="0"/>
                        </a:rPr>
                        <a:t>Running</a:t>
                      </a:r>
                      <a:endParaRPr lang="en-US" sz="2000" dirty="0">
                        <a:solidFill>
                          <a:srgbClr val="7030A0"/>
                        </a:solidFill>
                        <a:latin typeface="Times New Roman" pitchFamily="18" charset="0"/>
                        <a:cs typeface="Times New Roman" pitchFamily="18" charset="0"/>
                      </a:endParaRPr>
                    </a:p>
                  </a:txBody>
                  <a:tcPr marL="32357" marR="32357" marT="32357" marB="323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2000" dirty="0">
                          <a:solidFill>
                            <a:srgbClr val="7030A0"/>
                          </a:solidFill>
                          <a:latin typeface="Times New Roman" pitchFamily="18" charset="0"/>
                          <a:cs typeface="Times New Roman" pitchFamily="18" charset="0"/>
                        </a:rPr>
                        <a:t>It executes on the web server.</a:t>
                      </a:r>
                    </a:p>
                  </a:txBody>
                  <a:tcPr marL="32357" marR="32357" marT="32357" marB="323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2000" dirty="0">
                          <a:solidFill>
                            <a:srgbClr val="7030A0"/>
                          </a:solidFill>
                          <a:latin typeface="Times New Roman" pitchFamily="18" charset="0"/>
                          <a:cs typeface="Times New Roman" pitchFamily="18" charset="0"/>
                        </a:rPr>
                        <a:t>It executes on the remote computer system.</a:t>
                      </a:r>
                    </a:p>
                  </a:txBody>
                  <a:tcPr marL="32357" marR="32357" marT="32357" marB="323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r>
              <a:tr h="720080">
                <a:tc>
                  <a:txBody>
                    <a:bodyPr/>
                    <a:lstStyle/>
                    <a:p>
                      <a:pPr algn="just" fontAlgn="t"/>
                      <a:r>
                        <a:rPr lang="en-US" sz="2000" b="1" dirty="0">
                          <a:solidFill>
                            <a:srgbClr val="7030A0"/>
                          </a:solidFill>
                          <a:latin typeface="Times New Roman" pitchFamily="18" charset="0"/>
                          <a:cs typeface="Times New Roman" pitchFamily="18" charset="0"/>
                        </a:rPr>
                        <a:t>Dependability</a:t>
                      </a:r>
                      <a:endParaRPr lang="en-US" sz="2000" dirty="0">
                        <a:solidFill>
                          <a:srgbClr val="7030A0"/>
                        </a:solidFill>
                        <a:latin typeface="Times New Roman" pitchFamily="18" charset="0"/>
                        <a:cs typeface="Times New Roman" pitchFamily="18" charset="0"/>
                      </a:endParaRPr>
                    </a:p>
                  </a:txBody>
                  <a:tcPr marL="32357" marR="32357" marT="32357" marB="323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2000" dirty="0">
                          <a:solidFill>
                            <a:srgbClr val="7030A0"/>
                          </a:solidFill>
                          <a:latin typeface="Times New Roman" pitchFamily="18" charset="0"/>
                          <a:cs typeface="Times New Roman" pitchFamily="18" charset="0"/>
                        </a:rPr>
                        <a:t>It doesn't depend on the client.</a:t>
                      </a:r>
                    </a:p>
                  </a:txBody>
                  <a:tcPr marL="32357" marR="32357" marT="32357" marB="323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2000" dirty="0">
                          <a:solidFill>
                            <a:srgbClr val="7030A0"/>
                          </a:solidFill>
                          <a:latin typeface="Times New Roman" pitchFamily="18" charset="0"/>
                          <a:cs typeface="Times New Roman" pitchFamily="18" charset="0"/>
                        </a:rPr>
                        <a:t>It depends on the user's browser version.</a:t>
                      </a:r>
                    </a:p>
                  </a:txBody>
                  <a:tcPr marL="32357" marR="32357" marT="32357" marB="323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23528" y="836712"/>
          <a:ext cx="8424937" cy="5809970"/>
        </p:xfrm>
        <a:graphic>
          <a:graphicData uri="http://schemas.openxmlformats.org/drawingml/2006/table">
            <a:tbl>
              <a:tblPr/>
              <a:tblGrid>
                <a:gridCol w="1872209"/>
                <a:gridCol w="3278073"/>
                <a:gridCol w="3274655"/>
              </a:tblGrid>
              <a:tr h="530650">
                <a:tc>
                  <a:txBody>
                    <a:bodyPr/>
                    <a:lstStyle/>
                    <a:p>
                      <a:pPr algn="just" fontAlgn="t"/>
                      <a:r>
                        <a:rPr lang="en-US" sz="2000" b="1" dirty="0">
                          <a:solidFill>
                            <a:srgbClr val="7030A0"/>
                          </a:solidFill>
                          <a:latin typeface="Times New Roman" pitchFamily="18" charset="0"/>
                          <a:cs typeface="Times New Roman" pitchFamily="18" charset="0"/>
                        </a:rPr>
                        <a:t>File Access</a:t>
                      </a:r>
                      <a:endParaRPr lang="en-US" sz="2000" dirty="0">
                        <a:solidFill>
                          <a:srgbClr val="7030A0"/>
                        </a:solidFill>
                        <a:latin typeface="Times New Roman" pitchFamily="18" charset="0"/>
                        <a:cs typeface="Times New Roman" pitchFamily="18" charset="0"/>
                      </a:endParaRPr>
                    </a:p>
                  </a:txBody>
                  <a:tcPr marL="32357" marR="32357" marT="32357" marB="323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2000" dirty="0">
                          <a:solidFill>
                            <a:srgbClr val="7030A0"/>
                          </a:solidFill>
                          <a:latin typeface="Times New Roman" pitchFamily="18" charset="0"/>
                          <a:cs typeface="Times New Roman" pitchFamily="18" charset="0"/>
                        </a:rPr>
                        <a:t>It offers complete access to the file that is stored in the web database server.</a:t>
                      </a:r>
                    </a:p>
                  </a:txBody>
                  <a:tcPr marL="32357" marR="32357" marT="32357" marB="323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2000">
                          <a:solidFill>
                            <a:srgbClr val="7030A0"/>
                          </a:solidFill>
                          <a:latin typeface="Times New Roman" pitchFamily="18" charset="0"/>
                          <a:cs typeface="Times New Roman" pitchFamily="18" charset="0"/>
                        </a:rPr>
                        <a:t>It doesn't offer any access to the files on the web servers.</a:t>
                      </a:r>
                    </a:p>
                  </a:txBody>
                  <a:tcPr marL="32357" marR="32357" marT="32357" marB="323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r>
              <a:tr h="530650">
                <a:tc>
                  <a:txBody>
                    <a:bodyPr/>
                    <a:lstStyle/>
                    <a:p>
                      <a:pPr algn="just" fontAlgn="t"/>
                      <a:r>
                        <a:rPr lang="en-US" sz="2000" b="1" dirty="0">
                          <a:solidFill>
                            <a:srgbClr val="7030A0"/>
                          </a:solidFill>
                          <a:latin typeface="Times New Roman" pitchFamily="18" charset="0"/>
                          <a:cs typeface="Times New Roman" pitchFamily="18" charset="0"/>
                        </a:rPr>
                        <a:t>Code Allowance</a:t>
                      </a:r>
                      <a:endParaRPr lang="en-US" sz="2000" dirty="0">
                        <a:solidFill>
                          <a:srgbClr val="7030A0"/>
                        </a:solidFill>
                        <a:latin typeface="Times New Roman" pitchFamily="18" charset="0"/>
                        <a:cs typeface="Times New Roman" pitchFamily="18" charset="0"/>
                      </a:endParaRPr>
                    </a:p>
                  </a:txBody>
                  <a:tcPr marL="32357" marR="32357" marT="32357" marB="323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2000" dirty="0">
                          <a:solidFill>
                            <a:srgbClr val="7030A0"/>
                          </a:solidFill>
                          <a:latin typeface="Times New Roman" pitchFamily="18" charset="0"/>
                          <a:cs typeface="Times New Roman" pitchFamily="18" charset="0"/>
                        </a:rPr>
                        <a:t>It enables the backend developer to hide the source code from the user.</a:t>
                      </a:r>
                    </a:p>
                  </a:txBody>
                  <a:tcPr marL="32357" marR="32357" marT="32357" marB="323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2000">
                          <a:solidFill>
                            <a:srgbClr val="7030A0"/>
                          </a:solidFill>
                          <a:latin typeface="Times New Roman" pitchFamily="18" charset="0"/>
                          <a:cs typeface="Times New Roman" pitchFamily="18" charset="0"/>
                        </a:rPr>
                        <a:t>The user is given access to the written code after confirming their requirements.</a:t>
                      </a:r>
                    </a:p>
                  </a:txBody>
                  <a:tcPr marL="32357" marR="32357" marT="32357" marB="323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r>
              <a:tr h="647134">
                <a:tc>
                  <a:txBody>
                    <a:bodyPr/>
                    <a:lstStyle/>
                    <a:p>
                      <a:pPr algn="just" fontAlgn="t"/>
                      <a:r>
                        <a:rPr lang="en-US" sz="2000" b="1">
                          <a:solidFill>
                            <a:srgbClr val="7030A0"/>
                          </a:solidFill>
                          <a:latin typeface="Times New Roman" pitchFamily="18" charset="0"/>
                          <a:cs typeface="Times New Roman" pitchFamily="18" charset="0"/>
                        </a:rPr>
                        <a:t>Occurrence</a:t>
                      </a:r>
                      <a:endParaRPr lang="en-US" sz="2000">
                        <a:solidFill>
                          <a:srgbClr val="7030A0"/>
                        </a:solidFill>
                        <a:latin typeface="Times New Roman" pitchFamily="18" charset="0"/>
                        <a:cs typeface="Times New Roman" pitchFamily="18" charset="0"/>
                      </a:endParaRPr>
                    </a:p>
                  </a:txBody>
                  <a:tcPr marL="32357" marR="32357" marT="32357" marB="323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2000" dirty="0">
                          <a:solidFill>
                            <a:srgbClr val="7030A0"/>
                          </a:solidFill>
                          <a:latin typeface="Times New Roman" pitchFamily="18" charset="0"/>
                          <a:cs typeface="Times New Roman" pitchFamily="18" charset="0"/>
                        </a:rPr>
                        <a:t>It only responds after the user begins the browsing request.</a:t>
                      </a:r>
                    </a:p>
                  </a:txBody>
                  <a:tcPr marL="32357" marR="32357" marT="32357" marB="323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2000">
                          <a:solidFill>
                            <a:srgbClr val="7030A0"/>
                          </a:solidFill>
                          <a:latin typeface="Times New Roman" pitchFamily="18" charset="0"/>
                          <a:cs typeface="Times New Roman" pitchFamily="18" charset="0"/>
                        </a:rPr>
                        <a:t>It happens when the browser processes all of the codes and then acts according to the client's needs.</a:t>
                      </a:r>
                    </a:p>
                  </a:txBody>
                  <a:tcPr marL="32357" marR="32357" marT="32357" marB="323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r>
              <a:tr h="530650">
                <a:tc>
                  <a:txBody>
                    <a:bodyPr/>
                    <a:lstStyle/>
                    <a:p>
                      <a:pPr algn="just" fontAlgn="t"/>
                      <a:r>
                        <a:rPr lang="en-US" sz="2000" b="1">
                          <a:solidFill>
                            <a:srgbClr val="7030A0"/>
                          </a:solidFill>
                          <a:latin typeface="Times New Roman" pitchFamily="18" charset="0"/>
                          <a:cs typeface="Times New Roman" pitchFamily="18" charset="0"/>
                        </a:rPr>
                        <a:t>Affect</a:t>
                      </a:r>
                      <a:endParaRPr lang="en-US" sz="2000">
                        <a:solidFill>
                          <a:srgbClr val="7030A0"/>
                        </a:solidFill>
                        <a:latin typeface="Times New Roman" pitchFamily="18" charset="0"/>
                        <a:cs typeface="Times New Roman" pitchFamily="18" charset="0"/>
                      </a:endParaRPr>
                    </a:p>
                  </a:txBody>
                  <a:tcPr marL="32357" marR="32357" marT="32357" marB="323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2000" dirty="0">
                          <a:solidFill>
                            <a:srgbClr val="7030A0"/>
                          </a:solidFill>
                          <a:latin typeface="Times New Roman" pitchFamily="18" charset="0"/>
                          <a:cs typeface="Times New Roman" pitchFamily="18" charset="0"/>
                        </a:rPr>
                        <a:t>It may reduce the server load.</a:t>
                      </a:r>
                    </a:p>
                  </a:txBody>
                  <a:tcPr marL="32357" marR="32357" marT="32357" marB="323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2000" dirty="0">
                          <a:solidFill>
                            <a:srgbClr val="7030A0"/>
                          </a:solidFill>
                          <a:latin typeface="Times New Roman" pitchFamily="18" charset="0"/>
                          <a:cs typeface="Times New Roman" pitchFamily="18" charset="0"/>
                        </a:rPr>
                        <a:t>It may effectively customize web pages and offer dynamic websites.</a:t>
                      </a:r>
                    </a:p>
                  </a:txBody>
                  <a:tcPr marL="32357" marR="32357" marT="32357" marB="323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r>
              <a:tr h="996586">
                <a:tc>
                  <a:txBody>
                    <a:bodyPr/>
                    <a:lstStyle/>
                    <a:p>
                      <a:pPr algn="just" fontAlgn="t"/>
                      <a:r>
                        <a:rPr lang="en-US" sz="2000" b="1" dirty="0">
                          <a:solidFill>
                            <a:srgbClr val="7030A0"/>
                          </a:solidFill>
                          <a:latin typeface="Times New Roman" pitchFamily="18" charset="0"/>
                          <a:cs typeface="Times New Roman" pitchFamily="18" charset="0"/>
                        </a:rPr>
                        <a:t>Languages Involved</a:t>
                      </a:r>
                      <a:endParaRPr lang="en-US" sz="2000" dirty="0">
                        <a:solidFill>
                          <a:srgbClr val="7030A0"/>
                        </a:solidFill>
                        <a:latin typeface="Times New Roman" pitchFamily="18" charset="0"/>
                        <a:cs typeface="Times New Roman" pitchFamily="18" charset="0"/>
                      </a:endParaRPr>
                    </a:p>
                  </a:txBody>
                  <a:tcPr marL="32357" marR="32357" marT="32357" marB="323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2000">
                          <a:solidFill>
                            <a:srgbClr val="7030A0"/>
                          </a:solidFill>
                          <a:latin typeface="Times New Roman" pitchFamily="18" charset="0"/>
                          <a:cs typeface="Times New Roman" pitchFamily="18" charset="0"/>
                        </a:rPr>
                        <a:t>The server-side scripting programming languages, such as PHP, ColdFusion, Python, ASP.net, Java, C++, Ruby, C#, etc.</a:t>
                      </a:r>
                    </a:p>
                  </a:txBody>
                  <a:tcPr marL="32357" marR="32357" marT="32357" marB="323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2000" dirty="0">
                          <a:solidFill>
                            <a:srgbClr val="7030A0"/>
                          </a:solidFill>
                          <a:latin typeface="Times New Roman" pitchFamily="18" charset="0"/>
                          <a:cs typeface="Times New Roman" pitchFamily="18" charset="0"/>
                        </a:rPr>
                        <a:t>Its programming languages are HTML, CSS, and JavaScript.</a:t>
                      </a:r>
                    </a:p>
                  </a:txBody>
                  <a:tcPr marL="32357" marR="32357" marT="32357" marB="323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r>
            </a:tbl>
          </a:graphicData>
        </a:graphic>
      </p:graphicFrame>
      <p:graphicFrame>
        <p:nvGraphicFramePr>
          <p:cNvPr id="5" name="Table 4"/>
          <p:cNvGraphicFramePr>
            <a:graphicFrameLocks noGrp="1"/>
          </p:cNvGraphicFramePr>
          <p:nvPr/>
        </p:nvGraphicFramePr>
        <p:xfrm>
          <a:off x="323528" y="404664"/>
          <a:ext cx="8424935" cy="465644"/>
        </p:xfrm>
        <a:graphic>
          <a:graphicData uri="http://schemas.openxmlformats.org/drawingml/2006/table">
            <a:tbl>
              <a:tblPr/>
              <a:tblGrid>
                <a:gridCol w="1872208"/>
                <a:gridCol w="3312368"/>
                <a:gridCol w="3240359"/>
              </a:tblGrid>
              <a:tr h="440693">
                <a:tc>
                  <a:txBody>
                    <a:bodyPr/>
                    <a:lstStyle/>
                    <a:p>
                      <a:pPr algn="ctr" fontAlgn="t"/>
                      <a:r>
                        <a:rPr lang="en-US" sz="2000" dirty="0">
                          <a:solidFill>
                            <a:srgbClr val="7030A0"/>
                          </a:solidFill>
                          <a:latin typeface="Times New Roman" pitchFamily="18" charset="0"/>
                          <a:cs typeface="Times New Roman" pitchFamily="18" charset="0"/>
                        </a:rPr>
                        <a:t>Features</a:t>
                      </a:r>
                    </a:p>
                  </a:txBody>
                  <a:tcPr marL="80422" marR="80422" marT="80422" marB="80422">
                    <a:lnL w="9525" cap="flat" cmpd="sng" algn="ctr">
                      <a:solidFill>
                        <a:srgbClr val="006609"/>
                      </a:solidFill>
                      <a:prstDash val="solid"/>
                      <a:round/>
                      <a:headEnd type="none" w="med" len="med"/>
                      <a:tailEnd type="none" w="med" len="med"/>
                    </a:lnL>
                    <a:lnR w="9525" cap="flat" cmpd="sng" algn="ctr">
                      <a:solidFill>
                        <a:srgbClr val="006609"/>
                      </a:solidFill>
                      <a:prstDash val="solid"/>
                      <a:round/>
                      <a:headEnd type="none" w="med" len="med"/>
                      <a:tailEnd type="none" w="med" len="med"/>
                    </a:lnR>
                    <a:lnT w="9525" cap="flat" cmpd="sng" algn="ctr">
                      <a:solidFill>
                        <a:srgbClr val="00660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solidFill>
                  </a:tcPr>
                </a:tc>
                <a:tc>
                  <a:txBody>
                    <a:bodyPr/>
                    <a:lstStyle/>
                    <a:p>
                      <a:pPr algn="ctr" fontAlgn="t"/>
                      <a:r>
                        <a:rPr lang="en-US" sz="2000" dirty="0">
                          <a:solidFill>
                            <a:srgbClr val="7030A0"/>
                          </a:solidFill>
                          <a:latin typeface="Times New Roman" pitchFamily="18" charset="0"/>
                          <a:cs typeface="Times New Roman" pitchFamily="18" charset="0"/>
                        </a:rPr>
                        <a:t>Server-side Scripting</a:t>
                      </a:r>
                    </a:p>
                  </a:txBody>
                  <a:tcPr marL="80422" marR="80422" marT="80422" marB="80422">
                    <a:lnL w="9525" cap="flat" cmpd="sng" algn="ctr">
                      <a:solidFill>
                        <a:srgbClr val="006609"/>
                      </a:solidFill>
                      <a:prstDash val="solid"/>
                      <a:round/>
                      <a:headEnd type="none" w="med" len="med"/>
                      <a:tailEnd type="none" w="med" len="med"/>
                    </a:lnL>
                    <a:lnR w="9525" cap="flat" cmpd="sng" algn="ctr">
                      <a:solidFill>
                        <a:srgbClr val="006609"/>
                      </a:solidFill>
                      <a:prstDash val="solid"/>
                      <a:round/>
                      <a:headEnd type="none" w="med" len="med"/>
                      <a:tailEnd type="none" w="med" len="med"/>
                    </a:lnR>
                    <a:lnT w="9525" cap="flat" cmpd="sng" algn="ctr">
                      <a:solidFill>
                        <a:srgbClr val="00660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solidFill>
                  </a:tcPr>
                </a:tc>
                <a:tc>
                  <a:txBody>
                    <a:bodyPr/>
                    <a:lstStyle/>
                    <a:p>
                      <a:pPr algn="ctr" fontAlgn="t"/>
                      <a:r>
                        <a:rPr lang="en-US" sz="2000" dirty="0">
                          <a:solidFill>
                            <a:srgbClr val="7030A0"/>
                          </a:solidFill>
                          <a:latin typeface="Times New Roman" pitchFamily="18" charset="0"/>
                          <a:cs typeface="Times New Roman" pitchFamily="18" charset="0"/>
                        </a:rPr>
                        <a:t>Client-side Scripting</a:t>
                      </a:r>
                    </a:p>
                  </a:txBody>
                  <a:tcPr marL="80422" marR="80422" marT="80422" marB="80422">
                    <a:lnL w="9525" cap="flat" cmpd="sng" algn="ctr">
                      <a:solidFill>
                        <a:srgbClr val="006609"/>
                      </a:solidFill>
                      <a:prstDash val="solid"/>
                      <a:round/>
                      <a:headEnd type="none" w="med" len="med"/>
                      <a:tailEnd type="none" w="med" len="med"/>
                    </a:lnL>
                    <a:lnR w="9525" cap="flat" cmpd="sng" algn="ctr">
                      <a:solidFill>
                        <a:srgbClr val="006609"/>
                      </a:solidFill>
                      <a:prstDash val="solid"/>
                      <a:round/>
                      <a:headEnd type="none" w="med" len="med"/>
                      <a:tailEnd type="none" w="med" len="med"/>
                    </a:lnR>
                    <a:lnT w="9525" cap="flat" cmpd="sng" algn="ctr">
                      <a:solidFill>
                        <a:srgbClr val="00660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2"/>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1600200"/>
            <a:ext cx="8352928" cy="3412976"/>
          </a:xfrm>
        </p:spPr>
        <p:txBody>
          <a:bodyPr>
            <a:normAutofit lnSpcReduction="10000"/>
          </a:bodyPr>
          <a:lstStyle/>
          <a:p>
            <a:pPr algn="ctr">
              <a:buNone/>
            </a:pPr>
            <a:r>
              <a:rPr lang="en-US" b="1" dirty="0" smtClean="0">
                <a:solidFill>
                  <a:srgbClr val="7030A0"/>
                </a:solidFill>
              </a:rPr>
              <a:t>   The server-side scripting and client-side scripting collaborate with one another.</a:t>
            </a:r>
          </a:p>
          <a:p>
            <a:pPr algn="ctr">
              <a:buNone/>
            </a:pPr>
            <a:r>
              <a:rPr lang="en-US" b="1" dirty="0" smtClean="0">
                <a:solidFill>
                  <a:srgbClr val="FF3399"/>
                </a:solidFill>
              </a:rPr>
              <a:t> However, these two scripting techniques are different, where the client-side scripting focuses on developing the web application or website's interface to be more appealing and functional.</a:t>
            </a:r>
          </a:p>
          <a:p>
            <a:pPr algn="ctr">
              <a:buNone/>
            </a:pPr>
            <a:r>
              <a:rPr lang="en-US" b="1" dirty="0" smtClean="0"/>
              <a:t> </a:t>
            </a:r>
            <a:r>
              <a:rPr lang="en-US" b="1" dirty="0" smtClean="0">
                <a:solidFill>
                  <a:srgbClr val="00B050"/>
                </a:solidFill>
              </a:rPr>
              <a:t>On the other hand, server-side scripting mainly focuses on data access techniques, quick processing, error handling, etc.</a:t>
            </a:r>
            <a:endParaRPr lang="en-US" b="1" dirty="0">
              <a:solidFill>
                <a:srgbClr val="00B0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8058"/>
          </a:xfrm>
        </p:spPr>
        <p:txBody>
          <a:bodyPr>
            <a:normAutofit fontScale="90000"/>
          </a:bodyPr>
          <a:lstStyle/>
          <a:p>
            <a:r>
              <a:rPr lang="en-US" b="1" dirty="0" smtClean="0">
                <a:solidFill>
                  <a:schemeClr val="accent1"/>
                </a:solidFill>
              </a:rPr>
              <a:t>Introduction </a:t>
            </a:r>
            <a:endParaRPr lang="en-US" b="1" dirty="0">
              <a:solidFill>
                <a:schemeClr val="accent1"/>
              </a:solidFill>
            </a:endParaRPr>
          </a:p>
        </p:txBody>
      </p:sp>
      <p:sp>
        <p:nvSpPr>
          <p:cNvPr id="3" name="Content Placeholder 2"/>
          <p:cNvSpPr>
            <a:spLocks noGrp="1"/>
          </p:cNvSpPr>
          <p:nvPr>
            <p:ph sz="quarter" idx="1"/>
          </p:nvPr>
        </p:nvSpPr>
        <p:spPr>
          <a:xfrm>
            <a:off x="179512" y="980728"/>
            <a:ext cx="8568952" cy="5493224"/>
          </a:xfrm>
        </p:spPr>
        <p:txBody>
          <a:bodyPr/>
          <a:lstStyle/>
          <a:p>
            <a:pPr algn="just"/>
            <a:r>
              <a:rPr lang="en-US" dirty="0"/>
              <a:t>PHP is a general-purpose scripting language geared toward web development</a:t>
            </a:r>
            <a:r>
              <a:rPr lang="en-US" dirty="0" smtClean="0"/>
              <a:t>.</a:t>
            </a:r>
          </a:p>
          <a:p>
            <a:pPr algn="just"/>
            <a:r>
              <a:rPr lang="en-US" dirty="0" smtClean="0"/>
              <a:t>It </a:t>
            </a:r>
            <a:r>
              <a:rPr lang="en-US" dirty="0"/>
              <a:t>was originally created by Danish-Canadian programmer </a:t>
            </a:r>
            <a:r>
              <a:rPr lang="en-US" dirty="0" err="1"/>
              <a:t>Rasmus</a:t>
            </a:r>
            <a:r>
              <a:rPr lang="en-US" dirty="0"/>
              <a:t> </a:t>
            </a:r>
            <a:r>
              <a:rPr lang="en-US" dirty="0" err="1"/>
              <a:t>Lerdorf</a:t>
            </a:r>
            <a:r>
              <a:rPr lang="en-US" dirty="0"/>
              <a:t> in 1993 and released in 1995. </a:t>
            </a:r>
            <a:endParaRPr lang="en-US" dirty="0" smtClean="0"/>
          </a:p>
          <a:p>
            <a:pPr algn="just"/>
            <a:r>
              <a:rPr lang="en-US" dirty="0" smtClean="0"/>
              <a:t>The </a:t>
            </a:r>
            <a:r>
              <a:rPr lang="en-US" dirty="0"/>
              <a:t>PHP reference implementation is now produced by The PHP Group</a:t>
            </a:r>
            <a:r>
              <a:rPr lang="en-US" dirty="0" smtClean="0"/>
              <a:t>.</a:t>
            </a:r>
          </a:p>
          <a:p>
            <a:pPr algn="just"/>
            <a:r>
              <a:rPr lang="en-US" dirty="0" smtClean="0"/>
              <a:t>PHP (recursive acronym for PHP: Hypertext Preprocessor) is a widely-used open source general-purpose scripting language that is especially suited for web development and can be embedded into HTML.</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61</TotalTime>
  <Words>1088</Words>
  <Application>Microsoft Office PowerPoint</Application>
  <PresentationFormat>On-screen Show (4:3)</PresentationFormat>
  <Paragraphs>142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   Introduction to php</vt:lpstr>
      <vt:lpstr>What is scripting language?</vt:lpstr>
      <vt:lpstr>The scripts may be created in two ways</vt:lpstr>
      <vt:lpstr>Server side scripting language</vt:lpstr>
      <vt:lpstr>Client-side scripting</vt:lpstr>
      <vt:lpstr>Slide 6</vt:lpstr>
      <vt:lpstr>Slide 7</vt:lpstr>
      <vt:lpstr>Slide 8</vt:lpstr>
      <vt:lpstr>Introduction </vt:lpstr>
      <vt:lpstr>Introduction </vt:lpstr>
      <vt:lpstr>What is PHP? </vt:lpstr>
      <vt:lpstr>Is PHP the right language?</vt:lpstr>
      <vt:lpstr>Slide 13</vt:lpstr>
      <vt:lpstr>Slide 14</vt:lpstr>
      <vt:lpstr>Slide 15</vt:lpstr>
      <vt:lpstr>Example #1 An introductory example</vt:lpstr>
      <vt:lpstr>Example  - addition of two numbers</vt:lpstr>
      <vt:lpstr>How php works internally?</vt:lpstr>
      <vt:lpstr>How php works internally?</vt:lpstr>
      <vt:lpstr>Slide 20</vt:lpstr>
      <vt:lpstr>Slide 21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savita</dc:creator>
  <cp:lastModifiedBy>savita</cp:lastModifiedBy>
  <cp:revision>16</cp:revision>
  <dcterms:created xsi:type="dcterms:W3CDTF">2022-12-19T03:22:28Z</dcterms:created>
  <dcterms:modified xsi:type="dcterms:W3CDTF">2023-01-07T04:22:56Z</dcterms:modified>
</cp:coreProperties>
</file>