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57" r:id="rId5"/>
    <p:sldId id="262" r:id="rId6"/>
    <p:sldId id="267" r:id="rId7"/>
    <p:sldId id="265" r:id="rId8"/>
    <p:sldId id="260" r:id="rId9"/>
    <p:sldId id="270" r:id="rId10"/>
    <p:sldId id="271" r:id="rId11"/>
    <p:sldId id="272" r:id="rId12"/>
    <p:sldId id="273" r:id="rId13"/>
    <p:sldId id="275" r:id="rId14"/>
    <p:sldId id="278" r:id="rId15"/>
    <p:sldId id="290" r:id="rId16"/>
    <p:sldId id="279" r:id="rId17"/>
    <p:sldId id="280" r:id="rId18"/>
    <p:sldId id="281" r:id="rId19"/>
    <p:sldId id="276" r:id="rId20"/>
    <p:sldId id="274" r:id="rId21"/>
    <p:sldId id="284" r:id="rId22"/>
    <p:sldId id="286" r:id="rId23"/>
    <p:sldId id="288" r:id="rId24"/>
    <p:sldId id="287" r:id="rId25"/>
    <p:sldId id="302" r:id="rId26"/>
    <p:sldId id="289" r:id="rId27"/>
    <p:sldId id="291" r:id="rId28"/>
    <p:sldId id="304" r:id="rId29"/>
    <p:sldId id="303" r:id="rId30"/>
    <p:sldId id="30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209925" y="536575"/>
            <a:ext cx="5674995" cy="645160"/>
          </a:xfrm>
          <a:prstGeom prst="rect">
            <a:avLst/>
          </a:prstGeom>
          <a:noFill/>
        </p:spPr>
        <p:txBody>
          <a:bodyPr wrap="square" rtlCol="0">
            <a:spAutoFit/>
          </a:bodyPr>
          <a:p>
            <a:pPr algn="ctr"/>
            <a:r>
              <a:rPr lang="en-US" sz="3600"/>
              <a:t>Chapter 2</a:t>
            </a:r>
            <a:endParaRPr lang="en-US" sz="3600"/>
          </a:p>
        </p:txBody>
      </p:sp>
      <p:sp>
        <p:nvSpPr>
          <p:cNvPr id="5" name="Text Box 4"/>
          <p:cNvSpPr txBox="1"/>
          <p:nvPr/>
        </p:nvSpPr>
        <p:spPr>
          <a:xfrm>
            <a:off x="1052195" y="2303780"/>
            <a:ext cx="10087610" cy="3538220"/>
          </a:xfrm>
          <a:prstGeom prst="rect">
            <a:avLst/>
          </a:prstGeom>
          <a:noFill/>
        </p:spPr>
        <p:txBody>
          <a:bodyPr wrap="square" rtlCol="0">
            <a:spAutoFit/>
          </a:bodyPr>
          <a:p>
            <a:pPr marL="285750" indent="-285750">
              <a:buFont typeface="Wingdings" panose="05000000000000000000" charset="0"/>
              <a:buChar char="Ø"/>
            </a:pPr>
            <a:r>
              <a:rPr lang="en-US" sz="2800"/>
              <a:t>The Design of HDFS</a:t>
            </a:r>
            <a:endParaRPr lang="en-US" sz="2800"/>
          </a:p>
          <a:p>
            <a:pPr marL="285750" indent="-285750">
              <a:buFont typeface="Wingdings" panose="05000000000000000000" charset="0"/>
              <a:buChar char="Ø"/>
            </a:pPr>
            <a:r>
              <a:rPr lang="en-US" sz="2800"/>
              <a:t>HDFS concepts</a:t>
            </a:r>
            <a:endParaRPr lang="en-US" sz="2800"/>
          </a:p>
          <a:p>
            <a:pPr marL="285750" indent="-285750">
              <a:buFont typeface="Wingdings" panose="05000000000000000000" charset="0"/>
              <a:buChar char="Ø"/>
            </a:pPr>
            <a:r>
              <a:rPr lang="en-US" sz="2800"/>
              <a:t>Command Line Interface</a:t>
            </a:r>
            <a:endParaRPr lang="en-US" sz="2800"/>
          </a:p>
          <a:p>
            <a:pPr marL="285750" indent="-285750">
              <a:buFont typeface="Wingdings" panose="05000000000000000000" charset="0"/>
              <a:buChar char="Ø"/>
            </a:pPr>
            <a:r>
              <a:rPr lang="en-US" sz="2800"/>
              <a:t>Hadoop file system interface</a:t>
            </a:r>
            <a:endParaRPr lang="en-US" sz="2800"/>
          </a:p>
          <a:p>
            <a:pPr marL="285750" indent="-285750">
              <a:buFont typeface="Wingdings" panose="05000000000000000000" charset="0"/>
              <a:buChar char="Ø"/>
            </a:pPr>
            <a:r>
              <a:rPr lang="en-US" sz="2800"/>
              <a:t>Data Flow</a:t>
            </a:r>
            <a:endParaRPr lang="en-US" sz="2800"/>
          </a:p>
          <a:p>
            <a:pPr marL="285750" indent="-285750">
              <a:buFont typeface="Wingdings" panose="05000000000000000000" charset="0"/>
              <a:buChar char="Ø"/>
            </a:pPr>
            <a:r>
              <a:rPr lang="en-US" sz="2800"/>
              <a:t>Data Ingest with Flume and scope and Hadoop archives.</a:t>
            </a:r>
            <a:endParaRPr lang="en-US" sz="2800"/>
          </a:p>
          <a:p>
            <a:pPr marL="285750" indent="-285750">
              <a:buFont typeface="Wingdings" panose="05000000000000000000" charset="0"/>
              <a:buChar char="Ø"/>
            </a:pPr>
            <a:r>
              <a:rPr lang="en-US" sz="2800"/>
              <a:t>Hadoop i/o:-Compression,serialization,Avro &amp; File - Based Data Structure</a:t>
            </a:r>
            <a:endParaRPr lang="en-US" sz="2800"/>
          </a:p>
        </p:txBody>
      </p:sp>
      <p:sp>
        <p:nvSpPr>
          <p:cNvPr id="6" name="Text Box 5"/>
          <p:cNvSpPr txBox="1"/>
          <p:nvPr/>
        </p:nvSpPr>
        <p:spPr>
          <a:xfrm>
            <a:off x="1346200" y="1294130"/>
            <a:ext cx="4495800" cy="583565"/>
          </a:xfrm>
          <a:prstGeom prst="rect">
            <a:avLst/>
          </a:prstGeom>
          <a:noFill/>
        </p:spPr>
        <p:txBody>
          <a:bodyPr wrap="square" rtlCol="0">
            <a:spAutoFit/>
          </a:bodyPr>
          <a:p>
            <a:r>
              <a:rPr lang="en-US" sz="3200">
                <a:solidFill>
                  <a:srgbClr val="7030A0"/>
                </a:solidFill>
              </a:rPr>
              <a:t>Content</a:t>
            </a:r>
            <a:endParaRPr lang="en-US" sz="3200">
              <a:solidFill>
                <a:srgbClr val="7030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Hadoop’s Basic Data Flow</a:t>
            </a:r>
            <a:endParaRPr lang="en-US" b="1"/>
          </a:p>
        </p:txBody>
      </p:sp>
      <p:sp>
        <p:nvSpPr>
          <p:cNvPr id="3" name="Content Placeholder 2"/>
          <p:cNvSpPr>
            <a:spLocks noGrp="1"/>
          </p:cNvSpPr>
          <p:nvPr>
            <p:ph idx="1"/>
          </p:nvPr>
        </p:nvSpPr>
        <p:spPr/>
        <p:txBody>
          <a:bodyPr/>
          <a:p>
            <a:pPr marL="0" indent="0">
              <a:buNone/>
            </a:pPr>
            <a:r>
              <a:rPr lang="en-US"/>
              <a:t>1. Capture Big Data.</a:t>
            </a:r>
            <a:endParaRPr lang="en-US"/>
          </a:p>
          <a:p>
            <a:pPr marL="0" indent="0">
              <a:buNone/>
            </a:pPr>
            <a:r>
              <a:rPr lang="en-US"/>
              <a:t>2.Process and Structure.</a:t>
            </a:r>
            <a:endParaRPr lang="en-US"/>
          </a:p>
          <a:p>
            <a:pPr marL="0" indent="0">
              <a:buNone/>
            </a:pPr>
            <a:r>
              <a:rPr lang="en-US"/>
              <a:t>3.Distribute Results.</a:t>
            </a:r>
            <a:endParaRPr lang="en-US"/>
          </a:p>
          <a:p>
            <a:pPr marL="0" indent="0">
              <a:buNone/>
            </a:pPr>
            <a:r>
              <a:rPr lang="en-US"/>
              <a:t>4.Feedback and Retain.</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Introduction to Flume </a:t>
            </a:r>
            <a:endParaRPr lang="en-US"/>
          </a:p>
        </p:txBody>
      </p:sp>
      <p:sp>
        <p:nvSpPr>
          <p:cNvPr id="3" name="Content Placeholder 2"/>
          <p:cNvSpPr>
            <a:spLocks noGrp="1"/>
          </p:cNvSpPr>
          <p:nvPr>
            <p:ph sz="half" idx="1"/>
          </p:nvPr>
        </p:nvSpPr>
        <p:spPr>
          <a:xfrm>
            <a:off x="838200" y="1825625"/>
            <a:ext cx="10233660" cy="4654550"/>
          </a:xfrm>
        </p:spPr>
        <p:txBody>
          <a:bodyPr/>
          <a:p>
            <a:pPr marL="0" indent="0">
              <a:buNone/>
            </a:pPr>
            <a:r>
              <a:rPr lang="en-US"/>
              <a:t>Defi: </a:t>
            </a:r>
            <a:r>
              <a:rPr lang="en-US" b="1"/>
              <a:t>Flume</a:t>
            </a:r>
            <a:r>
              <a:rPr lang="en-US"/>
              <a:t> is a </a:t>
            </a:r>
            <a:endParaRPr lang="en-US"/>
          </a:p>
          <a:p>
            <a:pPr lvl="2">
              <a:buFont typeface="Wingdings" panose="05000000000000000000" charset="0"/>
              <a:buChar char="ü"/>
            </a:pPr>
            <a:r>
              <a:rPr lang="en-US" sz="2400" b="1">
                <a:solidFill>
                  <a:srgbClr val="FF0000"/>
                </a:solidFill>
              </a:rPr>
              <a:t>distributed, </a:t>
            </a:r>
            <a:endParaRPr lang="en-US" sz="2400" b="1">
              <a:solidFill>
                <a:srgbClr val="FF0000"/>
              </a:solidFill>
            </a:endParaRPr>
          </a:p>
          <a:p>
            <a:pPr lvl="2">
              <a:buFont typeface="Wingdings" panose="05000000000000000000" charset="0"/>
              <a:buChar char="ü"/>
            </a:pPr>
            <a:r>
              <a:rPr lang="en-US" sz="2400" b="1">
                <a:solidFill>
                  <a:srgbClr val="FF0000"/>
                </a:solidFill>
              </a:rPr>
              <a:t>reliable, and </a:t>
            </a:r>
            <a:endParaRPr lang="en-US" sz="2400" b="1">
              <a:solidFill>
                <a:srgbClr val="FF0000"/>
              </a:solidFill>
            </a:endParaRPr>
          </a:p>
          <a:p>
            <a:pPr lvl="2">
              <a:buFont typeface="Wingdings" panose="05000000000000000000" charset="0"/>
              <a:buChar char="ü"/>
            </a:pPr>
            <a:r>
              <a:rPr lang="en-US" sz="2400" b="1">
                <a:solidFill>
                  <a:srgbClr val="FF0000"/>
                </a:solidFill>
              </a:rPr>
              <a:t>available service for efficiently </a:t>
            </a:r>
            <a:r>
              <a:rPr lang="en-US" sz="2400" b="1">
                <a:solidFill>
                  <a:srgbClr val="00B0F0"/>
                </a:solidFill>
              </a:rPr>
              <a:t> collecting,  aggregating, and moving large amounts of</a:t>
            </a:r>
            <a:r>
              <a:rPr lang="en-US" sz="2400" b="1" u="sng">
                <a:solidFill>
                  <a:srgbClr val="00B0F0"/>
                </a:solidFill>
              </a:rPr>
              <a:t> log data.</a:t>
            </a:r>
            <a:endParaRPr lang="en-US" sz="2400" b="1">
              <a:solidFill>
                <a:srgbClr val="00B0F0"/>
              </a:solidFill>
            </a:endParaRPr>
          </a:p>
          <a:p>
            <a:pPr marL="914400" lvl="2" indent="0">
              <a:buFont typeface="Wingdings" panose="05000000000000000000" charset="0"/>
              <a:buNone/>
            </a:pPr>
            <a:r>
              <a:rPr lang="en-US" sz="2400" b="1">
                <a:solidFill>
                  <a:schemeClr val="tx1"/>
                </a:solidFill>
              </a:rPr>
              <a:t>or</a:t>
            </a:r>
            <a:endParaRPr lang="en-US" sz="2400" b="1">
              <a:solidFill>
                <a:schemeClr val="tx1"/>
              </a:solidFill>
            </a:endParaRPr>
          </a:p>
          <a:p>
            <a:pPr marL="914400" lvl="2" indent="0">
              <a:buFont typeface="Wingdings" panose="05000000000000000000" charset="0"/>
              <a:buNone/>
            </a:pPr>
            <a:r>
              <a:rPr lang="en-US" sz="2400" b="1">
                <a:solidFill>
                  <a:schemeClr val="tx1"/>
                </a:solidFill>
              </a:rPr>
              <a:t>Apache Flume is a tool/service/data ingestion mechanism for collecting aggregating and transporting large amounts of </a:t>
            </a:r>
            <a:r>
              <a:rPr lang="en-US" sz="2400" b="1">
                <a:solidFill>
                  <a:srgbClr val="FF0000"/>
                </a:solidFill>
              </a:rPr>
              <a:t>streaming data</a:t>
            </a:r>
            <a:r>
              <a:rPr lang="en-US" sz="2400" b="1">
                <a:solidFill>
                  <a:schemeClr val="tx1"/>
                </a:solidFill>
              </a:rPr>
              <a:t> such as </a:t>
            </a:r>
            <a:r>
              <a:rPr lang="en-US" sz="2400" b="1">
                <a:solidFill>
                  <a:srgbClr val="FF0000"/>
                </a:solidFill>
              </a:rPr>
              <a:t>log files, events </a:t>
            </a:r>
            <a:r>
              <a:rPr lang="en-US" sz="2400" b="1">
                <a:solidFill>
                  <a:schemeClr val="tx1"/>
                </a:solidFill>
              </a:rPr>
              <a:t>(etc...) from</a:t>
            </a:r>
            <a:r>
              <a:rPr lang="en-US" sz="2400" b="1">
                <a:solidFill>
                  <a:srgbClr val="FF0000"/>
                </a:solidFill>
              </a:rPr>
              <a:t> various sources </a:t>
            </a:r>
            <a:r>
              <a:rPr lang="en-US" sz="2400" b="1">
                <a:solidFill>
                  <a:schemeClr val="tx1"/>
                </a:solidFill>
              </a:rPr>
              <a:t>to a</a:t>
            </a:r>
            <a:r>
              <a:rPr lang="en-US" sz="2400" b="1">
                <a:solidFill>
                  <a:srgbClr val="FF0000"/>
                </a:solidFill>
              </a:rPr>
              <a:t> centralized data store</a:t>
            </a:r>
            <a:r>
              <a:rPr lang="en-US" sz="2400" b="1">
                <a:solidFill>
                  <a:schemeClr val="tx1"/>
                </a:solidFill>
              </a:rPr>
              <a:t>.</a:t>
            </a:r>
            <a:endParaRPr lang="en-US" sz="2400" b="1">
              <a:solidFill>
                <a:schemeClr val="tx1"/>
              </a:solidFill>
            </a:endParaRPr>
          </a:p>
        </p:txBody>
      </p:sp>
      <p:pic>
        <p:nvPicPr>
          <p:cNvPr id="4" name="Content Placeholder 3"/>
          <p:cNvPicPr>
            <a:picLocks noChangeAspect="1"/>
          </p:cNvPicPr>
          <p:nvPr>
            <p:ph sz="half" idx="2"/>
          </p:nvPr>
        </p:nvPicPr>
        <p:blipFill>
          <a:blip r:embed="rId1"/>
          <a:stretch>
            <a:fillRect/>
          </a:stretch>
        </p:blipFill>
        <p:spPr>
          <a:xfrm>
            <a:off x="7743190" y="169545"/>
            <a:ext cx="3797300" cy="23825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2220" b="1"/>
              <a:t>It is principally designed to </a:t>
            </a:r>
            <a:r>
              <a:rPr lang="en-US" sz="2220" b="1">
                <a:solidFill>
                  <a:srgbClr val="FF0000"/>
                </a:solidFill>
              </a:rPr>
              <a:t>copy streaming data (log data) from various web servers</a:t>
            </a:r>
            <a:r>
              <a:rPr lang="en-US" sz="2220" b="1"/>
              <a:t> to </a:t>
            </a:r>
            <a:r>
              <a:rPr lang="en-US" sz="2220" b="1" u="sng"/>
              <a:t>HDFS.</a:t>
            </a:r>
            <a:endParaRPr lang="en-US" sz="2220" b="1" u="sng"/>
          </a:p>
        </p:txBody>
      </p:sp>
      <p:pic>
        <p:nvPicPr>
          <p:cNvPr id="4" name="Content Placeholder 3"/>
          <p:cNvPicPr>
            <a:picLocks noChangeAspect="1"/>
          </p:cNvPicPr>
          <p:nvPr>
            <p:ph idx="1"/>
          </p:nvPr>
        </p:nvPicPr>
        <p:blipFill>
          <a:blip r:embed="rId1"/>
          <a:stretch>
            <a:fillRect/>
          </a:stretch>
        </p:blipFill>
        <p:spPr>
          <a:xfrm>
            <a:off x="753110" y="1608455"/>
            <a:ext cx="10989310" cy="43719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07390"/>
          </a:xfrm>
        </p:spPr>
        <p:txBody>
          <a:bodyPr>
            <a:normAutofit fontScale="90000"/>
          </a:bodyPr>
          <a:p>
            <a:r>
              <a:rPr lang="en-US" b="1"/>
              <a:t>Flume:-Data Transfer in Hadoop</a:t>
            </a:r>
            <a:endParaRPr lang="en-US" b="1"/>
          </a:p>
        </p:txBody>
      </p:sp>
      <p:sp>
        <p:nvSpPr>
          <p:cNvPr id="3" name="Content Placeholder 2"/>
          <p:cNvSpPr>
            <a:spLocks noGrp="1"/>
          </p:cNvSpPr>
          <p:nvPr>
            <p:ph idx="1"/>
          </p:nvPr>
        </p:nvSpPr>
        <p:spPr>
          <a:xfrm>
            <a:off x="960120" y="1072515"/>
            <a:ext cx="10515600" cy="5516880"/>
          </a:xfrm>
        </p:spPr>
        <p:txBody>
          <a:bodyPr>
            <a:noAutofit/>
          </a:bodyPr>
          <a:p>
            <a:pPr>
              <a:buFont typeface="Wingdings" panose="05000000000000000000" charset="0"/>
              <a:buChar char="Ø"/>
            </a:pPr>
            <a:r>
              <a:rPr lang="en-US" sz="2800"/>
              <a:t>Hadoop is an open-source framework that allows to store and process Big Data in a distributed environment  across clusters of computers using simple programming models.</a:t>
            </a:r>
            <a:endParaRPr lang="en-US" sz="2800"/>
          </a:p>
          <a:p>
            <a:pPr>
              <a:buFont typeface="Wingdings" panose="05000000000000000000" charset="0"/>
              <a:buChar char="q"/>
            </a:pPr>
            <a:r>
              <a:rPr lang="en-US" sz="2800" b="1"/>
              <a:t>Streaming / Log Data</a:t>
            </a:r>
            <a:endParaRPr lang="en-US" sz="2800" b="1"/>
          </a:p>
          <a:p>
            <a:pPr>
              <a:buFont typeface="Wingdings" panose="05000000000000000000" charset="0"/>
              <a:buChar char="Ø"/>
            </a:pPr>
            <a:r>
              <a:rPr lang="en-US" sz="2800"/>
              <a:t>Generally, most of the data that is to be </a:t>
            </a:r>
            <a:r>
              <a:rPr lang="en-US" sz="2800" b="1">
                <a:solidFill>
                  <a:srgbClr val="FF0000"/>
                </a:solidFill>
              </a:rPr>
              <a:t>analyzed</a:t>
            </a:r>
            <a:r>
              <a:rPr lang="en-US" sz="2800"/>
              <a:t> will be produced by various data sources like </a:t>
            </a:r>
            <a:endParaRPr lang="en-US" sz="2800"/>
          </a:p>
          <a:p>
            <a:pPr lvl="2">
              <a:buFont typeface="Wingdings" panose="05000000000000000000" charset="0"/>
              <a:buChar char="ü"/>
            </a:pPr>
            <a:r>
              <a:rPr lang="en-US" sz="2800"/>
              <a:t>applications servers,</a:t>
            </a:r>
            <a:endParaRPr lang="en-US" sz="2800"/>
          </a:p>
          <a:p>
            <a:pPr lvl="2">
              <a:buFont typeface="Wingdings" panose="05000000000000000000" charset="0"/>
              <a:buChar char="ü"/>
            </a:pPr>
            <a:r>
              <a:rPr lang="en-US" sz="2800"/>
              <a:t> social networking sites,</a:t>
            </a:r>
            <a:endParaRPr lang="en-US" sz="2800"/>
          </a:p>
          <a:p>
            <a:pPr lvl="2">
              <a:buFont typeface="Wingdings" panose="05000000000000000000" charset="0"/>
              <a:buChar char="ü"/>
            </a:pPr>
            <a:r>
              <a:rPr lang="en-US" sz="2800"/>
              <a:t> cloud servers, and</a:t>
            </a:r>
            <a:endParaRPr lang="en-US" sz="2800"/>
          </a:p>
          <a:p>
            <a:pPr lvl="2">
              <a:buFont typeface="Wingdings" panose="05000000000000000000" charset="0"/>
              <a:buChar char="ü"/>
            </a:pPr>
            <a:r>
              <a:rPr lang="en-US" sz="2800"/>
              <a:t>enterprise servers. </a:t>
            </a:r>
            <a:endParaRPr lang="en-US" sz="2800"/>
          </a:p>
          <a:p>
            <a:pPr>
              <a:buFont typeface="Wingdings" panose="05000000000000000000" charset="0"/>
              <a:buChar char="Ø"/>
            </a:pPr>
            <a:r>
              <a:rPr lang="en-US" sz="2800"/>
              <a:t>This data will be in the form of </a:t>
            </a:r>
            <a:r>
              <a:rPr lang="en-US" sz="2800" b="1">
                <a:solidFill>
                  <a:srgbClr val="FF0000"/>
                </a:solidFill>
              </a:rPr>
              <a:t>log files</a:t>
            </a:r>
            <a:r>
              <a:rPr lang="en-US" sz="2800"/>
              <a:t> and</a:t>
            </a:r>
            <a:r>
              <a:rPr lang="en-US" sz="2800" b="1">
                <a:solidFill>
                  <a:srgbClr val="FF0000"/>
                </a:solidFill>
              </a:rPr>
              <a:t> events.</a:t>
            </a:r>
            <a:endParaRPr lang="en-US" sz="2800"/>
          </a:p>
          <a:p>
            <a:pPr marL="0" indent="0">
              <a:buFont typeface="Wingdings" panose="05000000000000000000" charset="0"/>
              <a:buNone/>
            </a:pPr>
            <a:endParaRPr lang="en-US"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Basically, for streaming logs into Hadoop environment, Apache Flume is best service designed. </a:t>
            </a:r>
            <a:endParaRPr lang="en-US"/>
          </a:p>
          <a:p>
            <a:r>
              <a:rPr lang="en-US"/>
              <a:t>Also for collecting and aggregating huge amounts of log data, Flume is a distributed and reliable service. </a:t>
            </a:r>
            <a:endParaRPr lang="en-US"/>
          </a:p>
          <a:p>
            <a:r>
              <a:rPr lang="en-US"/>
              <a:t>Moreover, it has very simple and easy to use architecture, on the basis of streaming data flows.</a:t>
            </a:r>
            <a:endParaRPr lang="en-US"/>
          </a:p>
          <a:p>
            <a:r>
              <a:rPr lang="en-US"/>
              <a:t> Also, it has tunable reliability mechanisms and several recoveries and failover mechanisms.</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818515"/>
            <a:ext cx="10515600" cy="5358765"/>
          </a:xfrm>
        </p:spPr>
        <p:txBody>
          <a:bodyPr/>
          <a:p>
            <a:pPr>
              <a:buFont typeface="Wingdings" panose="05000000000000000000" charset="0"/>
              <a:buChar char="q"/>
            </a:pPr>
            <a:r>
              <a:rPr lang="en-US" b="1">
                <a:sym typeface="+mn-ea"/>
              </a:rPr>
              <a:t>Log file: </a:t>
            </a:r>
            <a:r>
              <a:rPr lang="en-US">
                <a:sym typeface="+mn-ea"/>
              </a:rPr>
              <a:t>In general, a log file is a file that</a:t>
            </a:r>
            <a:r>
              <a:rPr lang="en-US" b="1">
                <a:sym typeface="+mn-ea"/>
              </a:rPr>
              <a:t> lists events/actions</a:t>
            </a:r>
            <a:r>
              <a:rPr lang="en-US">
                <a:sym typeface="+mn-ea"/>
              </a:rPr>
              <a:t> that occur in an operating system.</a:t>
            </a:r>
            <a:endParaRPr lang="en-US"/>
          </a:p>
          <a:p>
            <a:r>
              <a:rPr lang="en-US">
                <a:sym typeface="+mn-ea"/>
              </a:rPr>
              <a:t> For example, </a:t>
            </a:r>
            <a:r>
              <a:rPr lang="en-US" b="1">
                <a:solidFill>
                  <a:srgbClr val="FF0000"/>
                </a:solidFill>
                <a:sym typeface="+mn-ea"/>
              </a:rPr>
              <a:t>web servers</a:t>
            </a:r>
            <a:r>
              <a:rPr lang="en-US">
                <a:sym typeface="+mn-ea"/>
              </a:rPr>
              <a:t> </a:t>
            </a:r>
            <a:r>
              <a:rPr lang="en-US" b="1" u="sng">
                <a:sym typeface="+mn-ea"/>
              </a:rPr>
              <a:t>list every request made to the server</a:t>
            </a:r>
            <a:r>
              <a:rPr lang="en-US">
                <a:sym typeface="+mn-ea"/>
              </a:rPr>
              <a:t> in the</a:t>
            </a:r>
            <a:r>
              <a:rPr lang="en-US" b="1">
                <a:solidFill>
                  <a:srgbClr val="FF0000"/>
                </a:solidFill>
                <a:sym typeface="+mn-ea"/>
              </a:rPr>
              <a:t> log files.</a:t>
            </a:r>
            <a:endParaRPr lang="en-US" b="1">
              <a:solidFill>
                <a:srgbClr val="FF0000"/>
              </a:solidFill>
            </a:endParaRPr>
          </a:p>
          <a:p>
            <a:r>
              <a:rPr lang="en-US">
                <a:sym typeface="+mn-ea"/>
              </a:rPr>
              <a:t>On harvesting such log data, we can get information about:</a:t>
            </a:r>
            <a:endParaRPr lang="en-US"/>
          </a:p>
          <a:p>
            <a:pPr>
              <a:buFont typeface="Wingdings" panose="05000000000000000000" charset="0"/>
              <a:buChar char="ü"/>
            </a:pPr>
            <a:r>
              <a:rPr lang="en-US">
                <a:sym typeface="+mn-ea"/>
              </a:rPr>
              <a:t> the </a:t>
            </a:r>
            <a:r>
              <a:rPr lang="en-US" b="1">
                <a:solidFill>
                  <a:srgbClr val="00B0F0"/>
                </a:solidFill>
                <a:sym typeface="+mn-ea"/>
              </a:rPr>
              <a:t>application performance</a:t>
            </a:r>
            <a:r>
              <a:rPr lang="en-US">
                <a:sym typeface="+mn-ea"/>
              </a:rPr>
              <a:t> and</a:t>
            </a:r>
            <a:r>
              <a:rPr lang="en-US" b="1">
                <a:solidFill>
                  <a:srgbClr val="00B0F0"/>
                </a:solidFill>
                <a:sym typeface="+mn-ea"/>
              </a:rPr>
              <a:t> locate various software and hardware failures.</a:t>
            </a:r>
            <a:endParaRPr lang="en-US" b="1">
              <a:solidFill>
                <a:srgbClr val="00B0F0"/>
              </a:solidFill>
            </a:endParaRPr>
          </a:p>
          <a:p>
            <a:pPr>
              <a:buFont typeface="Wingdings" panose="05000000000000000000" charset="0"/>
              <a:buChar char="ü"/>
            </a:pPr>
            <a:r>
              <a:rPr lang="en-US">
                <a:sym typeface="+mn-ea"/>
              </a:rPr>
              <a:t> the </a:t>
            </a:r>
            <a:r>
              <a:rPr lang="en-US" b="1">
                <a:solidFill>
                  <a:srgbClr val="00B0F0"/>
                </a:solidFill>
                <a:sym typeface="+mn-ea"/>
              </a:rPr>
              <a:t>user behavior </a:t>
            </a:r>
            <a:r>
              <a:rPr lang="en-US">
                <a:sym typeface="+mn-ea"/>
              </a:rPr>
              <a:t>and</a:t>
            </a:r>
            <a:r>
              <a:rPr lang="en-US">
                <a:solidFill>
                  <a:srgbClr val="00B0F0"/>
                </a:solidFill>
                <a:sym typeface="+mn-ea"/>
              </a:rPr>
              <a:t> </a:t>
            </a:r>
            <a:r>
              <a:rPr lang="en-US" b="1">
                <a:solidFill>
                  <a:srgbClr val="00B0F0"/>
                </a:solidFill>
                <a:sym typeface="+mn-ea"/>
              </a:rPr>
              <a:t>derive better business insights</a:t>
            </a:r>
            <a:r>
              <a:rPr lang="en-US">
                <a:solidFill>
                  <a:srgbClr val="00B0F0"/>
                </a:solidFill>
                <a:sym typeface="+mn-ea"/>
              </a:rPr>
              <a:t>.</a:t>
            </a:r>
            <a:endParaRPr lang="en-US">
              <a:solidFill>
                <a:srgbClr val="00B0F0"/>
              </a:solidFill>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27050"/>
            <a:ext cx="10515600" cy="5650230"/>
          </a:xfrm>
        </p:spPr>
        <p:txBody>
          <a:bodyPr/>
          <a:p>
            <a:r>
              <a:rPr lang="en-US"/>
              <a:t>The traditional method of transferring data into the HDFS system is to use the </a:t>
            </a:r>
            <a:r>
              <a:rPr lang="en-US" b="1" u="sng">
                <a:solidFill>
                  <a:srgbClr val="FF0000"/>
                </a:solidFill>
              </a:rPr>
              <a:t>put command.</a:t>
            </a:r>
            <a:endParaRPr lang="en-US" b="1" u="sng">
              <a:solidFill>
                <a:srgbClr val="FF0000"/>
              </a:solidFill>
            </a:endParaRPr>
          </a:p>
          <a:p>
            <a:r>
              <a:rPr lang="en-US" b="1"/>
              <a:t>HDFS put Command</a:t>
            </a:r>
            <a:endParaRPr lang="en-US" b="1"/>
          </a:p>
          <a:p>
            <a:r>
              <a:rPr lang="en-US"/>
              <a:t>The main challenge in handling the log data is in moving these logs produced by multiple servers to the Hadoop environment.</a:t>
            </a:r>
            <a:endParaRPr lang="en-US"/>
          </a:p>
          <a:p>
            <a:r>
              <a:rPr lang="en-US" b="1">
                <a:solidFill>
                  <a:srgbClr val="FF0000"/>
                </a:solidFill>
              </a:rPr>
              <a:t>Hadoop File System Shell provides</a:t>
            </a:r>
            <a:r>
              <a:rPr lang="en-US"/>
              <a:t> </a:t>
            </a:r>
            <a:r>
              <a:rPr lang="en-US" b="1">
                <a:solidFill>
                  <a:srgbClr val="FF0000"/>
                </a:solidFill>
              </a:rPr>
              <a:t>commands </a:t>
            </a:r>
            <a:r>
              <a:rPr lang="en-US"/>
              <a:t>to</a:t>
            </a:r>
            <a:r>
              <a:rPr lang="en-US" b="1" u="sng"/>
              <a:t> i</a:t>
            </a:r>
            <a:r>
              <a:rPr lang="en-US" b="1" u="sng"/>
              <a:t>nsert data into Hadoop and read from it.</a:t>
            </a:r>
            <a:endParaRPr lang="en-US" b="1" u="sng"/>
          </a:p>
          <a:p>
            <a:r>
              <a:rPr lang="en-US"/>
              <a:t>You can insert data into Hadoop using the </a:t>
            </a:r>
            <a:r>
              <a:rPr lang="en-US" b="1"/>
              <a:t>put command</a:t>
            </a:r>
            <a:r>
              <a:rPr lang="en-US"/>
              <a:t> as shown below.</a:t>
            </a:r>
            <a:endParaRPr lang="en-US"/>
          </a:p>
          <a:p>
            <a:endParaRPr lang="en-US"/>
          </a:p>
        </p:txBody>
      </p:sp>
      <p:pic>
        <p:nvPicPr>
          <p:cNvPr id="4" name="Picture 3"/>
          <p:cNvPicPr>
            <a:picLocks noChangeAspect="1"/>
          </p:cNvPicPr>
          <p:nvPr/>
        </p:nvPicPr>
        <p:blipFill>
          <a:blip r:embed="rId1"/>
          <a:stretch>
            <a:fillRect/>
          </a:stretch>
        </p:blipFill>
        <p:spPr>
          <a:xfrm>
            <a:off x="542925" y="4841875"/>
            <a:ext cx="11261090" cy="11969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759460" y="373380"/>
            <a:ext cx="10673080" cy="613854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654685"/>
            <a:ext cx="10515600" cy="755650"/>
          </a:xfrm>
        </p:spPr>
        <p:txBody>
          <a:bodyPr>
            <a:normAutofit fontScale="90000"/>
          </a:bodyPr>
          <a:p>
            <a:r>
              <a:rPr lang="en-US" b="1">
                <a:sym typeface="+mn-ea"/>
              </a:rPr>
              <a:t>Applications of Flume</a:t>
            </a:r>
            <a:br>
              <a:rPr lang="en-US"/>
            </a:br>
            <a:endParaRPr lang="en-US"/>
          </a:p>
        </p:txBody>
      </p:sp>
      <p:sp>
        <p:nvSpPr>
          <p:cNvPr id="3" name="Content Placeholder 2"/>
          <p:cNvSpPr>
            <a:spLocks noGrp="1"/>
          </p:cNvSpPr>
          <p:nvPr>
            <p:ph idx="1"/>
          </p:nvPr>
        </p:nvSpPr>
        <p:spPr/>
        <p:txBody>
          <a:bodyPr/>
          <a:p>
            <a:r>
              <a:rPr lang="en-US"/>
              <a:t>Assume an</a:t>
            </a:r>
            <a:r>
              <a:rPr lang="en-US" b="1"/>
              <a:t> e-commerce web application </a:t>
            </a:r>
            <a:r>
              <a:rPr lang="en-US"/>
              <a:t>wants to</a:t>
            </a:r>
            <a:r>
              <a:rPr lang="en-US" b="1"/>
              <a:t> </a:t>
            </a:r>
            <a:r>
              <a:rPr lang="en-US" b="1" u="sng">
                <a:solidFill>
                  <a:schemeClr val="tx1"/>
                </a:solidFill>
              </a:rPr>
              <a:t>analyze the customer behavior from a particular region</a:t>
            </a:r>
            <a:r>
              <a:rPr lang="en-US" b="1"/>
              <a:t>. </a:t>
            </a:r>
            <a:endParaRPr lang="en-US" b="1"/>
          </a:p>
          <a:p>
            <a:r>
              <a:rPr lang="en-US"/>
              <a:t>To do so, they </a:t>
            </a:r>
            <a:r>
              <a:rPr lang="en-US" b="1">
                <a:solidFill>
                  <a:srgbClr val="FF0000"/>
                </a:solidFill>
              </a:rPr>
              <a:t>would need to move the available log data in to Hadoop for analysis</a:t>
            </a:r>
            <a:r>
              <a:rPr lang="en-US"/>
              <a:t>. </a:t>
            </a:r>
            <a:endParaRPr lang="en-US"/>
          </a:p>
          <a:p>
            <a:r>
              <a:rPr lang="en-US"/>
              <a:t>Here, Apache</a:t>
            </a:r>
            <a:r>
              <a:rPr lang="en-US" b="1" u="sng"/>
              <a:t> Flume comes to our rescue.</a:t>
            </a:r>
            <a:endParaRPr lang="en-US"/>
          </a:p>
          <a:p>
            <a:r>
              <a:rPr lang="en-US"/>
              <a:t>Flume is used to </a:t>
            </a:r>
            <a:r>
              <a:rPr lang="en-US" b="1">
                <a:solidFill>
                  <a:srgbClr val="00B0F0"/>
                </a:solidFill>
              </a:rPr>
              <a:t>move</a:t>
            </a:r>
            <a:r>
              <a:rPr lang="en-US"/>
              <a:t> </a:t>
            </a:r>
            <a:r>
              <a:rPr lang="en-US" b="1" u="sng"/>
              <a:t>the log data generated by application servers</a:t>
            </a:r>
            <a:r>
              <a:rPr lang="en-US"/>
              <a:t> into</a:t>
            </a:r>
            <a:r>
              <a:rPr lang="en-US" b="1">
                <a:solidFill>
                  <a:srgbClr val="00B0F0"/>
                </a:solidFill>
              </a:rPr>
              <a:t> HDFS at a higher speed.</a:t>
            </a:r>
            <a:endParaRPr lang="en-US" b="1">
              <a:solidFill>
                <a:srgbClr val="00B0F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2525395" y="5559425"/>
            <a:ext cx="7941945" cy="645160"/>
          </a:xfrm>
          <a:prstGeom prst="rect">
            <a:avLst/>
          </a:prstGeom>
          <a:noFill/>
        </p:spPr>
        <p:txBody>
          <a:bodyPr wrap="square" rtlCol="0">
            <a:spAutoFit/>
          </a:bodyPr>
          <a:p>
            <a:pPr algn="ctr"/>
            <a:r>
              <a:rPr lang="en-US" b="1"/>
              <a:t>Fig:Apache Flume Agent/</a:t>
            </a:r>
            <a:r>
              <a:rPr lang="en-US" b="1">
                <a:sym typeface="+mn-ea"/>
              </a:rPr>
              <a:t>Architecture of Apache Flume</a:t>
            </a:r>
            <a:endParaRPr lang="en-US" b="1"/>
          </a:p>
          <a:p>
            <a:pPr algn="ctr"/>
            <a:endParaRPr lang="en-US" b="1"/>
          </a:p>
        </p:txBody>
      </p:sp>
      <p:sp>
        <p:nvSpPr>
          <p:cNvPr id="7" name="Text Box 6"/>
          <p:cNvSpPr txBox="1"/>
          <p:nvPr/>
        </p:nvSpPr>
        <p:spPr>
          <a:xfrm>
            <a:off x="812800" y="483870"/>
            <a:ext cx="9301480" cy="521970"/>
          </a:xfrm>
          <a:prstGeom prst="rect">
            <a:avLst/>
          </a:prstGeom>
          <a:noFill/>
        </p:spPr>
        <p:txBody>
          <a:bodyPr wrap="square" rtlCol="0">
            <a:spAutoFit/>
          </a:bodyPr>
          <a:p>
            <a:r>
              <a:rPr lang="en-US" sz="2800" b="1"/>
              <a:t>Architecture of Apache Flume</a:t>
            </a:r>
            <a:endParaRPr lang="en-US" sz="2800" b="1"/>
          </a:p>
        </p:txBody>
      </p:sp>
      <p:pic>
        <p:nvPicPr>
          <p:cNvPr id="9" name="Content Placeholder 8"/>
          <p:cNvPicPr>
            <a:picLocks noChangeAspect="1"/>
          </p:cNvPicPr>
          <p:nvPr>
            <p:ph idx="1"/>
          </p:nvPr>
        </p:nvPicPr>
        <p:blipFill>
          <a:blip r:embed="rId1"/>
          <a:stretch>
            <a:fillRect/>
          </a:stretch>
        </p:blipFill>
        <p:spPr>
          <a:xfrm>
            <a:off x="1091565" y="1374140"/>
            <a:ext cx="10009505" cy="39052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a:sym typeface="+mn-ea"/>
              </a:rPr>
              <a:t>HDFS</a:t>
            </a:r>
            <a:r>
              <a:rPr lang="en-US">
                <a:sym typeface="+mn-ea"/>
              </a:rPr>
              <a:t>: </a:t>
            </a:r>
            <a:br>
              <a:rPr lang="en-US"/>
            </a:br>
            <a:endParaRPr lang="en-US"/>
          </a:p>
        </p:txBody>
      </p:sp>
      <p:sp>
        <p:nvSpPr>
          <p:cNvPr id="3" name="Content Placeholder 2"/>
          <p:cNvSpPr>
            <a:spLocks noGrp="1"/>
          </p:cNvSpPr>
          <p:nvPr>
            <p:ph idx="1"/>
          </p:nvPr>
        </p:nvSpPr>
        <p:spPr>
          <a:xfrm>
            <a:off x="1981200" y="1600200"/>
            <a:ext cx="8229600" cy="4811395"/>
          </a:xfrm>
        </p:spPr>
        <p:txBody>
          <a:bodyPr>
            <a:normAutofit fontScale="70000"/>
          </a:bodyPr>
          <a:p>
            <a:r>
              <a:rPr lang="en-US"/>
              <a:t> HDFS is the primary or</a:t>
            </a:r>
            <a:r>
              <a:rPr lang="en-US" b="1"/>
              <a:t> major component </a:t>
            </a:r>
            <a:r>
              <a:rPr lang="en-US"/>
              <a:t>of Hadoop ecosystem and is responsible for</a:t>
            </a:r>
            <a:r>
              <a:rPr lang="en-US" u="sng"/>
              <a:t> storing large data sets of structured or unstructured data across various nodes</a:t>
            </a:r>
            <a:r>
              <a:rPr lang="en-US"/>
              <a:t> and thereby maintaining the metadata in the form of log files.</a:t>
            </a:r>
            <a:endParaRPr lang="en-US"/>
          </a:p>
          <a:p>
            <a:r>
              <a:rPr lang="en-US"/>
              <a:t>HDFS consists of two core components i.e. </a:t>
            </a:r>
            <a:endParaRPr lang="en-US"/>
          </a:p>
          <a:p>
            <a:pPr marL="1371600" lvl="2" indent="-457200">
              <a:buAutoNum type="arabicPeriod"/>
            </a:pPr>
            <a:r>
              <a:rPr lang="en-US" sz="3000">
                <a:solidFill>
                  <a:srgbClr val="FF0000"/>
                </a:solidFill>
              </a:rPr>
              <a:t>Name node</a:t>
            </a:r>
            <a:endParaRPr lang="en-US" sz="3000">
              <a:solidFill>
                <a:srgbClr val="FF0000"/>
              </a:solidFill>
            </a:endParaRPr>
          </a:p>
          <a:p>
            <a:pPr marL="1371600" lvl="2" indent="-457200">
              <a:buAutoNum type="arabicPeriod"/>
            </a:pPr>
            <a:r>
              <a:rPr lang="en-US" sz="3000">
                <a:solidFill>
                  <a:srgbClr val="FF0000"/>
                </a:solidFill>
              </a:rPr>
              <a:t>Data Node</a:t>
            </a:r>
            <a:endParaRPr lang="en-US" sz="3000">
              <a:solidFill>
                <a:srgbClr val="FF0000"/>
              </a:solidFill>
            </a:endParaRPr>
          </a:p>
          <a:p>
            <a:pPr marL="457200" indent="-457200"/>
            <a:r>
              <a:rPr lang="en-US" b="1">
                <a:solidFill>
                  <a:srgbClr val="FF0000"/>
                </a:solidFill>
              </a:rPr>
              <a:t>Name Node</a:t>
            </a:r>
            <a:r>
              <a:rPr lang="en-US"/>
              <a:t> is the prime node which contains metadata (data about data) </a:t>
            </a:r>
            <a:r>
              <a:rPr lang="en-US" u="sng"/>
              <a:t>requiring comparatively fewer resources</a:t>
            </a:r>
            <a:r>
              <a:rPr lang="en-US"/>
              <a:t> than the </a:t>
            </a:r>
            <a:r>
              <a:rPr lang="en-US" b="1">
                <a:solidFill>
                  <a:srgbClr val="FF0000"/>
                </a:solidFill>
              </a:rPr>
              <a:t>data nodes</a:t>
            </a:r>
            <a:r>
              <a:rPr lang="en-US"/>
              <a:t> that stores the actual data. </a:t>
            </a:r>
            <a:endParaRPr lang="en-US"/>
          </a:p>
          <a:p>
            <a:pPr marL="457200" indent="-457200"/>
            <a:r>
              <a:rPr lang="en-US"/>
              <a:t>These </a:t>
            </a:r>
            <a:r>
              <a:rPr lang="en-US" b="1">
                <a:solidFill>
                  <a:srgbClr val="FF0000"/>
                </a:solidFill>
              </a:rPr>
              <a:t>data nodes</a:t>
            </a:r>
            <a:r>
              <a:rPr lang="en-US"/>
              <a:t> are </a:t>
            </a:r>
            <a:r>
              <a:rPr lang="en-US" u="sng"/>
              <a:t>commodity hardware</a:t>
            </a:r>
            <a:r>
              <a:rPr lang="en-US"/>
              <a:t> in the distributed environment. Undoubtedly, making Hadoop cost effective.</a:t>
            </a:r>
            <a:endParaRPr lang="en-US"/>
          </a:p>
          <a:p>
            <a:r>
              <a:rPr lang="en-US" b="1">
                <a:solidFill>
                  <a:srgbClr val="00B0F0"/>
                </a:solidFill>
              </a:rPr>
              <a:t>HDFS maintains all the coordination between the clusters and hardware, thus working at the heart of the system.</a:t>
            </a:r>
            <a:endParaRPr lang="en-US" b="1">
              <a:solidFill>
                <a:srgbClr val="00B0F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Flume Agent</a:t>
            </a:r>
            <a:br>
              <a:rPr lang="en-US"/>
            </a:br>
            <a:endParaRPr lang="en-US"/>
          </a:p>
        </p:txBody>
      </p:sp>
      <p:sp>
        <p:nvSpPr>
          <p:cNvPr id="3" name="Content Placeholder 2"/>
          <p:cNvSpPr>
            <a:spLocks noGrp="1"/>
          </p:cNvSpPr>
          <p:nvPr>
            <p:ph idx="1"/>
          </p:nvPr>
        </p:nvSpPr>
        <p:spPr>
          <a:xfrm>
            <a:off x="838200" y="1376680"/>
            <a:ext cx="10515600" cy="4800600"/>
          </a:xfrm>
        </p:spPr>
        <p:txBody>
          <a:bodyPr>
            <a:normAutofit lnSpcReduction="10000"/>
          </a:bodyPr>
          <a:p>
            <a:endParaRPr lang="en-US"/>
          </a:p>
          <a:p>
            <a:r>
              <a:rPr lang="en-US"/>
              <a:t>An agent is an independent daemon process in Apache Flume.</a:t>
            </a:r>
            <a:endParaRPr lang="en-US"/>
          </a:p>
          <a:p>
            <a:r>
              <a:rPr lang="en-US"/>
              <a:t>Flume Agent </a:t>
            </a:r>
            <a:r>
              <a:rPr lang="en-US" b="1"/>
              <a:t>ingests</a:t>
            </a:r>
            <a:r>
              <a:rPr lang="en-US"/>
              <a:t> the </a:t>
            </a:r>
            <a:r>
              <a:rPr lang="en-US" b="1">
                <a:solidFill>
                  <a:srgbClr val="FF0000"/>
                </a:solidFill>
              </a:rPr>
              <a:t>streaming data from various data sources to HDFS. </a:t>
            </a:r>
            <a:endParaRPr lang="en-US" b="1">
              <a:solidFill>
                <a:srgbClr val="FF0000"/>
              </a:solidFill>
            </a:endParaRPr>
          </a:p>
          <a:p>
            <a:r>
              <a:rPr lang="en-US" b="1">
                <a:solidFill>
                  <a:srgbClr val="00B0F0"/>
                </a:solidFill>
              </a:rPr>
              <a:t>Agent receives</a:t>
            </a:r>
            <a:r>
              <a:rPr lang="en-US"/>
              <a:t> the data from the </a:t>
            </a:r>
            <a:r>
              <a:rPr lang="en-US" b="1" u="sng">
                <a:solidFill>
                  <a:srgbClr val="00B0F0"/>
                </a:solidFill>
              </a:rPr>
              <a:t>client </a:t>
            </a:r>
            <a:r>
              <a:rPr lang="en-US"/>
              <a:t>or </a:t>
            </a:r>
            <a:r>
              <a:rPr lang="en-US" b="1" u="sng">
                <a:solidFill>
                  <a:srgbClr val="00B0F0"/>
                </a:solidFill>
              </a:rPr>
              <a:t>other agents</a:t>
            </a:r>
            <a:r>
              <a:rPr lang="en-US" u="sng">
                <a:solidFill>
                  <a:srgbClr val="00B0F0"/>
                </a:solidFill>
              </a:rPr>
              <a:t> </a:t>
            </a:r>
            <a:r>
              <a:rPr lang="en-US"/>
              <a:t>and </a:t>
            </a:r>
            <a:r>
              <a:rPr lang="en-US" b="1" u="sng">
                <a:solidFill>
                  <a:srgbClr val="00B0F0"/>
                </a:solidFill>
              </a:rPr>
              <a:t>forwards it to its next destination </a:t>
            </a:r>
            <a:r>
              <a:rPr lang="en-US"/>
              <a:t>(</a:t>
            </a:r>
            <a:r>
              <a:rPr lang="en-US" b="1"/>
              <a:t>sink or agent</a:t>
            </a:r>
            <a:r>
              <a:rPr lang="en-US"/>
              <a:t>).</a:t>
            </a:r>
            <a:endParaRPr lang="en-US"/>
          </a:p>
          <a:p>
            <a:r>
              <a:rPr lang="en-US"/>
              <a:t> The Flume agent contains three main components, i.e., </a:t>
            </a:r>
            <a:endParaRPr lang="en-US"/>
          </a:p>
          <a:p>
            <a:pPr marL="1885950" lvl="3" indent="-514350">
              <a:buAutoNum type="arabicPeriod"/>
            </a:pPr>
            <a:r>
              <a:rPr lang="en-US" sz="2800"/>
              <a:t>source, </a:t>
            </a:r>
            <a:endParaRPr lang="en-US" sz="2800"/>
          </a:p>
          <a:p>
            <a:pPr marL="1885950" lvl="3" indent="-514350">
              <a:buAutoNum type="arabicPeriod"/>
            </a:pPr>
            <a:r>
              <a:rPr lang="en-US" sz="2800"/>
              <a:t>channel, and</a:t>
            </a:r>
            <a:endParaRPr lang="en-US" sz="2800"/>
          </a:p>
          <a:p>
            <a:pPr marL="1885950" lvl="3" indent="-514350">
              <a:buAutoNum type="arabicPeriod"/>
            </a:pPr>
            <a:r>
              <a:rPr lang="en-US" sz="2800"/>
              <a:t> sink.</a:t>
            </a:r>
            <a:endParaRPr lang="en-US"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Sqoop-(“</a:t>
            </a:r>
            <a:r>
              <a:rPr lang="en-US" b="1">
                <a:solidFill>
                  <a:srgbClr val="7030A0"/>
                </a:solidFill>
                <a:sym typeface="+mn-ea"/>
              </a:rPr>
              <a:t>SQL to Hadoop and Hadoop to SQL</a:t>
            </a:r>
            <a:r>
              <a:rPr lang="en-US">
                <a:sym typeface="+mn-ea"/>
              </a:rPr>
              <a:t>”)</a:t>
            </a:r>
            <a:endParaRPr lang="en-US"/>
          </a:p>
        </p:txBody>
      </p:sp>
      <p:sp>
        <p:nvSpPr>
          <p:cNvPr id="3" name="Content Placeholder 2"/>
          <p:cNvSpPr>
            <a:spLocks noGrp="1"/>
          </p:cNvSpPr>
          <p:nvPr>
            <p:ph idx="1"/>
          </p:nvPr>
        </p:nvSpPr>
        <p:spPr/>
        <p:txBody>
          <a:bodyPr>
            <a:normAutofit fontScale="90000"/>
          </a:bodyPr>
          <a:p>
            <a:r>
              <a:rPr lang="en-US">
                <a:sym typeface="+mn-ea"/>
              </a:rPr>
              <a:t>Sqoop is a </a:t>
            </a:r>
            <a:r>
              <a:rPr lang="en-US" b="1">
                <a:solidFill>
                  <a:srgbClr val="FF0000"/>
                </a:solidFill>
                <a:sym typeface="+mn-ea"/>
              </a:rPr>
              <a:t>tool </a:t>
            </a:r>
            <a:r>
              <a:rPr lang="en-US" b="1">
                <a:sym typeface="+mn-ea"/>
              </a:rPr>
              <a:t>designed to </a:t>
            </a:r>
            <a:r>
              <a:rPr lang="en-US" b="1">
                <a:solidFill>
                  <a:srgbClr val="FF0000"/>
                </a:solidFill>
                <a:sym typeface="+mn-ea"/>
              </a:rPr>
              <a:t>transfer data</a:t>
            </a:r>
            <a:r>
              <a:rPr lang="en-US" b="1">
                <a:sym typeface="+mn-ea"/>
              </a:rPr>
              <a:t> </a:t>
            </a:r>
            <a:r>
              <a:rPr lang="en-US">
                <a:sym typeface="+mn-ea"/>
              </a:rPr>
              <a:t>between </a:t>
            </a:r>
            <a:r>
              <a:rPr lang="en-US" b="1" u="sng">
                <a:sym typeface="+mn-ea"/>
              </a:rPr>
              <a:t>Hadoop and relational database servers.</a:t>
            </a:r>
            <a:endParaRPr lang="en-US" b="1" u="sng">
              <a:sym typeface="+mn-ea"/>
            </a:endParaRPr>
          </a:p>
          <a:p>
            <a:pPr marL="0" indent="0">
              <a:buNone/>
            </a:pPr>
            <a:r>
              <a:rPr lang="en-US" b="1">
                <a:sym typeface="+mn-ea"/>
              </a:rPr>
              <a:t>                               or</a:t>
            </a:r>
            <a:endParaRPr lang="en-US" b="1" u="sng">
              <a:sym typeface="+mn-ea"/>
            </a:endParaRPr>
          </a:p>
          <a:p>
            <a:r>
              <a:rPr lang="en-US">
                <a:sym typeface="+mn-ea"/>
              </a:rPr>
              <a:t>Apache Sqoop(TM) is a tool designed for</a:t>
            </a:r>
            <a:r>
              <a:rPr lang="en-US">
                <a:solidFill>
                  <a:srgbClr val="FF0000"/>
                </a:solidFill>
                <a:sym typeface="+mn-ea"/>
              </a:rPr>
              <a:t> </a:t>
            </a:r>
            <a:r>
              <a:rPr lang="en-US" b="1">
                <a:solidFill>
                  <a:srgbClr val="FF0000"/>
                </a:solidFill>
                <a:sym typeface="+mn-ea"/>
              </a:rPr>
              <a:t>efficiently transferring bulk data </a:t>
            </a:r>
            <a:r>
              <a:rPr lang="en-US">
                <a:sym typeface="+mn-ea"/>
              </a:rPr>
              <a:t>between </a:t>
            </a:r>
            <a:r>
              <a:rPr lang="en-US" b="1">
                <a:sym typeface="+mn-ea"/>
              </a:rPr>
              <a:t>Apache Hadoop</a:t>
            </a:r>
            <a:r>
              <a:rPr lang="en-US">
                <a:sym typeface="+mn-ea"/>
              </a:rPr>
              <a:t> and </a:t>
            </a:r>
            <a:r>
              <a:rPr lang="en-US" b="1">
                <a:sym typeface="+mn-ea"/>
              </a:rPr>
              <a:t>structured datastores </a:t>
            </a:r>
            <a:r>
              <a:rPr lang="en-US">
                <a:sym typeface="+mn-ea"/>
              </a:rPr>
              <a:t>such as </a:t>
            </a:r>
            <a:r>
              <a:rPr lang="en-US" b="1">
                <a:solidFill>
                  <a:srgbClr val="FF0000"/>
                </a:solidFill>
                <a:sym typeface="+mn-ea"/>
              </a:rPr>
              <a:t>relational databases.</a:t>
            </a:r>
            <a:endParaRPr lang="en-US" b="1">
              <a:solidFill>
                <a:srgbClr val="FF0000"/>
              </a:solidFill>
              <a:sym typeface="+mn-ea"/>
            </a:endParaRPr>
          </a:p>
          <a:p>
            <a:r>
              <a:rPr lang="en-US"/>
              <a:t>It is used to</a:t>
            </a:r>
            <a:r>
              <a:rPr lang="en-US" b="1"/>
              <a:t> import data</a:t>
            </a:r>
            <a:r>
              <a:rPr lang="en-US"/>
              <a:t> from</a:t>
            </a:r>
            <a:r>
              <a:rPr lang="en-US" b="1">
                <a:solidFill>
                  <a:srgbClr val="7030A0"/>
                </a:solidFill>
              </a:rPr>
              <a:t> </a:t>
            </a:r>
            <a:endParaRPr lang="en-US" b="1">
              <a:solidFill>
                <a:srgbClr val="7030A0"/>
              </a:solidFill>
            </a:endParaRPr>
          </a:p>
          <a:p>
            <a:pPr>
              <a:buFont typeface="Wingdings" panose="05000000000000000000" charset="0"/>
              <a:buChar char="ü"/>
            </a:pPr>
            <a:r>
              <a:rPr lang="en-US" b="1">
                <a:solidFill>
                  <a:srgbClr val="7030A0"/>
                </a:solidFill>
              </a:rPr>
              <a:t>relational databases such as MySQL</a:t>
            </a:r>
            <a:r>
              <a:rPr lang="en-US"/>
              <a:t>, </a:t>
            </a:r>
            <a:r>
              <a:rPr lang="en-US" b="1">
                <a:solidFill>
                  <a:srgbClr val="7030A0"/>
                </a:solidFill>
                <a:sym typeface="+mn-ea"/>
              </a:rPr>
              <a:t>Oracle</a:t>
            </a:r>
            <a:endParaRPr lang="en-US"/>
          </a:p>
          <a:p>
            <a:pPr>
              <a:buFont typeface="Wingdings" panose="05000000000000000000" charset="0"/>
              <a:buChar char="ü"/>
            </a:pPr>
            <a:r>
              <a:rPr lang="en-US" b="1">
                <a:solidFill>
                  <a:srgbClr val="7030A0"/>
                </a:solidFill>
              </a:rPr>
              <a:t> to Hadoop HDFS</a:t>
            </a:r>
            <a:r>
              <a:rPr lang="en-US" b="1"/>
              <a:t>,</a:t>
            </a:r>
            <a:r>
              <a:rPr lang="en-US"/>
              <a:t> and </a:t>
            </a:r>
            <a:endParaRPr lang="en-US"/>
          </a:p>
          <a:p>
            <a:r>
              <a:rPr lang="en-US" b="1"/>
              <a:t>export </a:t>
            </a:r>
            <a:r>
              <a:rPr lang="en-US"/>
              <a:t>from </a:t>
            </a:r>
            <a:r>
              <a:rPr lang="en-US" b="1">
                <a:solidFill>
                  <a:srgbClr val="FF0000"/>
                </a:solidFill>
              </a:rPr>
              <a:t>Hadoop file system </a:t>
            </a:r>
            <a:r>
              <a:rPr lang="en-US"/>
              <a:t>to </a:t>
            </a:r>
            <a:r>
              <a:rPr lang="en-US" b="1">
                <a:solidFill>
                  <a:srgbClr val="FF0000"/>
                </a:solidFill>
              </a:rPr>
              <a:t>relational databases.</a:t>
            </a:r>
            <a:endParaRPr lang="en-US"/>
          </a:p>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51180"/>
            <a:ext cx="10515600" cy="5916930"/>
          </a:xfrm>
        </p:spPr>
        <p:txBody>
          <a:bodyPr>
            <a:normAutofit fontScale="80000"/>
          </a:bodyPr>
          <a:p>
            <a:pPr>
              <a:buFont typeface="Wingdings" panose="05000000000000000000" charset="0"/>
              <a:buChar char="ü"/>
            </a:pPr>
            <a:r>
              <a:rPr lang="en-US">
                <a:sym typeface="+mn-ea"/>
              </a:rPr>
              <a:t> It is provided by the </a:t>
            </a:r>
            <a:r>
              <a:rPr lang="en-US" b="1">
                <a:solidFill>
                  <a:srgbClr val="00B0F0"/>
                </a:solidFill>
                <a:sym typeface="+mn-ea"/>
              </a:rPr>
              <a:t>Apache Software Foundation.</a:t>
            </a:r>
            <a:endParaRPr lang="en-US" b="1">
              <a:solidFill>
                <a:srgbClr val="00B0F0"/>
              </a:solidFill>
            </a:endParaRPr>
          </a:p>
          <a:p>
            <a:pPr>
              <a:buFont typeface="Wingdings" panose="05000000000000000000" charset="0"/>
              <a:buChar char="ü"/>
            </a:pPr>
            <a:r>
              <a:rPr lang="en-US" b="1">
                <a:solidFill>
                  <a:srgbClr val="FF0000"/>
                </a:solidFill>
                <a:sym typeface="+mn-ea"/>
              </a:rPr>
              <a:t>SQL-to-Hadoop.</a:t>
            </a:r>
            <a:endParaRPr lang="en-US" b="1">
              <a:solidFill>
                <a:srgbClr val="FF0000"/>
              </a:solidFill>
            </a:endParaRPr>
          </a:p>
          <a:p>
            <a:pPr>
              <a:buFont typeface="Wingdings" panose="05000000000000000000" charset="0"/>
              <a:buChar char="ü"/>
            </a:pPr>
            <a:r>
              <a:rPr lang="en-US"/>
              <a:t>Sqoop is a tool used to </a:t>
            </a:r>
            <a:r>
              <a:rPr lang="en-US" b="1">
                <a:solidFill>
                  <a:srgbClr val="FF0000"/>
                </a:solidFill>
              </a:rPr>
              <a:t>transfer bulk data</a:t>
            </a:r>
            <a:r>
              <a:rPr lang="en-US"/>
              <a:t> between </a:t>
            </a:r>
            <a:r>
              <a:rPr lang="en-US" b="1">
                <a:solidFill>
                  <a:srgbClr val="00B0F0"/>
                </a:solidFill>
              </a:rPr>
              <a:t>Hadoop and external datastores</a:t>
            </a:r>
            <a:r>
              <a:rPr lang="en-US"/>
              <a:t>, such as</a:t>
            </a:r>
            <a:r>
              <a:rPr lang="en-US" b="1" u="sng"/>
              <a:t> relational databases (MS SQL Server, MySQL). </a:t>
            </a:r>
            <a:endParaRPr lang="en-US"/>
          </a:p>
          <a:p>
            <a:pPr>
              <a:buFont typeface="Wingdings" panose="05000000000000000000" charset="0"/>
              <a:buChar char="ü"/>
            </a:pPr>
            <a:r>
              <a:rPr lang="en-US"/>
              <a:t>Apache Sqoop is a lifesaver in moving data from the</a:t>
            </a:r>
            <a:r>
              <a:rPr lang="en-US" b="1">
                <a:solidFill>
                  <a:srgbClr val="FF0000"/>
                </a:solidFill>
              </a:rPr>
              <a:t> data warehouse</a:t>
            </a:r>
            <a:r>
              <a:rPr lang="en-US" b="1"/>
              <a:t> </a:t>
            </a:r>
            <a:r>
              <a:rPr lang="en-US"/>
              <a:t>into the</a:t>
            </a:r>
            <a:r>
              <a:rPr lang="en-US" b="1">
                <a:solidFill>
                  <a:srgbClr val="FF0000"/>
                </a:solidFill>
              </a:rPr>
              <a:t> Hadoop environment.</a:t>
            </a:r>
            <a:endParaRPr lang="en-US" b="1">
              <a:solidFill>
                <a:srgbClr val="FF0000"/>
              </a:solidFill>
            </a:endParaRPr>
          </a:p>
          <a:p>
            <a:pPr>
              <a:buFont typeface="Wingdings" panose="05000000000000000000" charset="0"/>
              <a:buChar char="ü"/>
            </a:pPr>
            <a:r>
              <a:rPr lang="en-US"/>
              <a:t>Interestingly it named </a:t>
            </a:r>
            <a:r>
              <a:rPr lang="en-US" b="1"/>
              <a:t>Sqoop </a:t>
            </a:r>
            <a:r>
              <a:rPr lang="en-US"/>
              <a:t>as </a:t>
            </a:r>
            <a:r>
              <a:rPr lang="en-US" b="1"/>
              <a:t>SQL-to-Hadoop.</a:t>
            </a:r>
            <a:endParaRPr lang="en-US" b="1"/>
          </a:p>
          <a:p>
            <a:pPr>
              <a:buFont typeface="Wingdings" panose="05000000000000000000" charset="0"/>
              <a:buChar char="ü"/>
            </a:pPr>
            <a:r>
              <a:rPr lang="en-US"/>
              <a:t> Basically, for</a:t>
            </a:r>
            <a:r>
              <a:rPr lang="en-US" b="1">
                <a:solidFill>
                  <a:srgbClr val="FF0000"/>
                </a:solidFill>
              </a:rPr>
              <a:t> importing data</a:t>
            </a:r>
            <a:r>
              <a:rPr lang="en-US"/>
              <a:t> from</a:t>
            </a:r>
            <a:r>
              <a:rPr lang="en-US" b="1">
                <a:solidFill>
                  <a:srgbClr val="00B0F0"/>
                </a:solidFill>
              </a:rPr>
              <a:t> RDBMS’s like MySQL, Oracle, etc.</a:t>
            </a:r>
            <a:r>
              <a:rPr lang="en-US"/>
              <a:t> into </a:t>
            </a:r>
            <a:r>
              <a:rPr lang="en-US" b="1">
                <a:solidFill>
                  <a:srgbClr val="00B0F0"/>
                </a:solidFill>
              </a:rPr>
              <a:t>HBase, Hive or HDFS</a:t>
            </a:r>
            <a:r>
              <a:rPr lang="en-US"/>
              <a:t> .</a:t>
            </a:r>
            <a:endParaRPr lang="en-US"/>
          </a:p>
          <a:p>
            <a:pPr>
              <a:buFont typeface="Wingdings" panose="05000000000000000000" charset="0"/>
              <a:buChar char="ü"/>
            </a:pPr>
            <a:r>
              <a:rPr lang="en-US"/>
              <a:t>Apache Sqoop is an effective</a:t>
            </a:r>
            <a:r>
              <a:rPr lang="en-US" b="1"/>
              <a:t> Hadoop tool.</a:t>
            </a:r>
            <a:endParaRPr lang="en-US" b="1"/>
          </a:p>
          <a:p>
            <a:pPr>
              <a:buFont typeface="Wingdings" panose="05000000000000000000" charset="0"/>
              <a:buChar char="ü"/>
            </a:pPr>
            <a:r>
              <a:rPr lang="en-US"/>
              <a:t>Also, we can </a:t>
            </a:r>
            <a:r>
              <a:rPr lang="en-US" b="1">
                <a:solidFill>
                  <a:srgbClr val="FF0000"/>
                </a:solidFill>
              </a:rPr>
              <a:t>export data</a:t>
            </a:r>
            <a:r>
              <a:rPr lang="en-US"/>
              <a:t> from</a:t>
            </a:r>
            <a:r>
              <a:rPr lang="en-US" b="1">
                <a:solidFill>
                  <a:srgbClr val="00B0F0"/>
                </a:solidFill>
              </a:rPr>
              <a:t> HDFS</a:t>
            </a:r>
            <a:r>
              <a:rPr lang="en-US"/>
              <a:t> into </a:t>
            </a:r>
            <a:r>
              <a:rPr lang="en-US" b="1">
                <a:solidFill>
                  <a:srgbClr val="00B0F0"/>
                </a:solidFill>
              </a:rPr>
              <a:t>RDBMS </a:t>
            </a:r>
            <a:r>
              <a:rPr lang="en-US"/>
              <a:t>through Sqoop.</a:t>
            </a:r>
            <a:endParaRPr lang="en-US"/>
          </a:p>
          <a:p>
            <a:pPr>
              <a:buFont typeface="Wingdings" panose="05000000000000000000" charset="0"/>
              <a:buChar char="ü"/>
            </a:pPr>
            <a:r>
              <a:rPr lang="en-US"/>
              <a:t> In addition, Sqoop is a command line interpreter. Since interpreter executes Sqoop commands one at a time.</a:t>
            </a:r>
            <a:endParaRPr lang="en-US"/>
          </a:p>
          <a:p>
            <a:pPr>
              <a:buFont typeface="Wingdings" panose="05000000000000000000" charset="0"/>
              <a:buChar char="ü"/>
            </a:pPr>
            <a:r>
              <a:rPr lang="en-US"/>
              <a:t>Sqoop got the name from </a:t>
            </a:r>
            <a:r>
              <a:rPr lang="en-US" b="1">
                <a:solidFill>
                  <a:srgbClr val="7030A0"/>
                </a:solidFill>
              </a:rPr>
              <a:t>sql+hadoop</a:t>
            </a:r>
            <a:endParaRPr lang="en-US" b="1">
              <a:solidFill>
                <a:srgbClr val="7030A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429260"/>
            <a:ext cx="10779125" cy="1109980"/>
          </a:xfrm>
        </p:spPr>
        <p:txBody>
          <a:bodyPr/>
          <a:p>
            <a:endParaRPr lang="en-US"/>
          </a:p>
        </p:txBody>
      </p:sp>
      <p:pic>
        <p:nvPicPr>
          <p:cNvPr id="7" name="Content Placeholder 6"/>
          <p:cNvPicPr>
            <a:picLocks noChangeAspect="1"/>
          </p:cNvPicPr>
          <p:nvPr>
            <p:ph sz="half" idx="2"/>
          </p:nvPr>
        </p:nvPicPr>
        <p:blipFill>
          <a:blip r:embed="rId1"/>
          <a:stretch>
            <a:fillRect/>
          </a:stretch>
        </p:blipFill>
        <p:spPr>
          <a:xfrm>
            <a:off x="754380" y="1785620"/>
            <a:ext cx="10682605" cy="423354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297180" y="306705"/>
            <a:ext cx="10905490" cy="2584450"/>
          </a:xfrm>
          <a:prstGeom prst="rect">
            <a:avLst/>
          </a:prstGeom>
          <a:noFill/>
        </p:spPr>
        <p:txBody>
          <a:bodyPr wrap="square" rtlCol="0" anchor="t">
            <a:spAutoFit/>
          </a:bodyPr>
          <a:p>
            <a:r>
              <a:rPr lang="en-US" b="1"/>
              <a:t>Sqoop Import</a:t>
            </a:r>
            <a:endParaRPr lang="en-US" b="1"/>
          </a:p>
          <a:p>
            <a:pPr marL="342900" indent="-342900">
              <a:buFont typeface="Wingdings" panose="05000000000000000000" charset="0"/>
              <a:buChar char="ü"/>
            </a:pPr>
            <a:r>
              <a:rPr lang="en-US"/>
              <a:t>The import tool</a:t>
            </a:r>
            <a:r>
              <a:rPr lang="en-US" b="1">
                <a:solidFill>
                  <a:srgbClr val="FF0000"/>
                </a:solidFill>
              </a:rPr>
              <a:t> imports individual tables</a:t>
            </a:r>
            <a:r>
              <a:rPr lang="en-US"/>
              <a:t> from</a:t>
            </a:r>
            <a:r>
              <a:rPr lang="en-US" b="1">
                <a:solidFill>
                  <a:srgbClr val="7030A0"/>
                </a:solidFill>
              </a:rPr>
              <a:t> RDBMS to HDFS.</a:t>
            </a:r>
            <a:endParaRPr lang="en-US"/>
          </a:p>
          <a:p>
            <a:pPr marL="342900" indent="-342900">
              <a:buFont typeface="Wingdings" panose="05000000000000000000" charset="0"/>
              <a:buChar char="ü"/>
            </a:pPr>
            <a:r>
              <a:rPr lang="en-US"/>
              <a:t> </a:t>
            </a:r>
            <a:r>
              <a:rPr lang="en-US" b="1">
                <a:solidFill>
                  <a:srgbClr val="FF0000"/>
                </a:solidFill>
              </a:rPr>
              <a:t>Each row </a:t>
            </a:r>
            <a:r>
              <a:rPr lang="en-US"/>
              <a:t>in a table is</a:t>
            </a:r>
            <a:r>
              <a:rPr lang="en-US">
                <a:solidFill>
                  <a:srgbClr val="FF0000"/>
                </a:solidFill>
              </a:rPr>
              <a:t> treated as a record</a:t>
            </a:r>
            <a:r>
              <a:rPr lang="en-US"/>
              <a:t> in</a:t>
            </a:r>
            <a:r>
              <a:rPr lang="en-US" b="1">
                <a:solidFill>
                  <a:srgbClr val="7030A0"/>
                </a:solidFill>
              </a:rPr>
              <a:t> HDFS.</a:t>
            </a:r>
            <a:r>
              <a:rPr lang="en-US"/>
              <a:t> </a:t>
            </a:r>
            <a:endParaRPr lang="en-US"/>
          </a:p>
          <a:p>
            <a:pPr marL="342900" indent="-342900">
              <a:buFont typeface="Wingdings" panose="05000000000000000000" charset="0"/>
              <a:buChar char="ü"/>
            </a:pPr>
            <a:r>
              <a:rPr lang="en-US"/>
              <a:t>All records are stored as</a:t>
            </a:r>
            <a:r>
              <a:rPr lang="en-US">
                <a:solidFill>
                  <a:srgbClr val="FF0000"/>
                </a:solidFill>
              </a:rPr>
              <a:t> </a:t>
            </a:r>
            <a:r>
              <a:rPr lang="en-US" b="1">
                <a:solidFill>
                  <a:srgbClr val="FF0000"/>
                </a:solidFill>
              </a:rPr>
              <a:t>text data in text files</a:t>
            </a:r>
            <a:r>
              <a:rPr lang="en-US"/>
              <a:t> or </a:t>
            </a:r>
            <a:r>
              <a:rPr lang="en-US" b="1">
                <a:solidFill>
                  <a:srgbClr val="FF0000"/>
                </a:solidFill>
              </a:rPr>
              <a:t>as binary data</a:t>
            </a:r>
            <a:r>
              <a:rPr lang="en-US"/>
              <a:t> in </a:t>
            </a:r>
            <a:r>
              <a:rPr lang="en-US" b="1">
                <a:solidFill>
                  <a:srgbClr val="7030A0"/>
                </a:solidFill>
              </a:rPr>
              <a:t>Avro and Sequence files.</a:t>
            </a:r>
            <a:endParaRPr lang="en-US" b="1">
              <a:solidFill>
                <a:srgbClr val="7030A0"/>
              </a:solidFill>
            </a:endParaRPr>
          </a:p>
          <a:p>
            <a:pPr marL="342900" indent="-342900"/>
            <a:endParaRPr lang="en-US" b="1"/>
          </a:p>
          <a:p>
            <a:r>
              <a:rPr lang="en-US" b="1"/>
              <a:t>Sqoop Export</a:t>
            </a:r>
            <a:endParaRPr lang="en-US" b="1"/>
          </a:p>
          <a:p>
            <a:pPr marL="285750" indent="-285750">
              <a:buFont typeface="Wingdings" panose="05000000000000000000" charset="0"/>
              <a:buChar char="ü"/>
            </a:pPr>
            <a:r>
              <a:rPr lang="en-US"/>
              <a:t>The export tool </a:t>
            </a:r>
            <a:r>
              <a:rPr lang="en-US" b="1">
                <a:solidFill>
                  <a:srgbClr val="FF0000"/>
                </a:solidFill>
              </a:rPr>
              <a:t>exports a set of files</a:t>
            </a:r>
            <a:r>
              <a:rPr lang="en-US"/>
              <a:t> from </a:t>
            </a:r>
            <a:r>
              <a:rPr lang="en-US" b="1">
                <a:solidFill>
                  <a:srgbClr val="7030A0"/>
                </a:solidFill>
              </a:rPr>
              <a:t>HDFS back to an RDBMS.</a:t>
            </a:r>
            <a:r>
              <a:rPr lang="en-US"/>
              <a:t> </a:t>
            </a:r>
            <a:endParaRPr lang="en-US"/>
          </a:p>
          <a:p>
            <a:pPr marL="285750" indent="-285750">
              <a:buFont typeface="Wingdings" panose="05000000000000000000" charset="0"/>
              <a:buChar char="ü"/>
            </a:pPr>
            <a:r>
              <a:rPr lang="en-US"/>
              <a:t>The </a:t>
            </a:r>
            <a:r>
              <a:rPr lang="en-US" b="1">
                <a:solidFill>
                  <a:srgbClr val="FF0000"/>
                </a:solidFill>
              </a:rPr>
              <a:t>files given as input to Sqoop contain records</a:t>
            </a:r>
            <a:r>
              <a:rPr lang="en-US"/>
              <a:t>, which are called</a:t>
            </a:r>
            <a:r>
              <a:rPr lang="en-US" b="1">
                <a:solidFill>
                  <a:srgbClr val="7030A0"/>
                </a:solidFill>
              </a:rPr>
              <a:t> as rows in table</a:t>
            </a:r>
            <a:r>
              <a:rPr lang="en-US"/>
              <a:t>.</a:t>
            </a:r>
            <a:endParaRPr lang="en-US"/>
          </a:p>
          <a:p>
            <a:pPr marL="285750" indent="-285750">
              <a:buFont typeface="Wingdings" panose="05000000000000000000" charset="0"/>
              <a:buChar char="ü"/>
            </a:pPr>
            <a:r>
              <a:rPr lang="en-US"/>
              <a:t>Those are</a:t>
            </a:r>
            <a:r>
              <a:rPr lang="en-US" b="1">
                <a:solidFill>
                  <a:srgbClr val="FF0000"/>
                </a:solidFill>
              </a:rPr>
              <a:t> read and parsed i</a:t>
            </a:r>
            <a:r>
              <a:rPr lang="en-US"/>
              <a:t>nto a </a:t>
            </a:r>
            <a:r>
              <a:rPr lang="en-US" b="1">
                <a:solidFill>
                  <a:srgbClr val="7030A0"/>
                </a:solidFill>
              </a:rPr>
              <a:t>set of records and delimited with user-specified delimiter.</a:t>
            </a:r>
            <a:endParaRPr lang="en-US" b="1">
              <a:solidFill>
                <a:srgbClr val="7030A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r>
              <a:rPr lang="en-US"/>
              <a:t>Flume:</a:t>
            </a:r>
            <a:endParaRPr lang="en-US"/>
          </a:p>
          <a:p>
            <a:r>
              <a:rPr lang="en-US"/>
              <a:t>Flume Agents have the ability to transfer data created by a streaming application to data stores like HDFS and HBase.</a:t>
            </a:r>
            <a:endParaRPr lang="en-US"/>
          </a:p>
        </p:txBody>
      </p:sp>
      <p:sp>
        <p:nvSpPr>
          <p:cNvPr id="4" name="Content Placeholder 3"/>
          <p:cNvSpPr>
            <a:spLocks noGrp="1"/>
          </p:cNvSpPr>
          <p:nvPr>
            <p:ph sz="half" idx="2"/>
          </p:nvPr>
        </p:nvSpPr>
        <p:spPr>
          <a:xfrm>
            <a:off x="6172200" y="1825625"/>
            <a:ext cx="5181600" cy="4351338"/>
          </a:xfrm>
        </p:spPr>
        <p:txBody>
          <a:bodyPr/>
          <a:p>
            <a:r>
              <a:rPr lang="en-US"/>
              <a:t>Sqoop:</a:t>
            </a:r>
            <a:endParaRPr lang="en-US"/>
          </a:p>
          <a:p>
            <a:r>
              <a:rPr lang="en-US"/>
              <a:t>Sqoop can be used to bulk import data from typical RDBMS to Hadoop storage structures like HDFS or Hive.</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idx="1"/>
          </p:nvPr>
        </p:nvPicPr>
        <p:blipFill>
          <a:blip r:embed="rId1"/>
          <a:stretch>
            <a:fillRect/>
          </a:stretch>
        </p:blipFill>
        <p:spPr>
          <a:xfrm>
            <a:off x="504825" y="203835"/>
            <a:ext cx="11303635" cy="645033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What is data ingestion? </a:t>
            </a:r>
            <a:endParaRPr lang="en-US"/>
          </a:p>
        </p:txBody>
      </p:sp>
      <p:sp>
        <p:nvSpPr>
          <p:cNvPr id="3" name="Content Placeholder 2"/>
          <p:cNvSpPr>
            <a:spLocks noGrp="1"/>
          </p:cNvSpPr>
          <p:nvPr>
            <p:ph idx="1"/>
          </p:nvPr>
        </p:nvSpPr>
        <p:spPr/>
        <p:txBody>
          <a:bodyPr/>
          <a:p>
            <a:r>
              <a:rPr lang="en-US" b="1"/>
              <a:t>Data ingestion</a:t>
            </a:r>
            <a:r>
              <a:rPr lang="en-US"/>
              <a:t> is</a:t>
            </a:r>
            <a:endParaRPr lang="en-US"/>
          </a:p>
          <a:p>
            <a:pPr lvl="1">
              <a:buFont typeface="Wingdings" panose="05000000000000000000" charset="0"/>
              <a:buChar char="ü"/>
            </a:pPr>
            <a:r>
              <a:rPr lang="en-US"/>
              <a:t> the</a:t>
            </a:r>
            <a:r>
              <a:rPr lang="en-US" sz="2800"/>
              <a:t> process of importing large, </a:t>
            </a:r>
            <a:endParaRPr lang="en-US" sz="2800"/>
          </a:p>
          <a:p>
            <a:pPr lvl="1">
              <a:buFont typeface="Wingdings" panose="05000000000000000000" charset="0"/>
              <a:buChar char="ü"/>
            </a:pPr>
            <a:r>
              <a:rPr lang="en-US" sz="2800"/>
              <a:t>assorted data files from multiple sources into a single,</a:t>
            </a:r>
            <a:endParaRPr lang="en-US" sz="2800"/>
          </a:p>
          <a:p>
            <a:pPr lvl="1">
              <a:buFont typeface="Wingdings" panose="05000000000000000000" charset="0"/>
              <a:buChar char="ü"/>
            </a:pPr>
            <a:r>
              <a:rPr lang="en-US" sz="2800"/>
              <a:t> cloud-based storage medium—a data warehouse, data mart or database—where it can be</a:t>
            </a:r>
            <a:r>
              <a:rPr lang="en-US" sz="2800" b="1">
                <a:solidFill>
                  <a:srgbClr val="FF0000"/>
                </a:solidFill>
              </a:rPr>
              <a:t> accessed and analyzed.</a:t>
            </a:r>
            <a:endParaRPr lang="en-US" sz="2800" b="1">
              <a:solidFill>
                <a:srgbClr val="FF0000"/>
              </a:solidFill>
            </a:endParaRPr>
          </a:p>
          <a:p>
            <a:pPr marL="457200" lvl="1" indent="0">
              <a:buFont typeface="Wingdings" panose="05000000000000000000" charset="0"/>
              <a:buNone/>
            </a:pPr>
            <a:endParaRPr lang="en-US" sz="2800"/>
          </a:p>
          <a:p>
            <a:r>
              <a:rPr lang="en-US"/>
              <a:t>As data may be in</a:t>
            </a:r>
            <a:r>
              <a:rPr lang="en-US" b="1"/>
              <a:t> multiple different forms</a:t>
            </a:r>
            <a:r>
              <a:rPr lang="en-US"/>
              <a:t> and </a:t>
            </a:r>
            <a:r>
              <a:rPr lang="en-US" b="1"/>
              <a:t>come from hundreds of sources</a:t>
            </a:r>
            <a:r>
              <a:rPr lang="en-US"/>
              <a:t>, it is</a:t>
            </a:r>
            <a:r>
              <a:rPr lang="en-US" b="1">
                <a:solidFill>
                  <a:srgbClr val="FF0000"/>
                </a:solidFill>
              </a:rPr>
              <a:t> sanitized </a:t>
            </a:r>
            <a:r>
              <a:rPr lang="en-US"/>
              <a:t>and </a:t>
            </a:r>
            <a:r>
              <a:rPr lang="en-US" b="1">
                <a:solidFill>
                  <a:srgbClr val="FF0000"/>
                </a:solidFill>
              </a:rPr>
              <a:t>transformed </a:t>
            </a:r>
            <a:r>
              <a:rPr lang="en-US"/>
              <a:t>into a </a:t>
            </a:r>
            <a:r>
              <a:rPr lang="en-US" b="1">
                <a:solidFill>
                  <a:srgbClr val="FF0000"/>
                </a:solidFill>
              </a:rPr>
              <a:t>uniform format using an extract/transform/load (ETL) process.</a:t>
            </a:r>
            <a:endParaRPr lang="en-US" b="1">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Data Ingestion</a:t>
            </a:r>
            <a:endParaRPr lang="en-US"/>
          </a:p>
        </p:txBody>
      </p:sp>
      <p:sp>
        <p:nvSpPr>
          <p:cNvPr id="3" name="Content Placeholder 2"/>
          <p:cNvSpPr>
            <a:spLocks noGrp="1"/>
          </p:cNvSpPr>
          <p:nvPr>
            <p:ph idx="1"/>
          </p:nvPr>
        </p:nvSpPr>
        <p:spPr>
          <a:xfrm>
            <a:off x="923290" y="1510030"/>
            <a:ext cx="10515600" cy="4351338"/>
          </a:xfrm>
        </p:spPr>
        <p:txBody>
          <a:bodyPr/>
          <a:p>
            <a:r>
              <a:rPr lang="en-US"/>
              <a:t>Ingestion is</a:t>
            </a:r>
            <a:r>
              <a:rPr lang="en-US" b="1"/>
              <a:t> the process of getting data into a system</a:t>
            </a:r>
            <a:r>
              <a:rPr lang="en-US"/>
              <a:t> with</a:t>
            </a:r>
            <a:endParaRPr lang="en-US"/>
          </a:p>
          <a:p>
            <a:pPr>
              <a:buFont typeface="Wingdings" panose="05000000000000000000" charset="0"/>
              <a:buChar char="ü"/>
            </a:pPr>
            <a:r>
              <a:rPr lang="en-US"/>
              <a:t> </a:t>
            </a:r>
            <a:r>
              <a:rPr lang="en-US" b="1">
                <a:solidFill>
                  <a:srgbClr val="FF0000"/>
                </a:solidFill>
              </a:rPr>
              <a:t>minimal processing or </a:t>
            </a:r>
            <a:endParaRPr lang="en-US" b="1">
              <a:solidFill>
                <a:srgbClr val="FF0000"/>
              </a:solidFill>
            </a:endParaRPr>
          </a:p>
          <a:p>
            <a:pPr>
              <a:buFont typeface="Wingdings" panose="05000000000000000000" charset="0"/>
              <a:buChar char="ü"/>
            </a:pPr>
            <a:r>
              <a:rPr lang="en-US" b="1">
                <a:solidFill>
                  <a:srgbClr val="FF0000"/>
                </a:solidFill>
              </a:rPr>
              <a:t>transformation  </a:t>
            </a:r>
            <a:r>
              <a:rPr lang="en-US"/>
              <a:t>applied during</a:t>
            </a:r>
            <a:r>
              <a:rPr lang="en-US" b="1"/>
              <a:t> ingestion.</a:t>
            </a:r>
            <a:endParaRPr lang="en-US"/>
          </a:p>
          <a:p>
            <a:r>
              <a:rPr lang="en-US" b="1">
                <a:gradFill>
                  <a:gsLst>
                    <a:gs pos="0">
                      <a:srgbClr val="7B32B2"/>
                    </a:gs>
                    <a:gs pos="100000">
                      <a:srgbClr val="401A5D"/>
                    </a:gs>
                  </a:gsLst>
                  <a:lin scaled="0"/>
                </a:gradFill>
              </a:rPr>
              <a:t>Sqoop</a:t>
            </a:r>
            <a:r>
              <a:rPr lang="en-US"/>
              <a:t> and </a:t>
            </a:r>
            <a:r>
              <a:rPr lang="en-US" b="1">
                <a:gradFill>
                  <a:gsLst>
                    <a:gs pos="0">
                      <a:srgbClr val="7B32B2"/>
                    </a:gs>
                    <a:gs pos="100000">
                      <a:srgbClr val="401A5D"/>
                    </a:gs>
                  </a:gsLst>
                  <a:lin scaled="0"/>
                </a:gradFill>
              </a:rPr>
              <a:t>Flume</a:t>
            </a:r>
            <a:r>
              <a:rPr lang="en-US"/>
              <a:t> are </a:t>
            </a:r>
            <a:r>
              <a:rPr lang="en-US" b="1"/>
              <a:t>two</a:t>
            </a:r>
            <a:r>
              <a:rPr lang="en-US"/>
              <a:t> </a:t>
            </a:r>
            <a:r>
              <a:rPr lang="en-US" b="1"/>
              <a:t>data integration frameworks </a:t>
            </a:r>
            <a:r>
              <a:rPr lang="en-US"/>
              <a:t>that are heavily used for</a:t>
            </a:r>
            <a:r>
              <a:rPr lang="en-US" b="1"/>
              <a:t> ingesting data into HDFS.</a:t>
            </a:r>
            <a:endParaRPr lang="en-US"/>
          </a:p>
          <a:p>
            <a:r>
              <a:rPr lang="en-US"/>
              <a:t>Which one of them you use depends on from </a:t>
            </a:r>
            <a:endParaRPr lang="en-US"/>
          </a:p>
          <a:p>
            <a:pPr>
              <a:buFont typeface="Wingdings" panose="05000000000000000000" charset="0"/>
              <a:buChar char="Ø"/>
            </a:pPr>
            <a:r>
              <a:rPr lang="en-US" b="1">
                <a:solidFill>
                  <a:srgbClr val="00B0F0"/>
                </a:solidFill>
              </a:rPr>
              <a:t>where the data is coming and </a:t>
            </a:r>
            <a:endParaRPr lang="en-US" b="1">
              <a:solidFill>
                <a:srgbClr val="00B0F0"/>
              </a:solidFill>
            </a:endParaRPr>
          </a:p>
          <a:p>
            <a:pPr>
              <a:buFont typeface="Wingdings" panose="05000000000000000000" charset="0"/>
              <a:buChar char="Ø"/>
            </a:pPr>
            <a:r>
              <a:rPr lang="en-US" b="1">
                <a:solidFill>
                  <a:srgbClr val="00B0F0"/>
                </a:solidFill>
              </a:rPr>
              <a:t>how you would need to use it.</a:t>
            </a:r>
            <a:endParaRPr lang="en-US" b="1">
              <a:solidFill>
                <a:srgbClr val="00B0F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Refrences </a:t>
            </a:r>
            <a:endParaRPr lang="en-US"/>
          </a:p>
        </p:txBody>
      </p:sp>
      <p:sp>
        <p:nvSpPr>
          <p:cNvPr id="3" name="Content Placeholder 2"/>
          <p:cNvSpPr>
            <a:spLocks noGrp="1"/>
          </p:cNvSpPr>
          <p:nvPr>
            <p:ph idx="1"/>
          </p:nvPr>
        </p:nvSpPr>
        <p:spPr/>
        <p:txBody>
          <a:bodyPr/>
          <a:p>
            <a:r>
              <a:rPr lang="en-US"/>
              <a:t>https://www.coursehero.com/file/46370317/Lecture9-SqoopFlumepdf/</a:t>
            </a:r>
            <a:endParaRPr lang="en-US"/>
          </a:p>
          <a:p>
            <a:r>
              <a:rPr lang="en-US"/>
              <a:t>https://www.tutorialspoint.com/sqoop/sqoop_introduction.htm</a:t>
            </a:r>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2456815" y="615315"/>
            <a:ext cx="7277100" cy="52527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96900"/>
          </a:xfrm>
        </p:spPr>
        <p:txBody>
          <a:bodyPr>
            <a:normAutofit fontScale="90000"/>
          </a:bodyPr>
          <a:p>
            <a:r>
              <a:rPr lang="en-US">
                <a:solidFill>
                  <a:srgbClr val="7030A0"/>
                </a:solidFill>
              </a:rPr>
              <a:t>Hadoop cluster</a:t>
            </a:r>
            <a:r>
              <a:rPr lang="en-US"/>
              <a:t> </a:t>
            </a:r>
            <a:endParaRPr lang="en-US"/>
          </a:p>
        </p:txBody>
      </p:sp>
      <p:sp>
        <p:nvSpPr>
          <p:cNvPr id="3" name="Content Placeholder 2"/>
          <p:cNvSpPr>
            <a:spLocks noGrp="1"/>
          </p:cNvSpPr>
          <p:nvPr>
            <p:ph sz="half" idx="1"/>
          </p:nvPr>
        </p:nvSpPr>
        <p:spPr>
          <a:xfrm>
            <a:off x="352425" y="1109345"/>
            <a:ext cx="5667375" cy="5067935"/>
          </a:xfrm>
        </p:spPr>
        <p:txBody>
          <a:bodyPr>
            <a:noAutofit/>
          </a:bodyPr>
          <a:p>
            <a:r>
              <a:rPr lang="en-US" sz="2000"/>
              <a:t>A Hadoop cluster is a </a:t>
            </a:r>
            <a:r>
              <a:rPr lang="en-US" sz="2000">
                <a:solidFill>
                  <a:srgbClr val="FF0000"/>
                </a:solidFill>
              </a:rPr>
              <a:t>collection of computers</a:t>
            </a:r>
            <a:r>
              <a:rPr lang="en-US" sz="2000"/>
              <a:t>, known as</a:t>
            </a:r>
            <a:r>
              <a:rPr lang="en-US" sz="2000" b="1" u="sng"/>
              <a:t> nodes</a:t>
            </a:r>
            <a:r>
              <a:rPr lang="en-US" sz="2000"/>
              <a:t>, that are </a:t>
            </a:r>
            <a:r>
              <a:rPr lang="en-US" sz="2000" b="1" u="sng"/>
              <a:t>networked together </a:t>
            </a:r>
            <a:r>
              <a:rPr lang="en-US" sz="2000"/>
              <a:t>to perform these</a:t>
            </a:r>
            <a:r>
              <a:rPr lang="en-US" sz="2000" b="1" u="sng"/>
              <a:t> kinds of parallel computations on big data sets.</a:t>
            </a:r>
            <a:endParaRPr lang="en-US" sz="2000" b="1" u="sng"/>
          </a:p>
          <a:p>
            <a:r>
              <a:rPr lang="en-US" sz="2000"/>
              <a:t>A small Hadoop cluster includes</a:t>
            </a:r>
            <a:r>
              <a:rPr lang="en-US" sz="2000" b="1"/>
              <a:t> </a:t>
            </a:r>
            <a:r>
              <a:rPr lang="en-US" sz="2000" b="1">
                <a:solidFill>
                  <a:srgbClr val="00B0F0"/>
                </a:solidFill>
              </a:rPr>
              <a:t>single master</a:t>
            </a:r>
            <a:r>
              <a:rPr lang="en-US" sz="2000">
                <a:solidFill>
                  <a:srgbClr val="00B0F0"/>
                </a:solidFill>
              </a:rPr>
              <a:t> </a:t>
            </a:r>
            <a:r>
              <a:rPr lang="en-US" sz="2000"/>
              <a:t>and </a:t>
            </a:r>
            <a:r>
              <a:rPr lang="en-US" sz="2000" b="1">
                <a:solidFill>
                  <a:srgbClr val="00B0F0"/>
                </a:solidFill>
              </a:rPr>
              <a:t>multiple worker nodes</a:t>
            </a:r>
            <a:endParaRPr lang="en-US" sz="2000" b="1">
              <a:solidFill>
                <a:srgbClr val="00B0F0"/>
              </a:solidFill>
            </a:endParaRPr>
          </a:p>
          <a:p>
            <a:r>
              <a:rPr lang="en-US" sz="2000" u="sng">
                <a:solidFill>
                  <a:srgbClr val="FF0000"/>
                </a:solidFill>
              </a:rPr>
              <a:t>Master Node</a:t>
            </a:r>
            <a:endParaRPr lang="en-US" sz="2000" u="sng">
              <a:solidFill>
                <a:srgbClr val="FF0000"/>
              </a:solidFill>
            </a:endParaRPr>
          </a:p>
          <a:p>
            <a:pPr lvl="1">
              <a:buFont typeface="Wingdings" panose="05000000000000000000" charset="0"/>
              <a:buChar char="ü"/>
            </a:pPr>
            <a:r>
              <a:rPr lang="en-US" sz="2000">
                <a:sym typeface="+mn-ea"/>
              </a:rPr>
              <a:t>Data Node   </a:t>
            </a:r>
            <a:endParaRPr lang="en-US" sz="2000"/>
          </a:p>
          <a:p>
            <a:pPr lvl="1">
              <a:buFont typeface="Wingdings" panose="05000000000000000000" charset="0"/>
              <a:buChar char="ü"/>
            </a:pPr>
            <a:r>
              <a:rPr lang="en-US" sz="2000">
                <a:sym typeface="+mn-ea"/>
              </a:rPr>
              <a:t>Name Node</a:t>
            </a:r>
            <a:endParaRPr lang="en-US" sz="2000"/>
          </a:p>
          <a:p>
            <a:pPr lvl="1">
              <a:buFont typeface="Wingdings" panose="05000000000000000000" charset="0"/>
              <a:buChar char="ü"/>
            </a:pPr>
            <a:r>
              <a:rPr lang="en-US" sz="2000">
                <a:sym typeface="+mn-ea"/>
              </a:rPr>
              <a:t>Job Tracker </a:t>
            </a:r>
            <a:endParaRPr lang="en-US" sz="2000"/>
          </a:p>
          <a:p>
            <a:pPr lvl="1">
              <a:buFont typeface="Wingdings" panose="05000000000000000000" charset="0"/>
              <a:buChar char="ü"/>
            </a:pPr>
            <a:r>
              <a:rPr lang="en-US" sz="2000">
                <a:sym typeface="+mn-ea"/>
              </a:rPr>
              <a:t>Task Tracker</a:t>
            </a:r>
            <a:endParaRPr lang="en-US" sz="2000" u="sng">
              <a:solidFill>
                <a:srgbClr val="FF0000"/>
              </a:solidFill>
            </a:endParaRPr>
          </a:p>
          <a:p>
            <a:r>
              <a:rPr lang="en-US" sz="2000" u="sng">
                <a:solidFill>
                  <a:srgbClr val="FF0000"/>
                </a:solidFill>
              </a:rPr>
              <a:t>Slave Node    </a:t>
            </a:r>
            <a:r>
              <a:rPr lang="en-US" sz="2000"/>
              <a:t>       </a:t>
            </a:r>
            <a:r>
              <a:rPr lang="en-US" sz="2000" u="sng">
                <a:solidFill>
                  <a:srgbClr val="FF0000"/>
                </a:solidFill>
              </a:rPr>
              <a:t> </a:t>
            </a:r>
            <a:r>
              <a:rPr lang="en-US" sz="2000"/>
              <a:t>             </a:t>
            </a:r>
            <a:endParaRPr lang="en-US" sz="2000"/>
          </a:p>
          <a:p>
            <a:pPr lvl="1">
              <a:buFont typeface="Wingdings" panose="05000000000000000000" charset="0"/>
              <a:buChar char="ü"/>
            </a:pPr>
            <a:r>
              <a:rPr lang="en-US" sz="2000">
                <a:sym typeface="+mn-ea"/>
              </a:rPr>
              <a:t> Data Node </a:t>
            </a:r>
            <a:endParaRPr lang="en-US" sz="2000">
              <a:sym typeface="+mn-ea"/>
            </a:endParaRPr>
          </a:p>
          <a:p>
            <a:pPr lvl="1">
              <a:buFont typeface="Wingdings" panose="05000000000000000000" charset="0"/>
              <a:buChar char="ü"/>
            </a:pPr>
            <a:r>
              <a:rPr lang="en-US" sz="2000"/>
              <a:t> Task Tracker</a:t>
            </a:r>
            <a:endParaRPr lang="en-US" sz="2000"/>
          </a:p>
        </p:txBody>
      </p:sp>
      <p:pic>
        <p:nvPicPr>
          <p:cNvPr id="4" name="Content Placeholder 3"/>
          <p:cNvPicPr>
            <a:picLocks noChangeAspect="1"/>
          </p:cNvPicPr>
          <p:nvPr>
            <p:ph sz="half" idx="2"/>
          </p:nvPr>
        </p:nvPicPr>
        <p:blipFill>
          <a:blip r:embed="rId1"/>
          <a:stretch>
            <a:fillRect/>
          </a:stretch>
        </p:blipFill>
        <p:spPr>
          <a:xfrm>
            <a:off x="5937885" y="264795"/>
            <a:ext cx="5880100" cy="62096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889125" y="253365"/>
            <a:ext cx="8235315" cy="59728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182370" y="552450"/>
            <a:ext cx="9827895" cy="60020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The Design of HDFS :</a:t>
            </a:r>
            <a:br>
              <a:rPr lang="en-US"/>
            </a:br>
            <a:endParaRPr lang="en-US"/>
          </a:p>
        </p:txBody>
      </p:sp>
      <p:sp>
        <p:nvSpPr>
          <p:cNvPr id="3" name="Content Placeholder 2"/>
          <p:cNvSpPr>
            <a:spLocks noGrp="1"/>
          </p:cNvSpPr>
          <p:nvPr>
            <p:ph idx="1"/>
          </p:nvPr>
        </p:nvSpPr>
        <p:spPr>
          <a:xfrm>
            <a:off x="947420" y="1182370"/>
            <a:ext cx="10721975" cy="5043170"/>
          </a:xfrm>
        </p:spPr>
        <p:txBody>
          <a:bodyPr>
            <a:normAutofit fontScale="60000"/>
          </a:bodyPr>
          <a:p>
            <a:r>
              <a:rPr lang="en-US"/>
              <a:t>HDFS is a filesystem designed for</a:t>
            </a:r>
            <a:r>
              <a:rPr lang="en-US" b="1"/>
              <a:t> storing very large files</a:t>
            </a:r>
            <a:r>
              <a:rPr lang="en-US"/>
              <a:t> with </a:t>
            </a:r>
            <a:r>
              <a:rPr lang="en-US" b="1"/>
              <a:t>streaming data access patterns, running on clusters of commodity hardware.</a:t>
            </a:r>
            <a:endParaRPr lang="en-US" b="1"/>
          </a:p>
          <a:p>
            <a:pPr marL="0" indent="0">
              <a:buNone/>
            </a:pPr>
            <a:r>
              <a:rPr lang="en-US" b="1"/>
              <a:t>Very large files:</a:t>
            </a:r>
            <a:endParaRPr lang="en-US" b="1"/>
          </a:p>
          <a:p>
            <a:pPr>
              <a:buFont typeface="Wingdings" panose="05000000000000000000" charset="0"/>
              <a:buChar char="Ø"/>
            </a:pPr>
            <a:r>
              <a:rPr lang="en-US"/>
              <a:t>“Very large” in this context means files that are hundreds of</a:t>
            </a:r>
            <a:r>
              <a:rPr lang="en-US" b="1"/>
              <a:t> megabytes</a:t>
            </a:r>
            <a:r>
              <a:rPr lang="en-US"/>
              <a:t>, </a:t>
            </a:r>
            <a:r>
              <a:rPr lang="en-US" b="1"/>
              <a:t>gigabytes</a:t>
            </a:r>
            <a:r>
              <a:rPr lang="en-US"/>
              <a:t>, or </a:t>
            </a:r>
            <a:r>
              <a:rPr lang="en-US" b="1"/>
              <a:t>terabytes</a:t>
            </a:r>
            <a:r>
              <a:rPr lang="en-US"/>
              <a:t> in size. </a:t>
            </a:r>
            <a:endParaRPr lang="en-US"/>
          </a:p>
          <a:p>
            <a:pPr>
              <a:buFont typeface="Wingdings" panose="05000000000000000000" charset="0"/>
              <a:buChar char="Ø"/>
            </a:pPr>
            <a:r>
              <a:rPr lang="en-US"/>
              <a:t>There are Hadoop clusters running today that</a:t>
            </a:r>
            <a:r>
              <a:rPr lang="en-US" u="sng"/>
              <a:t> store petabytes </a:t>
            </a:r>
            <a:r>
              <a:rPr lang="en-US"/>
              <a:t>of data.</a:t>
            </a:r>
            <a:endParaRPr lang="en-US"/>
          </a:p>
          <a:p>
            <a:pPr>
              <a:buNone/>
            </a:pPr>
            <a:r>
              <a:rPr lang="en-US" b="1"/>
              <a:t>Streaming data access :</a:t>
            </a:r>
            <a:endParaRPr lang="en-US" b="1"/>
          </a:p>
          <a:p>
            <a:pPr>
              <a:buFont typeface="Wingdings" panose="05000000000000000000" charset="0"/>
              <a:buChar char="Ø"/>
            </a:pPr>
            <a:r>
              <a:rPr lang="en-US"/>
              <a:t>HDFS is built around the idea that the most efficient </a:t>
            </a:r>
            <a:r>
              <a:rPr lang="en-US" b="1"/>
              <a:t>data processing pattern</a:t>
            </a:r>
            <a:r>
              <a:rPr lang="en-US"/>
              <a:t> is a </a:t>
            </a:r>
            <a:r>
              <a:rPr lang="en-US" u="sng"/>
              <a:t>write-once, readmany-times pattern.</a:t>
            </a:r>
            <a:r>
              <a:rPr lang="en-US"/>
              <a:t> </a:t>
            </a:r>
            <a:endParaRPr lang="en-US"/>
          </a:p>
          <a:p>
            <a:pPr>
              <a:buFont typeface="Wingdings" panose="05000000000000000000" charset="0"/>
              <a:buChar char="Ø"/>
            </a:pPr>
            <a:r>
              <a:rPr lang="en-US"/>
              <a:t>A dataset is typically generated or copied from source, then various analyses are performed on that dataset over time.</a:t>
            </a:r>
            <a:endParaRPr lang="en-US"/>
          </a:p>
          <a:p>
            <a:pPr>
              <a:buNone/>
            </a:pPr>
            <a:r>
              <a:rPr lang="en-US" b="1"/>
              <a:t>Commodity hardware :</a:t>
            </a:r>
            <a:endParaRPr lang="en-US" b="1"/>
          </a:p>
          <a:p>
            <a:pPr>
              <a:lnSpc>
                <a:spcPct val="150000"/>
              </a:lnSpc>
              <a:buFont typeface="Wingdings" panose="05000000000000000000" charset="0"/>
              <a:buChar char="Ø"/>
            </a:pPr>
            <a:r>
              <a:rPr lang="en-US"/>
              <a:t>Hadoop doesn’t require expensive, highly reliable hardware to run on. It’s designed to run on clusters of commodity hardware (commonly available hardware available from multiple vendors3) for which the chance of node failure across the cluster is high, at least for large clusters. </a:t>
            </a:r>
            <a:endParaRPr lang="en-US"/>
          </a:p>
          <a:p>
            <a:pPr>
              <a:lnSpc>
                <a:spcPct val="150000"/>
              </a:lnSpc>
              <a:buFont typeface="Wingdings" panose="05000000000000000000" charset="0"/>
              <a:buChar char="Ø"/>
            </a:pPr>
            <a:r>
              <a:rPr lang="en-US"/>
              <a:t>HDFS is designed to carry on working without a noticeable interruption to the user in the face of such failure.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HDFS Concepts</a:t>
            </a:r>
            <a:endParaRPr lang="en-US"/>
          </a:p>
        </p:txBody>
      </p:sp>
      <p:sp>
        <p:nvSpPr>
          <p:cNvPr id="3" name="Content Placeholder 2"/>
          <p:cNvSpPr>
            <a:spLocks noGrp="1"/>
          </p:cNvSpPr>
          <p:nvPr>
            <p:ph idx="1"/>
          </p:nvPr>
        </p:nvSpPr>
        <p:spPr/>
        <p:txBody>
          <a:bodyPr/>
          <a:p>
            <a:r>
              <a:rPr lang="en-US" b="1"/>
              <a:t>Blocks</a:t>
            </a:r>
            <a:r>
              <a:rPr lang="en-US"/>
              <a:t>:</a:t>
            </a:r>
            <a:endParaRPr lang="en-US"/>
          </a:p>
          <a:p>
            <a:pPr>
              <a:buFont typeface="Wingdings" panose="05000000000000000000" charset="0"/>
              <a:buChar char="Ø"/>
            </a:pPr>
            <a:r>
              <a:rPr lang="en-US"/>
              <a:t>HDFS has the concept of a blocks,which stores data in a block . </a:t>
            </a:r>
            <a:endParaRPr lang="en-US"/>
          </a:p>
          <a:p>
            <a:pPr>
              <a:buFont typeface="Wingdings" panose="05000000000000000000" charset="0"/>
              <a:buChar char="Ø"/>
            </a:pPr>
            <a:r>
              <a:rPr lang="en-US"/>
              <a:t> It  has a capacity to store larger  data  —64 MB for version 1.0 and 128MB for 2.0 version.</a:t>
            </a:r>
            <a:endParaRPr lang="en-US"/>
          </a:p>
          <a:p>
            <a:pPr>
              <a:buFont typeface="Wingdings" panose="05000000000000000000" charset="0"/>
              <a:buChar char="Ø"/>
            </a:pPr>
            <a:r>
              <a:rPr lang="en-US"/>
              <a:t>Files in HDFS are broken into block-sized chunks, which are stored as independent units.</a:t>
            </a:r>
            <a:endParaRPr lang="en-US"/>
          </a:p>
          <a:p>
            <a:endParaRPr 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44170"/>
            <a:ext cx="10515600" cy="5833110"/>
          </a:xfrm>
        </p:spPr>
        <p:txBody>
          <a:bodyPr>
            <a:normAutofit fontScale="80000"/>
          </a:bodyPr>
          <a:p>
            <a:r>
              <a:rPr lang="en-US" b="1"/>
              <a:t>Having a block abstraction for a distributed filesystem brings several benefits.:</a:t>
            </a:r>
            <a:endParaRPr lang="en-US" b="1"/>
          </a:p>
          <a:p>
            <a:pPr>
              <a:buFont typeface="Wingdings" panose="05000000000000000000" charset="0"/>
              <a:buChar char="Ø"/>
            </a:pPr>
            <a:r>
              <a:rPr lang="en-US" b="1"/>
              <a:t>The first benefit : </a:t>
            </a:r>
            <a:endParaRPr lang="en-US" b="1"/>
          </a:p>
          <a:p>
            <a:pPr marL="457200" indent="-457200"/>
            <a:r>
              <a:rPr lang="en-US"/>
              <a:t>A file can be </a:t>
            </a:r>
            <a:r>
              <a:rPr lang="en-US" b="1"/>
              <a:t>larger </a:t>
            </a:r>
            <a:r>
              <a:rPr lang="en-US"/>
              <a:t>than any single disk in the network.</a:t>
            </a:r>
            <a:endParaRPr lang="en-US"/>
          </a:p>
          <a:p>
            <a:pPr marL="457200" indent="-457200"/>
            <a:r>
              <a:rPr lang="en-US"/>
              <a:t> There’s nothing that requires the blocks from a file to be stored on the same disk, so they can take advantage of </a:t>
            </a:r>
            <a:r>
              <a:rPr lang="en-US" b="1">
                <a:solidFill>
                  <a:srgbClr val="FF0000"/>
                </a:solidFill>
              </a:rPr>
              <a:t>any of the disks in the cluster.</a:t>
            </a:r>
            <a:endParaRPr lang="en-US"/>
          </a:p>
          <a:p>
            <a:pPr>
              <a:buFont typeface="Wingdings" panose="05000000000000000000" charset="0"/>
              <a:buChar char="Ø"/>
            </a:pPr>
            <a:r>
              <a:rPr lang="en-US" b="1"/>
              <a:t>Second:</a:t>
            </a:r>
            <a:endParaRPr lang="en-US" b="1"/>
          </a:p>
          <a:p>
            <a:r>
              <a:rPr lang="en-US"/>
              <a:t>Making the unit of abstraction a block rather than a file simplifies the storage subsystem.</a:t>
            </a:r>
            <a:endParaRPr lang="en-US"/>
          </a:p>
          <a:p>
            <a:r>
              <a:rPr lang="en-US"/>
              <a:t> The storage subsystem deals with blocks, simplifying </a:t>
            </a:r>
            <a:r>
              <a:rPr lang="en-US" b="1">
                <a:solidFill>
                  <a:srgbClr val="FF0000"/>
                </a:solidFill>
              </a:rPr>
              <a:t>storage management</a:t>
            </a:r>
            <a:r>
              <a:rPr lang="en-US" b="1"/>
              <a:t> </a:t>
            </a:r>
            <a:r>
              <a:rPr lang="en-US"/>
              <a:t>(since blocks are a fixed size, it is easy to calculate how many can be stored on a given disk) and </a:t>
            </a:r>
            <a:r>
              <a:rPr lang="en-US" b="1">
                <a:solidFill>
                  <a:srgbClr val="FF0000"/>
                </a:solidFill>
              </a:rPr>
              <a:t>eliminating metadata concerns.</a:t>
            </a:r>
            <a:endParaRPr lang="en-US" b="1"/>
          </a:p>
          <a:p>
            <a:pPr>
              <a:buFont typeface="Wingdings" panose="05000000000000000000" charset="0"/>
              <a:buChar char="Ø"/>
            </a:pPr>
            <a:r>
              <a:rPr lang="en-US" b="1"/>
              <a:t>Third:</a:t>
            </a:r>
            <a:endParaRPr lang="en-US" b="1"/>
          </a:p>
          <a:p>
            <a:r>
              <a:rPr lang="en-US"/>
              <a:t>Blocks</a:t>
            </a:r>
            <a:r>
              <a:rPr lang="en-US" b="1"/>
              <a:t> fit well with replication</a:t>
            </a:r>
            <a:r>
              <a:rPr lang="en-US"/>
              <a:t> for</a:t>
            </a:r>
            <a:r>
              <a:rPr lang="en-US">
                <a:solidFill>
                  <a:srgbClr val="FF0000"/>
                </a:solidFill>
              </a:rPr>
              <a:t> providing fault tolerance</a:t>
            </a:r>
            <a:r>
              <a:rPr lang="en-US"/>
              <a:t> and </a:t>
            </a:r>
            <a:r>
              <a:rPr lang="en-US">
                <a:solidFill>
                  <a:srgbClr val="FF0000"/>
                </a:solidFill>
              </a:rPr>
              <a:t>availability</a:t>
            </a:r>
            <a:r>
              <a:rPr lang="en-US"/>
              <a:t>. </a:t>
            </a:r>
            <a:endParaRPr lang="en-US"/>
          </a:p>
          <a:p>
            <a:r>
              <a:rPr lang="en-US"/>
              <a:t>To insure against corrupted blocks and disk and machine failure, each block is replicated to a small number of  physically separate machines (typically three)</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9097</Words>
  <Application>WPS Presentation</Application>
  <PresentationFormat>Widescreen</PresentationFormat>
  <Paragraphs>200</Paragraphs>
  <Slides>29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Arial</vt:lpstr>
      <vt:lpstr>SimSun</vt:lpstr>
      <vt:lpstr>Wingdings</vt:lpstr>
      <vt:lpstr>Wingdings</vt:lpstr>
      <vt:lpstr>Calibri</vt:lpstr>
      <vt:lpstr>Microsoft YaHei</vt:lpstr>
      <vt:lpstr>Arial Unicode MS</vt:lpstr>
      <vt:lpstr>Calibri Light</vt:lpstr>
      <vt:lpstr>Office Theme</vt:lpstr>
      <vt:lpstr>PowerPoint 演示文稿</vt:lpstr>
      <vt:lpstr>HDFS:  </vt:lpstr>
      <vt:lpstr>PowerPoint 演示文稿</vt:lpstr>
      <vt:lpstr>Hadoop cluster </vt:lpstr>
      <vt:lpstr>PowerPoint 演示文稿</vt:lpstr>
      <vt:lpstr>PowerPoint 演示文稿</vt:lpstr>
      <vt:lpstr>The Design of HDFS : </vt:lpstr>
      <vt:lpstr>HDFS Concepts</vt:lpstr>
      <vt:lpstr>PowerPoint 演示文稿</vt:lpstr>
      <vt:lpstr>Hadoop’s Basic Data Flow</vt:lpstr>
      <vt:lpstr>Introduction to Flume </vt:lpstr>
      <vt:lpstr>It is principally designed to copy streaming data (log data) from various web servers to HDFS.</vt:lpstr>
      <vt:lpstr>Flume:-Data Transfer in Hadoop</vt:lpstr>
      <vt:lpstr>PowerPoint 演示文稿</vt:lpstr>
      <vt:lpstr>PowerPoint 演示文稿</vt:lpstr>
      <vt:lpstr>PowerPoint 演示文稿</vt:lpstr>
      <vt:lpstr>PowerPoint 演示文稿</vt:lpstr>
      <vt:lpstr>Applications of Flume </vt:lpstr>
      <vt:lpstr>PowerPoint 演示文稿</vt:lpstr>
      <vt:lpstr>Flume Agent </vt:lpstr>
      <vt:lpstr>Sqoop-(“SQL to Hadoop and Hadoop to SQL”)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admin</dc:creator>
  <cp:lastModifiedBy>admin</cp:lastModifiedBy>
  <cp:revision>66</cp:revision>
  <dcterms:created xsi:type="dcterms:W3CDTF">2023-04-26T03:04:00Z</dcterms:created>
  <dcterms:modified xsi:type="dcterms:W3CDTF">2023-05-03T05:04:35Z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42D8AF1EEBD34593842E65F51C8D6B6B</vt:lpwstr>
  </property>
  <property fmtid="{D5CDD505-2E9C-101B-9397-08002B2CF9AE}" pid="3" name="KSOProductBuildVer">
    <vt:lpwstr>1033-11.2.0.11417</vt:lpwstr>
  </property>
</Properties>
</file>