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3" r:id="rId7"/>
    <p:sldId id="264" r:id="rId8"/>
    <p:sldId id="265" r:id="rId9"/>
    <p:sldId id="261" r:id="rId10"/>
    <p:sldId id="26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469"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06366E5-BB4B-4475-A91E-207B0CBEB2F5}"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731DB2-3DBB-42F2-A358-29519D59A4B8}" type="slidenum">
              <a:rPr lang="en-IN" smtClean="0"/>
              <a:t>‹#›</a:t>
            </a:fld>
            <a:endParaRPr lang="en-IN"/>
          </a:p>
        </p:txBody>
      </p:sp>
    </p:spTree>
    <p:extLst>
      <p:ext uri="{BB962C8B-B14F-4D97-AF65-F5344CB8AC3E}">
        <p14:creationId xmlns:p14="http://schemas.microsoft.com/office/powerpoint/2010/main" val="324605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6366E5-BB4B-4475-A91E-207B0CBEB2F5}"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731DB2-3DBB-42F2-A358-29519D59A4B8}" type="slidenum">
              <a:rPr lang="en-IN" smtClean="0"/>
              <a:t>‹#›</a:t>
            </a:fld>
            <a:endParaRPr lang="en-IN"/>
          </a:p>
        </p:txBody>
      </p:sp>
    </p:spTree>
    <p:extLst>
      <p:ext uri="{BB962C8B-B14F-4D97-AF65-F5344CB8AC3E}">
        <p14:creationId xmlns:p14="http://schemas.microsoft.com/office/powerpoint/2010/main" val="1465137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6366E5-BB4B-4475-A91E-207B0CBEB2F5}"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731DB2-3DBB-42F2-A358-29519D59A4B8}" type="slidenum">
              <a:rPr lang="en-IN" smtClean="0"/>
              <a:t>‹#›</a:t>
            </a:fld>
            <a:endParaRPr lang="en-IN"/>
          </a:p>
        </p:txBody>
      </p:sp>
    </p:spTree>
    <p:extLst>
      <p:ext uri="{BB962C8B-B14F-4D97-AF65-F5344CB8AC3E}">
        <p14:creationId xmlns:p14="http://schemas.microsoft.com/office/powerpoint/2010/main" val="1606293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06366E5-BB4B-4475-A91E-207B0CBEB2F5}"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731DB2-3DBB-42F2-A358-29519D59A4B8}" type="slidenum">
              <a:rPr lang="en-IN" smtClean="0"/>
              <a:t>‹#›</a:t>
            </a:fld>
            <a:endParaRPr lang="en-IN"/>
          </a:p>
        </p:txBody>
      </p:sp>
    </p:spTree>
    <p:extLst>
      <p:ext uri="{BB962C8B-B14F-4D97-AF65-F5344CB8AC3E}">
        <p14:creationId xmlns:p14="http://schemas.microsoft.com/office/powerpoint/2010/main" val="570123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6366E5-BB4B-4475-A91E-207B0CBEB2F5}" type="datetimeFigureOut">
              <a:rPr lang="en-IN" smtClean="0"/>
              <a:t>04-06-2023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731DB2-3DBB-42F2-A358-29519D59A4B8}" type="slidenum">
              <a:rPr lang="en-IN" smtClean="0"/>
              <a:t>‹#›</a:t>
            </a:fld>
            <a:endParaRPr lang="en-IN"/>
          </a:p>
        </p:txBody>
      </p:sp>
    </p:spTree>
    <p:extLst>
      <p:ext uri="{BB962C8B-B14F-4D97-AF65-F5344CB8AC3E}">
        <p14:creationId xmlns:p14="http://schemas.microsoft.com/office/powerpoint/2010/main" val="1955338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06366E5-BB4B-4475-A91E-207B0CBEB2F5}" type="datetimeFigureOut">
              <a:rPr lang="en-IN" smtClean="0"/>
              <a:t>04-06-2023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731DB2-3DBB-42F2-A358-29519D59A4B8}" type="slidenum">
              <a:rPr lang="en-IN" smtClean="0"/>
              <a:t>‹#›</a:t>
            </a:fld>
            <a:endParaRPr lang="en-IN"/>
          </a:p>
        </p:txBody>
      </p:sp>
    </p:spTree>
    <p:extLst>
      <p:ext uri="{BB962C8B-B14F-4D97-AF65-F5344CB8AC3E}">
        <p14:creationId xmlns:p14="http://schemas.microsoft.com/office/powerpoint/2010/main" val="1352279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06366E5-BB4B-4475-A91E-207B0CBEB2F5}" type="datetimeFigureOut">
              <a:rPr lang="en-IN" smtClean="0"/>
              <a:t>04-06-2023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731DB2-3DBB-42F2-A358-29519D59A4B8}" type="slidenum">
              <a:rPr lang="en-IN" smtClean="0"/>
              <a:t>‹#›</a:t>
            </a:fld>
            <a:endParaRPr lang="en-IN"/>
          </a:p>
        </p:txBody>
      </p:sp>
    </p:spTree>
    <p:extLst>
      <p:ext uri="{BB962C8B-B14F-4D97-AF65-F5344CB8AC3E}">
        <p14:creationId xmlns:p14="http://schemas.microsoft.com/office/powerpoint/2010/main" val="1279959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06366E5-BB4B-4475-A91E-207B0CBEB2F5}" type="datetimeFigureOut">
              <a:rPr lang="en-IN" smtClean="0"/>
              <a:t>04-06-2023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731DB2-3DBB-42F2-A358-29519D59A4B8}" type="slidenum">
              <a:rPr lang="en-IN" smtClean="0"/>
              <a:t>‹#›</a:t>
            </a:fld>
            <a:endParaRPr lang="en-IN"/>
          </a:p>
        </p:txBody>
      </p:sp>
    </p:spTree>
    <p:extLst>
      <p:ext uri="{BB962C8B-B14F-4D97-AF65-F5344CB8AC3E}">
        <p14:creationId xmlns:p14="http://schemas.microsoft.com/office/powerpoint/2010/main" val="3385573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6366E5-BB4B-4475-A91E-207B0CBEB2F5}" type="datetimeFigureOut">
              <a:rPr lang="en-IN" smtClean="0"/>
              <a:t>04-06-2023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731DB2-3DBB-42F2-A358-29519D59A4B8}" type="slidenum">
              <a:rPr lang="en-IN" smtClean="0"/>
              <a:t>‹#›</a:t>
            </a:fld>
            <a:endParaRPr lang="en-IN"/>
          </a:p>
        </p:txBody>
      </p:sp>
    </p:spTree>
    <p:extLst>
      <p:ext uri="{BB962C8B-B14F-4D97-AF65-F5344CB8AC3E}">
        <p14:creationId xmlns:p14="http://schemas.microsoft.com/office/powerpoint/2010/main" val="1536010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6366E5-BB4B-4475-A91E-207B0CBEB2F5}" type="datetimeFigureOut">
              <a:rPr lang="en-IN" smtClean="0"/>
              <a:t>04-06-2023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731DB2-3DBB-42F2-A358-29519D59A4B8}" type="slidenum">
              <a:rPr lang="en-IN" smtClean="0"/>
              <a:t>‹#›</a:t>
            </a:fld>
            <a:endParaRPr lang="en-IN"/>
          </a:p>
        </p:txBody>
      </p:sp>
    </p:spTree>
    <p:extLst>
      <p:ext uri="{BB962C8B-B14F-4D97-AF65-F5344CB8AC3E}">
        <p14:creationId xmlns:p14="http://schemas.microsoft.com/office/powerpoint/2010/main" val="2302131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6366E5-BB4B-4475-A91E-207B0CBEB2F5}" type="datetimeFigureOut">
              <a:rPr lang="en-IN" smtClean="0"/>
              <a:t>04-06-2023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731DB2-3DBB-42F2-A358-29519D59A4B8}" type="slidenum">
              <a:rPr lang="en-IN" smtClean="0"/>
              <a:t>‹#›</a:t>
            </a:fld>
            <a:endParaRPr lang="en-IN"/>
          </a:p>
        </p:txBody>
      </p:sp>
    </p:spTree>
    <p:extLst>
      <p:ext uri="{BB962C8B-B14F-4D97-AF65-F5344CB8AC3E}">
        <p14:creationId xmlns:p14="http://schemas.microsoft.com/office/powerpoint/2010/main" val="1430566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6366E5-BB4B-4475-A91E-207B0CBEB2F5}" type="datetimeFigureOut">
              <a:rPr lang="en-IN" smtClean="0"/>
              <a:t>04-06-2023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731DB2-3DBB-42F2-A358-29519D59A4B8}" type="slidenum">
              <a:rPr lang="en-IN" smtClean="0"/>
              <a:t>‹#›</a:t>
            </a:fld>
            <a:endParaRPr lang="en-IN"/>
          </a:p>
        </p:txBody>
      </p:sp>
    </p:spTree>
    <p:extLst>
      <p:ext uri="{BB962C8B-B14F-4D97-AF65-F5344CB8AC3E}">
        <p14:creationId xmlns:p14="http://schemas.microsoft.com/office/powerpoint/2010/main" val="1563835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Autoencoders</a:t>
            </a:r>
            <a:endParaRPr lang="en-IN" dirty="0"/>
          </a:p>
        </p:txBody>
      </p:sp>
      <p:sp>
        <p:nvSpPr>
          <p:cNvPr id="3" name="Subtitle 2"/>
          <p:cNvSpPr>
            <a:spLocks noGrp="1"/>
          </p:cNvSpPr>
          <p:nvPr>
            <p:ph type="subTitle" idx="1"/>
          </p:nvPr>
        </p:nvSpPr>
        <p:spPr/>
        <p:txBody>
          <a:bodyPr/>
          <a:lstStyle/>
          <a:p>
            <a:r>
              <a:rPr lang="en-IN" dirty="0" smtClean="0"/>
              <a:t>Prof. </a:t>
            </a:r>
            <a:r>
              <a:rPr lang="en-IN" dirty="0" err="1" smtClean="0"/>
              <a:t>Ashwini</a:t>
            </a:r>
            <a:r>
              <a:rPr lang="en-IN" dirty="0" smtClean="0"/>
              <a:t> S </a:t>
            </a:r>
            <a:r>
              <a:rPr lang="en-IN" dirty="0" err="1" smtClean="0"/>
              <a:t>Gavali</a:t>
            </a:r>
            <a:endParaRPr lang="en-IN" dirty="0" smtClean="0"/>
          </a:p>
          <a:p>
            <a:r>
              <a:rPr lang="en-IN" dirty="0" smtClean="0"/>
              <a:t>Department of AI&amp;DS,</a:t>
            </a:r>
          </a:p>
          <a:p>
            <a:r>
              <a:rPr lang="en-IN" dirty="0" err="1" smtClean="0"/>
              <a:t>CSMSS,CSCOE,Chh</a:t>
            </a:r>
            <a:r>
              <a:rPr lang="en-IN" dirty="0" smtClean="0"/>
              <a:t>. </a:t>
            </a:r>
            <a:r>
              <a:rPr lang="en-IN" dirty="0" err="1" smtClean="0"/>
              <a:t>Sambhajiagar</a:t>
            </a:r>
            <a:endParaRPr lang="en-IN" dirty="0"/>
          </a:p>
        </p:txBody>
      </p:sp>
    </p:spTree>
    <p:extLst>
      <p:ext uri="{BB962C8B-B14F-4D97-AF65-F5344CB8AC3E}">
        <p14:creationId xmlns:p14="http://schemas.microsoft.com/office/powerpoint/2010/main" val="1031049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Image </a:t>
            </a:r>
            <a:r>
              <a:rPr lang="en-IN" dirty="0" err="1" smtClean="0"/>
              <a:t>denoising</a:t>
            </a:r>
            <a:endParaRPr lang="en-IN" dirty="0"/>
          </a:p>
        </p:txBody>
      </p:sp>
      <p:sp>
        <p:nvSpPr>
          <p:cNvPr id="3" name="Content Placeholder 2"/>
          <p:cNvSpPr>
            <a:spLocks noGrp="1"/>
          </p:cNvSpPr>
          <p:nvPr>
            <p:ph idx="1"/>
          </p:nvPr>
        </p:nvSpPr>
        <p:spPr/>
        <p:txBody>
          <a:bodyPr>
            <a:normAutofit fontScale="85000" lnSpcReduction="20000"/>
          </a:bodyPr>
          <a:lstStyle/>
          <a:p>
            <a:r>
              <a:rPr lang="en-US" dirty="0"/>
              <a:t>The top row contains the original images. We add random Gaussian noise to them and the noisy data becomes the input to the autoencoder. The autoencoder doesn’t see the original image at all. But then we expect the autoencoder to regenerate the noise-free original image.</a:t>
            </a:r>
          </a:p>
          <a:p>
            <a:r>
              <a:rPr lang="en-US" dirty="0"/>
              <a:t>There is only one small difference between the implementation of </a:t>
            </a:r>
            <a:r>
              <a:rPr lang="en-US" dirty="0" err="1"/>
              <a:t>denoising</a:t>
            </a:r>
            <a:r>
              <a:rPr lang="en-US" dirty="0"/>
              <a:t> autoencoder and the regular one. The architecture doesn’t change at all, only the </a:t>
            </a:r>
            <a:r>
              <a:rPr lang="en-US" dirty="0" smtClean="0"/>
              <a:t>output in regular </a:t>
            </a:r>
            <a:r>
              <a:rPr lang="en-US" dirty="0" smtClean="0"/>
              <a:t>autoencoder is same as input whereas for </a:t>
            </a:r>
            <a:r>
              <a:rPr lang="en-US" i="1" dirty="0" err="1" smtClean="0"/>
              <a:t>denoising</a:t>
            </a:r>
            <a:r>
              <a:rPr lang="en-US" i="1" dirty="0" smtClean="0"/>
              <a:t> autoencoder </a:t>
            </a:r>
            <a:r>
              <a:rPr lang="en-US" dirty="0" smtClean="0"/>
              <a:t>input is noisy image and output is original image.</a:t>
            </a:r>
            <a:r>
              <a:rPr lang="en-US" dirty="0" smtClean="0">
                <a:effectLst/>
              </a:rPr>
              <a:t/>
            </a:r>
            <a:br>
              <a:rPr lang="en-US" dirty="0" smtClean="0">
                <a:effectLst/>
              </a:rPr>
            </a:br>
            <a:endParaRPr lang="en-IN" dirty="0"/>
          </a:p>
        </p:txBody>
      </p:sp>
    </p:spTree>
    <p:extLst>
      <p:ext uri="{BB962C8B-B14F-4D97-AF65-F5344CB8AC3E}">
        <p14:creationId xmlns:p14="http://schemas.microsoft.com/office/powerpoint/2010/main" val="255176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467544" y="1124744"/>
            <a:ext cx="8219256" cy="5001419"/>
          </a:xfrm>
        </p:spPr>
        <p:txBody>
          <a:bodyPr>
            <a:noAutofit/>
          </a:bodyPr>
          <a:lstStyle/>
          <a:p>
            <a:pPr algn="just"/>
            <a:r>
              <a:rPr lang="en-US" sz="2400" dirty="0" err="1"/>
              <a:t>Autoencoders</a:t>
            </a:r>
            <a:r>
              <a:rPr lang="en-US" sz="2400" dirty="0"/>
              <a:t> are a type of artificial neural network used in unsupervised learning tasks, particularly for dimensionality reduction and feature extraction</a:t>
            </a:r>
            <a:r>
              <a:rPr lang="en-US" sz="2400" dirty="0" smtClean="0"/>
              <a:t>.</a:t>
            </a:r>
          </a:p>
          <a:p>
            <a:pPr algn="just"/>
            <a:r>
              <a:rPr lang="en-US" sz="2400" dirty="0" smtClean="0"/>
              <a:t> </a:t>
            </a:r>
            <a:r>
              <a:rPr lang="en-US" sz="2400" dirty="0"/>
              <a:t>They are designed to learn efficient representations of input data by training a network to encode the data into a lower-dimensional latent space and then decode it back to the original input</a:t>
            </a:r>
            <a:r>
              <a:rPr lang="en-US" sz="2400" dirty="0" smtClean="0"/>
              <a:t>.</a:t>
            </a:r>
          </a:p>
          <a:p>
            <a:pPr algn="just"/>
            <a:r>
              <a:rPr lang="en-US" sz="2400" dirty="0" err="1" smtClean="0"/>
              <a:t>Autoencoders</a:t>
            </a:r>
            <a:r>
              <a:rPr lang="en-US" sz="2400" dirty="0" smtClean="0"/>
              <a:t> </a:t>
            </a:r>
            <a:r>
              <a:rPr lang="en-US" sz="2400" dirty="0"/>
              <a:t>can be useful for tasks such as data visualization, data compression, and noise reduction.</a:t>
            </a:r>
          </a:p>
          <a:p>
            <a:pPr algn="just"/>
            <a:r>
              <a:rPr lang="en-US" sz="2400" dirty="0" err="1"/>
              <a:t>Autoencoders</a:t>
            </a:r>
            <a:r>
              <a:rPr lang="en-US" sz="2400" dirty="0"/>
              <a:t> also find applications in anomaly detection. Since </a:t>
            </a:r>
            <a:r>
              <a:rPr lang="en-US" sz="2400" dirty="0" err="1"/>
              <a:t>autoencoders</a:t>
            </a:r>
            <a:r>
              <a:rPr lang="en-US" sz="2400" dirty="0"/>
              <a:t> learn to reconstruct normal instances of the input data, they tend to perform poorly on anomalous or out-of-distribution samples. By comparing the reconstruction error of a new instance with a threshold, </a:t>
            </a:r>
            <a:r>
              <a:rPr lang="en-US" sz="2400" dirty="0" err="1"/>
              <a:t>autoencoders</a:t>
            </a:r>
            <a:r>
              <a:rPr lang="en-US" sz="2400" dirty="0"/>
              <a:t> can be used to identify anomalies or outliers.</a:t>
            </a:r>
          </a:p>
          <a:p>
            <a:pPr algn="just"/>
            <a:r>
              <a:rPr lang="en-US" sz="2400" dirty="0" smtClean="0"/>
              <a:t/>
            </a:r>
            <a:br>
              <a:rPr lang="en-US" sz="2400" dirty="0" smtClean="0"/>
            </a:br>
            <a:endParaRPr lang="en-US" sz="2400" dirty="0"/>
          </a:p>
          <a:p>
            <a:pPr algn="just"/>
            <a:endParaRPr lang="en-IN" sz="2400" dirty="0"/>
          </a:p>
        </p:txBody>
      </p:sp>
    </p:spTree>
    <p:extLst>
      <p:ext uri="{BB962C8B-B14F-4D97-AF65-F5344CB8AC3E}">
        <p14:creationId xmlns:p14="http://schemas.microsoft.com/office/powerpoint/2010/main" val="1728880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Architecture of </a:t>
            </a:r>
            <a:r>
              <a:rPr lang="en-IN" dirty="0" err="1" smtClean="0"/>
              <a:t>Autoencoders</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1772816"/>
            <a:ext cx="6309360" cy="1493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39552" y="3212976"/>
            <a:ext cx="8208912" cy="2862322"/>
          </a:xfrm>
          <a:prstGeom prst="rect">
            <a:avLst/>
          </a:prstGeom>
        </p:spPr>
        <p:txBody>
          <a:bodyPr wrap="square">
            <a:spAutoFit/>
          </a:bodyPr>
          <a:lstStyle/>
          <a:p>
            <a:r>
              <a:rPr lang="en-US" sz="2000" dirty="0"/>
              <a:t>An autoencoder consists of 3 components: encoder, code and decoder. </a:t>
            </a:r>
            <a:r>
              <a:rPr lang="en-US" sz="2000" dirty="0" smtClean="0"/>
              <a:t>The encoder network maps the input data to a lower-dimensional latent space, while the decoder network reconstructs the input data from the encoded representation. The encoder and decoder networks are typically symmetric, and the network is trained end-to-end to minimize the reconstruction error between the original input and the decoded output.</a:t>
            </a:r>
          </a:p>
          <a:p>
            <a:r>
              <a:rPr lang="en-US" sz="2000" dirty="0" smtClean="0"/>
              <a:t>Code (also called as latent space) refers </a:t>
            </a:r>
            <a:r>
              <a:rPr lang="en-US" sz="2000" dirty="0"/>
              <a:t>to the lower-dimensional representation of input data that is learned by the encoder network. It is a compressed and abstract representation of the original data.</a:t>
            </a:r>
            <a:endParaRPr lang="en-US" sz="2000" dirty="0"/>
          </a:p>
        </p:txBody>
      </p:sp>
    </p:spTree>
    <p:extLst>
      <p:ext uri="{BB962C8B-B14F-4D97-AF65-F5344CB8AC3E}">
        <p14:creationId xmlns:p14="http://schemas.microsoft.com/office/powerpoint/2010/main" val="4173243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Architecture of </a:t>
            </a:r>
            <a:r>
              <a:rPr lang="en-IN" dirty="0" err="1" smtClean="0"/>
              <a:t>Autoencoders</a:t>
            </a:r>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731024"/>
            <a:ext cx="7692868" cy="4218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764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Architecture of </a:t>
            </a:r>
            <a:r>
              <a:rPr lang="en-IN" dirty="0" err="1" smtClean="0"/>
              <a:t>Autoencoders</a:t>
            </a:r>
            <a:endParaRPr lang="en-IN" dirty="0"/>
          </a:p>
        </p:txBody>
      </p:sp>
      <p:sp>
        <p:nvSpPr>
          <p:cNvPr id="3" name="Content Placeholder 2"/>
          <p:cNvSpPr>
            <a:spLocks noGrp="1"/>
          </p:cNvSpPr>
          <p:nvPr>
            <p:ph idx="1"/>
          </p:nvPr>
        </p:nvSpPr>
        <p:spPr/>
        <p:txBody>
          <a:bodyPr>
            <a:normAutofit fontScale="70000" lnSpcReduction="20000"/>
          </a:bodyPr>
          <a:lstStyle/>
          <a:p>
            <a:r>
              <a:rPr lang="en-US" dirty="0"/>
              <a:t>There are 4 </a:t>
            </a:r>
            <a:r>
              <a:rPr lang="en-US" dirty="0" err="1"/>
              <a:t>hyperparameters</a:t>
            </a:r>
            <a:r>
              <a:rPr lang="en-US" dirty="0"/>
              <a:t> that we need to set before training an autoencoder:</a:t>
            </a:r>
          </a:p>
          <a:p>
            <a:r>
              <a:rPr lang="en-US" b="1" dirty="0"/>
              <a:t>Code size: </a:t>
            </a:r>
            <a:r>
              <a:rPr lang="en-US" dirty="0"/>
              <a:t>number of nodes in the middle layer. Smaller size results in more compression.</a:t>
            </a:r>
          </a:p>
          <a:p>
            <a:r>
              <a:rPr lang="en-US" b="1" dirty="0"/>
              <a:t>Number of layers: </a:t>
            </a:r>
            <a:r>
              <a:rPr lang="en-US" dirty="0"/>
              <a:t>the autoencoder can be as deep as we like. In the figure above we have 2 layers in both the encoder and decoder, without considering the input and output.</a:t>
            </a:r>
          </a:p>
          <a:p>
            <a:r>
              <a:rPr lang="en-US" b="1" dirty="0"/>
              <a:t>Number of nodes per </a:t>
            </a:r>
            <a:r>
              <a:rPr lang="en-US" b="1" dirty="0" smtClean="0"/>
              <a:t>layer: </a:t>
            </a:r>
            <a:r>
              <a:rPr lang="en-US" dirty="0" smtClean="0"/>
              <a:t>The </a:t>
            </a:r>
            <a:r>
              <a:rPr lang="en-US" dirty="0"/>
              <a:t>number of nodes per layer decreases with each subsequent layer of the encoder, and increases back in the decoder. Also the decoder is symmetric to the encoder </a:t>
            </a:r>
            <a:r>
              <a:rPr lang="en-US" b="1" dirty="0"/>
              <a:t>in terms of layer structure. </a:t>
            </a:r>
            <a:endParaRPr lang="en-US" b="1" dirty="0" smtClean="0"/>
          </a:p>
          <a:p>
            <a:r>
              <a:rPr lang="en-US" b="1" dirty="0" smtClean="0"/>
              <a:t>Loss </a:t>
            </a:r>
            <a:r>
              <a:rPr lang="en-US" b="1" dirty="0"/>
              <a:t>function: </a:t>
            </a:r>
            <a:r>
              <a:rPr lang="en-US" dirty="0"/>
              <a:t>we either use </a:t>
            </a:r>
            <a:r>
              <a:rPr lang="en-US" i="1" dirty="0"/>
              <a:t>mean squared error (</a:t>
            </a:r>
            <a:r>
              <a:rPr lang="en-US" i="1" dirty="0" err="1"/>
              <a:t>mse</a:t>
            </a:r>
            <a:r>
              <a:rPr lang="en-US" i="1" dirty="0"/>
              <a:t>) </a:t>
            </a:r>
            <a:r>
              <a:rPr lang="en-US" dirty="0"/>
              <a:t>or </a:t>
            </a:r>
            <a:r>
              <a:rPr lang="en-US" i="1" dirty="0"/>
              <a:t>binary </a:t>
            </a:r>
            <a:r>
              <a:rPr lang="en-US" i="1" dirty="0" err="1"/>
              <a:t>crossentropy</a:t>
            </a:r>
            <a:r>
              <a:rPr lang="en-US" dirty="0"/>
              <a:t>. If the input values are in the range [0, 1] then we typically use </a:t>
            </a:r>
            <a:r>
              <a:rPr lang="en-US" dirty="0" err="1"/>
              <a:t>crossentropy</a:t>
            </a:r>
            <a:r>
              <a:rPr lang="en-US" dirty="0"/>
              <a:t>, otherwise we use the mean squared error.</a:t>
            </a:r>
          </a:p>
          <a:p>
            <a:endParaRPr lang="en-IN" dirty="0"/>
          </a:p>
        </p:txBody>
      </p:sp>
    </p:spTree>
    <p:extLst>
      <p:ext uri="{BB962C8B-B14F-4D97-AF65-F5344CB8AC3E}">
        <p14:creationId xmlns:p14="http://schemas.microsoft.com/office/powerpoint/2010/main" val="3434732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for training </a:t>
            </a:r>
            <a:r>
              <a:rPr lang="en-IN" dirty="0" err="1" smtClean="0"/>
              <a:t>autoencoders</a:t>
            </a:r>
            <a:endParaRPr lang="en-IN" dirty="0"/>
          </a:p>
        </p:txBody>
      </p:sp>
      <p:sp>
        <p:nvSpPr>
          <p:cNvPr id="3" name="Content Placeholder 2"/>
          <p:cNvSpPr>
            <a:spLocks noGrp="1"/>
          </p:cNvSpPr>
          <p:nvPr>
            <p:ph idx="1"/>
          </p:nvPr>
        </p:nvSpPr>
        <p:spPr/>
        <p:txBody>
          <a:bodyPr>
            <a:noAutofit/>
          </a:bodyPr>
          <a:lstStyle/>
          <a:p>
            <a:pPr marL="0" indent="0">
              <a:buNone/>
            </a:pPr>
            <a:r>
              <a:rPr lang="en-US" sz="2000" dirty="0"/>
              <a:t>The following are the general steps involved in training </a:t>
            </a:r>
            <a:r>
              <a:rPr lang="en-US" sz="2000" dirty="0" err="1"/>
              <a:t>autoencoders</a:t>
            </a:r>
            <a:r>
              <a:rPr lang="en-US" sz="2000" dirty="0"/>
              <a:t>:</a:t>
            </a:r>
          </a:p>
          <a:p>
            <a:pPr marL="514350" indent="-514350">
              <a:buFont typeface="+mj-lt"/>
              <a:buAutoNum type="arabicPeriod"/>
            </a:pPr>
            <a:r>
              <a:rPr lang="en-US" sz="2000" b="1" dirty="0"/>
              <a:t>Data Preparation: </a:t>
            </a:r>
            <a:r>
              <a:rPr lang="en-US" sz="2000" dirty="0"/>
              <a:t>Gather a dataset that is suitable for the task you want the autoencoder to perform. Ensure that the data is preprocessed and normalized appropriately. Split the dataset into training and validation sets.</a:t>
            </a:r>
          </a:p>
          <a:p>
            <a:pPr marL="514350" indent="-514350">
              <a:buFont typeface="+mj-lt"/>
              <a:buAutoNum type="arabicPeriod"/>
            </a:pPr>
            <a:r>
              <a:rPr lang="en-US" sz="2000" b="1" dirty="0"/>
              <a:t>Autoencoder Architecture: </a:t>
            </a:r>
            <a:r>
              <a:rPr lang="en-US" sz="2000" dirty="0"/>
              <a:t>Design the architecture of the autoencoder. Determine the number of layers, the type of layers (e.g., fully connected, convolutional), and the size of the latent space.</a:t>
            </a:r>
          </a:p>
          <a:p>
            <a:pPr marL="514350" indent="-514350">
              <a:buFont typeface="+mj-lt"/>
              <a:buAutoNum type="arabicPeriod"/>
            </a:pPr>
            <a:r>
              <a:rPr lang="en-US" sz="2000" b="1" dirty="0"/>
              <a:t>Define Loss Function: </a:t>
            </a:r>
            <a:r>
              <a:rPr lang="en-US" sz="2000" dirty="0"/>
              <a:t>Choose an appropriate loss function for your specific task. Common choices include mean squared error (MSE) for reconstruction tasks and binary cross-entropy for binary outputs.</a:t>
            </a:r>
          </a:p>
          <a:p>
            <a:pPr marL="514350" indent="-514350">
              <a:buFont typeface="+mj-lt"/>
              <a:buAutoNum type="arabicPeriod"/>
            </a:pPr>
            <a:r>
              <a:rPr lang="en-US" sz="2000" b="1" dirty="0"/>
              <a:t>Compile the Model: </a:t>
            </a:r>
            <a:r>
              <a:rPr lang="en-US" sz="2000" dirty="0"/>
              <a:t>Set the optimizer and the chosen loss function for the autoencoder model. The optimizer determines the algorithm used for updating the weights during training</a:t>
            </a:r>
            <a:r>
              <a:rPr lang="en-US" sz="2000" dirty="0" smtClean="0"/>
              <a:t>.</a:t>
            </a:r>
            <a:endParaRPr lang="en-US" sz="2000" dirty="0"/>
          </a:p>
        </p:txBody>
      </p:sp>
    </p:spTree>
    <p:extLst>
      <p:ext uri="{BB962C8B-B14F-4D97-AF65-F5344CB8AC3E}">
        <p14:creationId xmlns:p14="http://schemas.microsoft.com/office/powerpoint/2010/main" val="2434453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for training </a:t>
            </a:r>
            <a:r>
              <a:rPr lang="en-IN" dirty="0" err="1" smtClean="0"/>
              <a:t>autoencoders</a:t>
            </a:r>
            <a:endParaRPr lang="en-IN" dirty="0"/>
          </a:p>
        </p:txBody>
      </p:sp>
      <p:sp>
        <p:nvSpPr>
          <p:cNvPr id="3" name="Content Placeholder 2"/>
          <p:cNvSpPr>
            <a:spLocks noGrp="1"/>
          </p:cNvSpPr>
          <p:nvPr>
            <p:ph idx="1"/>
          </p:nvPr>
        </p:nvSpPr>
        <p:spPr/>
        <p:txBody>
          <a:bodyPr>
            <a:normAutofit/>
          </a:bodyPr>
          <a:lstStyle/>
          <a:p>
            <a:pPr marL="0" indent="0">
              <a:buNone/>
            </a:pPr>
            <a:r>
              <a:rPr lang="en-US" sz="2000" b="1" dirty="0" smtClean="0"/>
              <a:t>5.Training Loop: </a:t>
            </a:r>
            <a:r>
              <a:rPr lang="en-US" sz="2000" dirty="0" smtClean="0"/>
              <a:t>Train the autoencoder model using the training dataset. The training loop involves the following steps:</a:t>
            </a:r>
          </a:p>
          <a:p>
            <a:pPr marL="400050" lvl="1" indent="0">
              <a:buNone/>
            </a:pPr>
            <a:r>
              <a:rPr lang="en-US" sz="2000" dirty="0" smtClean="0"/>
              <a:t>a. Feed the input data to the autoencoder and obtain the reconstructed output.</a:t>
            </a:r>
          </a:p>
          <a:p>
            <a:pPr marL="400050" lvl="1" indent="0">
              <a:buNone/>
            </a:pPr>
            <a:r>
              <a:rPr lang="en-US" sz="2000" dirty="0" smtClean="0"/>
              <a:t>b. Calculate the loss between the input data and the reconstructed output using the chosen loss function.</a:t>
            </a:r>
          </a:p>
          <a:p>
            <a:pPr marL="400050" lvl="1" indent="0">
              <a:buNone/>
            </a:pPr>
            <a:r>
              <a:rPr lang="en-US" sz="2000" dirty="0" smtClean="0"/>
              <a:t>c. Use </a:t>
            </a:r>
            <a:r>
              <a:rPr lang="en-US" sz="2000" dirty="0" err="1" smtClean="0"/>
              <a:t>backpropagation</a:t>
            </a:r>
            <a:r>
              <a:rPr lang="en-US" sz="2000" dirty="0" smtClean="0"/>
              <a:t> to compute the gradients and update the weights of the autoencoder.</a:t>
            </a:r>
          </a:p>
          <a:p>
            <a:pPr marL="400050" lvl="1" indent="0">
              <a:buNone/>
            </a:pPr>
            <a:r>
              <a:rPr lang="en-US" sz="2000" dirty="0" smtClean="0"/>
              <a:t>d. Repeat steps a-c for a specified number of epochs or until convergence is achieved.</a:t>
            </a:r>
          </a:p>
        </p:txBody>
      </p:sp>
    </p:spTree>
    <p:extLst>
      <p:ext uri="{BB962C8B-B14F-4D97-AF65-F5344CB8AC3E}">
        <p14:creationId xmlns:p14="http://schemas.microsoft.com/office/powerpoint/2010/main" val="1716464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for training </a:t>
            </a:r>
            <a:r>
              <a:rPr lang="en-IN" dirty="0" err="1" smtClean="0"/>
              <a:t>autoencoders</a:t>
            </a:r>
            <a:endParaRPr lang="en-IN" dirty="0"/>
          </a:p>
        </p:txBody>
      </p:sp>
      <p:sp>
        <p:nvSpPr>
          <p:cNvPr id="3" name="Content Placeholder 2"/>
          <p:cNvSpPr>
            <a:spLocks noGrp="1"/>
          </p:cNvSpPr>
          <p:nvPr>
            <p:ph idx="1"/>
          </p:nvPr>
        </p:nvSpPr>
        <p:spPr/>
        <p:txBody>
          <a:bodyPr>
            <a:normAutofit/>
          </a:bodyPr>
          <a:lstStyle/>
          <a:p>
            <a:pPr marL="0" indent="0" algn="just">
              <a:buNone/>
            </a:pPr>
            <a:r>
              <a:rPr lang="en-US" sz="2000" b="1" dirty="0" smtClean="0"/>
              <a:t>6. Evaluate Performance: </a:t>
            </a:r>
            <a:r>
              <a:rPr lang="en-US" sz="2000" dirty="0" smtClean="0"/>
              <a:t>Monitor the performance of the autoencoder during training using the validation set. Calculate evaluation metrics such as loss, accuracy, or other relevant metrics to assess the model's performance.</a:t>
            </a:r>
          </a:p>
          <a:p>
            <a:pPr marL="0" indent="0" algn="just">
              <a:buNone/>
            </a:pPr>
            <a:r>
              <a:rPr lang="en-US" sz="2000" b="1" dirty="0" smtClean="0"/>
              <a:t>7. Fine-tuning and </a:t>
            </a:r>
            <a:r>
              <a:rPr lang="en-US" sz="2000" b="1" dirty="0" err="1" smtClean="0"/>
              <a:t>Hyperparameter</a:t>
            </a:r>
            <a:r>
              <a:rPr lang="en-US" sz="2000" b="1" dirty="0" smtClean="0"/>
              <a:t> Optimization: </a:t>
            </a:r>
            <a:r>
              <a:rPr lang="en-US" sz="2000" dirty="0" smtClean="0"/>
              <a:t>Experiment with different </a:t>
            </a:r>
            <a:r>
              <a:rPr lang="en-US" sz="2000" dirty="0" err="1" smtClean="0"/>
              <a:t>hyperparameters</a:t>
            </a:r>
            <a:r>
              <a:rPr lang="en-US" sz="2000" dirty="0" smtClean="0"/>
              <a:t>, such as learning rate, batch size, number of layers, or regularization techniques, to improve the </a:t>
            </a:r>
            <a:r>
              <a:rPr lang="en-US" sz="2000" dirty="0" err="1" smtClean="0"/>
              <a:t>autoencoder's</a:t>
            </a:r>
            <a:r>
              <a:rPr lang="en-US" sz="2000" dirty="0" smtClean="0"/>
              <a:t> performance. Fine-tuning can involve adjusting these </a:t>
            </a:r>
            <a:r>
              <a:rPr lang="en-US" sz="2000" dirty="0" err="1" smtClean="0"/>
              <a:t>hyperparameters</a:t>
            </a:r>
            <a:r>
              <a:rPr lang="en-US" sz="2000" dirty="0" smtClean="0"/>
              <a:t> and </a:t>
            </a:r>
            <a:r>
              <a:rPr lang="en-US" sz="2000" b="1" dirty="0" smtClean="0"/>
              <a:t>retraining the model.</a:t>
            </a:r>
          </a:p>
          <a:p>
            <a:pPr marL="0" indent="0" algn="just">
              <a:buNone/>
            </a:pPr>
            <a:r>
              <a:rPr lang="en-US" sz="2000" b="1" dirty="0" smtClean="0"/>
              <a:t>8. Model Evaluation: </a:t>
            </a:r>
            <a:r>
              <a:rPr lang="en-US" sz="2000" dirty="0" smtClean="0"/>
              <a:t>Once training is complete, evaluate the trained autoencoder on a separate test set or real-world data to assess its performance in practical scenarios</a:t>
            </a:r>
          </a:p>
          <a:p>
            <a:endParaRPr lang="en-IN" sz="2000" dirty="0"/>
          </a:p>
        </p:txBody>
      </p:sp>
    </p:spTree>
    <p:extLst>
      <p:ext uri="{BB962C8B-B14F-4D97-AF65-F5344CB8AC3E}">
        <p14:creationId xmlns:p14="http://schemas.microsoft.com/office/powerpoint/2010/main" val="1783281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Application of </a:t>
            </a:r>
            <a:r>
              <a:rPr lang="en-IN" dirty="0" err="1" smtClean="0"/>
              <a:t>autoencoders</a:t>
            </a:r>
            <a:r>
              <a:rPr lang="en-IN" dirty="0" smtClean="0"/>
              <a:t>- Image </a:t>
            </a:r>
            <a:r>
              <a:rPr lang="en-IN" dirty="0" err="1" smtClean="0"/>
              <a:t>denoising</a:t>
            </a:r>
            <a:endParaRPr lang="en-IN" dirty="0"/>
          </a:p>
        </p:txBody>
      </p:sp>
      <p:sp>
        <p:nvSpPr>
          <p:cNvPr id="3" name="Content Placeholder 2"/>
          <p:cNvSpPr>
            <a:spLocks noGrp="1"/>
          </p:cNvSpPr>
          <p:nvPr>
            <p:ph idx="1"/>
          </p:nvPr>
        </p:nvSpPr>
        <p:spPr>
          <a:xfrm>
            <a:off x="395536" y="1484784"/>
            <a:ext cx="8291264" cy="4641379"/>
          </a:xfrm>
        </p:spPr>
        <p:txBody>
          <a:bodyPr>
            <a:normAutofit/>
          </a:bodyPr>
          <a:lstStyle/>
          <a:p>
            <a:pPr algn="just"/>
            <a:r>
              <a:rPr lang="en-US" sz="2600" dirty="0" smtClean="0"/>
              <a:t>Image </a:t>
            </a:r>
            <a:r>
              <a:rPr lang="en-US" sz="2600" dirty="0" err="1" smtClean="0"/>
              <a:t>denoising</a:t>
            </a:r>
            <a:r>
              <a:rPr lang="en-US" sz="2600" dirty="0" smtClean="0"/>
              <a:t> using </a:t>
            </a:r>
            <a:r>
              <a:rPr lang="en-US" sz="2600" dirty="0" err="1" smtClean="0"/>
              <a:t>autoencoders</a:t>
            </a:r>
            <a:r>
              <a:rPr lang="en-US" sz="2600" dirty="0" smtClean="0"/>
              <a:t> involves training an autoencoder to remove noise from corrupted images while preserving the important underlying structures and details.</a:t>
            </a:r>
          </a:p>
          <a:p>
            <a:pPr algn="just"/>
            <a:r>
              <a:rPr lang="en-US" sz="2600" dirty="0" smtClean="0"/>
              <a:t>This </a:t>
            </a:r>
            <a:r>
              <a:rPr lang="en-US" sz="2600" dirty="0"/>
              <a:t>way the autoencoder can’t simply copy the input to its output because the input also contains random noise. We are asking it to subtract the noise and produce the underlying meaningful data. This is called a </a:t>
            </a:r>
            <a:r>
              <a:rPr lang="en-US" sz="2600" i="1" dirty="0" err="1"/>
              <a:t>denoising</a:t>
            </a:r>
            <a:r>
              <a:rPr lang="en-US" sz="2600" i="1" dirty="0"/>
              <a:t> autoencoder</a:t>
            </a:r>
            <a:r>
              <a:rPr lang="en-US" sz="2600" i="1" dirty="0" smtClean="0"/>
              <a:t>.</a:t>
            </a:r>
          </a:p>
          <a:p>
            <a:pPr algn="just"/>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5259576"/>
            <a:ext cx="7886700"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8785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895</Words>
  <Application>Microsoft Office PowerPoint</Application>
  <PresentationFormat>On-screen Show (4:3)</PresentationFormat>
  <Paragraphs>42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Autoencoders</vt:lpstr>
      <vt:lpstr>Introduction</vt:lpstr>
      <vt:lpstr>Architecture of Autoencoders</vt:lpstr>
      <vt:lpstr>Architecture of Autoencoders</vt:lpstr>
      <vt:lpstr>Architecture of Autoencoders</vt:lpstr>
      <vt:lpstr>Steps for training autoencoders</vt:lpstr>
      <vt:lpstr>Steps for training autoencoders</vt:lpstr>
      <vt:lpstr>Steps for training autoencoders</vt:lpstr>
      <vt:lpstr>Application of autoencoders- Image denoising</vt:lpstr>
      <vt:lpstr>Image denoising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Ashwini</dc:creator>
  <cp:lastModifiedBy>Ashwini</cp:lastModifiedBy>
  <cp:revision>5</cp:revision>
  <dcterms:created xsi:type="dcterms:W3CDTF">2023-06-04T16:54:42Z</dcterms:created>
  <dcterms:modified xsi:type="dcterms:W3CDTF">2023-06-04T17:39:36Z</dcterms:modified>
</cp:coreProperties>
</file>