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68" r:id="rId9"/>
    <p:sldId id="269" r:id="rId10"/>
    <p:sldId id="27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469"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7476539-1294-4CB7-96D1-368A2DFB6393}"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78CCDE-CA2E-44DF-AB16-56A7F230B344}" type="slidenum">
              <a:rPr lang="en-IN" smtClean="0"/>
              <a:t>‹#›</a:t>
            </a:fld>
            <a:endParaRPr lang="en-IN"/>
          </a:p>
        </p:txBody>
      </p:sp>
    </p:spTree>
    <p:extLst>
      <p:ext uri="{BB962C8B-B14F-4D97-AF65-F5344CB8AC3E}">
        <p14:creationId xmlns:p14="http://schemas.microsoft.com/office/powerpoint/2010/main" val="695459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7476539-1294-4CB7-96D1-368A2DFB6393}"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78CCDE-CA2E-44DF-AB16-56A7F230B344}" type="slidenum">
              <a:rPr lang="en-IN" smtClean="0"/>
              <a:t>‹#›</a:t>
            </a:fld>
            <a:endParaRPr lang="en-IN"/>
          </a:p>
        </p:txBody>
      </p:sp>
    </p:spTree>
    <p:extLst>
      <p:ext uri="{BB962C8B-B14F-4D97-AF65-F5344CB8AC3E}">
        <p14:creationId xmlns:p14="http://schemas.microsoft.com/office/powerpoint/2010/main" val="3521522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7476539-1294-4CB7-96D1-368A2DFB6393}"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78CCDE-CA2E-44DF-AB16-56A7F230B344}" type="slidenum">
              <a:rPr lang="en-IN" smtClean="0"/>
              <a:t>‹#›</a:t>
            </a:fld>
            <a:endParaRPr lang="en-IN"/>
          </a:p>
        </p:txBody>
      </p:sp>
    </p:spTree>
    <p:extLst>
      <p:ext uri="{BB962C8B-B14F-4D97-AF65-F5344CB8AC3E}">
        <p14:creationId xmlns:p14="http://schemas.microsoft.com/office/powerpoint/2010/main" val="304902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7476539-1294-4CB7-96D1-368A2DFB6393}"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78CCDE-CA2E-44DF-AB16-56A7F230B344}" type="slidenum">
              <a:rPr lang="en-IN" smtClean="0"/>
              <a:t>‹#›</a:t>
            </a:fld>
            <a:endParaRPr lang="en-IN"/>
          </a:p>
        </p:txBody>
      </p:sp>
    </p:spTree>
    <p:extLst>
      <p:ext uri="{BB962C8B-B14F-4D97-AF65-F5344CB8AC3E}">
        <p14:creationId xmlns:p14="http://schemas.microsoft.com/office/powerpoint/2010/main" val="1914556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476539-1294-4CB7-96D1-368A2DFB6393}"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78CCDE-CA2E-44DF-AB16-56A7F230B344}" type="slidenum">
              <a:rPr lang="en-IN" smtClean="0"/>
              <a:t>‹#›</a:t>
            </a:fld>
            <a:endParaRPr lang="en-IN"/>
          </a:p>
        </p:txBody>
      </p:sp>
    </p:spTree>
    <p:extLst>
      <p:ext uri="{BB962C8B-B14F-4D97-AF65-F5344CB8AC3E}">
        <p14:creationId xmlns:p14="http://schemas.microsoft.com/office/powerpoint/2010/main" val="3050945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7476539-1294-4CB7-96D1-368A2DFB6393}" type="datetimeFigureOut">
              <a:rPr lang="en-IN" smtClean="0"/>
              <a:t>05-06-2023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78CCDE-CA2E-44DF-AB16-56A7F230B344}" type="slidenum">
              <a:rPr lang="en-IN" smtClean="0"/>
              <a:t>‹#›</a:t>
            </a:fld>
            <a:endParaRPr lang="en-IN"/>
          </a:p>
        </p:txBody>
      </p:sp>
    </p:spTree>
    <p:extLst>
      <p:ext uri="{BB962C8B-B14F-4D97-AF65-F5344CB8AC3E}">
        <p14:creationId xmlns:p14="http://schemas.microsoft.com/office/powerpoint/2010/main" val="1648982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7476539-1294-4CB7-96D1-368A2DFB6393}" type="datetimeFigureOut">
              <a:rPr lang="en-IN" smtClean="0"/>
              <a:t>05-06-2023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78CCDE-CA2E-44DF-AB16-56A7F230B344}" type="slidenum">
              <a:rPr lang="en-IN" smtClean="0"/>
              <a:t>‹#›</a:t>
            </a:fld>
            <a:endParaRPr lang="en-IN"/>
          </a:p>
        </p:txBody>
      </p:sp>
    </p:spTree>
    <p:extLst>
      <p:ext uri="{BB962C8B-B14F-4D97-AF65-F5344CB8AC3E}">
        <p14:creationId xmlns:p14="http://schemas.microsoft.com/office/powerpoint/2010/main" val="119064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7476539-1294-4CB7-96D1-368A2DFB6393}" type="datetimeFigureOut">
              <a:rPr lang="en-IN" smtClean="0"/>
              <a:t>05-06-2023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78CCDE-CA2E-44DF-AB16-56A7F230B344}" type="slidenum">
              <a:rPr lang="en-IN" smtClean="0"/>
              <a:t>‹#›</a:t>
            </a:fld>
            <a:endParaRPr lang="en-IN"/>
          </a:p>
        </p:txBody>
      </p:sp>
    </p:spTree>
    <p:extLst>
      <p:ext uri="{BB962C8B-B14F-4D97-AF65-F5344CB8AC3E}">
        <p14:creationId xmlns:p14="http://schemas.microsoft.com/office/powerpoint/2010/main" val="63038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476539-1294-4CB7-96D1-368A2DFB6393}" type="datetimeFigureOut">
              <a:rPr lang="en-IN" smtClean="0"/>
              <a:t>05-06-2023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78CCDE-CA2E-44DF-AB16-56A7F230B344}" type="slidenum">
              <a:rPr lang="en-IN" smtClean="0"/>
              <a:t>‹#›</a:t>
            </a:fld>
            <a:endParaRPr lang="en-IN"/>
          </a:p>
        </p:txBody>
      </p:sp>
    </p:spTree>
    <p:extLst>
      <p:ext uri="{BB962C8B-B14F-4D97-AF65-F5344CB8AC3E}">
        <p14:creationId xmlns:p14="http://schemas.microsoft.com/office/powerpoint/2010/main" val="2426784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476539-1294-4CB7-96D1-368A2DFB6393}" type="datetimeFigureOut">
              <a:rPr lang="en-IN" smtClean="0"/>
              <a:t>05-06-2023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78CCDE-CA2E-44DF-AB16-56A7F230B344}" type="slidenum">
              <a:rPr lang="en-IN" smtClean="0"/>
              <a:t>‹#›</a:t>
            </a:fld>
            <a:endParaRPr lang="en-IN"/>
          </a:p>
        </p:txBody>
      </p:sp>
    </p:spTree>
    <p:extLst>
      <p:ext uri="{BB962C8B-B14F-4D97-AF65-F5344CB8AC3E}">
        <p14:creationId xmlns:p14="http://schemas.microsoft.com/office/powerpoint/2010/main" val="4149005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476539-1294-4CB7-96D1-368A2DFB6393}" type="datetimeFigureOut">
              <a:rPr lang="en-IN" smtClean="0"/>
              <a:t>05-06-2023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78CCDE-CA2E-44DF-AB16-56A7F230B344}" type="slidenum">
              <a:rPr lang="en-IN" smtClean="0"/>
              <a:t>‹#›</a:t>
            </a:fld>
            <a:endParaRPr lang="en-IN"/>
          </a:p>
        </p:txBody>
      </p:sp>
    </p:spTree>
    <p:extLst>
      <p:ext uri="{BB962C8B-B14F-4D97-AF65-F5344CB8AC3E}">
        <p14:creationId xmlns:p14="http://schemas.microsoft.com/office/powerpoint/2010/main" val="825868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76539-1294-4CB7-96D1-368A2DFB6393}" type="datetimeFigureOut">
              <a:rPr lang="en-IN" smtClean="0"/>
              <a:t>05-06-2023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78CCDE-CA2E-44DF-AB16-56A7F230B344}" type="slidenum">
              <a:rPr lang="en-IN" smtClean="0"/>
              <a:t>‹#›</a:t>
            </a:fld>
            <a:endParaRPr lang="en-IN"/>
          </a:p>
        </p:txBody>
      </p:sp>
    </p:spTree>
    <p:extLst>
      <p:ext uri="{BB962C8B-B14F-4D97-AF65-F5344CB8AC3E}">
        <p14:creationId xmlns:p14="http://schemas.microsoft.com/office/powerpoint/2010/main" val="2852203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Neural Style Transfer</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89867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Functions</a:t>
            </a:r>
            <a:endParaRPr lang="en-IN" dirty="0"/>
          </a:p>
        </p:txBody>
      </p:sp>
      <p:sp>
        <p:nvSpPr>
          <p:cNvPr id="3" name="Content Placeholder 2"/>
          <p:cNvSpPr>
            <a:spLocks noGrp="1"/>
          </p:cNvSpPr>
          <p:nvPr>
            <p:ph idx="1"/>
          </p:nvPr>
        </p:nvSpPr>
        <p:spPr>
          <a:xfrm>
            <a:off x="457200" y="1600200"/>
            <a:ext cx="8507288" cy="5257800"/>
          </a:xfrm>
        </p:spPr>
        <p:txBody>
          <a:bodyPr>
            <a:noAutofit/>
          </a:bodyPr>
          <a:lstStyle/>
          <a:p>
            <a:r>
              <a:rPr lang="en-US" sz="2000" b="1" dirty="0"/>
              <a:t>Cost Function</a:t>
            </a:r>
          </a:p>
          <a:p>
            <a:r>
              <a:rPr lang="en-US" sz="2000" dirty="0"/>
              <a:t>We will define a cost function for the generated image that measures how good it is.</a:t>
            </a:r>
          </a:p>
          <a:p>
            <a:r>
              <a:rPr lang="en-US" sz="2000" dirty="0"/>
              <a:t>Give a content image C, a style image S, and a generated image G:</a:t>
            </a:r>
          </a:p>
          <a:p>
            <a:pPr marL="457200" lvl="1" indent="0" algn="ctr">
              <a:buNone/>
            </a:pPr>
            <a:endParaRPr lang="en-US" sz="2000" i="1" dirty="0" smtClean="0"/>
          </a:p>
          <a:p>
            <a:pPr marL="457200" lvl="1" indent="0" algn="ctr">
              <a:buNone/>
            </a:pPr>
            <a:r>
              <a:rPr lang="en-US" sz="2000" i="1" dirty="0" smtClean="0"/>
              <a:t>J(G</a:t>
            </a:r>
            <a:r>
              <a:rPr lang="en-US" sz="2000" i="1" dirty="0"/>
              <a:t>) = alpha * J(C,G) + beta * J(S,G</a:t>
            </a:r>
            <a:r>
              <a:rPr lang="en-US" sz="2000" i="1" dirty="0" smtClean="0"/>
              <a:t>)</a:t>
            </a:r>
            <a:endParaRPr lang="en-US" sz="2000" i="1" dirty="0"/>
          </a:p>
          <a:p>
            <a:pPr marL="457200" lvl="1" indent="0">
              <a:buNone/>
            </a:pPr>
            <a:r>
              <a:rPr lang="en-US" sz="2000" dirty="0"/>
              <a:t>J(C, G) </a:t>
            </a:r>
            <a:r>
              <a:rPr lang="en-US" sz="2000" dirty="0" smtClean="0"/>
              <a:t>is content loss which measures </a:t>
            </a:r>
            <a:r>
              <a:rPr lang="en-US" sz="2000" dirty="0"/>
              <a:t>how similar is the generated image to the Content image.</a:t>
            </a:r>
          </a:p>
          <a:p>
            <a:pPr marL="457200" lvl="1" indent="0">
              <a:buNone/>
            </a:pPr>
            <a:r>
              <a:rPr lang="en-US" sz="2000" dirty="0"/>
              <a:t>J(S, G</a:t>
            </a:r>
            <a:r>
              <a:rPr lang="en-US" sz="2000" dirty="0" smtClean="0"/>
              <a:t>) is style </a:t>
            </a:r>
            <a:r>
              <a:rPr lang="en-US" sz="2000" smtClean="0"/>
              <a:t>loss which</a:t>
            </a:r>
            <a:r>
              <a:rPr lang="en-US" sz="2000" dirty="0"/>
              <a:t> measures how similar is the generated image to the Style </a:t>
            </a:r>
            <a:r>
              <a:rPr lang="en-US" sz="2000" dirty="0" smtClean="0"/>
              <a:t>image.</a:t>
            </a:r>
          </a:p>
          <a:p>
            <a:pPr marL="457200" lvl="1" indent="0">
              <a:buNone/>
            </a:pPr>
            <a:r>
              <a:rPr lang="en-US" sz="2000" dirty="0" smtClean="0"/>
              <a:t>alpha </a:t>
            </a:r>
            <a:r>
              <a:rPr lang="en-US" sz="2000" dirty="0"/>
              <a:t>and beta are relative weighting to the similarity and these are </a:t>
            </a:r>
            <a:r>
              <a:rPr lang="en-US" sz="2000" dirty="0" err="1"/>
              <a:t>hyperparameters</a:t>
            </a:r>
            <a:r>
              <a:rPr lang="en-US" sz="2000" dirty="0"/>
              <a:t>.</a:t>
            </a:r>
          </a:p>
          <a:p>
            <a:endParaRPr lang="en-IN" sz="2000" dirty="0"/>
          </a:p>
        </p:txBody>
      </p:sp>
    </p:spTree>
    <p:extLst>
      <p:ext uri="{BB962C8B-B14F-4D97-AF65-F5344CB8AC3E}">
        <p14:creationId xmlns:p14="http://schemas.microsoft.com/office/powerpoint/2010/main" val="4249719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Style Transfer</a:t>
            </a:r>
            <a:endParaRPr lang="en-IN" dirty="0"/>
          </a:p>
        </p:txBody>
      </p:sp>
      <p:sp>
        <p:nvSpPr>
          <p:cNvPr id="3" name="Content Placeholder 2"/>
          <p:cNvSpPr>
            <a:spLocks noGrp="1"/>
          </p:cNvSpPr>
          <p:nvPr>
            <p:ph idx="1"/>
          </p:nvPr>
        </p:nvSpPr>
        <p:spPr/>
        <p:txBody>
          <a:bodyPr/>
          <a:lstStyle/>
          <a:p>
            <a:r>
              <a:rPr lang="en-US" dirty="0"/>
              <a:t>Basically, in Neural Style Transfer we have two images- style and content. We need to copy the style from the style image and apply it to the content image. By, style we basically mean, the patterns, the brushstrokes, etc.</a:t>
            </a:r>
            <a:endParaRPr lang="en-IN" dirty="0"/>
          </a:p>
        </p:txBody>
      </p:sp>
    </p:spTree>
    <p:extLst>
      <p:ext uri="{BB962C8B-B14F-4D97-AF65-F5344CB8AC3E}">
        <p14:creationId xmlns:p14="http://schemas.microsoft.com/office/powerpoint/2010/main" val="3499582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a:xfrm>
            <a:off x="467544" y="4913783"/>
            <a:ext cx="8219256" cy="1944217"/>
          </a:xfrm>
        </p:spPr>
        <p:txBody>
          <a:bodyPr>
            <a:normAutofit fontScale="92500" lnSpcReduction="20000"/>
          </a:bodyPr>
          <a:lstStyle/>
          <a:p>
            <a:pPr algn="just">
              <a:buFont typeface="Arial"/>
              <a:buChar char="•"/>
            </a:pPr>
            <a:r>
              <a:rPr lang="en-US" sz="2800" b="1" i="0" dirty="0" smtClean="0">
                <a:solidFill>
                  <a:srgbClr val="222222"/>
                </a:solidFill>
                <a:effectLst/>
                <a:latin typeface="Times New Roman" pitchFamily="18" charset="0"/>
                <a:cs typeface="Times New Roman" pitchFamily="18" charset="0"/>
              </a:rPr>
              <a:t>A Content Image</a:t>
            </a:r>
            <a:r>
              <a:rPr lang="en-US" sz="2800" b="0" i="0" dirty="0" smtClean="0">
                <a:solidFill>
                  <a:srgbClr val="222222"/>
                </a:solidFill>
                <a:effectLst/>
                <a:latin typeface="Times New Roman" pitchFamily="18" charset="0"/>
                <a:cs typeface="Times New Roman" pitchFamily="18" charset="0"/>
              </a:rPr>
              <a:t> – image on which we will transfer style</a:t>
            </a:r>
          </a:p>
          <a:p>
            <a:pPr algn="just">
              <a:buFont typeface="Arial"/>
              <a:buChar char="•"/>
            </a:pPr>
            <a:r>
              <a:rPr lang="en-US" sz="2800" b="1" i="0" dirty="0" smtClean="0">
                <a:solidFill>
                  <a:srgbClr val="222222"/>
                </a:solidFill>
                <a:effectLst/>
                <a:latin typeface="Times New Roman" pitchFamily="18" charset="0"/>
                <a:cs typeface="Times New Roman" pitchFamily="18" charset="0"/>
              </a:rPr>
              <a:t>A Style Image</a:t>
            </a:r>
            <a:r>
              <a:rPr lang="en-US" sz="2800" b="0" i="0" dirty="0" smtClean="0">
                <a:solidFill>
                  <a:srgbClr val="222222"/>
                </a:solidFill>
                <a:effectLst/>
                <a:latin typeface="Times New Roman" pitchFamily="18" charset="0"/>
                <a:cs typeface="Times New Roman" pitchFamily="18" charset="0"/>
              </a:rPr>
              <a:t> – the style we want to transfer</a:t>
            </a:r>
          </a:p>
          <a:p>
            <a:pPr algn="just">
              <a:buFont typeface="Arial"/>
              <a:buChar char="•"/>
            </a:pPr>
            <a:r>
              <a:rPr lang="en-US" sz="2800" b="1" i="0" dirty="0" smtClean="0">
                <a:solidFill>
                  <a:srgbClr val="222222"/>
                </a:solidFill>
                <a:effectLst/>
                <a:latin typeface="Times New Roman" pitchFamily="18" charset="0"/>
                <a:cs typeface="Times New Roman" pitchFamily="18" charset="0"/>
              </a:rPr>
              <a:t>An Input Image(generated)</a:t>
            </a:r>
            <a:r>
              <a:rPr lang="en-US" sz="2800" b="0" i="0" dirty="0" smtClean="0">
                <a:solidFill>
                  <a:srgbClr val="222222"/>
                </a:solidFill>
                <a:effectLst/>
                <a:latin typeface="Times New Roman" pitchFamily="18" charset="0"/>
                <a:cs typeface="Times New Roman" pitchFamily="18" charset="0"/>
              </a:rPr>
              <a:t> – The final content plus the required style image</a:t>
            </a:r>
          </a:p>
          <a:p>
            <a:endParaRPr lang="en-IN" dirty="0"/>
          </a:p>
        </p:txBody>
      </p:sp>
      <p:pic>
        <p:nvPicPr>
          <p:cNvPr id="1028" name="Picture 4" descr="Guided neural style transfer for shape stylization | PLOS 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8480091"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941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Pretrained </a:t>
            </a:r>
            <a:r>
              <a:rPr lang="en-US" dirty="0" err="1" smtClean="0"/>
              <a:t>Convnets</a:t>
            </a:r>
            <a:r>
              <a:rPr lang="en-US" dirty="0" smtClean="0"/>
              <a:t> are used for NST.</a:t>
            </a:r>
          </a:p>
          <a:p>
            <a:r>
              <a:rPr lang="en-US" dirty="0"/>
              <a:t>Look at the image below carefully and examine </a:t>
            </a:r>
            <a:r>
              <a:rPr lang="en-US" dirty="0" smtClean="0"/>
              <a:t>the </a:t>
            </a:r>
            <a:r>
              <a:rPr lang="en-US" dirty="0"/>
              <a:t>feature maps at different </a:t>
            </a:r>
            <a:r>
              <a:rPr lang="en-US" dirty="0" smtClean="0"/>
              <a:t>layers.</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3430588"/>
            <a:ext cx="71818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9727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US" dirty="0"/>
              <a:t>the maps in the lower layers look for low level features such as lines or blobs (</a:t>
            </a:r>
            <a:r>
              <a:rPr lang="en-US" dirty="0" err="1"/>
              <a:t>gabor</a:t>
            </a:r>
            <a:r>
              <a:rPr lang="en-US" dirty="0"/>
              <a:t> filters). As we go to the higher layers, out features become increasingly complex. </a:t>
            </a:r>
            <a:endParaRPr lang="en-US" dirty="0" smtClean="0"/>
          </a:p>
          <a:p>
            <a:r>
              <a:rPr lang="en-US" dirty="0" smtClean="0"/>
              <a:t>Intuitively the </a:t>
            </a:r>
            <a:r>
              <a:rPr lang="en-US" dirty="0"/>
              <a:t>lower layers capture low level features such as lines and blobs, the layer above that builds up on these low level features and calculates slightly more complex features, and so on…</a:t>
            </a:r>
          </a:p>
          <a:p>
            <a:r>
              <a:rPr lang="en-US" dirty="0"/>
              <a:t>Thus, we can conclude that </a:t>
            </a:r>
            <a:r>
              <a:rPr lang="en-US" dirty="0" err="1"/>
              <a:t>ConvNets</a:t>
            </a:r>
            <a:r>
              <a:rPr lang="en-US" dirty="0"/>
              <a:t> develop a hierarchical representation of features.</a:t>
            </a:r>
          </a:p>
          <a:p>
            <a:r>
              <a:rPr lang="en-US" dirty="0"/>
              <a:t>This property is the basis of style transfer.</a:t>
            </a:r>
          </a:p>
          <a:p>
            <a:endParaRPr lang="en-IN" dirty="0"/>
          </a:p>
        </p:txBody>
      </p:sp>
    </p:spTree>
    <p:extLst>
      <p:ext uri="{BB962C8B-B14F-4D97-AF65-F5344CB8AC3E}">
        <p14:creationId xmlns:p14="http://schemas.microsoft.com/office/powerpoint/2010/main" val="3438575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dirty="0"/>
              <a:t>while doing style transfer, we are not training a neural network. </a:t>
            </a:r>
            <a:endParaRPr lang="en-US" dirty="0" smtClean="0"/>
          </a:p>
          <a:p>
            <a:r>
              <a:rPr lang="en-US" dirty="0" smtClean="0"/>
              <a:t>Rather</a:t>
            </a:r>
            <a:r>
              <a:rPr lang="en-US" dirty="0"/>
              <a:t>, </a:t>
            </a:r>
            <a:r>
              <a:rPr lang="en-US" dirty="0" smtClean="0"/>
              <a:t>we </a:t>
            </a:r>
            <a:r>
              <a:rPr lang="en-US" dirty="0"/>
              <a:t>start from a blank image composed of random pixel values, and we optimize a cost function by changing the pixel values of the image. </a:t>
            </a:r>
            <a:endParaRPr lang="en-US" dirty="0" smtClean="0"/>
          </a:p>
          <a:p>
            <a:r>
              <a:rPr lang="en-US" dirty="0" smtClean="0"/>
              <a:t>In </a:t>
            </a:r>
            <a:r>
              <a:rPr lang="en-US" dirty="0"/>
              <a:t>simple terms, we start with a blank canvas and a cost function. Then we iteratively modify each pixel so as to minimize our cost function. </a:t>
            </a:r>
            <a:endParaRPr lang="en-US" dirty="0" smtClean="0"/>
          </a:p>
          <a:p>
            <a:r>
              <a:rPr lang="en-US" dirty="0" smtClean="0"/>
              <a:t>To put it in another way, while training neural networks we update our weights and biases, but in style transfer, we keep the weights and biases constant, and instead, update our image.</a:t>
            </a:r>
            <a:endParaRPr lang="en-IN" dirty="0"/>
          </a:p>
        </p:txBody>
      </p:sp>
    </p:spTree>
    <p:extLst>
      <p:ext uri="{BB962C8B-B14F-4D97-AF65-F5344CB8AC3E}">
        <p14:creationId xmlns:p14="http://schemas.microsoft.com/office/powerpoint/2010/main" val="4228883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Steps for Training Neural Style Transfer Model</a:t>
            </a:r>
            <a:endParaRPr lang="en-IN" dirty="0"/>
          </a:p>
        </p:txBody>
      </p:sp>
      <p:sp>
        <p:nvSpPr>
          <p:cNvPr id="3" name="Content Placeholder 2"/>
          <p:cNvSpPr>
            <a:spLocks noGrp="1"/>
          </p:cNvSpPr>
          <p:nvPr>
            <p:ph idx="1"/>
          </p:nvPr>
        </p:nvSpPr>
        <p:spPr>
          <a:xfrm>
            <a:off x="457200" y="1600200"/>
            <a:ext cx="8229600" cy="4997152"/>
          </a:xfrm>
        </p:spPr>
        <p:txBody>
          <a:bodyPr>
            <a:normAutofit fontScale="40000" lnSpcReduction="20000"/>
          </a:bodyPr>
          <a:lstStyle/>
          <a:p>
            <a:pPr algn="just">
              <a:buFont typeface="+mj-lt"/>
              <a:buAutoNum type="arabicPeriod"/>
            </a:pPr>
            <a:r>
              <a:rPr lang="en-US" sz="5100" b="1" dirty="0">
                <a:solidFill>
                  <a:srgbClr val="374151"/>
                </a:solidFill>
              </a:rPr>
              <a:t>Prepare the content image: </a:t>
            </a:r>
            <a:r>
              <a:rPr lang="en-US" sz="5100" dirty="0">
                <a:solidFill>
                  <a:srgbClr val="374151"/>
                </a:solidFill>
              </a:rPr>
              <a:t>Choose an image that contains the content you want to preserve in the final output. This could be a photograph or any other image that represents the desired content.</a:t>
            </a:r>
          </a:p>
          <a:p>
            <a:pPr algn="just">
              <a:buFont typeface="+mj-lt"/>
              <a:buAutoNum type="arabicPeriod"/>
            </a:pPr>
            <a:r>
              <a:rPr lang="en-US" sz="5100" b="1" dirty="0">
                <a:solidFill>
                  <a:srgbClr val="374151"/>
                </a:solidFill>
              </a:rPr>
              <a:t>Prepare the style image: </a:t>
            </a:r>
            <a:r>
              <a:rPr lang="en-US" sz="5100" dirty="0">
                <a:solidFill>
                  <a:srgbClr val="374151"/>
                </a:solidFill>
              </a:rPr>
              <a:t>Select an image that represents the artistic style you want to transfer onto the content image. This could be a painting, artwork, or any other image with distinct style characteristics.</a:t>
            </a:r>
          </a:p>
          <a:p>
            <a:pPr algn="just">
              <a:buFont typeface="+mj-lt"/>
              <a:buAutoNum type="arabicPeriod"/>
            </a:pPr>
            <a:r>
              <a:rPr lang="en-US" sz="5100" b="1" dirty="0">
                <a:solidFill>
                  <a:srgbClr val="374151"/>
                </a:solidFill>
              </a:rPr>
              <a:t>Preprocess the images: </a:t>
            </a:r>
            <a:r>
              <a:rPr lang="en-US" sz="5100" dirty="0">
                <a:solidFill>
                  <a:srgbClr val="374151"/>
                </a:solidFill>
              </a:rPr>
              <a:t>Preprocess the content and style images by resizing them to a consistent size and applying normalization to align the pixel values. Additionally, convert the images to a suitable format for feeding into a pre-trained convolutional neural network (CNN).</a:t>
            </a:r>
          </a:p>
          <a:p>
            <a:pPr algn="just">
              <a:buFont typeface="+mj-lt"/>
              <a:buAutoNum type="arabicPeriod"/>
            </a:pPr>
            <a:r>
              <a:rPr lang="en-US" sz="5100" b="1" dirty="0">
                <a:solidFill>
                  <a:srgbClr val="374151"/>
                </a:solidFill>
              </a:rPr>
              <a:t>Define a neural network: </a:t>
            </a:r>
            <a:r>
              <a:rPr lang="en-US" sz="5100" dirty="0">
                <a:solidFill>
                  <a:srgbClr val="374151"/>
                </a:solidFill>
              </a:rPr>
              <a:t>Choose a pre-trained CNN, such as </a:t>
            </a:r>
            <a:r>
              <a:rPr lang="en-US" sz="5100" dirty="0" err="1">
                <a:solidFill>
                  <a:srgbClr val="374151"/>
                </a:solidFill>
              </a:rPr>
              <a:t>VGGNet</a:t>
            </a:r>
            <a:r>
              <a:rPr lang="en-US" sz="5100" dirty="0">
                <a:solidFill>
                  <a:srgbClr val="374151"/>
                </a:solidFill>
              </a:rPr>
              <a:t> or </a:t>
            </a:r>
            <a:r>
              <a:rPr lang="en-US" sz="5100" dirty="0" err="1">
                <a:solidFill>
                  <a:srgbClr val="374151"/>
                </a:solidFill>
              </a:rPr>
              <a:t>ResNet</a:t>
            </a:r>
            <a:r>
              <a:rPr lang="en-US" sz="5100" dirty="0">
                <a:solidFill>
                  <a:srgbClr val="374151"/>
                </a:solidFill>
              </a:rPr>
              <a:t>, which has been trained on a large dataset (e.g., </a:t>
            </a:r>
            <a:r>
              <a:rPr lang="en-US" sz="5100" dirty="0" err="1">
                <a:solidFill>
                  <a:srgbClr val="374151"/>
                </a:solidFill>
              </a:rPr>
              <a:t>ImageNet</a:t>
            </a:r>
            <a:r>
              <a:rPr lang="en-US" sz="5100" dirty="0">
                <a:solidFill>
                  <a:srgbClr val="374151"/>
                </a:solidFill>
              </a:rPr>
              <a:t>). Typically, the network's architecture is used up to a certain layer to extract features from the content and style images</a:t>
            </a:r>
            <a:r>
              <a:rPr lang="en-US" sz="5100" dirty="0" smtClean="0">
                <a:solidFill>
                  <a:srgbClr val="374151"/>
                </a:solidFill>
              </a:rPr>
              <a:t>.</a:t>
            </a:r>
            <a:endParaRPr lang="en-US" dirty="0"/>
          </a:p>
          <a:p>
            <a:pPr algn="just">
              <a:buFont typeface="+mj-lt"/>
              <a:buAutoNum type="arabicPeriod"/>
            </a:pPr>
            <a:r>
              <a:rPr lang="en-US" sz="5000" b="1" dirty="0" smtClean="0"/>
              <a:t>Initialize the generated image randomly.</a:t>
            </a:r>
            <a:endParaRPr lang="en-IN" sz="5000" b="1" dirty="0"/>
          </a:p>
        </p:txBody>
      </p:sp>
    </p:spTree>
    <p:extLst>
      <p:ext uri="{BB962C8B-B14F-4D97-AF65-F5344CB8AC3E}">
        <p14:creationId xmlns:p14="http://schemas.microsoft.com/office/powerpoint/2010/main" val="3831721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Steps for Training Neural Style Transfer Model</a:t>
            </a:r>
            <a:endParaRPr lang="en-IN" dirty="0"/>
          </a:p>
        </p:txBody>
      </p:sp>
      <p:sp>
        <p:nvSpPr>
          <p:cNvPr id="3" name="Content Placeholder 2"/>
          <p:cNvSpPr>
            <a:spLocks noGrp="1"/>
          </p:cNvSpPr>
          <p:nvPr>
            <p:ph idx="1"/>
          </p:nvPr>
        </p:nvSpPr>
        <p:spPr/>
        <p:txBody>
          <a:bodyPr>
            <a:normAutofit fontScale="55000" lnSpcReduction="20000"/>
          </a:bodyPr>
          <a:lstStyle/>
          <a:p>
            <a:pPr marL="0" indent="0" algn="just">
              <a:buNone/>
            </a:pPr>
            <a:r>
              <a:rPr lang="en-US" sz="3800" b="1" dirty="0" smtClean="0"/>
              <a:t>5. Extract </a:t>
            </a:r>
            <a:r>
              <a:rPr lang="en-US" sz="3800" b="1" dirty="0"/>
              <a:t>content features: </a:t>
            </a:r>
            <a:r>
              <a:rPr lang="en-US" sz="3800" dirty="0"/>
              <a:t>Pass the content image through the chosen neural network and extract the feature representations at a selected layer. These features will capture the content information of the image.</a:t>
            </a:r>
          </a:p>
          <a:p>
            <a:pPr marL="0" indent="0" algn="just">
              <a:buNone/>
            </a:pPr>
            <a:r>
              <a:rPr lang="en-US" sz="3800" b="1" dirty="0" smtClean="0"/>
              <a:t>6. Extract </a:t>
            </a:r>
            <a:r>
              <a:rPr lang="en-US" sz="3800" b="1" dirty="0"/>
              <a:t>style features: </a:t>
            </a:r>
            <a:r>
              <a:rPr lang="en-US" sz="3800" dirty="0"/>
              <a:t>Pass the style image through the same neural network and extract the feature representations at multiple layers. These features will capture the style information of the </a:t>
            </a:r>
            <a:r>
              <a:rPr lang="en-US" sz="3800" dirty="0" smtClean="0"/>
              <a:t>image.</a:t>
            </a:r>
          </a:p>
          <a:p>
            <a:pPr marL="0" indent="0" algn="just">
              <a:buNone/>
            </a:pPr>
            <a:r>
              <a:rPr lang="en-US" sz="3800" b="1" dirty="0" smtClean="0"/>
              <a:t>7. Compute </a:t>
            </a:r>
            <a:r>
              <a:rPr lang="en-US" sz="3800" b="1" dirty="0"/>
              <a:t>the style loss: </a:t>
            </a:r>
            <a:r>
              <a:rPr lang="en-US" sz="3800" dirty="0"/>
              <a:t>Calculate the Gram matrices of the style features at each layer and compare them with the Gram matrices of the content features. The style loss measures the difference between the style features of the input image and the style image at each layer.</a:t>
            </a:r>
          </a:p>
          <a:p>
            <a:pPr marL="0" indent="0" algn="just">
              <a:buNone/>
            </a:pPr>
            <a:r>
              <a:rPr lang="en-US" sz="3800" b="1" dirty="0" smtClean="0"/>
              <a:t>8. Compute </a:t>
            </a:r>
            <a:r>
              <a:rPr lang="en-US" sz="3800" b="1" dirty="0"/>
              <a:t>the content loss: </a:t>
            </a:r>
            <a:r>
              <a:rPr lang="en-US" sz="3800" dirty="0"/>
              <a:t>Calculate the mean squared difference between the content features of the input image and the content image at a selected layer. The content loss ensures that the content of the final image matches that of the content image.</a:t>
            </a:r>
          </a:p>
          <a:p>
            <a:pPr marL="0" indent="0">
              <a:buNone/>
            </a:pPr>
            <a:r>
              <a:rPr lang="en-US" dirty="0"/>
              <a:t/>
            </a:r>
            <a:br>
              <a:rPr lang="en-US" dirty="0"/>
            </a:br>
            <a:endParaRPr lang="en-IN" dirty="0"/>
          </a:p>
        </p:txBody>
      </p:sp>
    </p:spTree>
    <p:extLst>
      <p:ext uri="{BB962C8B-B14F-4D97-AF65-F5344CB8AC3E}">
        <p14:creationId xmlns:p14="http://schemas.microsoft.com/office/powerpoint/2010/main" val="3453228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Steps for Training Neural Style Transfer Model</a:t>
            </a:r>
            <a:endParaRPr lang="en-IN" dirty="0"/>
          </a:p>
        </p:txBody>
      </p:sp>
      <p:sp>
        <p:nvSpPr>
          <p:cNvPr id="3" name="Content Placeholder 2"/>
          <p:cNvSpPr>
            <a:spLocks noGrp="1"/>
          </p:cNvSpPr>
          <p:nvPr>
            <p:ph idx="1"/>
          </p:nvPr>
        </p:nvSpPr>
        <p:spPr>
          <a:xfrm>
            <a:off x="457200" y="1600200"/>
            <a:ext cx="8229600" cy="5257800"/>
          </a:xfrm>
        </p:spPr>
        <p:txBody>
          <a:bodyPr>
            <a:noAutofit/>
          </a:bodyPr>
          <a:lstStyle/>
          <a:p>
            <a:pPr marL="0" indent="0" algn="just">
              <a:buNone/>
            </a:pPr>
            <a:r>
              <a:rPr lang="en-US" sz="2000" b="1" dirty="0" smtClean="0"/>
              <a:t>9. Compute </a:t>
            </a:r>
            <a:r>
              <a:rPr lang="en-US" sz="2000" b="1" dirty="0"/>
              <a:t>the total loss: </a:t>
            </a:r>
            <a:r>
              <a:rPr lang="en-US" sz="2000" dirty="0"/>
              <a:t>Combine the style loss and content loss by weighting them with </a:t>
            </a:r>
            <a:r>
              <a:rPr lang="en-US" sz="2000" dirty="0" err="1"/>
              <a:t>hyperparameters</a:t>
            </a:r>
            <a:r>
              <a:rPr lang="en-US" sz="2000" dirty="0"/>
              <a:t>. The total loss is the weighted sum of the style loss and content loss.</a:t>
            </a:r>
          </a:p>
          <a:p>
            <a:pPr marL="0" indent="0" algn="just">
              <a:buNone/>
            </a:pPr>
            <a:r>
              <a:rPr lang="en-US" sz="2000" b="1" dirty="0" smtClean="0"/>
              <a:t>10.Optimize </a:t>
            </a:r>
            <a:r>
              <a:rPr lang="en-US" sz="2000" b="1" dirty="0"/>
              <a:t>the image: </a:t>
            </a:r>
            <a:r>
              <a:rPr lang="en-US" sz="2000" dirty="0"/>
              <a:t>Initialize a random image or use the content image as the starting point. Then, iteratively update the image by minimizing the total loss using gradient descent optimization. The goal is to find an image that minimizes the total loss, thereby combining the content and style of the two input </a:t>
            </a:r>
            <a:r>
              <a:rPr lang="en-US" sz="2000" dirty="0" smtClean="0"/>
              <a:t>images.</a:t>
            </a:r>
          </a:p>
          <a:p>
            <a:pPr marL="0" indent="0" algn="just">
              <a:buNone/>
            </a:pPr>
            <a:r>
              <a:rPr lang="en-US" sz="2000" b="1" dirty="0" smtClean="0"/>
              <a:t>11. Generate </a:t>
            </a:r>
            <a:r>
              <a:rPr lang="en-US" sz="2000" b="1" dirty="0"/>
              <a:t>the stylized image: </a:t>
            </a:r>
            <a:r>
              <a:rPr lang="en-US" sz="2000" dirty="0"/>
              <a:t>Iterate the optimization process until convergence or until reaching a desired number of iterations. The resulting image will be a combination of the content from the content image and the style from the style image.</a:t>
            </a:r>
          </a:p>
          <a:p>
            <a:pPr marL="0" indent="0" algn="just">
              <a:buNone/>
            </a:pPr>
            <a:r>
              <a:rPr lang="en-US" sz="2000" b="1" dirty="0" smtClean="0"/>
              <a:t>12. Post-process </a:t>
            </a:r>
            <a:r>
              <a:rPr lang="en-US" sz="2000" b="1" dirty="0"/>
              <a:t>the image: </a:t>
            </a:r>
            <a:r>
              <a:rPr lang="en-US" sz="2000" dirty="0"/>
              <a:t>Apply any necessary post-processing steps to enhance the visual quality or adjust the output according to your preferences. This may involve adjusting the brightness, contrast, or other image parameters.</a:t>
            </a:r>
          </a:p>
          <a:p>
            <a:pPr marL="0" indent="0">
              <a:buNone/>
            </a:pPr>
            <a:r>
              <a:rPr lang="en-US" sz="2000" dirty="0"/>
              <a:t/>
            </a:r>
            <a:br>
              <a:rPr lang="en-US" sz="2000" dirty="0"/>
            </a:br>
            <a:endParaRPr lang="en-IN" sz="2000" dirty="0"/>
          </a:p>
        </p:txBody>
      </p:sp>
    </p:spTree>
    <p:extLst>
      <p:ext uri="{BB962C8B-B14F-4D97-AF65-F5344CB8AC3E}">
        <p14:creationId xmlns:p14="http://schemas.microsoft.com/office/powerpoint/2010/main" val="7963640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843</Words>
  <Application>Microsoft Office PowerPoint</Application>
  <PresentationFormat>On-screen Show (4:3)</PresentationFormat>
  <Paragraphs>44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Neural Style Transfer</vt:lpstr>
      <vt:lpstr>Neural Style Transfer</vt:lpstr>
      <vt:lpstr>Example</vt:lpstr>
      <vt:lpstr>PowerPoint Presentation</vt:lpstr>
      <vt:lpstr>PowerPoint Presentation</vt:lpstr>
      <vt:lpstr>PowerPoint Presentation</vt:lpstr>
      <vt:lpstr>Steps for Training Neural Style Transfer Model</vt:lpstr>
      <vt:lpstr>Steps for Training Neural Style Transfer Model</vt:lpstr>
      <vt:lpstr>Steps for Training Neural Style Transfer Model</vt:lpstr>
      <vt:lpstr>Cost Functions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Style Transfer</dc:title>
  <dc:creator>Ashwini</dc:creator>
  <cp:lastModifiedBy>Ashwini</cp:lastModifiedBy>
  <cp:revision>13</cp:revision>
  <dcterms:created xsi:type="dcterms:W3CDTF">2023-05-31T05:53:09Z</dcterms:created>
  <dcterms:modified xsi:type="dcterms:W3CDTF">2023-06-05T05:11:52Z</dcterms:modified>
</cp:coreProperties>
</file>