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9"/>
  </p:notesMasterIdLst>
  <p:sldIdLst>
    <p:sldId id="342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344" r:id="rId11"/>
    <p:sldId id="351" r:id="rId12"/>
    <p:sldId id="345" r:id="rId13"/>
    <p:sldId id="269" r:id="rId14"/>
    <p:sldId id="280" r:id="rId15"/>
    <p:sldId id="347" r:id="rId16"/>
    <p:sldId id="281" r:id="rId17"/>
    <p:sldId id="348" r:id="rId18"/>
    <p:sldId id="349" r:id="rId19"/>
    <p:sldId id="350" r:id="rId20"/>
    <p:sldId id="284" r:id="rId21"/>
    <p:sldId id="286" r:id="rId22"/>
    <p:sldId id="317" r:id="rId23"/>
    <p:sldId id="353" r:id="rId24"/>
    <p:sldId id="318" r:id="rId25"/>
    <p:sldId id="319" r:id="rId26"/>
    <p:sldId id="354" r:id="rId27"/>
    <p:sldId id="35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18DC-E18F-48B8-B356-5A71F1F43784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62FE2-B095-4356-94F8-FBDE35B3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62FE2-B095-4356-94F8-FBDE35B3E0D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677" y="538331"/>
            <a:ext cx="7546644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6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6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7701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02608"/>
            <a:ext cx="9143999" cy="27553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4194047"/>
            <a:ext cx="9144000" cy="2664460"/>
          </a:xfrm>
          <a:custGeom>
            <a:avLst/>
            <a:gdLst/>
            <a:ahLst/>
            <a:cxnLst/>
            <a:rect l="l" t="t" r="r" b="b"/>
            <a:pathLst>
              <a:path w="9144000" h="2664459">
                <a:moveTo>
                  <a:pt x="9144000" y="0"/>
                </a:moveTo>
                <a:lnTo>
                  <a:pt x="0" y="0"/>
                </a:lnTo>
                <a:lnTo>
                  <a:pt x="0" y="2663952"/>
                </a:lnTo>
                <a:lnTo>
                  <a:pt x="9144000" y="2663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22593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9144000" cy="2204085"/>
          </a:xfrm>
          <a:custGeom>
            <a:avLst/>
            <a:gdLst/>
            <a:ahLst/>
            <a:cxnLst/>
            <a:rect l="l" t="t" r="r" b="b"/>
            <a:pathLst>
              <a:path w="9144000" h="2204085">
                <a:moveTo>
                  <a:pt x="9143999" y="0"/>
                </a:moveTo>
                <a:lnTo>
                  <a:pt x="0" y="0"/>
                </a:lnTo>
                <a:lnTo>
                  <a:pt x="0" y="2203704"/>
                </a:lnTo>
                <a:lnTo>
                  <a:pt x="9143999" y="2203704"/>
                </a:lnTo>
                <a:lnTo>
                  <a:pt x="9143999" y="0"/>
                </a:lnTo>
                <a:close/>
              </a:path>
            </a:pathLst>
          </a:custGeom>
          <a:solidFill>
            <a:srgbClr val="13457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1590" y="2948381"/>
            <a:ext cx="202437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423" y="1559052"/>
            <a:ext cx="7709153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7/momentu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4786706"/>
            <a:ext cx="6858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3200" spc="-5" dirty="0" smtClean="0">
                <a:solidFill>
                  <a:srgbClr val="FFFFFF"/>
                </a:solidFill>
                <a:latin typeface="Roboto Lt"/>
                <a:cs typeface="Roboto Lt"/>
              </a:rPr>
              <a:t>Variants of Gradient Descent</a:t>
            </a:r>
            <a:endParaRPr sz="3200" dirty="0">
              <a:solidFill>
                <a:prstClr val="black"/>
              </a:solidFill>
              <a:latin typeface="Roboto Lt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1801" y="5433466"/>
            <a:ext cx="4104456" cy="960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lang="en-IN" sz="2000" spc="25" dirty="0">
                <a:solidFill>
                  <a:srgbClr val="FFFFFF"/>
                </a:solidFill>
                <a:latin typeface="Roboto"/>
                <a:cs typeface="Roboto"/>
              </a:rPr>
              <a:t>Prof. </a:t>
            </a:r>
            <a:r>
              <a:rPr lang="en-IN" sz="2000" spc="25" dirty="0" err="1" smtClean="0">
                <a:solidFill>
                  <a:srgbClr val="FFFFFF"/>
                </a:solidFill>
                <a:latin typeface="Roboto"/>
                <a:cs typeface="Roboto"/>
              </a:rPr>
              <a:t>A.S.Gavali</a:t>
            </a:r>
            <a:endParaRPr lang="en-IN" sz="2000" spc="25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algn="ctr">
              <a:spcBef>
                <a:spcPts val="90"/>
              </a:spcBef>
            </a:pPr>
            <a:r>
              <a:rPr lang="en-IN" sz="2000" spc="25" dirty="0" smtClean="0">
                <a:solidFill>
                  <a:srgbClr val="FFFFFF"/>
                </a:solidFill>
                <a:latin typeface="Roboto"/>
                <a:cs typeface="Roboto"/>
              </a:rPr>
              <a:t>Department of AI&amp;DS</a:t>
            </a:r>
            <a:endParaRPr lang="en-IN" sz="2000" spc="2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algn="ctr">
              <a:spcBef>
                <a:spcPts val="90"/>
              </a:spcBef>
            </a:pPr>
            <a:r>
              <a:rPr lang="en-IN" sz="2000" spc="25" dirty="0" err="1">
                <a:solidFill>
                  <a:srgbClr val="FFFFFF"/>
                </a:solidFill>
                <a:latin typeface="Roboto"/>
                <a:cs typeface="Roboto"/>
              </a:rPr>
              <a:t>CSMSS,CSCOE,Aurangabad</a:t>
            </a:r>
            <a:endParaRPr sz="2000" dirty="0">
              <a:solidFill>
                <a:prstClr val="black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35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353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Mini-batch</a:t>
            </a:r>
            <a:r>
              <a:rPr sz="4400" spc="-35" dirty="0"/>
              <a:t> </a:t>
            </a:r>
            <a:r>
              <a:rPr sz="4400" spc="-15" dirty="0"/>
              <a:t>gradient</a:t>
            </a:r>
            <a:r>
              <a:rPr sz="4400" spc="-25" dirty="0"/>
              <a:t> </a:t>
            </a:r>
            <a:r>
              <a:rPr sz="4400" spc="-5" dirty="0"/>
              <a:t>descent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889760" y="3285744"/>
            <a:ext cx="5356860" cy="1518285"/>
            <a:chOff x="1889760" y="3285744"/>
            <a:chExt cx="5356860" cy="1518285"/>
          </a:xfrm>
        </p:grpSpPr>
        <p:sp>
          <p:nvSpPr>
            <p:cNvPr id="4" name="object 4"/>
            <p:cNvSpPr/>
            <p:nvPr/>
          </p:nvSpPr>
          <p:spPr>
            <a:xfrm>
              <a:off x="2103120" y="3540252"/>
              <a:ext cx="5137785" cy="1257300"/>
            </a:xfrm>
            <a:custGeom>
              <a:avLst/>
              <a:gdLst/>
              <a:ahLst/>
              <a:cxnLst/>
              <a:rect l="l" t="t" r="r" b="b"/>
              <a:pathLst>
                <a:path w="5137784" h="1257300">
                  <a:moveTo>
                    <a:pt x="0" y="1257300"/>
                  </a:moveTo>
                  <a:lnTo>
                    <a:pt x="5137404" y="1257300"/>
                  </a:lnTo>
                  <a:lnTo>
                    <a:pt x="5137404" y="0"/>
                  </a:lnTo>
                  <a:lnTo>
                    <a:pt x="0" y="0"/>
                  </a:lnTo>
                  <a:lnTo>
                    <a:pt x="0" y="12573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89760" y="3285744"/>
              <a:ext cx="2438400" cy="498475"/>
            </a:xfrm>
            <a:custGeom>
              <a:avLst/>
              <a:gdLst/>
              <a:ahLst/>
              <a:cxnLst/>
              <a:rect l="l" t="t" r="r" b="b"/>
              <a:pathLst>
                <a:path w="2438400" h="498475">
                  <a:moveTo>
                    <a:pt x="2438400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438400" y="498347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157977" y="4047109"/>
              <a:ext cx="685800" cy="206375"/>
            </a:xfrm>
            <a:custGeom>
              <a:avLst/>
              <a:gdLst/>
              <a:ahLst/>
              <a:cxnLst/>
              <a:rect l="l" t="t" r="r" b="b"/>
              <a:pathLst>
                <a:path w="685800" h="206375">
                  <a:moveTo>
                    <a:pt x="619887" y="0"/>
                  </a:moveTo>
                  <a:lnTo>
                    <a:pt x="616966" y="8255"/>
                  </a:lnTo>
                  <a:lnTo>
                    <a:pt x="628896" y="13444"/>
                  </a:lnTo>
                  <a:lnTo>
                    <a:pt x="639159" y="20621"/>
                  </a:lnTo>
                  <a:lnTo>
                    <a:pt x="660018" y="53849"/>
                  </a:lnTo>
                  <a:lnTo>
                    <a:pt x="666876" y="101981"/>
                  </a:lnTo>
                  <a:lnTo>
                    <a:pt x="666113" y="120122"/>
                  </a:lnTo>
                  <a:lnTo>
                    <a:pt x="654558" y="164592"/>
                  </a:lnTo>
                  <a:lnTo>
                    <a:pt x="617347" y="197612"/>
                  </a:lnTo>
                  <a:lnTo>
                    <a:pt x="619887" y="205994"/>
                  </a:lnTo>
                  <a:lnTo>
                    <a:pt x="659249" y="182651"/>
                  </a:lnTo>
                  <a:lnTo>
                    <a:pt x="681402" y="139477"/>
                  </a:lnTo>
                  <a:lnTo>
                    <a:pt x="685673" y="102997"/>
                  </a:lnTo>
                  <a:lnTo>
                    <a:pt x="684603" y="84109"/>
                  </a:lnTo>
                  <a:lnTo>
                    <a:pt x="668655" y="36068"/>
                  </a:lnTo>
                  <a:lnTo>
                    <a:pt x="634865" y="5332"/>
                  </a:lnTo>
                  <a:lnTo>
                    <a:pt x="619887" y="0"/>
                  </a:lnTo>
                  <a:close/>
                </a:path>
                <a:path w="685800" h="206375">
                  <a:moveTo>
                    <a:pt x="65659" y="0"/>
                  </a:moveTo>
                  <a:lnTo>
                    <a:pt x="26368" y="23377"/>
                  </a:lnTo>
                  <a:lnTo>
                    <a:pt x="4206" y="66675"/>
                  </a:lnTo>
                  <a:lnTo>
                    <a:pt x="0" y="102997"/>
                  </a:lnTo>
                  <a:lnTo>
                    <a:pt x="1049" y="121975"/>
                  </a:lnTo>
                  <a:lnTo>
                    <a:pt x="16891" y="170053"/>
                  </a:lnTo>
                  <a:lnTo>
                    <a:pt x="50680" y="200610"/>
                  </a:lnTo>
                  <a:lnTo>
                    <a:pt x="65659" y="205994"/>
                  </a:lnTo>
                  <a:lnTo>
                    <a:pt x="68325" y="197612"/>
                  </a:lnTo>
                  <a:lnTo>
                    <a:pt x="56562" y="192470"/>
                  </a:lnTo>
                  <a:lnTo>
                    <a:pt x="46418" y="185245"/>
                  </a:lnTo>
                  <a:lnTo>
                    <a:pt x="25654" y="151451"/>
                  </a:lnTo>
                  <a:lnTo>
                    <a:pt x="18796" y="101981"/>
                  </a:lnTo>
                  <a:lnTo>
                    <a:pt x="19557" y="84381"/>
                  </a:lnTo>
                  <a:lnTo>
                    <a:pt x="30987" y="40894"/>
                  </a:lnTo>
                  <a:lnTo>
                    <a:pt x="68580" y="8255"/>
                  </a:lnTo>
                  <a:lnTo>
                    <a:pt x="65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1544" y="5163311"/>
            <a:ext cx="8815070" cy="1520190"/>
            <a:chOff x="161544" y="5163311"/>
            <a:chExt cx="8815070" cy="1520190"/>
          </a:xfrm>
        </p:grpSpPr>
        <p:sp>
          <p:nvSpPr>
            <p:cNvPr id="8" name="object 8"/>
            <p:cNvSpPr/>
            <p:nvPr/>
          </p:nvSpPr>
          <p:spPr>
            <a:xfrm>
              <a:off x="374903" y="5417819"/>
              <a:ext cx="8595360" cy="1259205"/>
            </a:xfrm>
            <a:custGeom>
              <a:avLst/>
              <a:gdLst/>
              <a:ahLst/>
              <a:cxnLst/>
              <a:rect l="l" t="t" r="r" b="b"/>
              <a:pathLst>
                <a:path w="8595360" h="1259204">
                  <a:moveTo>
                    <a:pt x="0" y="1258823"/>
                  </a:moveTo>
                  <a:lnTo>
                    <a:pt x="8595360" y="1258823"/>
                  </a:lnTo>
                  <a:lnTo>
                    <a:pt x="8595360" y="0"/>
                  </a:lnTo>
                  <a:lnTo>
                    <a:pt x="0" y="0"/>
                  </a:lnTo>
                  <a:lnTo>
                    <a:pt x="0" y="12588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1544" y="5163311"/>
              <a:ext cx="1047115" cy="498475"/>
            </a:xfrm>
            <a:custGeom>
              <a:avLst/>
              <a:gdLst/>
              <a:ahLst/>
              <a:cxnLst/>
              <a:rect l="l" t="t" r="r" b="b"/>
              <a:pathLst>
                <a:path w="1047115" h="498475">
                  <a:moveTo>
                    <a:pt x="1046988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1046988" y="498347"/>
                  </a:lnTo>
                  <a:lnTo>
                    <a:pt x="1046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649" y="1857882"/>
            <a:ext cx="8014970" cy="416267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400"/>
              </a:lnSpc>
              <a:spcBef>
                <a:spcPts val="80"/>
              </a:spcBef>
            </a:pPr>
            <a:endParaRPr lang="en-IN" sz="2800" spc="-10" dirty="0" smtClean="0">
              <a:solidFill>
                <a:prstClr val="black"/>
              </a:solidFill>
              <a:cs typeface="Calibri"/>
            </a:endParaRPr>
          </a:p>
          <a:p>
            <a:pPr marL="38100" marR="30480">
              <a:lnSpc>
                <a:spcPct val="100400"/>
              </a:lnSpc>
              <a:spcBef>
                <a:spcPts val="80"/>
              </a:spcBef>
            </a:pPr>
            <a:r>
              <a:rPr sz="2800" spc="-10" dirty="0" smtClean="0">
                <a:solidFill>
                  <a:prstClr val="black"/>
                </a:solidFill>
                <a:cs typeface="Calibri"/>
              </a:rPr>
              <a:t>This</a:t>
            </a:r>
            <a:r>
              <a:rPr sz="2800" spc="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method</a:t>
            </a:r>
            <a:r>
              <a:rPr sz="2800" spc="2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30" dirty="0">
                <a:solidFill>
                  <a:prstClr val="black"/>
                </a:solidFill>
                <a:cs typeface="Calibri"/>
              </a:rPr>
              <a:t>takes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the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20" dirty="0">
                <a:solidFill>
                  <a:prstClr val="black"/>
                </a:solidFill>
                <a:cs typeface="Calibri"/>
              </a:rPr>
              <a:t>best</a:t>
            </a:r>
            <a:r>
              <a:rPr sz="2800" spc="2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of</a:t>
            </a:r>
            <a:r>
              <a:rPr sz="2800" spc="15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cs typeface="Calibri"/>
              </a:rPr>
              <a:t>both</a:t>
            </a:r>
            <a:r>
              <a:rPr sz="2800" spc="2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20" dirty="0">
                <a:solidFill>
                  <a:prstClr val="black"/>
                </a:solidFill>
                <a:cs typeface="Calibri"/>
              </a:rPr>
              <a:t>batch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and</a:t>
            </a:r>
            <a:r>
              <a:rPr sz="2800" spc="25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cs typeface="Calibri"/>
              </a:rPr>
              <a:t>SGD,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z="2800" spc="-615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15" dirty="0">
                <a:solidFill>
                  <a:prstClr val="black"/>
                </a:solidFill>
                <a:cs typeface="Calibri"/>
              </a:rPr>
              <a:t>performs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an</a:t>
            </a:r>
            <a:r>
              <a:rPr sz="28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15" dirty="0">
                <a:solidFill>
                  <a:prstClr val="black"/>
                </a:solidFill>
                <a:cs typeface="Calibri"/>
              </a:rPr>
              <a:t>update</a:t>
            </a:r>
            <a:r>
              <a:rPr sz="28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cs typeface="Calibri"/>
              </a:rPr>
              <a:t>for</a:t>
            </a:r>
            <a:r>
              <a:rPr sz="2800" spc="-10" dirty="0">
                <a:solidFill>
                  <a:prstClr val="black"/>
                </a:solidFill>
                <a:cs typeface="Calibri"/>
              </a:rPr>
              <a:t> every</a:t>
            </a:r>
            <a:r>
              <a:rPr sz="280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cs typeface="Calibri"/>
              </a:rPr>
              <a:t>mini-batch</a:t>
            </a:r>
            <a:r>
              <a:rPr sz="2800" spc="4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of</a:t>
            </a:r>
            <a:r>
              <a:rPr sz="280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20" dirty="0">
                <a:solidFill>
                  <a:prstClr val="black"/>
                </a:solidFill>
                <a:latin typeface="Cambria Math"/>
                <a:cs typeface="Cambria Math"/>
              </a:rPr>
              <a:t>𝑛</a:t>
            </a:r>
            <a:r>
              <a:rPr sz="2800" spc="20" dirty="0">
                <a:solidFill>
                  <a:prstClr val="black"/>
                </a:solidFill>
                <a:cs typeface="Calibri"/>
              </a:rPr>
              <a:t>.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</a:pPr>
            <a:endParaRPr sz="3900" dirty="0">
              <a:solidFill>
                <a:prstClr val="black"/>
              </a:solidFill>
              <a:cs typeface="Calibri"/>
            </a:endParaRPr>
          </a:p>
          <a:p>
            <a:pPr marL="1732914"/>
            <a:r>
              <a:rPr sz="2400" b="1" spc="-10" dirty="0">
                <a:solidFill>
                  <a:prstClr val="black"/>
                </a:solidFill>
                <a:cs typeface="Calibri"/>
              </a:rPr>
              <a:t>Update</a:t>
            </a:r>
            <a:r>
              <a:rPr sz="2400" b="1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2400" b="1" spc="-10" dirty="0">
                <a:solidFill>
                  <a:prstClr val="black"/>
                </a:solidFill>
                <a:cs typeface="Calibri"/>
              </a:rPr>
              <a:t>equation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0"/>
              </a:spcBef>
            </a:pPr>
            <a:endParaRPr sz="2050" dirty="0">
              <a:solidFill>
                <a:prstClr val="black"/>
              </a:solidFill>
              <a:cs typeface="Calibri"/>
            </a:endParaRPr>
          </a:p>
          <a:p>
            <a:pPr marL="2185670"/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𝜃</a:t>
            </a:r>
            <a:r>
              <a:rPr sz="2400" spc="2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400" spc="1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𝜃</a:t>
            </a:r>
            <a:r>
              <a:rPr sz="2400"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𝜂</a:t>
            </a:r>
            <a:r>
              <a:rPr sz="2400" spc="8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∗ </a:t>
            </a:r>
            <a:r>
              <a:rPr sz="2400" spc="-1145" dirty="0">
                <a:solidFill>
                  <a:prstClr val="black"/>
                </a:solidFill>
                <a:latin typeface="Cambria Math"/>
                <a:cs typeface="Cambria Math"/>
              </a:rPr>
              <a:t>❑</a:t>
            </a:r>
            <a:r>
              <a:rPr sz="2625" spc="555" baseline="-15873" dirty="0">
                <a:solidFill>
                  <a:prstClr val="black"/>
                </a:solidFill>
                <a:latin typeface="Cambria Math"/>
                <a:cs typeface="Cambria Math"/>
              </a:rPr>
              <a:t>𝜃</a:t>
            </a:r>
            <a:r>
              <a:rPr sz="2400" spc="40" dirty="0">
                <a:solidFill>
                  <a:prstClr val="black"/>
                </a:solidFill>
                <a:latin typeface="Cambria Math"/>
                <a:cs typeface="Cambria Math"/>
              </a:rPr>
              <a:t>𝐽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400" spc="65" dirty="0">
                <a:solidFill>
                  <a:prstClr val="black"/>
                </a:solidFill>
                <a:latin typeface="Cambria Math"/>
                <a:cs typeface="Cambria Math"/>
              </a:rPr>
              <a:t>𝜃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;</a:t>
            </a:r>
            <a:r>
              <a:rPr sz="2400" spc="-12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𝑥 </a:t>
            </a:r>
            <a:r>
              <a:rPr sz="2400" spc="-2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625" spc="359" baseline="28571" dirty="0">
                <a:solidFill>
                  <a:prstClr val="black"/>
                </a:solidFill>
                <a:latin typeface="Cambria Math"/>
                <a:cs typeface="Cambria Math"/>
              </a:rPr>
              <a:t>𝑖</a:t>
            </a:r>
            <a:r>
              <a:rPr sz="2625" spc="7" baseline="28571" dirty="0">
                <a:solidFill>
                  <a:prstClr val="black"/>
                </a:solidFill>
                <a:latin typeface="Cambria Math"/>
                <a:cs typeface="Cambria Math"/>
              </a:rPr>
              <a:t>:</a:t>
            </a:r>
            <a:r>
              <a:rPr sz="2625" spc="345" baseline="28571" dirty="0">
                <a:solidFill>
                  <a:prstClr val="black"/>
                </a:solidFill>
                <a:latin typeface="Cambria Math"/>
                <a:cs typeface="Cambria Math"/>
              </a:rPr>
              <a:t>𝑖</a:t>
            </a:r>
            <a:r>
              <a:rPr sz="2625" spc="-44" baseline="28571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625" spc="345" baseline="28571" dirty="0">
                <a:solidFill>
                  <a:prstClr val="black"/>
                </a:solidFill>
                <a:latin typeface="Cambria Math"/>
                <a:cs typeface="Cambria Math"/>
              </a:rPr>
              <a:t>𝑛</a:t>
            </a:r>
            <a:r>
              <a:rPr sz="2625" baseline="2857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625" spc="120" baseline="28571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;</a:t>
            </a:r>
            <a:r>
              <a:rPr sz="2400" spc="-1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105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625" baseline="28571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625" spc="359" baseline="28571" dirty="0">
                <a:solidFill>
                  <a:prstClr val="black"/>
                </a:solidFill>
                <a:latin typeface="Cambria Math"/>
                <a:cs typeface="Cambria Math"/>
              </a:rPr>
              <a:t>𝑖</a:t>
            </a:r>
            <a:r>
              <a:rPr sz="2625" spc="7" baseline="28571" dirty="0">
                <a:solidFill>
                  <a:prstClr val="black"/>
                </a:solidFill>
                <a:latin typeface="Cambria Math"/>
                <a:cs typeface="Cambria Math"/>
              </a:rPr>
              <a:t>:</a:t>
            </a:r>
            <a:r>
              <a:rPr sz="2625" spc="345" baseline="28571" dirty="0">
                <a:solidFill>
                  <a:prstClr val="black"/>
                </a:solidFill>
                <a:latin typeface="Cambria Math"/>
                <a:cs typeface="Cambria Math"/>
              </a:rPr>
              <a:t>𝑖</a:t>
            </a:r>
            <a:r>
              <a:rPr sz="2625" spc="-44" baseline="28571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625" spc="382" baseline="28571" dirty="0">
                <a:solidFill>
                  <a:prstClr val="black"/>
                </a:solidFill>
                <a:latin typeface="Cambria Math"/>
                <a:cs typeface="Cambria Math"/>
              </a:rPr>
              <a:t>𝑛</a:t>
            </a:r>
            <a:r>
              <a:rPr sz="2625" spc="150" baseline="28571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</a:p>
          <a:p>
            <a:endParaRPr sz="31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45415">
              <a:spcBef>
                <a:spcPts val="2555"/>
              </a:spcBef>
            </a:pPr>
            <a:r>
              <a:rPr sz="2400" b="1" spc="-5" dirty="0">
                <a:solidFill>
                  <a:prstClr val="black"/>
                </a:solidFill>
                <a:cs typeface="Calibri"/>
              </a:rPr>
              <a:t>Code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" y="5605271"/>
            <a:ext cx="6972300" cy="10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3538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Mini-batch</a:t>
            </a:r>
            <a:r>
              <a:rPr sz="4400" spc="-35" dirty="0"/>
              <a:t> </a:t>
            </a:r>
            <a:r>
              <a:rPr sz="4400" spc="-15" dirty="0"/>
              <a:t>gradient</a:t>
            </a:r>
            <a:r>
              <a:rPr sz="4400" spc="-25" dirty="0"/>
              <a:t> </a:t>
            </a:r>
            <a:r>
              <a:rPr sz="4400" spc="-5" dirty="0"/>
              <a:t>descent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57274"/>
            <a:ext cx="7670165" cy="371896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 algn="just"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spc="-20" dirty="0">
              <a:solidFill>
                <a:prstClr val="black"/>
              </a:solidFill>
              <a:cs typeface="Calibri"/>
            </a:endParaRPr>
          </a:p>
          <a:p>
            <a:pPr marL="241300" indent="-228600" algn="just"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prstClr val="black"/>
                </a:solidFill>
                <a:cs typeface="Calibri"/>
              </a:rPr>
              <a:t>Advantage</a:t>
            </a:r>
            <a:r>
              <a:rPr sz="2800" spc="-30" dirty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>
                <a:solidFill>
                  <a:prstClr val="black"/>
                </a:solidFill>
                <a:cs typeface="Calibri"/>
              </a:rPr>
              <a:t>: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697865" lvl="1" indent="-228600" algn="just"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prstClr val="black"/>
                </a:solidFill>
                <a:cs typeface="Calibri"/>
              </a:rPr>
              <a:t>It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b="1" spc="-10" dirty="0">
                <a:solidFill>
                  <a:prstClr val="black"/>
                </a:solidFill>
                <a:cs typeface="Calibri"/>
              </a:rPr>
              <a:t>reduces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 the</a:t>
            </a:r>
            <a:r>
              <a:rPr sz="2400" b="1" dirty="0">
                <a:solidFill>
                  <a:prstClr val="black"/>
                </a:solidFill>
                <a:cs typeface="Calibri"/>
              </a:rPr>
              <a:t> 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variance</a:t>
            </a:r>
            <a:r>
              <a:rPr sz="2400"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of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cs typeface="Calibri"/>
              </a:rPr>
              <a:t>the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 parameter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" dirty="0" smtClean="0">
                <a:solidFill>
                  <a:prstClr val="black"/>
                </a:solidFill>
                <a:cs typeface="Calibri"/>
              </a:rPr>
              <a:t>updates.</a:t>
            </a:r>
            <a:endParaRPr lang="en-IN" sz="2400" dirty="0">
              <a:solidFill>
                <a:prstClr val="black"/>
              </a:solidFill>
              <a:cs typeface="Calibri"/>
            </a:endParaRPr>
          </a:p>
          <a:p>
            <a:pPr marL="697865" lvl="1" indent="-228600" algn="just"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 smtClean="0">
                <a:solidFill>
                  <a:prstClr val="black"/>
                </a:solidFill>
                <a:cs typeface="Calibri"/>
              </a:rPr>
              <a:t>This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can </a:t>
            </a:r>
            <a:r>
              <a:rPr sz="2400" dirty="0">
                <a:solidFill>
                  <a:prstClr val="black"/>
                </a:solidFill>
                <a:cs typeface="Calibri"/>
              </a:rPr>
              <a:t>lead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to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more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stable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convergence.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41300" indent="-228600" algn="just"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 smtClean="0">
                <a:solidFill>
                  <a:prstClr val="black"/>
                </a:solidFill>
                <a:cs typeface="Calibri"/>
              </a:rPr>
              <a:t>Disadvantage</a:t>
            </a:r>
            <a:r>
              <a:rPr sz="2800" spc="-1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800" spc="-5" dirty="0" smtClean="0">
                <a:solidFill>
                  <a:prstClr val="black"/>
                </a:solidFill>
                <a:cs typeface="Calibri"/>
              </a:rPr>
              <a:t>:</a:t>
            </a:r>
            <a:endParaRPr lang="en-IN" sz="2800" spc="-5" dirty="0" smtClean="0">
              <a:solidFill>
                <a:prstClr val="black"/>
              </a:solidFill>
              <a:cs typeface="Calibri"/>
            </a:endParaRPr>
          </a:p>
          <a:p>
            <a:pPr marL="697865" lvl="1" indent="-228600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lang="en-US" sz="2400" dirty="0" smtClean="0">
                <a:cs typeface="Calibri"/>
              </a:rPr>
              <a:t>It also</a:t>
            </a:r>
            <a:r>
              <a:rPr lang="en-US" sz="2400" spc="-25" dirty="0" smtClean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performs frequent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updates</a:t>
            </a:r>
            <a:r>
              <a:rPr lang="en-US" sz="2400" dirty="0">
                <a:cs typeface="Calibri"/>
              </a:rPr>
              <a:t> with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b="1" spc="-5" dirty="0">
                <a:cs typeface="Calibri"/>
              </a:rPr>
              <a:t>high</a:t>
            </a:r>
            <a:r>
              <a:rPr lang="en-US" sz="2400" b="1" spc="-10" dirty="0">
                <a:cs typeface="Calibri"/>
              </a:rPr>
              <a:t> variance </a:t>
            </a:r>
            <a:r>
              <a:rPr lang="en-US" sz="2400" spc="-10" dirty="0">
                <a:cs typeface="Calibri"/>
              </a:rPr>
              <a:t>that</a:t>
            </a:r>
            <a:endParaRPr lang="en-US" sz="2400" dirty="0"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lang="en-US" sz="2400" spc="-5" dirty="0">
                <a:cs typeface="Calibri"/>
              </a:rPr>
              <a:t>cause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the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objective</a:t>
            </a:r>
            <a:r>
              <a:rPr lang="en-US" sz="2400" spc="-5" dirty="0">
                <a:cs typeface="Calibri"/>
              </a:rPr>
              <a:t> function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to </a:t>
            </a:r>
            <a:r>
              <a:rPr lang="en-US" sz="2400" spc="-10" dirty="0">
                <a:cs typeface="Calibri"/>
              </a:rPr>
              <a:t>fluctuate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25" dirty="0">
                <a:cs typeface="Calibri"/>
              </a:rPr>
              <a:t>heavily</a:t>
            </a:r>
            <a:r>
              <a:rPr lang="en-US" sz="2400" spc="-25" dirty="0" smtClean="0">
                <a:cs typeface="Calibri"/>
              </a:rPr>
              <a:t>.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697865" lvl="1" indent="-228600" algn="just"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solidFill>
                  <a:prstClr val="black"/>
                </a:solidFill>
                <a:cs typeface="Calibri"/>
              </a:rPr>
              <a:t>We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have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to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set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mini-batch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size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4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23" y="1559052"/>
            <a:ext cx="7709153" cy="492443"/>
          </a:xfrm>
        </p:spPr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</a:rPr>
              <a:t>Comparisons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cdn.analyticsvidhya.com/wp-content/uploads/2021/03/Screenshot-from-2021-03-12-16-22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8763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5068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</a:t>
            </a:r>
            <a:r>
              <a:rPr sz="4400" spc="-10" dirty="0"/>
              <a:t> </a:t>
            </a:r>
            <a:r>
              <a:rPr sz="4400" spc="-5" dirty="0"/>
              <a:t>fluctuation </a:t>
            </a:r>
            <a:r>
              <a:rPr sz="4400" dirty="0"/>
              <a:t>:</a:t>
            </a:r>
            <a:r>
              <a:rPr sz="4400" spc="-5" dirty="0"/>
              <a:t> </a:t>
            </a:r>
            <a:r>
              <a:rPr sz="4400" spc="-25" dirty="0"/>
              <a:t>Batch</a:t>
            </a:r>
            <a:r>
              <a:rPr sz="4400" spc="-10" dirty="0"/>
              <a:t> </a:t>
            </a:r>
            <a:r>
              <a:rPr sz="4400" spc="-15" dirty="0" err="1"/>
              <a:t>vs</a:t>
            </a:r>
            <a:r>
              <a:rPr sz="4400" dirty="0"/>
              <a:t> </a:t>
            </a:r>
            <a:r>
              <a:rPr sz="4400" dirty="0" smtClean="0"/>
              <a:t>SGD</a:t>
            </a:r>
            <a:r>
              <a:rPr lang="en-IN" sz="4400" dirty="0"/>
              <a:t> </a:t>
            </a:r>
            <a:r>
              <a:rPr lang="en-IN" sz="4400" dirty="0" err="1" smtClean="0"/>
              <a:t>vs</a:t>
            </a:r>
            <a:r>
              <a:rPr lang="en-IN" sz="4400" dirty="0" smtClean="0"/>
              <a:t> Mini-Batch GD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849748" y="2250186"/>
            <a:ext cx="3889375" cy="2569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2000" spc="5" dirty="0">
                <a:latin typeface="MS PGothic"/>
                <a:cs typeface="MS PGothic"/>
              </a:rPr>
              <a:t>・</a:t>
            </a:r>
            <a:r>
              <a:rPr sz="2000" spc="-10" dirty="0">
                <a:latin typeface="Calibri"/>
                <a:cs typeface="Calibri"/>
              </a:rPr>
              <a:t>Batch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gradient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converges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minimum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basin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placed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C7C30"/>
                </a:solidFill>
                <a:latin typeface="Calibri"/>
                <a:cs typeface="Calibri"/>
              </a:rPr>
              <a:t>fluctuation</a:t>
            </a:r>
            <a:r>
              <a:rPr sz="20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C7C30"/>
                </a:solidFill>
                <a:latin typeface="Calibri"/>
                <a:cs typeface="Calibri"/>
              </a:rPr>
              <a:t>is small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libri"/>
              <a:cs typeface="Calibri"/>
            </a:endParaRPr>
          </a:p>
          <a:p>
            <a:pPr marL="12700" marR="507365">
              <a:lnSpc>
                <a:spcPct val="99200"/>
              </a:lnSpc>
              <a:spcBef>
                <a:spcPts val="5"/>
              </a:spcBef>
            </a:pPr>
            <a:r>
              <a:rPr sz="2000" spc="5" dirty="0">
                <a:latin typeface="MS PGothic"/>
                <a:cs typeface="MS PGothic"/>
              </a:rPr>
              <a:t>・</a:t>
            </a:r>
            <a:r>
              <a:rPr sz="2000" b="1" spc="-20" dirty="0">
                <a:solidFill>
                  <a:srgbClr val="EC7C30"/>
                </a:solidFill>
                <a:latin typeface="Calibri"/>
                <a:cs typeface="Calibri"/>
              </a:rPr>
              <a:t>SGD’s </a:t>
            </a:r>
            <a:r>
              <a:rPr sz="2000" b="1" spc="-5" dirty="0">
                <a:solidFill>
                  <a:srgbClr val="EC7C30"/>
                </a:solidFill>
                <a:latin typeface="Calibri"/>
                <a:cs typeface="Calibri"/>
              </a:rPr>
              <a:t>fluctuation </a:t>
            </a:r>
            <a:r>
              <a:rPr sz="2000" b="1" dirty="0">
                <a:solidFill>
                  <a:srgbClr val="EC7C30"/>
                </a:solidFill>
                <a:latin typeface="Calibri"/>
                <a:cs typeface="Calibri"/>
              </a:rPr>
              <a:t>is </a:t>
            </a:r>
            <a:r>
              <a:rPr sz="2000" b="1" spc="-15" dirty="0">
                <a:solidFill>
                  <a:srgbClr val="EC7C30"/>
                </a:solidFill>
                <a:latin typeface="Calibri"/>
                <a:cs typeface="Calibri"/>
              </a:rPr>
              <a:t>large </a:t>
            </a:r>
            <a:r>
              <a:rPr sz="2000" b="1" dirty="0">
                <a:latin typeface="Calibri"/>
                <a:cs typeface="Calibri"/>
              </a:rPr>
              <a:t>but it </a:t>
            </a:r>
            <a:r>
              <a:rPr sz="2000" b="1" spc="-4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enables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jump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new and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potentially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better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local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minima.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9748" y="5205476"/>
            <a:ext cx="38100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dirty="0">
                <a:latin typeface="Calibri"/>
                <a:cs typeface="Calibri"/>
              </a:rPr>
              <a:t> this </a:t>
            </a:r>
            <a:r>
              <a:rPr sz="2000" spc="-10" dirty="0">
                <a:latin typeface="Calibri"/>
                <a:cs typeface="Calibri"/>
              </a:rPr>
              <a:t>ultimately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complicates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convergence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exact </a:t>
            </a:r>
            <a:r>
              <a:rPr sz="2000" spc="-5" dirty="0">
                <a:latin typeface="Calibri"/>
                <a:cs typeface="Calibri"/>
              </a:rPr>
              <a:t>minimum, 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SGD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keep </a:t>
            </a:r>
            <a:r>
              <a:rPr sz="2000" spc="-10" dirty="0">
                <a:latin typeface="Calibri"/>
                <a:cs typeface="Calibri"/>
              </a:rPr>
              <a:t>overshooting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074" name="Picture 2" descr="Gradient Descent and its Type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186"/>
            <a:ext cx="4648200" cy="45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763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Gradient</a:t>
            </a:r>
            <a:r>
              <a:rPr sz="3600" spc="5" dirty="0"/>
              <a:t> </a:t>
            </a:r>
            <a:r>
              <a:rPr sz="3600" spc="-5" dirty="0"/>
              <a:t>descent</a:t>
            </a:r>
            <a:r>
              <a:rPr sz="3600" spc="-15" dirty="0"/>
              <a:t> optimization</a:t>
            </a:r>
            <a:r>
              <a:rPr sz="3600" spc="15" dirty="0"/>
              <a:t> </a:t>
            </a:r>
            <a:r>
              <a:rPr sz="3600" spc="-5" dirty="0"/>
              <a:t>algorithms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275830" cy="349326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spc="-13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30" dirty="0" smtClean="0">
                <a:latin typeface="Calibri"/>
                <a:cs typeface="Calibri"/>
              </a:rPr>
              <a:t>To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challenges,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widely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spc="-5" dirty="0">
                <a:latin typeface="Calibri"/>
                <a:cs typeface="Calibri"/>
              </a:rPr>
              <a:t> Learning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community.</a:t>
            </a:r>
            <a:endParaRPr sz="28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Momentum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 err="1" smtClean="0">
                <a:latin typeface="Calibri"/>
                <a:cs typeface="Calibri"/>
              </a:rPr>
              <a:t>RMSprop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Adam</a:t>
            </a: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Visualization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optimizer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92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</a:t>
            </a:r>
            <a:r>
              <a:rPr sz="4400" spc="-25" dirty="0"/>
              <a:t> </a:t>
            </a:r>
            <a:r>
              <a:rPr sz="4400" spc="-5" dirty="0"/>
              <a:t>difficulty</a:t>
            </a:r>
            <a:r>
              <a:rPr sz="4400" spc="-20" dirty="0"/>
              <a:t> </a:t>
            </a:r>
            <a:r>
              <a:rPr sz="4400" spc="-10" dirty="0"/>
              <a:t>of</a:t>
            </a:r>
            <a:r>
              <a:rPr sz="4400" spc="-20" dirty="0"/>
              <a:t> </a:t>
            </a:r>
            <a:r>
              <a:rPr sz="4400" dirty="0"/>
              <a:t>SGD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02855" cy="34624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spc="-10" dirty="0">
              <a:solidFill>
                <a:prstClr val="black"/>
              </a:solidFill>
              <a:cs typeface="Calibri"/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The problem with gradient descent is that the weight update at a moment (t) is governed by the learning rate and gradient at that moment only. It doesn’t take into account the past steps taken while traversing the cost space.</a:t>
            </a:r>
          </a:p>
          <a:p>
            <a:r>
              <a:rPr lang="en-US" sz="2800" dirty="0">
                <a:solidFill>
                  <a:prstClr val="black"/>
                </a:solidFill>
              </a:rPr>
              <a:t/>
            </a:r>
            <a:br>
              <a:rPr lang="en-US" sz="2800" dirty="0">
                <a:solidFill>
                  <a:prstClr val="black"/>
                </a:solidFill>
              </a:rPr>
            </a:br>
            <a:endParaRPr sz="28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9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912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</a:t>
            </a:r>
            <a:r>
              <a:rPr sz="4400" spc="-25" dirty="0"/>
              <a:t> </a:t>
            </a:r>
            <a:r>
              <a:rPr sz="4400" spc="-5" dirty="0"/>
              <a:t>difficulty</a:t>
            </a:r>
            <a:r>
              <a:rPr sz="4400" spc="-20" dirty="0"/>
              <a:t> </a:t>
            </a:r>
            <a:r>
              <a:rPr sz="4400" spc="-10" dirty="0"/>
              <a:t>of</a:t>
            </a:r>
            <a:r>
              <a:rPr sz="4400" spc="-20" dirty="0"/>
              <a:t> </a:t>
            </a:r>
            <a:r>
              <a:rPr sz="4400" dirty="0" smtClean="0"/>
              <a:t>SGD</a:t>
            </a:r>
            <a:r>
              <a:rPr lang="en-IN" sz="4400" dirty="0" smtClean="0"/>
              <a:t> and Mini-Batch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9931" y="2933700"/>
            <a:ext cx="1723156" cy="26014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1947748"/>
            <a:ext cx="6727825" cy="127919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spc="-5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 smtClean="0">
                <a:latin typeface="Calibri"/>
                <a:cs typeface="Calibri"/>
              </a:rPr>
              <a:t>SGD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trouble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navigating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ravines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around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optima.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969" y="3264700"/>
            <a:ext cx="3356274" cy="19218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7316" y="5678525"/>
            <a:ext cx="7179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Areas 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surface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curves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0" dirty="0">
                <a:latin typeface="Calibri"/>
                <a:cs typeface="Calibri"/>
              </a:rPr>
              <a:t> more steeply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SGD.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23" y="1559052"/>
            <a:ext cx="7709153" cy="3108543"/>
          </a:xfrm>
        </p:spPr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</a:rPr>
              <a:t>SGD With Momentum</a:t>
            </a:r>
          </a:p>
          <a:p>
            <a:endParaRPr lang="en-IN" dirty="0" smtClean="0"/>
          </a:p>
          <a:p>
            <a:r>
              <a:rPr lang="en-US" sz="2000" spc="-10" dirty="0">
                <a:cs typeface="Calibri"/>
              </a:rPr>
              <a:t>Momentum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is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method</a:t>
            </a:r>
            <a:r>
              <a:rPr lang="en-US" sz="2000" spc="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that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helps</a:t>
            </a:r>
            <a:r>
              <a:rPr lang="en-US" sz="2000" spc="2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accelerate </a:t>
            </a:r>
            <a:r>
              <a:rPr lang="en-US" sz="2000" spc="-25" dirty="0">
                <a:cs typeface="Calibri"/>
              </a:rPr>
              <a:t>SGD</a:t>
            </a:r>
            <a:r>
              <a:rPr lang="en-US" sz="2000" spc="-25" dirty="0" smtClean="0">
                <a:cs typeface="Calibri"/>
              </a:rPr>
              <a:t>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account for the </a:t>
            </a:r>
            <a:r>
              <a:rPr lang="en-US" sz="2000" b="1" dirty="0"/>
              <a:t>momentum</a:t>
            </a:r>
            <a:r>
              <a:rPr lang="en-US" sz="2000" dirty="0"/>
              <a:t>, we can use a moving average over the past gradients. </a:t>
            </a:r>
            <a:endParaRPr lang="en-US" sz="2000" dirty="0" smtClean="0"/>
          </a:p>
          <a:p>
            <a:r>
              <a:rPr lang="en-US" sz="2000" dirty="0"/>
              <a:t>This can be done by using an Exponential Moving Average(EMA). An exponential moving average is a moving average that assigns a greater weight on the most recent values</a:t>
            </a:r>
            <a:r>
              <a:rPr lang="en-US" sz="2000" dirty="0" smtClean="0"/>
              <a:t>.</a:t>
            </a:r>
          </a:p>
          <a:p>
            <a:endParaRPr lang="en-IN" sz="28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495800"/>
            <a:ext cx="6634541" cy="15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23" y="1066800"/>
            <a:ext cx="7709153" cy="6309229"/>
          </a:xfrm>
        </p:spPr>
        <p:txBody>
          <a:bodyPr/>
          <a:lstStyle/>
          <a:p>
            <a:endParaRPr lang="en-IN" dirty="0" smtClean="0"/>
          </a:p>
          <a:p>
            <a:r>
              <a:rPr lang="en-IN" sz="3600" dirty="0">
                <a:solidFill>
                  <a:schemeClr val="bg1"/>
                </a:solidFill>
              </a:rPr>
              <a:t>Exponential Moving Average(EMA).</a:t>
            </a:r>
          </a:p>
          <a:p>
            <a:endParaRPr lang="en-IN" dirty="0" smtClean="0"/>
          </a:p>
          <a:p>
            <a:endParaRPr lang="en-IN" sz="2400" dirty="0"/>
          </a:p>
          <a:p>
            <a:r>
              <a:rPr lang="en-US" sz="2400" dirty="0"/>
              <a:t>The EMA for a series </a:t>
            </a:r>
            <a:r>
              <a:rPr lang="en-US" sz="2400" i="1" dirty="0"/>
              <a:t>Y</a:t>
            </a:r>
            <a:r>
              <a:rPr lang="en-US" sz="2400" dirty="0"/>
              <a:t> may be calculated </a:t>
            </a:r>
            <a:r>
              <a:rPr lang="en-US" sz="2400" dirty="0" smtClean="0"/>
              <a:t>recursively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coefficient β represents the degree of weighting increase, a constant smoothing factor between 0 and 1. A lower β discounts older observations faster.</a:t>
            </a:r>
          </a:p>
          <a:p>
            <a:r>
              <a:rPr lang="en-US" sz="2400" i="1" dirty="0"/>
              <a:t>Y(t)</a:t>
            </a:r>
            <a:r>
              <a:rPr lang="en-US" sz="2400" dirty="0"/>
              <a:t> is the value at a period 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r>
              <a:rPr lang="en-US" sz="2400" i="1" dirty="0"/>
              <a:t>S(t)</a:t>
            </a:r>
            <a:r>
              <a:rPr lang="en-US" sz="2400" dirty="0"/>
              <a:t> is the value of the EMA at any period 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6772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23" y="1559052"/>
            <a:ext cx="7709153" cy="286232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sz="2400" dirty="0" smtClean="0"/>
          </a:p>
          <a:p>
            <a:r>
              <a:rPr lang="en-US" sz="2400" dirty="0"/>
              <a:t>In our case of a sequence of gradients, the new weight </a:t>
            </a:r>
            <a:r>
              <a:rPr lang="en-US" sz="2400" dirty="0" smtClean="0"/>
              <a:t>and bias update </a:t>
            </a:r>
            <a:r>
              <a:rPr lang="en-US" sz="2400" dirty="0"/>
              <a:t>equation at iteration t </a:t>
            </a:r>
            <a:r>
              <a:rPr lang="en-US" sz="2400" dirty="0" smtClean="0"/>
              <a:t>becomes</a:t>
            </a:r>
          </a:p>
          <a:p>
            <a:endParaRPr lang="en-US" sz="2400" dirty="0"/>
          </a:p>
          <a:p>
            <a:r>
              <a:rPr lang="en-US" dirty="0" err="1" smtClean="0"/>
              <a:t>Where</a:t>
            </a:r>
            <a:r>
              <a:rPr lang="en-US" dirty="0" err="1"/>
              <a:t>Where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4267200"/>
            <a:ext cx="8001000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Let's break it down.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err="1" smtClean="0"/>
              <a:t>V</a:t>
            </a:r>
            <a:r>
              <a:rPr lang="en-IN" sz="2000" baseline="-25000" dirty="0" err="1" smtClean="0"/>
              <a:t>dw</a:t>
            </a:r>
            <a:r>
              <a:rPr lang="en-IN" sz="2000" baseline="-25000" dirty="0" smtClean="0"/>
              <a:t> </a:t>
            </a:r>
            <a:r>
              <a:rPr lang="en-IN" sz="2000" dirty="0" smtClean="0">
                <a:ea typeface="Calibri"/>
                <a:cs typeface="Times New Roman"/>
              </a:rPr>
              <a:t>and </a:t>
            </a:r>
            <a:r>
              <a:rPr lang="en-IN" sz="2000" dirty="0" err="1" smtClean="0"/>
              <a:t>V</a:t>
            </a:r>
            <a:r>
              <a:rPr lang="en-IN" sz="2000" baseline="-25000" dirty="0" err="1" smtClean="0"/>
              <a:t>dw</a:t>
            </a:r>
            <a:r>
              <a:rPr lang="en-IN" sz="2000" baseline="-25000" dirty="0" smtClean="0"/>
              <a:t> </a:t>
            </a:r>
            <a:r>
              <a:rPr lang="en-US" sz="2000" dirty="0" smtClean="0"/>
              <a:t>is the exponential weighted average of </a:t>
            </a:r>
            <a:r>
              <a:rPr lang="en-US" sz="2000" dirty="0" err="1" smtClean="0"/>
              <a:t>dw</a:t>
            </a:r>
            <a:r>
              <a:rPr lang="en-US" sz="2000" dirty="0" smtClean="0"/>
              <a:t> and </a:t>
            </a:r>
            <a:r>
              <a:rPr lang="en-US" sz="2000" dirty="0" err="1" smtClean="0"/>
              <a:t>db</a:t>
            </a:r>
            <a:r>
              <a:rPr lang="en-US" sz="2000" dirty="0" smtClean="0"/>
              <a:t> at iteration  </a:t>
            </a:r>
            <a:r>
              <a:rPr lang="en-US" sz="2000" b="1" dirty="0" smtClean="0"/>
              <a:t>t</a:t>
            </a:r>
            <a:endParaRPr lang="en-US" sz="2000" dirty="0" smtClean="0"/>
          </a:p>
          <a:p>
            <a:r>
              <a:rPr lang="en-US" sz="2000" b="1" dirty="0" smtClean="0"/>
              <a:t>β</a:t>
            </a:r>
            <a:r>
              <a:rPr lang="en-US" sz="2000" b="1" dirty="0"/>
              <a:t>: </a:t>
            </a:r>
            <a:r>
              <a:rPr lang="en-US" sz="2000" dirty="0"/>
              <a:t>Momentum constant</a:t>
            </a:r>
          </a:p>
          <a:p>
            <a:r>
              <a:rPr lang="en-US" sz="2000" b="1" dirty="0" err="1" smtClean="0"/>
              <a:t>Dw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db</a:t>
            </a:r>
            <a:r>
              <a:rPr lang="en-US" sz="2000" b="1" dirty="0"/>
              <a:t> </a:t>
            </a:r>
            <a:r>
              <a:rPr lang="en-US" sz="2000" dirty="0" smtClean="0"/>
              <a:t>are </a:t>
            </a:r>
            <a:r>
              <a:rPr lang="en-US" sz="2000" dirty="0"/>
              <a:t>the gradient at iteration </a:t>
            </a:r>
            <a:r>
              <a:rPr lang="en-US" sz="2000" b="1" dirty="0"/>
              <a:t>t</a:t>
            </a:r>
            <a:endParaRPr lang="en-US" sz="2000" dirty="0"/>
          </a:p>
          <a:p>
            <a:r>
              <a:rPr lang="en-US" sz="2000" dirty="0"/>
              <a:t>Assume the weight update at the </a:t>
            </a:r>
            <a:r>
              <a:rPr lang="en-US" sz="2000" dirty="0" err="1"/>
              <a:t>zeroth</a:t>
            </a:r>
            <a:r>
              <a:rPr lang="en-US" sz="2000" dirty="0"/>
              <a:t> iteration t=0 is </a:t>
            </a:r>
            <a:r>
              <a:rPr lang="en-US" sz="2000" dirty="0" smtClean="0"/>
              <a:t>zero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5791200"/>
            <a:ext cx="8740775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endParaRPr lang="en-US" spc="-5" dirty="0" smtClean="0"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lang="en-US" spc="-5" dirty="0" smtClean="0">
                <a:cs typeface="Calibri"/>
              </a:rPr>
              <a:t>The</a:t>
            </a:r>
            <a:r>
              <a:rPr lang="en-US" spc="-10" dirty="0" smtClean="0">
                <a:cs typeface="Calibri"/>
              </a:rPr>
              <a:t> </a:t>
            </a:r>
            <a:r>
              <a:rPr lang="en-US" spc="-5" dirty="0">
                <a:cs typeface="Calibri"/>
              </a:rPr>
              <a:t>momentum </a:t>
            </a:r>
            <a:r>
              <a:rPr lang="en-US" spc="-10" dirty="0">
                <a:cs typeface="Calibri"/>
              </a:rPr>
              <a:t>term</a:t>
            </a:r>
            <a:r>
              <a:rPr lang="en-US" spc="10" dirty="0">
                <a:cs typeface="Calibri"/>
              </a:rPr>
              <a:t> </a:t>
            </a:r>
            <a:r>
              <a:rPr lang="en-IN" dirty="0"/>
              <a:t>β</a:t>
            </a:r>
            <a:r>
              <a:rPr lang="en-US" spc="50" dirty="0" smtClean="0">
                <a:latin typeface="Cambria Math"/>
                <a:cs typeface="Cambria Math"/>
              </a:rPr>
              <a:t> </a:t>
            </a:r>
            <a:r>
              <a:rPr lang="en-US" spc="-5" dirty="0">
                <a:cs typeface="Calibri"/>
              </a:rPr>
              <a:t>is usually</a:t>
            </a:r>
            <a:endParaRPr lang="en-US" dirty="0"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en-US" b="1" spc="-5" dirty="0">
                <a:cs typeface="Calibri"/>
              </a:rPr>
              <a:t>set</a:t>
            </a:r>
            <a:r>
              <a:rPr lang="en-US" b="1" spc="-25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to</a:t>
            </a:r>
            <a:r>
              <a:rPr lang="en-US" b="1" spc="-1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0.9</a:t>
            </a:r>
            <a:r>
              <a:rPr lang="en-US" b="1" spc="-2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or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 similar </a:t>
            </a:r>
            <a:r>
              <a:rPr lang="en-US" spc="-10" dirty="0">
                <a:cs typeface="Calibri"/>
              </a:rPr>
              <a:t>value.</a:t>
            </a:r>
            <a:endParaRPr lang="en-US" dirty="0"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52800"/>
            <a:ext cx="3619499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592513"/>
            <a:ext cx="9207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08573"/>
            <a:ext cx="4092575" cy="105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3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644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-60" dirty="0"/>
              <a:t>n</a:t>
            </a:r>
            <a:r>
              <a:rPr sz="4400" spc="-45" dirty="0"/>
              <a:t>t</a:t>
            </a:r>
            <a:r>
              <a:rPr sz="4400" spc="-5" dirty="0"/>
              <a:t>e</a:t>
            </a:r>
            <a:r>
              <a:rPr sz="4400" spc="-55" dirty="0"/>
              <a:t>n</a:t>
            </a:r>
            <a:r>
              <a:rPr sz="440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209800"/>
            <a:ext cx="6468262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 smtClean="0">
                <a:latin typeface="Calibri"/>
                <a:cs typeface="Calibri"/>
              </a:rPr>
              <a:t>Challenges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IN" sz="2800" spc="-15" dirty="0" smtClean="0">
                <a:latin typeface="Calibri"/>
                <a:cs typeface="Calibri"/>
              </a:rPr>
              <a:t>Gradient</a:t>
            </a:r>
            <a:r>
              <a:rPr lang="en-IN" sz="2800" spc="-5" dirty="0" smtClean="0">
                <a:latin typeface="Calibri"/>
                <a:cs typeface="Calibri"/>
              </a:rPr>
              <a:t> </a:t>
            </a:r>
            <a:r>
              <a:rPr lang="en-IN" sz="2800" spc="-10" dirty="0" smtClean="0">
                <a:latin typeface="Calibri"/>
                <a:cs typeface="Calibri"/>
              </a:rPr>
              <a:t>descent</a:t>
            </a:r>
            <a:r>
              <a:rPr lang="en-IN" sz="2800" spc="5" dirty="0" smtClean="0">
                <a:latin typeface="Calibri"/>
                <a:cs typeface="Calibri"/>
              </a:rPr>
              <a:t> </a:t>
            </a:r>
            <a:r>
              <a:rPr lang="en-IN" sz="2800" spc="-15" dirty="0" smtClean="0">
                <a:latin typeface="Calibri"/>
                <a:cs typeface="Calibri"/>
              </a:rPr>
              <a:t>variants</a:t>
            </a:r>
            <a:endParaRPr lang="en-IN" sz="2800" dirty="0" smtClean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 smtClean="0">
                <a:latin typeface="Calibri"/>
                <a:cs typeface="Calibri"/>
              </a:rPr>
              <a:t>Gradient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optimization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algorithms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930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Mom</a:t>
            </a:r>
            <a:r>
              <a:rPr sz="4400" spc="-20" dirty="0"/>
              <a:t>e</a:t>
            </a:r>
            <a:r>
              <a:rPr sz="4400" spc="-50" dirty="0"/>
              <a:t>n</a:t>
            </a:r>
            <a:r>
              <a:rPr sz="4400" dirty="0"/>
              <a:t>tum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326" y="2936969"/>
            <a:ext cx="6634541" cy="1535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2135251"/>
            <a:ext cx="632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Momentum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spc="-10" dirty="0">
                <a:latin typeface="Calibri"/>
                <a:cs typeface="Calibri"/>
              </a:rPr>
              <a:t> accelerate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SGD.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843398"/>
            <a:ext cx="3563137" cy="114133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adding a </a:t>
            </a:r>
            <a:r>
              <a:rPr sz="2400" spc="-5" dirty="0" err="1" smtClean="0">
                <a:latin typeface="Calibri"/>
                <a:cs typeface="Calibri"/>
              </a:rPr>
              <a:t>fr</a:t>
            </a:r>
            <a:r>
              <a:rPr lang="en-IN" sz="2400" spc="-5" dirty="0" smtClean="0">
                <a:latin typeface="Calibri"/>
                <a:cs typeface="Calibri"/>
              </a:rPr>
              <a:t>action of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53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 err="1" smtClean="0">
                <a:latin typeface="Calibri"/>
                <a:cs typeface="Calibri"/>
              </a:rPr>
              <a:t>curr</a:t>
            </a:r>
            <a:r>
              <a:rPr lang="en-IN" sz="2400" dirty="0" err="1" smtClean="0">
                <a:latin typeface="Calibri"/>
                <a:cs typeface="Calibri"/>
              </a:rPr>
              <a:t>ent</a:t>
            </a:r>
            <a:r>
              <a:rPr lang="en-IN" sz="2400" dirty="0" smtClean="0">
                <a:latin typeface="Calibri"/>
                <a:cs typeface="Calibri"/>
              </a:rPr>
              <a:t> time step.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7005" y="4923518"/>
            <a:ext cx="440626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𝛾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</a:t>
            </a:r>
            <a:r>
              <a:rPr sz="2400" spc="-10" dirty="0">
                <a:latin typeface="Calibri"/>
                <a:cs typeface="Calibri"/>
              </a:rPr>
              <a:t> vector of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3495">
              <a:lnSpc>
                <a:spcPts val="2875"/>
              </a:lnSpc>
            </a:pPr>
            <a:r>
              <a:rPr sz="2400" spc="-10" dirty="0">
                <a:latin typeface="Calibri"/>
                <a:cs typeface="Calibri"/>
              </a:rPr>
              <a:t>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spc="-10" dirty="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1194" y="6183274"/>
            <a:ext cx="2580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0.9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-10" dirty="0">
                <a:latin typeface="Calibri"/>
                <a:cs typeface="Calibri"/>
              </a:rPr>
              <a:t> value.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32702" y="4494587"/>
            <a:ext cx="5348605" cy="1480185"/>
            <a:chOff x="3810000" y="4611623"/>
            <a:chExt cx="5348605" cy="1480185"/>
          </a:xfrm>
        </p:grpSpPr>
        <p:sp>
          <p:nvSpPr>
            <p:cNvPr id="10" name="object 10"/>
            <p:cNvSpPr/>
            <p:nvPr/>
          </p:nvSpPr>
          <p:spPr>
            <a:xfrm>
              <a:off x="3824477" y="4626101"/>
              <a:ext cx="5320030" cy="1450975"/>
            </a:xfrm>
            <a:custGeom>
              <a:avLst/>
              <a:gdLst/>
              <a:ahLst/>
              <a:cxnLst/>
              <a:rect l="l" t="t" r="r" b="b"/>
              <a:pathLst>
                <a:path w="5320030" h="1450975">
                  <a:moveTo>
                    <a:pt x="0" y="1450848"/>
                  </a:moveTo>
                  <a:lnTo>
                    <a:pt x="5319522" y="1450848"/>
                  </a:lnTo>
                  <a:lnTo>
                    <a:pt x="5319522" y="0"/>
                  </a:lnTo>
                  <a:lnTo>
                    <a:pt x="0" y="0"/>
                  </a:lnTo>
                  <a:lnTo>
                    <a:pt x="0" y="1450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4477" y="6062471"/>
              <a:ext cx="5320030" cy="29209"/>
            </a:xfrm>
            <a:custGeom>
              <a:avLst/>
              <a:gdLst/>
              <a:ahLst/>
              <a:cxnLst/>
              <a:rect l="l" t="t" r="r" b="b"/>
              <a:pathLst>
                <a:path w="5320030" h="29210">
                  <a:moveTo>
                    <a:pt x="0" y="28955"/>
                  </a:moveTo>
                  <a:lnTo>
                    <a:pt x="5319522" y="28955"/>
                  </a:lnTo>
                  <a:lnTo>
                    <a:pt x="5319522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4477" y="4626101"/>
              <a:ext cx="5320030" cy="1450975"/>
            </a:xfrm>
            <a:custGeom>
              <a:avLst/>
              <a:gdLst/>
              <a:ahLst/>
              <a:cxnLst/>
              <a:rect l="l" t="t" r="r" b="b"/>
              <a:pathLst>
                <a:path w="5320030" h="1450975">
                  <a:moveTo>
                    <a:pt x="5319522" y="0"/>
                  </a:moveTo>
                  <a:lnTo>
                    <a:pt x="0" y="0"/>
                  </a:lnTo>
                  <a:lnTo>
                    <a:pt x="0" y="1450848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96893" y="4764785"/>
            <a:ext cx="4513708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accumulates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momentum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downhill,</a:t>
            </a:r>
            <a:r>
              <a:rPr sz="2400" spc="-10" dirty="0">
                <a:latin typeface="Calibri"/>
                <a:cs typeface="Calibri"/>
              </a:rPr>
              <a:t> becoming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EC7C30"/>
                </a:solidFill>
                <a:latin typeface="Calibri"/>
                <a:cs typeface="Calibri"/>
              </a:rPr>
              <a:t>faster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C7C30"/>
                </a:solidFill>
                <a:latin typeface="Calibri"/>
                <a:cs typeface="Calibri"/>
              </a:rPr>
              <a:t>and </a:t>
            </a:r>
            <a:r>
              <a:rPr sz="24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EC7C30"/>
                </a:solidFill>
                <a:latin typeface="Calibri"/>
                <a:cs typeface="Calibri"/>
              </a:rPr>
              <a:t>faster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60" dirty="0">
                <a:latin typeface="Calibri"/>
                <a:cs typeface="Calibri"/>
              </a:rPr>
              <a:t>way.</a:t>
            </a:r>
            <a:endParaRPr sz="2400" dirty="0">
              <a:latin typeface="Calibri"/>
              <a:cs typeface="Calibri"/>
            </a:endParaRPr>
          </a:p>
          <a:p>
            <a:pPr marL="142875"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 smtClean="0">
                <a:latin typeface="Calibri"/>
                <a:cs typeface="Calibri"/>
              </a:rPr>
              <a:t>The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momentum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𝛾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libri"/>
                <a:cs typeface="Calibri"/>
              </a:rPr>
              <a:t>is usually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1" y="6032802"/>
            <a:ext cx="390268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35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Why</a:t>
            </a:r>
            <a:r>
              <a:rPr sz="4400" spc="-15" dirty="0"/>
              <a:t> </a:t>
            </a:r>
            <a:r>
              <a:rPr sz="4400" spc="-10" dirty="0"/>
              <a:t>Momentum</a:t>
            </a:r>
            <a:r>
              <a:rPr sz="4400" spc="-25" dirty="0"/>
              <a:t> </a:t>
            </a:r>
            <a:r>
              <a:rPr sz="4400" spc="-20" dirty="0"/>
              <a:t>Really</a:t>
            </a:r>
            <a:r>
              <a:rPr sz="4400" spc="-15" dirty="0"/>
              <a:t> </a:t>
            </a:r>
            <a:r>
              <a:rPr sz="4400" spc="-50" dirty="0"/>
              <a:t>Works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2915411"/>
            <a:ext cx="7886700" cy="24124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5602630"/>
            <a:ext cx="7931784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momentum term </a:t>
            </a:r>
            <a:r>
              <a:rPr sz="2400" b="1" spc="-5" dirty="0">
                <a:latin typeface="Calibri"/>
                <a:cs typeface="Calibri"/>
              </a:rPr>
              <a:t>increases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dimensions </a:t>
            </a:r>
            <a:r>
              <a:rPr sz="2400" b="1" spc="-5" dirty="0">
                <a:latin typeface="Calibri"/>
                <a:cs typeface="Calibri"/>
              </a:rPr>
              <a:t>whose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gradients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point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same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directions.</a:t>
            </a:r>
            <a:endParaRPr sz="2400">
              <a:latin typeface="Calibri"/>
              <a:cs typeface="Calibri"/>
            </a:endParaRPr>
          </a:p>
          <a:p>
            <a:pPr marL="474535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  <a:hlinkClick r:id="rId3"/>
              </a:rPr>
              <a:t>http://distill.pub/2017/momentum/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8495" y="2021585"/>
            <a:ext cx="598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momentum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 </a:t>
            </a:r>
            <a:r>
              <a:rPr sz="2400" b="1" spc="-10" dirty="0">
                <a:latin typeface="Calibri"/>
                <a:cs typeface="Calibri"/>
              </a:rPr>
              <a:t>reduces </a:t>
            </a:r>
            <a:r>
              <a:rPr sz="2400" b="1" spc="-15" dirty="0">
                <a:latin typeface="Calibri"/>
                <a:cs typeface="Calibri"/>
              </a:rPr>
              <a:t>updates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dimensions whose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gradients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change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directions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65908" y="2829814"/>
            <a:ext cx="4516755" cy="2774315"/>
            <a:chOff x="2065908" y="2829814"/>
            <a:chExt cx="4516755" cy="2774315"/>
          </a:xfrm>
        </p:grpSpPr>
        <p:sp>
          <p:nvSpPr>
            <p:cNvPr id="7" name="object 7"/>
            <p:cNvSpPr/>
            <p:nvPr/>
          </p:nvSpPr>
          <p:spPr>
            <a:xfrm>
              <a:off x="3286505" y="4161282"/>
              <a:ext cx="620395" cy="426720"/>
            </a:xfrm>
            <a:custGeom>
              <a:avLst/>
              <a:gdLst/>
              <a:ahLst/>
              <a:cxnLst/>
              <a:rect l="l" t="t" r="r" b="b"/>
              <a:pathLst>
                <a:path w="620395" h="426720">
                  <a:moveTo>
                    <a:pt x="0" y="213360"/>
                  </a:moveTo>
                  <a:lnTo>
                    <a:pt x="4995" y="175002"/>
                  </a:lnTo>
                  <a:lnTo>
                    <a:pt x="19398" y="138903"/>
                  </a:lnTo>
                  <a:lnTo>
                    <a:pt x="42333" y="105664"/>
                  </a:lnTo>
                  <a:lnTo>
                    <a:pt x="72926" y="75886"/>
                  </a:lnTo>
                  <a:lnTo>
                    <a:pt x="110301" y="50172"/>
                  </a:lnTo>
                  <a:lnTo>
                    <a:pt x="153585" y="29125"/>
                  </a:lnTo>
                  <a:lnTo>
                    <a:pt x="201901" y="13345"/>
                  </a:lnTo>
                  <a:lnTo>
                    <a:pt x="254376" y="3436"/>
                  </a:lnTo>
                  <a:lnTo>
                    <a:pt x="310134" y="0"/>
                  </a:lnTo>
                  <a:lnTo>
                    <a:pt x="365891" y="3436"/>
                  </a:lnTo>
                  <a:lnTo>
                    <a:pt x="418366" y="13345"/>
                  </a:lnTo>
                  <a:lnTo>
                    <a:pt x="466682" y="29125"/>
                  </a:lnTo>
                  <a:lnTo>
                    <a:pt x="509966" y="50172"/>
                  </a:lnTo>
                  <a:lnTo>
                    <a:pt x="547341" y="75886"/>
                  </a:lnTo>
                  <a:lnTo>
                    <a:pt x="577934" y="105664"/>
                  </a:lnTo>
                  <a:lnTo>
                    <a:pt x="600869" y="138903"/>
                  </a:lnTo>
                  <a:lnTo>
                    <a:pt x="615272" y="175002"/>
                  </a:lnTo>
                  <a:lnTo>
                    <a:pt x="620268" y="213360"/>
                  </a:lnTo>
                  <a:lnTo>
                    <a:pt x="615272" y="251717"/>
                  </a:lnTo>
                  <a:lnTo>
                    <a:pt x="600869" y="287816"/>
                  </a:lnTo>
                  <a:lnTo>
                    <a:pt x="577934" y="321056"/>
                  </a:lnTo>
                  <a:lnTo>
                    <a:pt x="547341" y="350833"/>
                  </a:lnTo>
                  <a:lnTo>
                    <a:pt x="509966" y="376547"/>
                  </a:lnTo>
                  <a:lnTo>
                    <a:pt x="466682" y="397594"/>
                  </a:lnTo>
                  <a:lnTo>
                    <a:pt x="418366" y="413374"/>
                  </a:lnTo>
                  <a:lnTo>
                    <a:pt x="365891" y="423283"/>
                  </a:lnTo>
                  <a:lnTo>
                    <a:pt x="310134" y="426720"/>
                  </a:lnTo>
                  <a:lnTo>
                    <a:pt x="254376" y="423283"/>
                  </a:lnTo>
                  <a:lnTo>
                    <a:pt x="201901" y="413374"/>
                  </a:lnTo>
                  <a:lnTo>
                    <a:pt x="153585" y="397594"/>
                  </a:lnTo>
                  <a:lnTo>
                    <a:pt x="110301" y="376547"/>
                  </a:lnTo>
                  <a:lnTo>
                    <a:pt x="72926" y="350833"/>
                  </a:lnTo>
                  <a:lnTo>
                    <a:pt x="42333" y="321056"/>
                  </a:lnTo>
                  <a:lnTo>
                    <a:pt x="19398" y="287816"/>
                  </a:lnTo>
                  <a:lnTo>
                    <a:pt x="4995" y="251717"/>
                  </a:lnTo>
                  <a:lnTo>
                    <a:pt x="0" y="213360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5908" y="4665726"/>
              <a:ext cx="1143635" cy="938530"/>
            </a:xfrm>
            <a:custGeom>
              <a:avLst/>
              <a:gdLst/>
              <a:ahLst/>
              <a:cxnLst/>
              <a:rect l="l" t="t" r="r" b="b"/>
              <a:pathLst>
                <a:path w="1143635" h="938529">
                  <a:moveTo>
                    <a:pt x="1042897" y="57507"/>
                  </a:moveTo>
                  <a:lnTo>
                    <a:pt x="0" y="908431"/>
                  </a:lnTo>
                  <a:lnTo>
                    <a:pt x="24130" y="937971"/>
                  </a:lnTo>
                  <a:lnTo>
                    <a:pt x="1066910" y="86965"/>
                  </a:lnTo>
                  <a:lnTo>
                    <a:pt x="1042897" y="57507"/>
                  </a:lnTo>
                  <a:close/>
                </a:path>
                <a:path w="1143635" h="938529">
                  <a:moveTo>
                    <a:pt x="1122975" y="45466"/>
                  </a:moveTo>
                  <a:lnTo>
                    <a:pt x="1057656" y="45466"/>
                  </a:lnTo>
                  <a:lnTo>
                    <a:pt x="1081659" y="74930"/>
                  </a:lnTo>
                  <a:lnTo>
                    <a:pt x="1066910" y="86965"/>
                  </a:lnTo>
                  <a:lnTo>
                    <a:pt x="1091057" y="116586"/>
                  </a:lnTo>
                  <a:lnTo>
                    <a:pt x="1122975" y="45466"/>
                  </a:lnTo>
                  <a:close/>
                </a:path>
                <a:path w="1143635" h="938529">
                  <a:moveTo>
                    <a:pt x="1057656" y="45466"/>
                  </a:moveTo>
                  <a:lnTo>
                    <a:pt x="1042897" y="57507"/>
                  </a:lnTo>
                  <a:lnTo>
                    <a:pt x="1066910" y="86965"/>
                  </a:lnTo>
                  <a:lnTo>
                    <a:pt x="1081659" y="74930"/>
                  </a:lnTo>
                  <a:lnTo>
                    <a:pt x="1057656" y="45466"/>
                  </a:lnTo>
                  <a:close/>
                </a:path>
                <a:path w="1143635" h="938529">
                  <a:moveTo>
                    <a:pt x="1143381" y="0"/>
                  </a:moveTo>
                  <a:lnTo>
                    <a:pt x="1018794" y="27940"/>
                  </a:lnTo>
                  <a:lnTo>
                    <a:pt x="1042897" y="57507"/>
                  </a:lnTo>
                  <a:lnTo>
                    <a:pt x="1057656" y="45466"/>
                  </a:lnTo>
                  <a:lnTo>
                    <a:pt x="1122975" y="45466"/>
                  </a:lnTo>
                  <a:lnTo>
                    <a:pt x="11433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2837" y="4161282"/>
              <a:ext cx="620395" cy="426720"/>
            </a:xfrm>
            <a:custGeom>
              <a:avLst/>
              <a:gdLst/>
              <a:ahLst/>
              <a:cxnLst/>
              <a:rect l="l" t="t" r="r" b="b"/>
              <a:pathLst>
                <a:path w="620395" h="426720">
                  <a:moveTo>
                    <a:pt x="0" y="213360"/>
                  </a:moveTo>
                  <a:lnTo>
                    <a:pt x="4995" y="175002"/>
                  </a:lnTo>
                  <a:lnTo>
                    <a:pt x="19398" y="138903"/>
                  </a:lnTo>
                  <a:lnTo>
                    <a:pt x="42333" y="105664"/>
                  </a:lnTo>
                  <a:lnTo>
                    <a:pt x="72926" y="75886"/>
                  </a:lnTo>
                  <a:lnTo>
                    <a:pt x="110301" y="50172"/>
                  </a:lnTo>
                  <a:lnTo>
                    <a:pt x="153585" y="29125"/>
                  </a:lnTo>
                  <a:lnTo>
                    <a:pt x="201901" y="13345"/>
                  </a:lnTo>
                  <a:lnTo>
                    <a:pt x="254376" y="3436"/>
                  </a:lnTo>
                  <a:lnTo>
                    <a:pt x="310134" y="0"/>
                  </a:lnTo>
                  <a:lnTo>
                    <a:pt x="365891" y="3436"/>
                  </a:lnTo>
                  <a:lnTo>
                    <a:pt x="418366" y="13345"/>
                  </a:lnTo>
                  <a:lnTo>
                    <a:pt x="466682" y="29125"/>
                  </a:lnTo>
                  <a:lnTo>
                    <a:pt x="509966" y="50172"/>
                  </a:lnTo>
                  <a:lnTo>
                    <a:pt x="547341" y="75886"/>
                  </a:lnTo>
                  <a:lnTo>
                    <a:pt x="577934" y="105664"/>
                  </a:lnTo>
                  <a:lnTo>
                    <a:pt x="600869" y="138903"/>
                  </a:lnTo>
                  <a:lnTo>
                    <a:pt x="615272" y="175002"/>
                  </a:lnTo>
                  <a:lnTo>
                    <a:pt x="620267" y="213360"/>
                  </a:lnTo>
                  <a:lnTo>
                    <a:pt x="615272" y="251717"/>
                  </a:lnTo>
                  <a:lnTo>
                    <a:pt x="600869" y="287816"/>
                  </a:lnTo>
                  <a:lnTo>
                    <a:pt x="577934" y="321056"/>
                  </a:lnTo>
                  <a:lnTo>
                    <a:pt x="547341" y="350833"/>
                  </a:lnTo>
                  <a:lnTo>
                    <a:pt x="509966" y="376547"/>
                  </a:lnTo>
                  <a:lnTo>
                    <a:pt x="466682" y="397594"/>
                  </a:lnTo>
                  <a:lnTo>
                    <a:pt x="418366" y="413374"/>
                  </a:lnTo>
                  <a:lnTo>
                    <a:pt x="365891" y="423283"/>
                  </a:lnTo>
                  <a:lnTo>
                    <a:pt x="310134" y="426720"/>
                  </a:lnTo>
                  <a:lnTo>
                    <a:pt x="254376" y="423283"/>
                  </a:lnTo>
                  <a:lnTo>
                    <a:pt x="201901" y="413374"/>
                  </a:lnTo>
                  <a:lnTo>
                    <a:pt x="153585" y="397594"/>
                  </a:lnTo>
                  <a:lnTo>
                    <a:pt x="110301" y="376547"/>
                  </a:lnTo>
                  <a:lnTo>
                    <a:pt x="72926" y="350833"/>
                  </a:lnTo>
                  <a:lnTo>
                    <a:pt x="42333" y="321056"/>
                  </a:lnTo>
                  <a:lnTo>
                    <a:pt x="19398" y="287816"/>
                  </a:lnTo>
                  <a:lnTo>
                    <a:pt x="4995" y="251717"/>
                  </a:lnTo>
                  <a:lnTo>
                    <a:pt x="0" y="213360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1660" y="2829814"/>
              <a:ext cx="782320" cy="1235075"/>
            </a:xfrm>
            <a:custGeom>
              <a:avLst/>
              <a:gdLst/>
              <a:ahLst/>
              <a:cxnLst/>
              <a:rect l="l" t="t" r="r" b="b"/>
              <a:pathLst>
                <a:path w="782320" h="1235075">
                  <a:moveTo>
                    <a:pt x="705526" y="1147784"/>
                  </a:moveTo>
                  <a:lnTo>
                    <a:pt x="673226" y="1168019"/>
                  </a:lnTo>
                  <a:lnTo>
                    <a:pt x="782319" y="1234567"/>
                  </a:lnTo>
                  <a:lnTo>
                    <a:pt x="775554" y="1163955"/>
                  </a:lnTo>
                  <a:lnTo>
                    <a:pt x="715644" y="1163955"/>
                  </a:lnTo>
                  <a:lnTo>
                    <a:pt x="705526" y="1147784"/>
                  </a:lnTo>
                  <a:close/>
                </a:path>
                <a:path w="782320" h="1235075">
                  <a:moveTo>
                    <a:pt x="737777" y="1127579"/>
                  </a:moveTo>
                  <a:lnTo>
                    <a:pt x="705526" y="1147784"/>
                  </a:lnTo>
                  <a:lnTo>
                    <a:pt x="715644" y="1163955"/>
                  </a:lnTo>
                  <a:lnTo>
                    <a:pt x="747902" y="1143762"/>
                  </a:lnTo>
                  <a:lnTo>
                    <a:pt x="737777" y="1127579"/>
                  </a:lnTo>
                  <a:close/>
                </a:path>
                <a:path w="782320" h="1235075">
                  <a:moveTo>
                    <a:pt x="770127" y="1107313"/>
                  </a:moveTo>
                  <a:lnTo>
                    <a:pt x="737777" y="1127579"/>
                  </a:lnTo>
                  <a:lnTo>
                    <a:pt x="747902" y="1143762"/>
                  </a:lnTo>
                  <a:lnTo>
                    <a:pt x="715644" y="1163955"/>
                  </a:lnTo>
                  <a:lnTo>
                    <a:pt x="775554" y="1163955"/>
                  </a:lnTo>
                  <a:lnTo>
                    <a:pt x="770127" y="1107313"/>
                  </a:lnTo>
                  <a:close/>
                </a:path>
                <a:path w="782320" h="1235075">
                  <a:moveTo>
                    <a:pt x="32258" y="0"/>
                  </a:moveTo>
                  <a:lnTo>
                    <a:pt x="0" y="20320"/>
                  </a:lnTo>
                  <a:lnTo>
                    <a:pt x="705526" y="1147784"/>
                  </a:lnTo>
                  <a:lnTo>
                    <a:pt x="737777" y="1127579"/>
                  </a:lnTo>
                  <a:lnTo>
                    <a:pt x="322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48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RMSp</a:t>
            </a:r>
            <a:r>
              <a:rPr sz="4400" spc="-95" dirty="0"/>
              <a:t>r</a:t>
            </a:r>
            <a:r>
              <a:rPr sz="4400" spc="-5" dirty="0"/>
              <a:t>op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707542" y="2000757"/>
            <a:ext cx="7651750" cy="477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IN" sz="2800" spc="-15" dirty="0" smtClean="0">
              <a:latin typeface="Calibri"/>
              <a:cs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Stands for </a:t>
            </a:r>
            <a:r>
              <a:rPr lang="en-US" sz="2800" b="1" dirty="0"/>
              <a:t>Root mean square prop</a:t>
            </a:r>
            <a:r>
              <a:rPr lang="en-US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algorithm speeds up the gradient descent.</a:t>
            </a: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endParaRPr lang="en-IN" sz="2800" spc="-15" dirty="0" smtClean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sz="2800" spc="-15" dirty="0" err="1" smtClean="0">
                <a:latin typeface="Calibri"/>
                <a:cs typeface="Calibri"/>
              </a:rPr>
              <a:t>RMSprop</a:t>
            </a:r>
            <a:r>
              <a:rPr sz="2800" spc="4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divides</a:t>
            </a:r>
            <a:r>
              <a:rPr sz="2800" spc="25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exponentially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decaying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squared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gradients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endParaRPr lang="en-IN" sz="2800" spc="-15" dirty="0" smtClean="0">
              <a:latin typeface="Calibri"/>
              <a:cs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use of a decaying moving average allows the algorithm to forget early gradients and focus on the most recently observed partial gradients seen during the progress of the </a:t>
            </a:r>
            <a:r>
              <a:rPr lang="en-US" sz="2800" dirty="0" smtClean="0"/>
              <a:t>search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8" name="object 8"/>
          <p:cNvSpPr txBox="1"/>
          <p:nvPr/>
        </p:nvSpPr>
        <p:spPr>
          <a:xfrm>
            <a:off x="707542" y="5466079"/>
            <a:ext cx="68567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23" y="1559052"/>
            <a:ext cx="7709153" cy="2215991"/>
          </a:xfrm>
        </p:spPr>
        <p:txBody>
          <a:bodyPr/>
          <a:lstStyle/>
          <a:p>
            <a:endParaRPr lang="en-IN" dirty="0" smtClean="0"/>
          </a:p>
          <a:p>
            <a:endParaRPr lang="en-IN" sz="2400" dirty="0" smtClean="0"/>
          </a:p>
          <a:p>
            <a:r>
              <a:rPr lang="en-US" sz="2400" dirty="0"/>
              <a:t>In </a:t>
            </a:r>
            <a:r>
              <a:rPr lang="en-US" sz="2400" dirty="0" smtClean="0"/>
              <a:t>this </a:t>
            </a:r>
            <a:r>
              <a:rPr lang="en-US" sz="2400" dirty="0"/>
              <a:t>case of a sequence of gradients, the new weight </a:t>
            </a:r>
            <a:r>
              <a:rPr lang="en-US" sz="2400" dirty="0" smtClean="0"/>
              <a:t>and bias update </a:t>
            </a:r>
            <a:r>
              <a:rPr lang="en-US" sz="2400" dirty="0"/>
              <a:t>equation at iteration t </a:t>
            </a:r>
            <a:r>
              <a:rPr lang="en-US" sz="2400" dirty="0" smtClean="0"/>
              <a:t>becomes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4007555"/>
                <a:ext cx="8001000" cy="306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</a:rPr>
                  <a:t>Let's break it down.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2000" dirty="0" err="1" smtClean="0">
                    <a:solidFill>
                      <a:prstClr val="black"/>
                    </a:solidFill>
                  </a:rPr>
                  <a:t>S</a:t>
                </a:r>
                <a:r>
                  <a:rPr lang="en-IN" sz="2000" baseline="-25000" dirty="0" err="1" smtClean="0">
                    <a:solidFill>
                      <a:prstClr val="black"/>
                    </a:solidFill>
                  </a:rPr>
                  <a:t>dw</a:t>
                </a:r>
                <a:r>
                  <a:rPr lang="en-IN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IN" sz="2000" dirty="0" smtClean="0">
                    <a:solidFill>
                      <a:prstClr val="black"/>
                    </a:solidFill>
                    <a:ea typeface="Calibri"/>
                    <a:cs typeface="Times New Roman"/>
                  </a:rPr>
                  <a:t>and </a:t>
                </a:r>
                <a:r>
                  <a:rPr lang="en-IN" sz="2000" dirty="0" err="1" smtClean="0">
                    <a:solidFill>
                      <a:prstClr val="black"/>
                    </a:solidFill>
                  </a:rPr>
                  <a:t>S</a:t>
                </a:r>
                <a:r>
                  <a:rPr lang="en-IN" sz="2000" baseline="-25000" dirty="0" err="1" smtClean="0">
                    <a:solidFill>
                      <a:prstClr val="black"/>
                    </a:solidFill>
                  </a:rPr>
                  <a:t>dw</a:t>
                </a:r>
                <a:r>
                  <a:rPr lang="en-IN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is the exponential weighted average of squares of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dw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and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db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respectively at iteration  </a:t>
                </a:r>
                <a:r>
                  <a:rPr lang="en-US" sz="2000" b="1" dirty="0" smtClean="0">
                    <a:solidFill>
                      <a:prstClr val="black"/>
                    </a:solidFill>
                  </a:rPr>
                  <a:t>t. </a:t>
                </a:r>
                <a14:m>
                  <m:oMath xmlns:m="http://schemas.openxmlformats.org/officeDocument/2006/math">
                    <m:r>
                      <a:rPr lang="en-IN" sz="2000" b="0">
                        <a:latin typeface="Cambria Math"/>
                      </a:rPr>
                      <m:t>ɛ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is very small number which is added to avoid divide by Zero</a:t>
                </a:r>
              </a:p>
              <a:p>
                <a:r>
                  <a:rPr lang="en-US" sz="2000" b="1" dirty="0" smtClean="0">
                    <a:solidFill>
                      <a:prstClr val="black"/>
                    </a:solidFill>
                  </a:rPr>
                  <a:t>β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: </a:t>
                </a:r>
                <a:r>
                  <a:rPr lang="en-US" sz="2000" dirty="0">
                    <a:solidFill>
                      <a:prstClr val="black"/>
                    </a:solidFill>
                  </a:rPr>
                  <a:t>Momentum constant</a:t>
                </a:r>
              </a:p>
              <a:p>
                <a:r>
                  <a:rPr lang="en-US" sz="2000" b="1" dirty="0" err="1" smtClean="0">
                    <a:solidFill>
                      <a:prstClr val="black"/>
                    </a:solidFill>
                  </a:rPr>
                  <a:t>Dw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and </a:t>
                </a:r>
                <a:r>
                  <a:rPr lang="en-US" sz="2000" b="1" dirty="0" err="1" smtClean="0">
                    <a:solidFill>
                      <a:prstClr val="black"/>
                    </a:solidFill>
                  </a:rPr>
                  <a:t>db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 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are </a:t>
                </a:r>
                <a:r>
                  <a:rPr lang="en-US" sz="2000" dirty="0">
                    <a:solidFill>
                      <a:prstClr val="black"/>
                    </a:solidFill>
                  </a:rPr>
                  <a:t>the gradient at iteration 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t</a:t>
                </a:r>
                <a:endParaRPr lang="en-US" sz="2000" dirty="0">
                  <a:solidFill>
                    <a:prstClr val="black"/>
                  </a:solidFill>
                </a:endParaRPr>
              </a:p>
              <a:p>
                <a:r>
                  <a:rPr lang="en-US" sz="2000" dirty="0">
                    <a:solidFill>
                      <a:prstClr val="black"/>
                    </a:solidFill>
                  </a:rPr>
                  <a:t>Assume the weight update at the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zeroth</a:t>
                </a:r>
                <a:r>
                  <a:rPr lang="en-US" sz="2000" dirty="0">
                    <a:solidFill>
                      <a:prstClr val="black"/>
                    </a:solidFill>
                  </a:rPr>
                  <a:t> iteration t=0 is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zero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br>
                  <a:rPr lang="en-US" dirty="0" smtClean="0">
                    <a:solidFill>
                      <a:prstClr val="black"/>
                    </a:solidFill>
                  </a:rPr>
                </a:br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07555"/>
                <a:ext cx="8001000" cy="3067506"/>
              </a:xfrm>
              <a:prstGeom prst="rect">
                <a:avLst/>
              </a:prstGeom>
              <a:blipFill rotWithShape="1">
                <a:blip r:embed="rId2"/>
                <a:stretch>
                  <a:fillRect l="-762" t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5638800"/>
            <a:ext cx="8740775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endParaRPr lang="en-US" spc="-5" dirty="0" smtClean="0">
              <a:solidFill>
                <a:prstClr val="black"/>
              </a:solidFill>
              <a:cs typeface="Calibri"/>
            </a:endParaRPr>
          </a:p>
          <a:p>
            <a:endParaRPr lang="en-US" spc="-20" dirty="0" smtClean="0">
              <a:cs typeface="Calibri"/>
            </a:endParaRPr>
          </a:p>
          <a:p>
            <a:endParaRPr lang="en-US" spc="-20" dirty="0">
              <a:cs typeface="Calibri"/>
            </a:endParaRPr>
          </a:p>
          <a:p>
            <a:r>
              <a:rPr lang="en-US" spc="-20" dirty="0" smtClean="0">
                <a:cs typeface="Calibri"/>
              </a:rPr>
              <a:t>Hinton</a:t>
            </a:r>
            <a:r>
              <a:rPr lang="en-US" spc="20" dirty="0" smtClean="0">
                <a:cs typeface="Calibri"/>
              </a:rPr>
              <a:t> </a:t>
            </a:r>
            <a:r>
              <a:rPr lang="en-US" spc="-10" dirty="0">
                <a:cs typeface="Calibri"/>
              </a:rPr>
              <a:t>suggests</a:t>
            </a:r>
            <a:r>
              <a:rPr lang="en-US" spc="35" dirty="0">
                <a:cs typeface="Calibri"/>
              </a:rPr>
              <a:t> </a:t>
            </a:r>
            <a:r>
              <a:rPr lang="en-US" dirty="0"/>
              <a:t>β</a:t>
            </a:r>
            <a:r>
              <a:rPr lang="en-US" spc="95" dirty="0">
                <a:latin typeface="Cambria Math"/>
                <a:cs typeface="Cambria Math"/>
              </a:rPr>
              <a:t> </a:t>
            </a:r>
            <a:r>
              <a:rPr lang="en-US" spc="-20" dirty="0">
                <a:cs typeface="Calibri"/>
              </a:rPr>
              <a:t>to</a:t>
            </a:r>
            <a:r>
              <a:rPr lang="en-US" spc="-5" dirty="0">
                <a:cs typeface="Calibri"/>
              </a:rPr>
              <a:t> be set </a:t>
            </a:r>
            <a:r>
              <a:rPr lang="en-US" spc="-15" dirty="0">
                <a:cs typeface="Calibri"/>
              </a:rPr>
              <a:t>to</a:t>
            </a:r>
            <a:r>
              <a:rPr lang="en-US" spc="-5" dirty="0">
                <a:cs typeface="Calibri"/>
              </a:rPr>
              <a:t> 0.9,</a:t>
            </a:r>
            <a:r>
              <a:rPr lang="en-US" spc="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while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good </a:t>
            </a:r>
            <a:r>
              <a:rPr lang="en-US" spc="-62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default</a:t>
            </a:r>
            <a:r>
              <a:rPr lang="en-US" spc="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value</a:t>
            </a:r>
            <a:r>
              <a:rPr lang="en-US" spc="-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for</a:t>
            </a:r>
            <a:r>
              <a:rPr lang="en-US" spc="-5" dirty="0">
                <a:cs typeface="Calibri"/>
              </a:rPr>
              <a:t> the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learning</a:t>
            </a:r>
            <a:r>
              <a:rPr lang="en-US" spc="1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rate</a:t>
            </a:r>
            <a:r>
              <a:rPr lang="en-US" dirty="0">
                <a:cs typeface="Calibri"/>
              </a:rPr>
              <a:t> </a:t>
            </a:r>
            <a:r>
              <a:rPr lang="en-US" dirty="0"/>
              <a:t>α</a:t>
            </a:r>
            <a:r>
              <a:rPr lang="en-US" spc="100" dirty="0">
                <a:latin typeface="Cambria Math"/>
                <a:cs typeface="Cambria Math"/>
              </a:rPr>
              <a:t> </a:t>
            </a:r>
            <a:r>
              <a:rPr lang="en-US" spc="-5" dirty="0">
                <a:cs typeface="Calibri"/>
              </a:rPr>
              <a:t>is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0.001.</a:t>
            </a:r>
            <a:endParaRPr lang="en-US" dirty="0"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3592513"/>
            <a:ext cx="9207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66471"/>
            <a:ext cx="3645492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1143000"/>
            <a:ext cx="403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spc="-5" dirty="0" err="1">
                <a:solidFill>
                  <a:schemeClr val="bg1"/>
                </a:solidFill>
              </a:rPr>
              <a:t>RMSp</a:t>
            </a:r>
            <a:r>
              <a:rPr lang="en-IN" sz="3200" spc="-95" dirty="0" err="1">
                <a:solidFill>
                  <a:schemeClr val="bg1"/>
                </a:solidFill>
              </a:rPr>
              <a:t>r</a:t>
            </a:r>
            <a:r>
              <a:rPr lang="en-IN" sz="3200" spc="-5" dirty="0" err="1">
                <a:solidFill>
                  <a:schemeClr val="bg1"/>
                </a:solidFill>
              </a:rPr>
              <a:t>op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6" y="3048000"/>
            <a:ext cx="3833812" cy="93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6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880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Adam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152400" y="1757274"/>
            <a:ext cx="8545347" cy="37061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62965" marR="1189355" lvl="1" indent="-342900" algn="just">
              <a:lnSpc>
                <a:spcPts val="2600"/>
              </a:lnSpc>
              <a:spcBef>
                <a:spcPts val="565"/>
              </a:spcBef>
              <a:buFont typeface="Arial" pitchFamily="34" charset="0"/>
              <a:buChar char="•"/>
              <a:tabLst>
                <a:tab pos="749300" algn="l"/>
              </a:tabLst>
            </a:pPr>
            <a:endParaRPr lang="en-IN" sz="2400" spc="-10" dirty="0" smtClean="0">
              <a:latin typeface="Calibri"/>
              <a:cs typeface="Calibri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Stands for </a:t>
            </a:r>
            <a:r>
              <a:rPr lang="en-US" sz="2400" b="1" dirty="0"/>
              <a:t>Adaptive Moment Estimation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Adam optimization and </a:t>
            </a:r>
            <a:r>
              <a:rPr lang="en-US" sz="2400" dirty="0" err="1"/>
              <a:t>RMSprop</a:t>
            </a:r>
            <a:r>
              <a:rPr lang="en-US" sz="2400" dirty="0"/>
              <a:t> are among the optimization algorithms that worked very well with a lot of NN architectures.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Adam optimization simply puts </a:t>
            </a:r>
            <a:r>
              <a:rPr lang="en-US" sz="2400" dirty="0" err="1"/>
              <a:t>RMSprop</a:t>
            </a:r>
            <a:r>
              <a:rPr lang="en-US" sz="2400" dirty="0"/>
              <a:t> and momentum </a:t>
            </a:r>
            <a:r>
              <a:rPr lang="en-US" sz="2400" dirty="0" smtClean="0"/>
              <a:t>together!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spc="-10" dirty="0" smtClean="0">
                <a:latin typeface="Calibri"/>
                <a:cs typeface="Calibri"/>
              </a:rPr>
              <a:t>It uses </a:t>
            </a:r>
            <a:r>
              <a:rPr sz="2400" dirty="0" smtClean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exponentially decaying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squared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442" baseline="-15873" dirty="0" smtClean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0" dirty="0" err="1" smtClean="0">
                <a:latin typeface="Calibri"/>
                <a:cs typeface="Calibri"/>
              </a:rPr>
              <a:t>RMSprop</a:t>
            </a:r>
            <a:endParaRPr lang="en-IN" sz="2400" dirty="0">
              <a:latin typeface="Calibri"/>
              <a:cs typeface="Calibri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spc="-10" dirty="0" smtClean="0">
                <a:latin typeface="Calibri"/>
                <a:cs typeface="Calibri"/>
              </a:rPr>
              <a:t>It uses </a:t>
            </a:r>
            <a:r>
              <a:rPr sz="2400" spc="-10" dirty="0" smtClean="0">
                <a:latin typeface="Calibri"/>
                <a:cs typeface="Calibri"/>
              </a:rPr>
              <a:t>exponentially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decaying</a:t>
            </a:r>
            <a:r>
              <a:rPr sz="2400" spc="-20" dirty="0">
                <a:latin typeface="Calibri"/>
                <a:cs typeface="Calibri"/>
              </a:rPr>
              <a:t> average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past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similar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momentum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5690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Adam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381000" y="6101588"/>
            <a:ext cx="82057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0.9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0.999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baseline="25462" dirty="0">
                <a:latin typeface="Calibri"/>
                <a:cs typeface="Calibri"/>
              </a:rPr>
              <a:t>−8</a:t>
            </a:r>
            <a:r>
              <a:rPr sz="1800" spc="202" baseline="25462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43053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90600" y="2895600"/>
            <a:ext cx="58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Weights are updated using following formula: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DISCLAIMER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9552" y="2276872"/>
            <a:ext cx="7992888" cy="2808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material for the presentation has been compiled from various sources such as</a:t>
            </a:r>
          </a:p>
          <a:p>
            <a:r>
              <a:rPr lang="en-US" dirty="0"/>
              <a:t>books, tutorials (offline and online), lecture notes, several resources available on</a:t>
            </a:r>
          </a:p>
          <a:p>
            <a:r>
              <a:rPr lang="en-US" dirty="0"/>
              <a:t>Internet. The information contained in this lecture/presentation is for general</a:t>
            </a:r>
          </a:p>
          <a:p>
            <a:r>
              <a:rPr lang="en-US" dirty="0"/>
              <a:t>information and education purpose only. While we endeavor to keep the </a:t>
            </a:r>
            <a:r>
              <a:rPr lang="en-US" dirty="0" smtClean="0"/>
              <a:t>information up </a:t>
            </a:r>
            <a:r>
              <a:rPr lang="en-US" dirty="0"/>
              <a:t>to date and correct, we make no representation of any kind about the </a:t>
            </a:r>
            <a:r>
              <a:rPr lang="en-US" dirty="0" smtClean="0"/>
              <a:t>completeness and </a:t>
            </a:r>
            <a:r>
              <a:rPr lang="en-US" dirty="0"/>
              <a:t>accuracy of the material. The information shared through this </a:t>
            </a:r>
            <a:r>
              <a:rPr lang="en-US" dirty="0" smtClean="0"/>
              <a:t>presentation material </a:t>
            </a:r>
            <a:r>
              <a:rPr lang="en-US" dirty="0"/>
              <a:t>should be used for educational purpose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32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6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IN" sz="54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8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843" y="4799076"/>
            <a:ext cx="3613785" cy="1519555"/>
            <a:chOff x="275843" y="4799076"/>
            <a:chExt cx="3613785" cy="1519555"/>
          </a:xfrm>
        </p:grpSpPr>
        <p:sp>
          <p:nvSpPr>
            <p:cNvPr id="3" name="object 3"/>
            <p:cNvSpPr/>
            <p:nvPr/>
          </p:nvSpPr>
          <p:spPr>
            <a:xfrm>
              <a:off x="489203" y="5053584"/>
              <a:ext cx="3394075" cy="1259205"/>
            </a:xfrm>
            <a:custGeom>
              <a:avLst/>
              <a:gdLst/>
              <a:ahLst/>
              <a:cxnLst/>
              <a:rect l="l" t="t" r="r" b="b"/>
              <a:pathLst>
                <a:path w="3394075" h="1259204">
                  <a:moveTo>
                    <a:pt x="0" y="1258824"/>
                  </a:moveTo>
                  <a:lnTo>
                    <a:pt x="3393948" y="1258824"/>
                  </a:lnTo>
                  <a:lnTo>
                    <a:pt x="3393948" y="0"/>
                  </a:lnTo>
                  <a:lnTo>
                    <a:pt x="0" y="0"/>
                  </a:lnTo>
                  <a:lnTo>
                    <a:pt x="0" y="1258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843" y="4799076"/>
              <a:ext cx="2438400" cy="500380"/>
            </a:xfrm>
            <a:custGeom>
              <a:avLst/>
              <a:gdLst/>
              <a:ahLst/>
              <a:cxnLst/>
              <a:rect l="l" t="t" r="r" b="b"/>
              <a:pathLst>
                <a:path w="2438400" h="500379">
                  <a:moveTo>
                    <a:pt x="2438400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2438400" y="499872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36258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20" dirty="0" smtClean="0"/>
              <a:t>Gradient</a:t>
            </a:r>
            <a:r>
              <a:rPr lang="en-IN" sz="4400" spc="-20" dirty="0" smtClean="0"/>
              <a:t> </a:t>
            </a:r>
            <a:r>
              <a:rPr lang="en-IN" sz="4400" spc="-10" dirty="0" smtClean="0"/>
              <a:t>Descent</a:t>
            </a:r>
            <a:br>
              <a:rPr lang="en-IN" sz="4400" spc="-10" dirty="0" smtClean="0"/>
            </a:br>
            <a:r>
              <a:rPr lang="en-US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Gradient</a:t>
            </a:r>
            <a:r>
              <a:rPr lang="en-US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descent</a:t>
            </a:r>
            <a:r>
              <a:rPr lang="en-US" spc="2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popular</a:t>
            </a:r>
            <a:r>
              <a:rPr lang="en-US" spc="3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algorithm</a:t>
            </a:r>
            <a:r>
              <a:rPr lang="en-US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perform </a:t>
            </a:r>
            <a:r>
              <a:rPr lang="en-US" spc="-62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optimization</a:t>
            </a:r>
            <a:r>
              <a:rPr lang="en-US" spc="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of </a:t>
            </a:r>
            <a:r>
              <a:rPr lang="en-US" spc="-1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deep</a:t>
            </a:r>
            <a:r>
              <a:rPr lang="en-US" spc="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learning.</a:t>
            </a:r>
            <a:r>
              <a:rPr lang="en-US" sz="4400" dirty="0">
                <a:latin typeface="Calibri"/>
                <a:cs typeface="Calibri"/>
              </a:rPr>
              <a:t/>
            </a:r>
            <a:br>
              <a:rPr lang="en-US" sz="4400" dirty="0">
                <a:latin typeface="Calibri"/>
                <a:cs typeface="Calibri"/>
              </a:rPr>
            </a:b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2209800"/>
            <a:ext cx="7587767" cy="233653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6700" marR="30480" indent="-228600">
              <a:lnSpc>
                <a:spcPts val="3040"/>
              </a:lnSpc>
              <a:spcBef>
                <a:spcPts val="459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5" dirty="0" smtClean="0">
                <a:latin typeface="Calibri"/>
                <a:cs typeface="Calibri"/>
              </a:rPr>
              <a:t>Gradient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minimize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objective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𝐽(𝜃)</a:t>
            </a:r>
            <a:endParaRPr sz="2800" dirty="0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40" dirty="0">
                <a:latin typeface="Cambria Math"/>
                <a:cs typeface="Cambria Math"/>
              </a:rPr>
              <a:t>𝐽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75" dirty="0">
                <a:latin typeface="Cambria Math"/>
                <a:cs typeface="Cambria Math"/>
              </a:rPr>
              <a:t>𝜃</a:t>
            </a:r>
            <a:r>
              <a:rPr sz="2400" spc="-5" dirty="0">
                <a:latin typeface="Cambria Math"/>
                <a:cs typeface="Cambria Math"/>
              </a:rPr>
              <a:t>)</a:t>
            </a:r>
            <a:r>
              <a:rPr sz="2400" dirty="0">
                <a:latin typeface="MS PGothic"/>
                <a:cs typeface="MS PGothic"/>
              </a:rPr>
              <a:t>：</a:t>
            </a:r>
            <a:r>
              <a:rPr sz="2400" spc="-190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723265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𝑅</a:t>
            </a:r>
            <a:r>
              <a:rPr sz="2625" spc="22" baseline="28571" dirty="0">
                <a:latin typeface="Cambria Math"/>
                <a:cs typeface="Cambria Math"/>
              </a:rPr>
              <a:t>𝑑</a:t>
            </a:r>
            <a:r>
              <a:rPr sz="2400" spc="15" dirty="0">
                <a:latin typeface="MS PGothic"/>
                <a:cs typeface="MS PGothic"/>
              </a:rPr>
              <a:t>：</a:t>
            </a:r>
            <a:r>
              <a:rPr sz="2400" spc="15" dirty="0">
                <a:latin typeface="Calibri"/>
                <a:cs typeface="Calibri"/>
              </a:rPr>
              <a:t>Model’s</a:t>
            </a:r>
            <a:r>
              <a:rPr sz="2400" spc="-15" dirty="0">
                <a:latin typeface="Calibri"/>
                <a:cs typeface="Calibri"/>
              </a:rPr>
              <a:t> parameters</a:t>
            </a:r>
            <a:endParaRPr sz="2400" dirty="0">
              <a:latin typeface="Calibri"/>
              <a:cs typeface="Calibri"/>
            </a:endParaRPr>
          </a:p>
          <a:p>
            <a:pPr marL="723265" marR="260985" lvl="1" indent="-228600">
              <a:lnSpc>
                <a:spcPts val="2540"/>
              </a:lnSpc>
              <a:spcBef>
                <a:spcPts val="59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5" dirty="0">
                <a:latin typeface="Cambria Math"/>
                <a:cs typeface="Cambria Math"/>
              </a:rPr>
              <a:t>𝜂</a:t>
            </a:r>
            <a:r>
              <a:rPr sz="2400" spc="5" dirty="0">
                <a:latin typeface="MS PGothic"/>
                <a:cs typeface="MS PGothic"/>
              </a:rPr>
              <a:t>：</a:t>
            </a:r>
            <a:r>
              <a:rPr sz="2400" spc="5" dirty="0">
                <a:latin typeface="Calibri"/>
                <a:cs typeface="Calibri"/>
              </a:rPr>
              <a:t>Learning </a:t>
            </a:r>
            <a:r>
              <a:rPr sz="2400" spc="-20" dirty="0">
                <a:latin typeface="Calibri"/>
                <a:cs typeface="Calibri"/>
              </a:rPr>
              <a:t>rate. </a:t>
            </a:r>
            <a:r>
              <a:rPr sz="2400" spc="-5" dirty="0">
                <a:latin typeface="Calibri"/>
                <a:cs typeface="Calibri"/>
              </a:rPr>
              <a:t>This determines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(local)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72000" y="4369308"/>
            <a:ext cx="4082415" cy="2188210"/>
            <a:chOff x="4572000" y="4369308"/>
            <a:chExt cx="4082415" cy="2188210"/>
          </a:xfrm>
        </p:grpSpPr>
        <p:sp>
          <p:nvSpPr>
            <p:cNvPr id="8" name="object 8"/>
            <p:cNvSpPr/>
            <p:nvPr/>
          </p:nvSpPr>
          <p:spPr>
            <a:xfrm>
              <a:off x="5372100" y="4532376"/>
              <a:ext cx="2352040" cy="1510665"/>
            </a:xfrm>
            <a:custGeom>
              <a:avLst/>
              <a:gdLst/>
              <a:ahLst/>
              <a:cxnLst/>
              <a:rect l="l" t="t" r="r" b="b"/>
              <a:pathLst>
                <a:path w="2352040" h="1510664">
                  <a:moveTo>
                    <a:pt x="0" y="0"/>
                  </a:moveTo>
                  <a:lnTo>
                    <a:pt x="13905" y="57580"/>
                  </a:lnTo>
                  <a:lnTo>
                    <a:pt x="27837" y="115085"/>
                  </a:lnTo>
                  <a:lnTo>
                    <a:pt x="41821" y="172441"/>
                  </a:lnTo>
                  <a:lnTo>
                    <a:pt x="55883" y="229573"/>
                  </a:lnTo>
                  <a:lnTo>
                    <a:pt x="70050" y="286406"/>
                  </a:lnTo>
                  <a:lnTo>
                    <a:pt x="84348" y="342867"/>
                  </a:lnTo>
                  <a:lnTo>
                    <a:pt x="98802" y="398881"/>
                  </a:lnTo>
                  <a:lnTo>
                    <a:pt x="113439" y="454374"/>
                  </a:lnTo>
                  <a:lnTo>
                    <a:pt x="128285" y="509270"/>
                  </a:lnTo>
                  <a:lnTo>
                    <a:pt x="143366" y="563496"/>
                  </a:lnTo>
                  <a:lnTo>
                    <a:pt x="158708" y="616977"/>
                  </a:lnTo>
                  <a:lnTo>
                    <a:pt x="174337" y="669638"/>
                  </a:lnTo>
                  <a:lnTo>
                    <a:pt x="190280" y="721406"/>
                  </a:lnTo>
                  <a:lnTo>
                    <a:pt x="206562" y="772206"/>
                  </a:lnTo>
                  <a:lnTo>
                    <a:pt x="223210" y="821962"/>
                  </a:lnTo>
                  <a:lnTo>
                    <a:pt x="240249" y="870602"/>
                  </a:lnTo>
                  <a:lnTo>
                    <a:pt x="257707" y="918051"/>
                  </a:lnTo>
                  <a:lnTo>
                    <a:pt x="275608" y="964233"/>
                  </a:lnTo>
                  <a:lnTo>
                    <a:pt x="293980" y="1009075"/>
                  </a:lnTo>
                  <a:lnTo>
                    <a:pt x="312847" y="1052502"/>
                  </a:lnTo>
                  <a:lnTo>
                    <a:pt x="332237" y="1094440"/>
                  </a:lnTo>
                  <a:lnTo>
                    <a:pt x="352176" y="1134813"/>
                  </a:lnTo>
                  <a:lnTo>
                    <a:pt x="372689" y="1173549"/>
                  </a:lnTo>
                  <a:lnTo>
                    <a:pt x="393802" y="1210572"/>
                  </a:lnTo>
                  <a:lnTo>
                    <a:pt x="415543" y="1245809"/>
                  </a:lnTo>
                  <a:lnTo>
                    <a:pt x="437936" y="1279183"/>
                  </a:lnTo>
                  <a:lnTo>
                    <a:pt x="461008" y="1310622"/>
                  </a:lnTo>
                  <a:lnTo>
                    <a:pt x="509294" y="1367394"/>
                  </a:lnTo>
                  <a:lnTo>
                    <a:pt x="560610" y="1415529"/>
                  </a:lnTo>
                  <a:lnTo>
                    <a:pt x="615163" y="1454431"/>
                  </a:lnTo>
                  <a:lnTo>
                    <a:pt x="673164" y="1483505"/>
                  </a:lnTo>
                  <a:lnTo>
                    <a:pt x="734822" y="1502156"/>
                  </a:lnTo>
                  <a:lnTo>
                    <a:pt x="795236" y="1509765"/>
                  </a:lnTo>
                  <a:lnTo>
                    <a:pt x="826631" y="1510181"/>
                  </a:lnTo>
                  <a:lnTo>
                    <a:pt x="858792" y="1508417"/>
                  </a:lnTo>
                  <a:lnTo>
                    <a:pt x="925324" y="1498583"/>
                  </a:lnTo>
                  <a:lnTo>
                    <a:pt x="994668" y="1480734"/>
                  </a:lnTo>
                  <a:lnTo>
                    <a:pt x="1066657" y="1455341"/>
                  </a:lnTo>
                  <a:lnTo>
                    <a:pt x="1103592" y="1439964"/>
                  </a:lnTo>
                  <a:lnTo>
                    <a:pt x="1141126" y="1422877"/>
                  </a:lnTo>
                  <a:lnTo>
                    <a:pt x="1179239" y="1404141"/>
                  </a:lnTo>
                  <a:lnTo>
                    <a:pt x="1217910" y="1383813"/>
                  </a:lnTo>
                  <a:lnTo>
                    <a:pt x="1257119" y="1361953"/>
                  </a:lnTo>
                  <a:lnTo>
                    <a:pt x="1296844" y="1338619"/>
                  </a:lnTo>
                  <a:lnTo>
                    <a:pt x="1337066" y="1313872"/>
                  </a:lnTo>
                  <a:lnTo>
                    <a:pt x="1377762" y="1287768"/>
                  </a:lnTo>
                  <a:lnTo>
                    <a:pt x="1418914" y="1260369"/>
                  </a:lnTo>
                  <a:lnTo>
                    <a:pt x="1460500" y="1231731"/>
                  </a:lnTo>
                  <a:lnTo>
                    <a:pt x="1502498" y="1201915"/>
                  </a:lnTo>
                  <a:lnTo>
                    <a:pt x="1544890" y="1170979"/>
                  </a:lnTo>
                  <a:lnTo>
                    <a:pt x="1587654" y="1138983"/>
                  </a:lnTo>
                  <a:lnTo>
                    <a:pt x="1630769" y="1105984"/>
                  </a:lnTo>
                  <a:lnTo>
                    <a:pt x="1674215" y="1072043"/>
                  </a:lnTo>
                  <a:lnTo>
                    <a:pt x="1717971" y="1037218"/>
                  </a:lnTo>
                  <a:lnTo>
                    <a:pt x="1762016" y="1001567"/>
                  </a:lnTo>
                  <a:lnTo>
                    <a:pt x="1806330" y="965150"/>
                  </a:lnTo>
                  <a:lnTo>
                    <a:pt x="1850892" y="928026"/>
                  </a:lnTo>
                  <a:lnTo>
                    <a:pt x="1895681" y="890254"/>
                  </a:lnTo>
                  <a:lnTo>
                    <a:pt x="1940677" y="851892"/>
                  </a:lnTo>
                  <a:lnTo>
                    <a:pt x="1985859" y="813000"/>
                  </a:lnTo>
                  <a:lnTo>
                    <a:pt x="2031206" y="773637"/>
                  </a:lnTo>
                  <a:lnTo>
                    <a:pt x="2076698" y="733860"/>
                  </a:lnTo>
                  <a:lnTo>
                    <a:pt x="2122314" y="693731"/>
                  </a:lnTo>
                  <a:lnTo>
                    <a:pt x="2168034" y="653306"/>
                  </a:lnTo>
                  <a:lnTo>
                    <a:pt x="2213836" y="612645"/>
                  </a:lnTo>
                  <a:lnTo>
                    <a:pt x="2259700" y="571808"/>
                  </a:lnTo>
                  <a:lnTo>
                    <a:pt x="2305605" y="530853"/>
                  </a:lnTo>
                  <a:lnTo>
                    <a:pt x="2351531" y="489838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4369307"/>
              <a:ext cx="4082415" cy="2188210"/>
            </a:xfrm>
            <a:custGeom>
              <a:avLst/>
              <a:gdLst/>
              <a:ahLst/>
              <a:cxnLst/>
              <a:rect l="l" t="t" r="r" b="b"/>
              <a:pathLst>
                <a:path w="4082415" h="2188209">
                  <a:moveTo>
                    <a:pt x="4082161" y="1943100"/>
                  </a:moveTo>
                  <a:lnTo>
                    <a:pt x="4069461" y="1936750"/>
                  </a:lnTo>
                  <a:lnTo>
                    <a:pt x="4005961" y="1905000"/>
                  </a:lnTo>
                  <a:lnTo>
                    <a:pt x="4005961" y="1936750"/>
                  </a:lnTo>
                  <a:lnTo>
                    <a:pt x="234950" y="1936750"/>
                  </a:lnTo>
                  <a:lnTo>
                    <a:pt x="234950" y="76200"/>
                  </a:lnTo>
                  <a:lnTo>
                    <a:pt x="266700" y="76200"/>
                  </a:lnTo>
                  <a:lnTo>
                    <a:pt x="260350" y="63500"/>
                  </a:lnTo>
                  <a:lnTo>
                    <a:pt x="228600" y="0"/>
                  </a:lnTo>
                  <a:lnTo>
                    <a:pt x="190500" y="76200"/>
                  </a:lnTo>
                  <a:lnTo>
                    <a:pt x="222250" y="76200"/>
                  </a:lnTo>
                  <a:lnTo>
                    <a:pt x="222250" y="1936750"/>
                  </a:lnTo>
                  <a:lnTo>
                    <a:pt x="0" y="1936750"/>
                  </a:lnTo>
                  <a:lnTo>
                    <a:pt x="0" y="1949450"/>
                  </a:lnTo>
                  <a:lnTo>
                    <a:pt x="222250" y="1949450"/>
                  </a:lnTo>
                  <a:lnTo>
                    <a:pt x="222250" y="2188032"/>
                  </a:lnTo>
                  <a:lnTo>
                    <a:pt x="234950" y="2188032"/>
                  </a:lnTo>
                  <a:lnTo>
                    <a:pt x="234950" y="1949450"/>
                  </a:lnTo>
                  <a:lnTo>
                    <a:pt x="4005961" y="1949450"/>
                  </a:lnTo>
                  <a:lnTo>
                    <a:pt x="4005961" y="1981200"/>
                  </a:lnTo>
                  <a:lnTo>
                    <a:pt x="4069461" y="1949450"/>
                  </a:lnTo>
                  <a:lnTo>
                    <a:pt x="4082161" y="194310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4714" y="4552315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𝐽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55" dirty="0">
                <a:latin typeface="Cambria Math"/>
                <a:cs typeface="Cambria Math"/>
              </a:rPr>
              <a:t>𝜃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9442" y="6417360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45" y="4831791"/>
            <a:ext cx="300355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Update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equation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libri"/>
              <a:cs typeface="Calibri"/>
            </a:endParaRPr>
          </a:p>
          <a:p>
            <a:pPr marL="50482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∗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30" dirty="0">
                <a:latin typeface="Cambria Math"/>
                <a:cs typeface="Cambria Math"/>
              </a:rPr>
              <a:t>❑</a:t>
            </a:r>
            <a:r>
              <a:rPr sz="2625" spc="-195" baseline="-15873" dirty="0">
                <a:latin typeface="Cambria Math"/>
                <a:cs typeface="Cambria Math"/>
              </a:rPr>
              <a:t>𝜃</a:t>
            </a:r>
            <a:r>
              <a:rPr sz="2400" spc="-130" dirty="0">
                <a:latin typeface="Cambria Math"/>
                <a:cs typeface="Cambria Math"/>
              </a:rPr>
              <a:t>𝐽(𝜃)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6809" y="4505959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mbria Math"/>
                <a:cs typeface="Cambria Math"/>
              </a:rPr>
              <a:t>❑</a:t>
            </a:r>
            <a:r>
              <a:rPr sz="1950" spc="-150" baseline="-14957" dirty="0">
                <a:latin typeface="Cambria Math"/>
                <a:cs typeface="Cambria Math"/>
              </a:rPr>
              <a:t>𝜃</a:t>
            </a:r>
            <a:r>
              <a:rPr sz="1800" spc="-100" dirty="0">
                <a:latin typeface="Cambria Math"/>
                <a:cs typeface="Cambria Math"/>
              </a:rPr>
              <a:t>𝐽(𝜃)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95772" y="4596510"/>
            <a:ext cx="1725295" cy="1609725"/>
            <a:chOff x="5295772" y="4596510"/>
            <a:chExt cx="1725295" cy="1609725"/>
          </a:xfrm>
        </p:grpSpPr>
        <p:sp>
          <p:nvSpPr>
            <p:cNvPr id="15" name="object 15"/>
            <p:cNvSpPr/>
            <p:nvPr/>
          </p:nvSpPr>
          <p:spPr>
            <a:xfrm>
              <a:off x="5295772" y="4596510"/>
              <a:ext cx="180975" cy="701675"/>
            </a:xfrm>
            <a:custGeom>
              <a:avLst/>
              <a:gdLst/>
              <a:ahLst/>
              <a:cxnLst/>
              <a:rect l="l" t="t" r="r" b="b"/>
              <a:pathLst>
                <a:path w="180975" h="701675">
                  <a:moveTo>
                    <a:pt x="137352" y="628290"/>
                  </a:moveTo>
                  <a:lnTo>
                    <a:pt x="106299" y="635126"/>
                  </a:lnTo>
                  <a:lnTo>
                    <a:pt x="159892" y="701420"/>
                  </a:lnTo>
                  <a:lnTo>
                    <a:pt x="175186" y="640714"/>
                  </a:lnTo>
                  <a:lnTo>
                    <a:pt x="140080" y="640714"/>
                  </a:lnTo>
                  <a:lnTo>
                    <a:pt x="137352" y="628290"/>
                  </a:lnTo>
                  <a:close/>
                </a:path>
                <a:path w="180975" h="701675">
                  <a:moveTo>
                    <a:pt x="149784" y="625554"/>
                  </a:moveTo>
                  <a:lnTo>
                    <a:pt x="137352" y="628290"/>
                  </a:lnTo>
                  <a:lnTo>
                    <a:pt x="140080" y="640714"/>
                  </a:lnTo>
                  <a:lnTo>
                    <a:pt x="152526" y="638047"/>
                  </a:lnTo>
                  <a:lnTo>
                    <a:pt x="149784" y="625554"/>
                  </a:lnTo>
                  <a:close/>
                </a:path>
                <a:path w="180975" h="701675">
                  <a:moveTo>
                    <a:pt x="180721" y="618744"/>
                  </a:moveTo>
                  <a:lnTo>
                    <a:pt x="149784" y="625554"/>
                  </a:lnTo>
                  <a:lnTo>
                    <a:pt x="152526" y="638047"/>
                  </a:lnTo>
                  <a:lnTo>
                    <a:pt x="140080" y="640714"/>
                  </a:lnTo>
                  <a:lnTo>
                    <a:pt x="175186" y="640714"/>
                  </a:lnTo>
                  <a:lnTo>
                    <a:pt x="180721" y="618744"/>
                  </a:lnTo>
                  <a:close/>
                </a:path>
                <a:path w="180975" h="701675">
                  <a:moveTo>
                    <a:pt x="12446" y="0"/>
                  </a:moveTo>
                  <a:lnTo>
                    <a:pt x="0" y="2793"/>
                  </a:lnTo>
                  <a:lnTo>
                    <a:pt x="137352" y="628290"/>
                  </a:lnTo>
                  <a:lnTo>
                    <a:pt x="149784" y="625554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9893" y="5926073"/>
              <a:ext cx="247015" cy="248920"/>
            </a:xfrm>
            <a:custGeom>
              <a:avLst/>
              <a:gdLst/>
              <a:ahLst/>
              <a:cxnLst/>
              <a:rect l="l" t="t" r="r" b="b"/>
              <a:pathLst>
                <a:path w="247014" h="248920">
                  <a:moveTo>
                    <a:pt x="0" y="124205"/>
                  </a:moveTo>
                  <a:lnTo>
                    <a:pt x="9697" y="75861"/>
                  </a:lnTo>
                  <a:lnTo>
                    <a:pt x="36147" y="36380"/>
                  </a:lnTo>
                  <a:lnTo>
                    <a:pt x="75384" y="9761"/>
                  </a:lnTo>
                  <a:lnTo>
                    <a:pt x="123443" y="0"/>
                  </a:lnTo>
                  <a:lnTo>
                    <a:pt x="171503" y="9761"/>
                  </a:lnTo>
                  <a:lnTo>
                    <a:pt x="210740" y="36380"/>
                  </a:lnTo>
                  <a:lnTo>
                    <a:pt x="237190" y="75861"/>
                  </a:lnTo>
                  <a:lnTo>
                    <a:pt x="246887" y="124205"/>
                  </a:lnTo>
                  <a:lnTo>
                    <a:pt x="237190" y="172550"/>
                  </a:lnTo>
                  <a:lnTo>
                    <a:pt x="210740" y="212031"/>
                  </a:lnTo>
                  <a:lnTo>
                    <a:pt x="171503" y="238650"/>
                  </a:lnTo>
                  <a:lnTo>
                    <a:pt x="123443" y="248411"/>
                  </a:lnTo>
                  <a:lnTo>
                    <a:pt x="75384" y="238650"/>
                  </a:lnTo>
                  <a:lnTo>
                    <a:pt x="36147" y="212031"/>
                  </a:lnTo>
                  <a:lnTo>
                    <a:pt x="9697" y="172550"/>
                  </a:lnTo>
                  <a:lnTo>
                    <a:pt x="0" y="124205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5747" y="5994234"/>
              <a:ext cx="655320" cy="212090"/>
            </a:xfrm>
            <a:custGeom>
              <a:avLst/>
              <a:gdLst/>
              <a:ahLst/>
              <a:cxnLst/>
              <a:rect l="l" t="t" r="r" b="b"/>
              <a:pathLst>
                <a:path w="655320" h="212089">
                  <a:moveTo>
                    <a:pt x="587628" y="0"/>
                  </a:moveTo>
                  <a:lnTo>
                    <a:pt x="584580" y="8585"/>
                  </a:lnTo>
                  <a:lnTo>
                    <a:pt x="596866" y="13910"/>
                  </a:lnTo>
                  <a:lnTo>
                    <a:pt x="607425" y="21275"/>
                  </a:lnTo>
                  <a:lnTo>
                    <a:pt x="628816" y="55406"/>
                  </a:lnTo>
                  <a:lnTo>
                    <a:pt x="635888" y="104813"/>
                  </a:lnTo>
                  <a:lnTo>
                    <a:pt x="635103" y="123484"/>
                  </a:lnTo>
                  <a:lnTo>
                    <a:pt x="623316" y="169214"/>
                  </a:lnTo>
                  <a:lnTo>
                    <a:pt x="597009" y="197805"/>
                  </a:lnTo>
                  <a:lnTo>
                    <a:pt x="584961" y="203149"/>
                  </a:lnTo>
                  <a:lnTo>
                    <a:pt x="587628" y="211747"/>
                  </a:lnTo>
                  <a:lnTo>
                    <a:pt x="628098" y="187703"/>
                  </a:lnTo>
                  <a:lnTo>
                    <a:pt x="650827" y="143335"/>
                  </a:lnTo>
                  <a:lnTo>
                    <a:pt x="655193" y="105930"/>
                  </a:lnTo>
                  <a:lnTo>
                    <a:pt x="654097" y="86513"/>
                  </a:lnTo>
                  <a:lnTo>
                    <a:pt x="637667" y="37109"/>
                  </a:lnTo>
                  <a:lnTo>
                    <a:pt x="602984" y="5541"/>
                  </a:lnTo>
                  <a:lnTo>
                    <a:pt x="587628" y="0"/>
                  </a:lnTo>
                  <a:close/>
                </a:path>
                <a:path w="655320" h="212089">
                  <a:moveTo>
                    <a:pt x="67563" y="0"/>
                  </a:moveTo>
                  <a:lnTo>
                    <a:pt x="27166" y="24095"/>
                  </a:lnTo>
                  <a:lnTo>
                    <a:pt x="4381" y="68572"/>
                  </a:lnTo>
                  <a:lnTo>
                    <a:pt x="0" y="105930"/>
                  </a:lnTo>
                  <a:lnTo>
                    <a:pt x="1093" y="125383"/>
                  </a:lnTo>
                  <a:lnTo>
                    <a:pt x="17399" y="174739"/>
                  </a:lnTo>
                  <a:lnTo>
                    <a:pt x="52153" y="206205"/>
                  </a:lnTo>
                  <a:lnTo>
                    <a:pt x="67563" y="211747"/>
                  </a:lnTo>
                  <a:lnTo>
                    <a:pt x="70230" y="203149"/>
                  </a:lnTo>
                  <a:lnTo>
                    <a:pt x="58183" y="197805"/>
                  </a:lnTo>
                  <a:lnTo>
                    <a:pt x="47767" y="190368"/>
                  </a:lnTo>
                  <a:lnTo>
                    <a:pt x="26376" y="155687"/>
                  </a:lnTo>
                  <a:lnTo>
                    <a:pt x="19303" y="104813"/>
                  </a:lnTo>
                  <a:lnTo>
                    <a:pt x="20089" y="86744"/>
                  </a:lnTo>
                  <a:lnTo>
                    <a:pt x="31876" y="42138"/>
                  </a:lnTo>
                  <a:lnTo>
                    <a:pt x="58344" y="13910"/>
                  </a:lnTo>
                  <a:lnTo>
                    <a:pt x="70612" y="8585"/>
                  </a:lnTo>
                  <a:lnTo>
                    <a:pt x="6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28359" y="5924499"/>
            <a:ext cx="166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3575" algn="l"/>
              </a:tabLst>
            </a:pPr>
            <a:r>
              <a:rPr sz="1800" dirty="0">
                <a:latin typeface="Cambria Math"/>
                <a:cs typeface="Cambria Math"/>
              </a:rPr>
              <a:t>𝑙𝑜𝑐𝑎𝑙	</a:t>
            </a:r>
            <a:r>
              <a:rPr sz="1800" spc="-5" dirty="0">
                <a:latin typeface="Cambria Math"/>
                <a:cs typeface="Cambria Math"/>
              </a:rPr>
              <a:t>𝑚</a:t>
            </a:r>
            <a:r>
              <a:rPr sz="1800" spc="5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𝑛𝑖</a:t>
            </a:r>
            <a:r>
              <a:rPr sz="1800" spc="5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𝑢𝑚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29" y="6035802"/>
            <a:ext cx="4445" cy="278130"/>
          </a:xfrm>
          <a:custGeom>
            <a:avLst/>
            <a:gdLst/>
            <a:ahLst/>
            <a:cxnLst/>
            <a:rect l="l" t="t" r="r" b="b"/>
            <a:pathLst>
              <a:path w="4445" h="278129">
                <a:moveTo>
                  <a:pt x="2159" y="-14477"/>
                </a:moveTo>
                <a:lnTo>
                  <a:pt x="2159" y="292061"/>
                </a:lnTo>
              </a:path>
            </a:pathLst>
          </a:custGeom>
          <a:ln w="33274">
            <a:solidFill>
              <a:srgbClr val="5B9B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27420" y="6333540"/>
            <a:ext cx="29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67" baseline="-20061" dirty="0">
                <a:latin typeface="Cambria Math"/>
                <a:cs typeface="Cambria Math"/>
              </a:rPr>
              <a:t>𝜃</a:t>
            </a:r>
            <a:r>
              <a:rPr sz="1300" spc="45" dirty="0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5220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Gradient</a:t>
            </a:r>
            <a:r>
              <a:rPr sz="4400" spc="-15" dirty="0"/>
              <a:t> </a:t>
            </a:r>
            <a:r>
              <a:rPr sz="4400" spc="-10" dirty="0"/>
              <a:t>descent</a:t>
            </a:r>
            <a:r>
              <a:rPr sz="4400" dirty="0"/>
              <a:t> </a:t>
            </a:r>
            <a:r>
              <a:rPr sz="4400" spc="-15" dirty="0"/>
              <a:t>variants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2133600"/>
            <a:ext cx="7512176" cy="252889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pc="-15" dirty="0"/>
              <a:t>There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5" dirty="0"/>
              <a:t> </a:t>
            </a:r>
            <a:r>
              <a:rPr spc="-15" dirty="0"/>
              <a:t>three</a:t>
            </a:r>
            <a:r>
              <a:rPr spc="10" dirty="0"/>
              <a:t> </a:t>
            </a:r>
            <a:r>
              <a:rPr spc="-15" dirty="0"/>
              <a:t>variants</a:t>
            </a:r>
            <a:r>
              <a:rPr spc="5" dirty="0"/>
              <a:t> </a:t>
            </a:r>
            <a:r>
              <a:rPr spc="-5" dirty="0"/>
              <a:t>of </a:t>
            </a:r>
            <a:r>
              <a:rPr spc="-15" dirty="0"/>
              <a:t>gradient</a:t>
            </a:r>
            <a:r>
              <a:rPr spc="5" dirty="0"/>
              <a:t> </a:t>
            </a:r>
            <a:r>
              <a:rPr spc="-10" dirty="0"/>
              <a:t>descent.</a:t>
            </a: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Batch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descent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Stochastic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descent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Mini-batch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descent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00" dirty="0"/>
          </a:p>
          <a:p>
            <a:pPr marL="241300" marR="5080" indent="-228600">
              <a:lnSpc>
                <a:spcPts val="3030"/>
              </a:lnSpc>
              <a:spcBef>
                <a:spcPts val="1745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spc="-20" dirty="0"/>
              <a:t>difference</a:t>
            </a:r>
            <a:r>
              <a:rPr spc="15" dirty="0"/>
              <a:t> </a:t>
            </a:r>
            <a:r>
              <a:rPr spc="-5" dirty="0"/>
              <a:t>of these</a:t>
            </a:r>
            <a:r>
              <a:rPr spc="10" dirty="0"/>
              <a:t> </a:t>
            </a:r>
            <a:r>
              <a:rPr spc="-10" dirty="0"/>
              <a:t>algorithms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30" dirty="0"/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amount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 </a:t>
            </a:r>
            <a:r>
              <a:rPr b="1" spc="-6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data.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4527" y="5032247"/>
            <a:ext cx="3615690" cy="1520190"/>
            <a:chOff x="414527" y="5032247"/>
            <a:chExt cx="3615690" cy="1520190"/>
          </a:xfrm>
        </p:grpSpPr>
        <p:sp>
          <p:nvSpPr>
            <p:cNvPr id="5" name="object 5"/>
            <p:cNvSpPr/>
            <p:nvPr/>
          </p:nvSpPr>
          <p:spPr>
            <a:xfrm>
              <a:off x="629411" y="5286755"/>
              <a:ext cx="3394075" cy="1259205"/>
            </a:xfrm>
            <a:custGeom>
              <a:avLst/>
              <a:gdLst/>
              <a:ahLst/>
              <a:cxnLst/>
              <a:rect l="l" t="t" r="r" b="b"/>
              <a:pathLst>
                <a:path w="3394075" h="1259204">
                  <a:moveTo>
                    <a:pt x="0" y="1258824"/>
                  </a:moveTo>
                  <a:lnTo>
                    <a:pt x="3393948" y="1258824"/>
                  </a:lnTo>
                  <a:lnTo>
                    <a:pt x="3393948" y="0"/>
                  </a:lnTo>
                  <a:lnTo>
                    <a:pt x="0" y="0"/>
                  </a:lnTo>
                  <a:lnTo>
                    <a:pt x="0" y="1258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527" y="5032247"/>
              <a:ext cx="2438400" cy="498475"/>
            </a:xfrm>
            <a:custGeom>
              <a:avLst/>
              <a:gdLst/>
              <a:ahLst/>
              <a:cxnLst/>
              <a:rect l="l" t="t" r="r" b="b"/>
              <a:pathLst>
                <a:path w="2438400" h="498475">
                  <a:moveTo>
                    <a:pt x="2438400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438400" y="498347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1080" y="5728512"/>
            <a:ext cx="252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∗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30" dirty="0">
                <a:latin typeface="Cambria Math"/>
                <a:cs typeface="Cambria Math"/>
              </a:rPr>
              <a:t>❑</a:t>
            </a:r>
            <a:r>
              <a:rPr sz="2625" spc="-195" baseline="-15873" dirty="0">
                <a:latin typeface="Cambria Math"/>
                <a:cs typeface="Cambria Math"/>
              </a:rPr>
              <a:t>𝜃</a:t>
            </a:r>
            <a:r>
              <a:rPr sz="2400" spc="-130" dirty="0">
                <a:latin typeface="Cambria Math"/>
                <a:cs typeface="Cambria Math"/>
              </a:rPr>
              <a:t>𝐽(𝜃)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029" y="5065267"/>
            <a:ext cx="215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Update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equation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0423" y="5317363"/>
            <a:ext cx="2205355" cy="922019"/>
            <a:chOff x="2630423" y="5317363"/>
            <a:chExt cx="2205355" cy="922019"/>
          </a:xfrm>
        </p:grpSpPr>
        <p:sp>
          <p:nvSpPr>
            <p:cNvPr id="10" name="object 10"/>
            <p:cNvSpPr/>
            <p:nvPr/>
          </p:nvSpPr>
          <p:spPr>
            <a:xfrm>
              <a:off x="2630423" y="6210300"/>
              <a:ext cx="887730" cy="0"/>
            </a:xfrm>
            <a:custGeom>
              <a:avLst/>
              <a:gdLst/>
              <a:ahLst/>
              <a:cxnLst/>
              <a:rect l="l" t="t" r="r" b="b"/>
              <a:pathLst>
                <a:path w="887729">
                  <a:moveTo>
                    <a:pt x="0" y="0"/>
                  </a:moveTo>
                  <a:lnTo>
                    <a:pt x="887476" y="0"/>
                  </a:lnTo>
                </a:path>
              </a:pathLst>
            </a:custGeom>
            <a:ln w="5791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5407" y="5317363"/>
              <a:ext cx="1190625" cy="627380"/>
            </a:xfrm>
            <a:custGeom>
              <a:avLst/>
              <a:gdLst/>
              <a:ahLst/>
              <a:cxnLst/>
              <a:rect l="l" t="t" r="r" b="b"/>
              <a:pathLst>
                <a:path w="1190625" h="627379">
                  <a:moveTo>
                    <a:pt x="115188" y="470534"/>
                  </a:moveTo>
                  <a:lnTo>
                    <a:pt x="0" y="626922"/>
                  </a:lnTo>
                  <a:lnTo>
                    <a:pt x="194182" y="625259"/>
                  </a:lnTo>
                  <a:lnTo>
                    <a:pt x="174582" y="586867"/>
                  </a:lnTo>
                  <a:lnTo>
                    <a:pt x="142112" y="586867"/>
                  </a:lnTo>
                  <a:lnTo>
                    <a:pt x="115824" y="535279"/>
                  </a:lnTo>
                  <a:lnTo>
                    <a:pt x="141538" y="522145"/>
                  </a:lnTo>
                  <a:lnTo>
                    <a:pt x="115188" y="470534"/>
                  </a:lnTo>
                  <a:close/>
                </a:path>
                <a:path w="1190625" h="627379">
                  <a:moveTo>
                    <a:pt x="141538" y="522145"/>
                  </a:moveTo>
                  <a:lnTo>
                    <a:pt x="115824" y="535279"/>
                  </a:lnTo>
                  <a:lnTo>
                    <a:pt x="142112" y="586867"/>
                  </a:lnTo>
                  <a:lnTo>
                    <a:pt x="167866" y="573713"/>
                  </a:lnTo>
                  <a:lnTo>
                    <a:pt x="141538" y="522145"/>
                  </a:lnTo>
                  <a:close/>
                </a:path>
                <a:path w="1190625" h="627379">
                  <a:moveTo>
                    <a:pt x="167866" y="573713"/>
                  </a:moveTo>
                  <a:lnTo>
                    <a:pt x="142112" y="586867"/>
                  </a:lnTo>
                  <a:lnTo>
                    <a:pt x="174582" y="586867"/>
                  </a:lnTo>
                  <a:lnTo>
                    <a:pt x="167866" y="573713"/>
                  </a:lnTo>
                  <a:close/>
                </a:path>
                <a:path w="1190625" h="627379">
                  <a:moveTo>
                    <a:pt x="1163827" y="0"/>
                  </a:moveTo>
                  <a:lnTo>
                    <a:pt x="141538" y="522145"/>
                  </a:lnTo>
                  <a:lnTo>
                    <a:pt x="167866" y="573713"/>
                  </a:lnTo>
                  <a:lnTo>
                    <a:pt x="1190243" y="51562"/>
                  </a:lnTo>
                  <a:lnTo>
                    <a:pt x="116382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32045" y="4815662"/>
            <a:ext cx="30143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term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786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0" dirty="0"/>
              <a:t>T</a:t>
            </a:r>
            <a:r>
              <a:rPr sz="4400" spc="-80" dirty="0"/>
              <a:t>r</a:t>
            </a:r>
            <a:r>
              <a:rPr sz="4400" dirty="0"/>
              <a:t>ad</a:t>
            </a:r>
            <a:r>
              <a:rPr sz="4400" spc="-5" dirty="0"/>
              <a:t>e-o</a:t>
            </a:r>
            <a:r>
              <a:rPr sz="4400" spc="-65" dirty="0"/>
              <a:t>f</a:t>
            </a:r>
            <a:r>
              <a:rPr sz="4400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209800"/>
            <a:ext cx="8001000" cy="123623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Depending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amount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trade-off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accuracy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time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takes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3726053"/>
          <a:ext cx="7889240" cy="2804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885"/>
                <a:gridCol w="1223010"/>
                <a:gridCol w="1255395"/>
                <a:gridCol w="1577975"/>
                <a:gridCol w="1577975"/>
              </a:tblGrid>
              <a:tr h="701040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326390" indent="-134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4645" marR="325755" indent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Online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Learning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720725" marR="363855" indent="-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Batch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gradient </a:t>
                      </a:r>
                      <a:r>
                        <a:rPr sz="20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descent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○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×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700989">
                <a:tc>
                  <a:txBody>
                    <a:bodyPr/>
                    <a:lstStyle/>
                    <a:p>
                      <a:pPr marL="720725" marR="128270" indent="-585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Stochastic</a:t>
                      </a:r>
                      <a:r>
                        <a:rPr sz="2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gradient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descent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△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High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○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Mini-batch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gradient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descent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○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Midium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Midium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dirty="0">
                          <a:latin typeface="MS PGothic"/>
                          <a:cs typeface="MS PGothic"/>
                        </a:rPr>
                        <a:t>○</a:t>
                      </a:r>
                    </a:p>
                  </a:txBody>
                  <a:tcPr marL="0" marR="0" marT="187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75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Batch</a:t>
            </a:r>
            <a:r>
              <a:rPr sz="4400" spc="-40" dirty="0"/>
              <a:t> </a:t>
            </a:r>
            <a:r>
              <a:rPr sz="4400" spc="-15" dirty="0"/>
              <a:t>gradient</a:t>
            </a:r>
            <a:r>
              <a:rPr sz="4400" spc="-35" dirty="0"/>
              <a:t> </a:t>
            </a:r>
            <a:r>
              <a:rPr sz="4400" spc="-10" dirty="0"/>
              <a:t>descent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3643" y="2209800"/>
            <a:ext cx="796579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gradient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entire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training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dataset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9412" y="3226307"/>
            <a:ext cx="3613785" cy="1518285"/>
            <a:chOff x="629412" y="3226307"/>
            <a:chExt cx="3613785" cy="1518285"/>
          </a:xfrm>
        </p:grpSpPr>
        <p:sp>
          <p:nvSpPr>
            <p:cNvPr id="5" name="object 5"/>
            <p:cNvSpPr/>
            <p:nvPr/>
          </p:nvSpPr>
          <p:spPr>
            <a:xfrm>
              <a:off x="842772" y="3479291"/>
              <a:ext cx="3394075" cy="1259205"/>
            </a:xfrm>
            <a:custGeom>
              <a:avLst/>
              <a:gdLst/>
              <a:ahLst/>
              <a:cxnLst/>
              <a:rect l="l" t="t" r="r" b="b"/>
              <a:pathLst>
                <a:path w="3394075" h="1259204">
                  <a:moveTo>
                    <a:pt x="0" y="1258823"/>
                  </a:moveTo>
                  <a:lnTo>
                    <a:pt x="3393948" y="1258823"/>
                  </a:lnTo>
                  <a:lnTo>
                    <a:pt x="3393948" y="0"/>
                  </a:lnTo>
                  <a:lnTo>
                    <a:pt x="0" y="0"/>
                  </a:lnTo>
                  <a:lnTo>
                    <a:pt x="0" y="12588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412" y="3226307"/>
              <a:ext cx="2437130" cy="498475"/>
            </a:xfrm>
            <a:custGeom>
              <a:avLst/>
              <a:gdLst/>
              <a:ahLst/>
              <a:cxnLst/>
              <a:rect l="l" t="t" r="r" b="b"/>
              <a:pathLst>
                <a:path w="2437130" h="498475">
                  <a:moveTo>
                    <a:pt x="2436876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436876" y="498347"/>
                  </a:lnTo>
                  <a:lnTo>
                    <a:pt x="2436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4694" y="3921328"/>
            <a:ext cx="252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∗ </a:t>
            </a:r>
            <a:r>
              <a:rPr sz="2400" spc="-130" dirty="0">
                <a:latin typeface="Cambria Math"/>
                <a:cs typeface="Cambria Math"/>
              </a:rPr>
              <a:t>❑</a:t>
            </a:r>
            <a:r>
              <a:rPr sz="2625" spc="-195" baseline="-15873" dirty="0">
                <a:latin typeface="Cambria Math"/>
                <a:cs typeface="Cambria Math"/>
              </a:rPr>
              <a:t>𝜃</a:t>
            </a:r>
            <a:r>
              <a:rPr sz="2400" spc="-130" dirty="0">
                <a:latin typeface="Cambria Math"/>
                <a:cs typeface="Cambria Math"/>
              </a:rPr>
              <a:t>𝐽(𝜃)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694" y="3258058"/>
            <a:ext cx="215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Update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equation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8808" y="5411723"/>
            <a:ext cx="8608060" cy="1271270"/>
            <a:chOff x="368808" y="5411723"/>
            <a:chExt cx="8608060" cy="12712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74" y="5724665"/>
              <a:ext cx="8301082" cy="6771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4904" y="5417819"/>
              <a:ext cx="8595360" cy="1259205"/>
            </a:xfrm>
            <a:custGeom>
              <a:avLst/>
              <a:gdLst/>
              <a:ahLst/>
              <a:cxnLst/>
              <a:rect l="l" t="t" r="r" b="b"/>
              <a:pathLst>
                <a:path w="8595360" h="1259204">
                  <a:moveTo>
                    <a:pt x="0" y="1258823"/>
                  </a:moveTo>
                  <a:lnTo>
                    <a:pt x="8595360" y="1258823"/>
                  </a:lnTo>
                  <a:lnTo>
                    <a:pt x="8595360" y="0"/>
                  </a:lnTo>
                  <a:lnTo>
                    <a:pt x="0" y="0"/>
                  </a:lnTo>
                  <a:lnTo>
                    <a:pt x="0" y="12588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3644" y="5159502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6513" y="3395853"/>
            <a:ext cx="38976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just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update.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75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Batch</a:t>
            </a:r>
            <a:r>
              <a:rPr sz="4400" spc="-40" dirty="0"/>
              <a:t> </a:t>
            </a:r>
            <a:r>
              <a:rPr sz="4400" spc="-15" dirty="0"/>
              <a:t>gradient</a:t>
            </a:r>
            <a:r>
              <a:rPr sz="4400" spc="-35" dirty="0"/>
              <a:t> </a:t>
            </a:r>
            <a:r>
              <a:rPr sz="4400" spc="-10" dirty="0"/>
              <a:t>descent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57274"/>
            <a:ext cx="7534909" cy="36258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Advantage</a:t>
            </a:r>
            <a:endParaRPr sz="2800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9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guaranteed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converge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the global minimum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convex </a:t>
            </a:r>
            <a:r>
              <a:rPr sz="2400" b="1" spc="-10" dirty="0">
                <a:latin typeface="Calibri"/>
                <a:cs typeface="Calibri"/>
              </a:rPr>
              <a:t>error </a:t>
            </a:r>
            <a:r>
              <a:rPr sz="2400" b="1" spc="-5" dirty="0">
                <a:latin typeface="Calibri"/>
                <a:cs typeface="Calibri"/>
              </a:rPr>
              <a:t>surfaces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2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local minimum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non-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convex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surfaces.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Disadvantages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very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slow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intractable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datasets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 </a:t>
            </a:r>
            <a:r>
              <a:rPr sz="2400" b="1" spc="-5" dirty="0">
                <a:latin typeface="Calibri"/>
                <a:cs typeface="Calibri"/>
              </a:rPr>
              <a:t>fit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does not </a:t>
            </a:r>
            <a:r>
              <a:rPr sz="2400" b="1" spc="-5" dirty="0">
                <a:latin typeface="Calibri"/>
                <a:cs typeface="Calibri"/>
              </a:rPr>
              <a:t>allow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</a:t>
            </a:r>
            <a:r>
              <a:rPr sz="2400" spc="-5" dirty="0">
                <a:latin typeface="Calibri"/>
                <a:cs typeface="Calibri"/>
              </a:rPr>
              <a:t> 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online.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82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Stochastic</a:t>
            </a:r>
            <a:r>
              <a:rPr sz="4400" spc="-40" dirty="0"/>
              <a:t> </a:t>
            </a:r>
            <a:r>
              <a:rPr sz="4400" spc="-15" dirty="0"/>
              <a:t>gradient</a:t>
            </a:r>
            <a:r>
              <a:rPr sz="4400" spc="-35" dirty="0"/>
              <a:t> </a:t>
            </a:r>
            <a:r>
              <a:rPr sz="4400" spc="-10" dirty="0"/>
              <a:t>descent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61544" y="2286000"/>
            <a:ext cx="8740217" cy="94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30480">
              <a:lnSpc>
                <a:spcPct val="107500"/>
              </a:lnSpc>
              <a:spcBef>
                <a:spcPts val="95"/>
              </a:spcBef>
              <a:tabLst>
                <a:tab pos="1678939" algn="l"/>
                <a:tab pos="1980564" algn="l"/>
              </a:tabLst>
            </a:pPr>
            <a:r>
              <a:rPr sz="2800" spc="-10" dirty="0" smtClean="0">
                <a:latin typeface="Calibri"/>
                <a:cs typeface="Calibri"/>
              </a:rPr>
              <a:t>This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method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performs</a:t>
            </a:r>
            <a:r>
              <a:rPr sz="2800" spc="4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a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parameter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update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spc="-25" dirty="0" smtClean="0">
                <a:latin typeface="Calibri"/>
                <a:cs typeface="Calibri"/>
              </a:rPr>
              <a:t>for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b="1" spc="-10" dirty="0" smtClean="0">
                <a:latin typeface="Calibri"/>
                <a:cs typeface="Calibri"/>
              </a:rPr>
              <a:t>each</a:t>
            </a:r>
            <a:r>
              <a:rPr sz="2800" b="1" spc="35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training </a:t>
            </a:r>
            <a:r>
              <a:rPr sz="2800" spc="-61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example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mbria Math"/>
                <a:cs typeface="Cambria Math"/>
              </a:rPr>
              <a:t>𝑥	</a:t>
            </a:r>
            <a:r>
              <a:rPr sz="3075" spc="97" baseline="27100" dirty="0" smtClean="0">
                <a:latin typeface="Cambria Math"/>
                <a:cs typeface="Cambria Math"/>
              </a:rPr>
              <a:t>𝑖	</a:t>
            </a:r>
            <a:r>
              <a:rPr sz="2800" spc="-5" dirty="0" smtClean="0">
                <a:latin typeface="Calibri"/>
                <a:cs typeface="Calibri"/>
              </a:rPr>
              <a:t>and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label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70" dirty="0" smtClean="0">
                <a:latin typeface="Cambria Math"/>
                <a:cs typeface="Cambria Math"/>
              </a:rPr>
              <a:t>𝑦</a:t>
            </a:r>
            <a:r>
              <a:rPr sz="3075" spc="104" baseline="27100" dirty="0" smtClean="0">
                <a:latin typeface="Cambria Math"/>
                <a:cs typeface="Cambria Math"/>
              </a:rPr>
              <a:t>𝑖</a:t>
            </a:r>
            <a:r>
              <a:rPr sz="2800" spc="70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876" y="3154679"/>
            <a:ext cx="4349750" cy="1518285"/>
            <a:chOff x="150876" y="3154679"/>
            <a:chExt cx="4349750" cy="1518285"/>
          </a:xfrm>
        </p:grpSpPr>
        <p:sp>
          <p:nvSpPr>
            <p:cNvPr id="6" name="object 6"/>
            <p:cNvSpPr/>
            <p:nvPr/>
          </p:nvSpPr>
          <p:spPr>
            <a:xfrm>
              <a:off x="364235" y="3407663"/>
              <a:ext cx="4130040" cy="1259205"/>
            </a:xfrm>
            <a:custGeom>
              <a:avLst/>
              <a:gdLst/>
              <a:ahLst/>
              <a:cxnLst/>
              <a:rect l="l" t="t" r="r" b="b"/>
              <a:pathLst>
                <a:path w="4130040" h="1259204">
                  <a:moveTo>
                    <a:pt x="0" y="1258824"/>
                  </a:moveTo>
                  <a:lnTo>
                    <a:pt x="4130040" y="1258824"/>
                  </a:lnTo>
                  <a:lnTo>
                    <a:pt x="4130040" y="0"/>
                  </a:lnTo>
                  <a:lnTo>
                    <a:pt x="0" y="0"/>
                  </a:lnTo>
                  <a:lnTo>
                    <a:pt x="0" y="1258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76" y="3154679"/>
              <a:ext cx="2438400" cy="498475"/>
            </a:xfrm>
            <a:custGeom>
              <a:avLst/>
              <a:gdLst/>
              <a:ahLst/>
              <a:cxnLst/>
              <a:rect l="l" t="t" r="r" b="b"/>
              <a:pathLst>
                <a:path w="2438400" h="498475">
                  <a:moveTo>
                    <a:pt x="2438400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2438400" y="498348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1265" y="3915282"/>
              <a:ext cx="231521" cy="2059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1863" y="3875913"/>
            <a:ext cx="371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∗ </a:t>
            </a:r>
            <a:r>
              <a:rPr sz="2400" spc="-1145" dirty="0">
                <a:latin typeface="Cambria Math"/>
                <a:cs typeface="Cambria Math"/>
              </a:rPr>
              <a:t>❑</a:t>
            </a:r>
            <a:r>
              <a:rPr sz="2625" spc="555" baseline="-15873" dirty="0">
                <a:latin typeface="Cambria Math"/>
                <a:cs typeface="Cambria Math"/>
              </a:rPr>
              <a:t>𝜃</a:t>
            </a:r>
            <a:r>
              <a:rPr sz="2400" spc="40" dirty="0">
                <a:latin typeface="Cambria Math"/>
                <a:cs typeface="Cambria Math"/>
              </a:rPr>
              <a:t>𝐽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75" dirty="0">
                <a:latin typeface="Cambria Math"/>
                <a:cs typeface="Cambria Math"/>
              </a:rPr>
              <a:t>𝜃</a:t>
            </a:r>
            <a:r>
              <a:rPr sz="2400" dirty="0">
                <a:latin typeface="Cambria Math"/>
                <a:cs typeface="Cambria Math"/>
              </a:rPr>
              <a:t>;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 </a:t>
            </a:r>
            <a:r>
              <a:rPr sz="2400" spc="-200" dirty="0">
                <a:latin typeface="Cambria Math"/>
                <a:cs typeface="Cambria Math"/>
              </a:rPr>
              <a:t> </a:t>
            </a:r>
            <a:r>
              <a:rPr sz="2625" spc="277" baseline="28571" dirty="0">
                <a:latin typeface="Cambria Math"/>
                <a:cs typeface="Cambria Math"/>
              </a:rPr>
              <a:t>𝑖</a:t>
            </a:r>
            <a:r>
              <a:rPr sz="2625" baseline="28571" dirty="0">
                <a:latin typeface="Cambria Math"/>
                <a:cs typeface="Cambria Math"/>
              </a:rPr>
              <a:t> </a:t>
            </a:r>
            <a:r>
              <a:rPr sz="2625" spc="17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;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105" dirty="0">
                <a:latin typeface="Cambria Math"/>
                <a:cs typeface="Cambria Math"/>
              </a:rPr>
              <a:t>𝑦</a:t>
            </a:r>
            <a:r>
              <a:rPr sz="2625" baseline="28571" dirty="0">
                <a:latin typeface="Cambria Math"/>
                <a:cs typeface="Cambria Math"/>
              </a:rPr>
              <a:t>(</a:t>
            </a:r>
            <a:r>
              <a:rPr sz="2625" spc="359" baseline="28571" dirty="0">
                <a:latin typeface="Cambria Math"/>
                <a:cs typeface="Cambria Math"/>
              </a:rPr>
              <a:t>𝑖</a:t>
            </a:r>
            <a:r>
              <a:rPr sz="2625" spc="150" baseline="28571" dirty="0">
                <a:latin typeface="Cambria Math"/>
                <a:cs typeface="Cambria Math"/>
              </a:rPr>
              <a:t>)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463" y="3186429"/>
            <a:ext cx="215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Update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equation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544" y="4858511"/>
            <a:ext cx="8815070" cy="1824989"/>
            <a:chOff x="161544" y="4858511"/>
            <a:chExt cx="8815070" cy="1824989"/>
          </a:xfrm>
        </p:grpSpPr>
        <p:sp>
          <p:nvSpPr>
            <p:cNvPr id="12" name="object 12"/>
            <p:cNvSpPr/>
            <p:nvPr/>
          </p:nvSpPr>
          <p:spPr>
            <a:xfrm>
              <a:off x="374903" y="5132831"/>
              <a:ext cx="8595360" cy="1544320"/>
            </a:xfrm>
            <a:custGeom>
              <a:avLst/>
              <a:gdLst/>
              <a:ahLst/>
              <a:cxnLst/>
              <a:rect l="l" t="t" r="r" b="b"/>
              <a:pathLst>
                <a:path w="8595360" h="1544320">
                  <a:moveTo>
                    <a:pt x="0" y="1543812"/>
                  </a:moveTo>
                  <a:lnTo>
                    <a:pt x="8595360" y="1543812"/>
                  </a:lnTo>
                  <a:lnTo>
                    <a:pt x="8595360" y="0"/>
                  </a:lnTo>
                  <a:lnTo>
                    <a:pt x="0" y="0"/>
                  </a:lnTo>
                  <a:lnTo>
                    <a:pt x="0" y="15438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544" y="4858511"/>
              <a:ext cx="1047115" cy="498475"/>
            </a:xfrm>
            <a:custGeom>
              <a:avLst/>
              <a:gdLst/>
              <a:ahLst/>
              <a:cxnLst/>
              <a:rect l="l" t="t" r="r" b="b"/>
              <a:pathLst>
                <a:path w="1047115" h="498475">
                  <a:moveTo>
                    <a:pt x="1046988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1046988" y="498347"/>
                  </a:lnTo>
                  <a:lnTo>
                    <a:pt x="1046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3644" y="4854702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513" y="3395853"/>
            <a:ext cx="38976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gradients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just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update.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" y="5373623"/>
            <a:ext cx="7850858" cy="106865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75938" y="5398414"/>
            <a:ext cx="462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epoch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6205" y="5833109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20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82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Stochastic</a:t>
            </a:r>
            <a:r>
              <a:rPr sz="4400" spc="-40" dirty="0"/>
              <a:t> </a:t>
            </a:r>
            <a:r>
              <a:rPr sz="4400" spc="-15" dirty="0"/>
              <a:t>gradient</a:t>
            </a:r>
            <a:r>
              <a:rPr sz="4400" spc="-35" dirty="0"/>
              <a:t> </a:t>
            </a:r>
            <a:r>
              <a:rPr sz="4400" spc="-10" dirty="0"/>
              <a:t>descent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57274"/>
            <a:ext cx="7463790" cy="290079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spc="-2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 smtClean="0">
                <a:latin typeface="Calibri"/>
                <a:cs typeface="Calibri"/>
              </a:rPr>
              <a:t>Advantage</a:t>
            </a:r>
            <a:endParaRPr sz="28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much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faster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batch</a:t>
            </a:r>
            <a:r>
              <a:rPr sz="2400" spc="-10" dirty="0">
                <a:latin typeface="Calibri"/>
                <a:cs typeface="Calibri"/>
              </a:rPr>
              <a:t> gradient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descent.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learn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online</a:t>
            </a:r>
            <a:r>
              <a:rPr sz="2400" b="1" spc="-5" dirty="0" smtClean="0">
                <a:latin typeface="Calibri"/>
                <a:cs typeface="Calibri"/>
              </a:rPr>
              <a:t>.</a:t>
            </a:r>
            <a:endParaRPr sz="30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Disadvantages</a:t>
            </a:r>
            <a:endParaRPr sz="2800" dirty="0">
              <a:latin typeface="Calibri"/>
              <a:cs typeface="Calibri"/>
            </a:endParaRPr>
          </a:p>
          <a:p>
            <a:pPr marL="697865" lvl="1" indent="-228600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performs frequent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high</a:t>
            </a:r>
            <a:r>
              <a:rPr sz="2400" b="1" spc="-10" dirty="0">
                <a:latin typeface="Calibri"/>
                <a:cs typeface="Calibri"/>
              </a:rPr>
              <a:t> variance </a:t>
            </a:r>
            <a:r>
              <a:rPr sz="2400" spc="-10" dirty="0">
                <a:latin typeface="Calibri"/>
                <a:cs typeface="Calibri"/>
              </a:rPr>
              <a:t>that</a:t>
            </a:r>
            <a:endParaRPr sz="2400" dirty="0">
              <a:latin typeface="Calibri"/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</a:t>
            </a:r>
            <a:r>
              <a:rPr sz="2400" spc="-5" dirty="0">
                <a:latin typeface="Calibri"/>
                <a:cs typeface="Calibri"/>
              </a:rPr>
              <a:t> 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fluctuate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heavily.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988" y="4733544"/>
            <a:ext cx="2478024" cy="194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1075</Words>
  <Application>Microsoft Office PowerPoint</Application>
  <PresentationFormat>On-screen Show (4:3)</PresentationFormat>
  <Paragraphs>210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PowerPoint Presentation</vt:lpstr>
      <vt:lpstr>Contents</vt:lpstr>
      <vt:lpstr>Gradient Descent Gradient descent is popular algorithm to perform  optimization of deep learning. </vt:lpstr>
      <vt:lpstr>Gradient descent variants</vt:lpstr>
      <vt:lpstr>Trade-off</vt:lpstr>
      <vt:lpstr>Batch gradient descent</vt:lpstr>
      <vt:lpstr>Batch gradient descent</vt:lpstr>
      <vt:lpstr>Stochastic gradient descent</vt:lpstr>
      <vt:lpstr>Stochastic gradient descent</vt:lpstr>
      <vt:lpstr>Mini-batch gradient descent</vt:lpstr>
      <vt:lpstr>Mini-batch gradient descent</vt:lpstr>
      <vt:lpstr>PowerPoint Presentation</vt:lpstr>
      <vt:lpstr>The fluctuation : Batch vs SGD vs Mini-Batch GD</vt:lpstr>
      <vt:lpstr>Gradient descent optimization algorithms</vt:lpstr>
      <vt:lpstr>The difficulty of SGD</vt:lpstr>
      <vt:lpstr>The difficulty of SGD and Mini-Batch</vt:lpstr>
      <vt:lpstr>PowerPoint Presentation</vt:lpstr>
      <vt:lpstr>PowerPoint Presentation</vt:lpstr>
      <vt:lpstr>PowerPoint Presentation</vt:lpstr>
      <vt:lpstr>Momentum</vt:lpstr>
      <vt:lpstr>Why Momentum Really Works</vt:lpstr>
      <vt:lpstr>RMSprop</vt:lpstr>
      <vt:lpstr>PowerPoint Presentation</vt:lpstr>
      <vt:lpstr>Adam</vt:lpstr>
      <vt:lpstr>Adam</vt:lpstr>
      <vt:lpstr>DISCLAIMER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Ashwini</cp:lastModifiedBy>
  <cp:revision>38</cp:revision>
  <dcterms:created xsi:type="dcterms:W3CDTF">2023-03-13T04:43:34Z</dcterms:created>
  <dcterms:modified xsi:type="dcterms:W3CDTF">2023-03-29T15:59:56Z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2023-03-13T00:00:00Z</vt:filetime>
  </property>
</Properties>
</file>