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3" r:id="rId7"/>
    <p:sldId id="264" r:id="rId8"/>
    <p:sldId id="262" r:id="rId9"/>
    <p:sldId id="265" r:id="rId10"/>
    <p:sldId id="26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98677" y="538331"/>
            <a:ext cx="7546644" cy="74231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4/1/2023</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1114312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bg1"/>
                </a:solidFill>
                <a:latin typeface="Roboto"/>
                <a:cs typeface="Roboto"/>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4/1/2023</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1456204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bg1"/>
                </a:solidFill>
                <a:latin typeface="Roboto"/>
                <a:cs typeface="Roboto"/>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4/1/2023</a:t>
            </a:fld>
            <a:endParaRPr lang="en-US">
              <a:solidFill>
                <a:prstClr val="black">
                  <a:tint val="75000"/>
                </a:prstClr>
              </a:solidFill>
            </a:endParaRP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2566198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bg1"/>
                </a:solidFill>
                <a:latin typeface="Roboto"/>
                <a:cs typeface="Roboto"/>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4/1/2023</a:t>
            </a:fld>
            <a:endParaRPr lang="en-US">
              <a:solidFill>
                <a:prstClr val="black">
                  <a:tint val="75000"/>
                </a:prstClr>
              </a:solidFill>
            </a:endParaRP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1202068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6858000"/>
          </a:xfrm>
          <a:custGeom>
            <a:avLst/>
            <a:gdLst/>
            <a:ahLst/>
            <a:cxnLst/>
            <a:rect l="l" t="t" r="r" b="b"/>
            <a:pathLst>
              <a:path w="9144000" h="6858000">
                <a:moveTo>
                  <a:pt x="9144000" y="0"/>
                </a:moveTo>
                <a:lnTo>
                  <a:pt x="0" y="0"/>
                </a:lnTo>
                <a:lnTo>
                  <a:pt x="0" y="6858000"/>
                </a:lnTo>
                <a:lnTo>
                  <a:pt x="9144000" y="6858000"/>
                </a:lnTo>
                <a:lnTo>
                  <a:pt x="9144000" y="0"/>
                </a:lnTo>
                <a:close/>
              </a:path>
            </a:pathLst>
          </a:custGeom>
          <a:solidFill>
            <a:srgbClr val="EDEDED"/>
          </a:solidFill>
        </p:spPr>
        <p:txBody>
          <a:bodyPr wrap="square" lIns="0" tIns="0" rIns="0" bIns="0" rtlCol="0"/>
          <a:lstStyle/>
          <a:p>
            <a:endParaRPr>
              <a:solidFill>
                <a:prstClr val="black"/>
              </a:solidFill>
            </a:endParaRPr>
          </a:p>
        </p:txBody>
      </p:sp>
      <p:pic>
        <p:nvPicPr>
          <p:cNvPr id="17" name="bg object 17"/>
          <p:cNvPicPr/>
          <p:nvPr/>
        </p:nvPicPr>
        <p:blipFill>
          <a:blip r:embed="rId2" cstate="print"/>
          <a:stretch>
            <a:fillRect/>
          </a:stretch>
        </p:blipFill>
        <p:spPr>
          <a:xfrm>
            <a:off x="0" y="0"/>
            <a:ext cx="9143999" cy="4770120"/>
          </a:xfrm>
          <a:prstGeom prst="rect">
            <a:avLst/>
          </a:prstGeom>
        </p:spPr>
      </p:pic>
      <p:pic>
        <p:nvPicPr>
          <p:cNvPr id="18" name="bg object 18"/>
          <p:cNvPicPr/>
          <p:nvPr/>
        </p:nvPicPr>
        <p:blipFill>
          <a:blip r:embed="rId3" cstate="print"/>
          <a:stretch>
            <a:fillRect/>
          </a:stretch>
        </p:blipFill>
        <p:spPr>
          <a:xfrm>
            <a:off x="0" y="4102608"/>
            <a:ext cx="9143999" cy="2755389"/>
          </a:xfrm>
          <a:prstGeom prst="rect">
            <a:avLst/>
          </a:prstGeom>
        </p:spPr>
      </p:pic>
      <p:sp>
        <p:nvSpPr>
          <p:cNvPr id="19" name="bg object 19"/>
          <p:cNvSpPr/>
          <p:nvPr/>
        </p:nvSpPr>
        <p:spPr>
          <a:xfrm>
            <a:off x="0" y="4194047"/>
            <a:ext cx="9144000" cy="2664460"/>
          </a:xfrm>
          <a:custGeom>
            <a:avLst/>
            <a:gdLst/>
            <a:ahLst/>
            <a:cxnLst/>
            <a:rect l="l" t="t" r="r" b="b"/>
            <a:pathLst>
              <a:path w="9144000" h="2664459">
                <a:moveTo>
                  <a:pt x="9144000" y="0"/>
                </a:moveTo>
                <a:lnTo>
                  <a:pt x="0" y="0"/>
                </a:lnTo>
                <a:lnTo>
                  <a:pt x="0" y="2663952"/>
                </a:lnTo>
                <a:lnTo>
                  <a:pt x="9144000" y="2663952"/>
                </a:lnTo>
                <a:lnTo>
                  <a:pt x="9144000" y="0"/>
                </a:lnTo>
                <a:close/>
              </a:path>
            </a:pathLst>
          </a:custGeom>
          <a:solidFill>
            <a:srgbClr val="134573"/>
          </a:solidFill>
        </p:spPr>
        <p:txBody>
          <a:bodyPr wrap="square" lIns="0" tIns="0" rIns="0" bIns="0" rtlCol="0"/>
          <a:lstStyle/>
          <a:p>
            <a:endParaRPr>
              <a:solidFill>
                <a:prstClr val="black"/>
              </a:solidFill>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4/1/2023</a:t>
            </a:fld>
            <a:endParaRPr lang="en-US">
              <a:solidFill>
                <a:prstClr val="black">
                  <a:tint val="75000"/>
                </a:prstClr>
              </a:solidFill>
            </a:endParaRP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40832002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6858000"/>
          </a:xfrm>
          <a:custGeom>
            <a:avLst/>
            <a:gdLst/>
            <a:ahLst/>
            <a:cxnLst/>
            <a:rect l="l" t="t" r="r" b="b"/>
            <a:pathLst>
              <a:path w="9144000" h="6858000">
                <a:moveTo>
                  <a:pt x="9144000" y="0"/>
                </a:moveTo>
                <a:lnTo>
                  <a:pt x="0" y="0"/>
                </a:lnTo>
                <a:lnTo>
                  <a:pt x="0" y="6858000"/>
                </a:lnTo>
                <a:lnTo>
                  <a:pt x="9144000" y="6858000"/>
                </a:lnTo>
                <a:lnTo>
                  <a:pt x="9144000" y="0"/>
                </a:lnTo>
                <a:close/>
              </a:path>
            </a:pathLst>
          </a:custGeom>
          <a:solidFill>
            <a:srgbClr val="EDEDED"/>
          </a:solidFill>
        </p:spPr>
        <p:txBody>
          <a:bodyPr wrap="square" lIns="0" tIns="0" rIns="0" bIns="0" rtlCol="0"/>
          <a:lstStyle/>
          <a:p>
            <a:endParaRPr>
              <a:solidFill>
                <a:prstClr val="black"/>
              </a:solidFill>
            </a:endParaRPr>
          </a:p>
        </p:txBody>
      </p:sp>
      <p:pic>
        <p:nvPicPr>
          <p:cNvPr id="17" name="bg object 17"/>
          <p:cNvPicPr/>
          <p:nvPr/>
        </p:nvPicPr>
        <p:blipFill>
          <a:blip r:embed="rId7" cstate="print"/>
          <a:stretch>
            <a:fillRect/>
          </a:stretch>
        </p:blipFill>
        <p:spPr>
          <a:xfrm>
            <a:off x="0" y="0"/>
            <a:ext cx="9143999" cy="2259329"/>
          </a:xfrm>
          <a:prstGeom prst="rect">
            <a:avLst/>
          </a:prstGeom>
        </p:spPr>
      </p:pic>
      <p:sp>
        <p:nvSpPr>
          <p:cNvPr id="18" name="bg object 18"/>
          <p:cNvSpPr/>
          <p:nvPr/>
        </p:nvSpPr>
        <p:spPr>
          <a:xfrm>
            <a:off x="0" y="0"/>
            <a:ext cx="9144000" cy="2204085"/>
          </a:xfrm>
          <a:custGeom>
            <a:avLst/>
            <a:gdLst/>
            <a:ahLst/>
            <a:cxnLst/>
            <a:rect l="l" t="t" r="r" b="b"/>
            <a:pathLst>
              <a:path w="9144000" h="2204085">
                <a:moveTo>
                  <a:pt x="9143999" y="0"/>
                </a:moveTo>
                <a:lnTo>
                  <a:pt x="0" y="0"/>
                </a:lnTo>
                <a:lnTo>
                  <a:pt x="0" y="2203704"/>
                </a:lnTo>
                <a:lnTo>
                  <a:pt x="9143999" y="2203704"/>
                </a:lnTo>
                <a:lnTo>
                  <a:pt x="9143999" y="0"/>
                </a:lnTo>
                <a:close/>
              </a:path>
            </a:pathLst>
          </a:custGeom>
          <a:solidFill>
            <a:srgbClr val="134573"/>
          </a:solidFill>
        </p:spPr>
        <p:txBody>
          <a:bodyPr wrap="square" lIns="0" tIns="0" rIns="0" bIns="0" rtlCol="0"/>
          <a:lstStyle/>
          <a:p>
            <a:endParaRPr>
              <a:solidFill>
                <a:prstClr val="black"/>
              </a:solidFill>
            </a:endParaRPr>
          </a:p>
        </p:txBody>
      </p:sp>
      <p:sp>
        <p:nvSpPr>
          <p:cNvPr id="2" name="Holder 2"/>
          <p:cNvSpPr>
            <a:spLocks noGrp="1"/>
          </p:cNvSpPr>
          <p:nvPr>
            <p:ph type="title"/>
          </p:nvPr>
        </p:nvSpPr>
        <p:spPr>
          <a:xfrm>
            <a:off x="5101590" y="2948381"/>
            <a:ext cx="2024379" cy="391795"/>
          </a:xfrm>
          <a:prstGeom prst="rect">
            <a:avLst/>
          </a:prstGeom>
        </p:spPr>
        <p:txBody>
          <a:bodyPr wrap="square" lIns="0" tIns="0" rIns="0" bIns="0">
            <a:spAutoFit/>
          </a:bodyPr>
          <a:lstStyle>
            <a:lvl1pPr>
              <a:defRPr sz="2400" b="0" i="0">
                <a:solidFill>
                  <a:schemeClr val="bg1"/>
                </a:solidFill>
                <a:latin typeface="Roboto"/>
                <a:cs typeface="Roboto"/>
              </a:defRPr>
            </a:lvl1pPr>
          </a:lstStyle>
          <a:p>
            <a:endParaRPr/>
          </a:p>
        </p:txBody>
      </p:sp>
      <p:sp>
        <p:nvSpPr>
          <p:cNvPr id="3" name="Holder 3"/>
          <p:cNvSpPr>
            <a:spLocks noGrp="1"/>
          </p:cNvSpPr>
          <p:nvPr>
            <p:ph type="body" idx="1"/>
          </p:nvPr>
        </p:nvSpPr>
        <p:spPr>
          <a:xfrm>
            <a:off x="717423" y="1559052"/>
            <a:ext cx="7709153" cy="158496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4/1/2023</a:t>
            </a:fld>
            <a:endParaRPr lang="en-US">
              <a:solidFill>
                <a:prstClr val="black">
                  <a:tint val="75000"/>
                </a:prstClr>
              </a:solidFill>
            </a:endParaRPr>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1643676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64534" y="4786706"/>
            <a:ext cx="3827746" cy="2525691"/>
          </a:xfrm>
          <a:prstGeom prst="rect">
            <a:avLst/>
          </a:prstGeom>
        </p:spPr>
        <p:txBody>
          <a:bodyPr vert="horz" wrap="square" lIns="0" tIns="12065" rIns="0" bIns="0" rtlCol="0">
            <a:spAutoFit/>
          </a:bodyPr>
          <a:lstStyle/>
          <a:p>
            <a:pPr marL="12700">
              <a:spcBef>
                <a:spcPts val="95"/>
              </a:spcBef>
            </a:pPr>
            <a:r>
              <a:rPr sz="3200" spc="-5" dirty="0">
                <a:solidFill>
                  <a:srgbClr val="FFFFFF"/>
                </a:solidFill>
                <a:latin typeface="Roboto Lt"/>
                <a:cs typeface="Roboto Lt"/>
              </a:rPr>
              <a:t>Deep</a:t>
            </a:r>
            <a:r>
              <a:rPr lang="en-IN" sz="3200" spc="-5" dirty="0">
                <a:solidFill>
                  <a:srgbClr val="FFFFFF"/>
                </a:solidFill>
                <a:latin typeface="Roboto Lt"/>
                <a:cs typeface="Roboto Lt"/>
              </a:rPr>
              <a:t> </a:t>
            </a:r>
            <a:r>
              <a:rPr lang="en-IN" sz="3200" spc="-5" dirty="0" smtClean="0">
                <a:solidFill>
                  <a:srgbClr val="FFFFFF"/>
                </a:solidFill>
                <a:latin typeface="Roboto Lt"/>
                <a:cs typeface="Roboto Lt"/>
              </a:rPr>
              <a:t>Learning</a:t>
            </a:r>
          </a:p>
          <a:p>
            <a:pPr marL="12700">
              <a:spcBef>
                <a:spcPts val="95"/>
              </a:spcBef>
            </a:pPr>
            <a:endParaRPr lang="en-IN" sz="3200" spc="-5" dirty="0">
              <a:solidFill>
                <a:srgbClr val="FFFFFF"/>
              </a:solidFill>
              <a:latin typeface="Roboto Lt"/>
              <a:cs typeface="Roboto Lt"/>
            </a:endParaRPr>
          </a:p>
          <a:p>
            <a:pPr marL="12700">
              <a:spcBef>
                <a:spcPts val="95"/>
              </a:spcBef>
            </a:pPr>
            <a:endParaRPr lang="en-IN" sz="3200" spc="-5" dirty="0" smtClean="0">
              <a:solidFill>
                <a:srgbClr val="FFFFFF"/>
              </a:solidFill>
              <a:latin typeface="Roboto Lt"/>
              <a:cs typeface="Roboto Lt"/>
            </a:endParaRPr>
          </a:p>
          <a:p>
            <a:pPr marL="12700">
              <a:spcBef>
                <a:spcPts val="95"/>
              </a:spcBef>
            </a:pPr>
            <a:endParaRPr lang="en-IN" sz="3200" spc="-5" dirty="0">
              <a:solidFill>
                <a:srgbClr val="FFFFFF"/>
              </a:solidFill>
              <a:latin typeface="Roboto Lt"/>
              <a:cs typeface="Roboto Lt"/>
            </a:endParaRPr>
          </a:p>
          <a:p>
            <a:pPr marL="12700">
              <a:spcBef>
                <a:spcPts val="95"/>
              </a:spcBef>
            </a:pPr>
            <a:endParaRPr sz="3200" dirty="0">
              <a:solidFill>
                <a:prstClr val="black"/>
              </a:solidFill>
              <a:latin typeface="Roboto Lt"/>
              <a:cs typeface="Roboto Lt"/>
            </a:endParaRPr>
          </a:p>
        </p:txBody>
      </p:sp>
      <p:sp>
        <p:nvSpPr>
          <p:cNvPr id="3" name="object 3"/>
          <p:cNvSpPr txBox="1"/>
          <p:nvPr/>
        </p:nvSpPr>
        <p:spPr>
          <a:xfrm>
            <a:off x="1331640" y="5433466"/>
            <a:ext cx="6840760" cy="1145185"/>
          </a:xfrm>
          <a:prstGeom prst="rect">
            <a:avLst/>
          </a:prstGeom>
        </p:spPr>
        <p:txBody>
          <a:bodyPr vert="horz" wrap="square" lIns="0" tIns="11430" rIns="0" bIns="0" rtlCol="0">
            <a:spAutoFit/>
          </a:bodyPr>
          <a:lstStyle/>
          <a:p>
            <a:pPr marL="12700" algn="ctr">
              <a:spcBef>
                <a:spcPts val="90"/>
              </a:spcBef>
            </a:pPr>
            <a:r>
              <a:rPr lang="en-IN" sz="2400" spc="25" dirty="0" smtClean="0">
                <a:solidFill>
                  <a:srgbClr val="FFFFFF"/>
                </a:solidFill>
                <a:latin typeface="Roboto"/>
                <a:cs typeface="Roboto"/>
              </a:rPr>
              <a:t>Architecture ad Dimensions of CNN</a:t>
            </a:r>
            <a:endParaRPr lang="en-IN" sz="2400" spc="25" dirty="0">
              <a:solidFill>
                <a:srgbClr val="FFFFFF"/>
              </a:solidFill>
              <a:latin typeface="Roboto"/>
              <a:cs typeface="Roboto"/>
            </a:endParaRPr>
          </a:p>
          <a:p>
            <a:pPr marL="12700" algn="ctr">
              <a:spcBef>
                <a:spcPts val="90"/>
              </a:spcBef>
            </a:pPr>
            <a:r>
              <a:rPr lang="en-IN" sz="2400" spc="25" dirty="0" smtClean="0">
                <a:solidFill>
                  <a:srgbClr val="FFFFFF"/>
                </a:solidFill>
                <a:latin typeface="Roboto"/>
                <a:cs typeface="Roboto"/>
              </a:rPr>
              <a:t>Prof</a:t>
            </a:r>
            <a:r>
              <a:rPr lang="en-IN" sz="2400" spc="25" dirty="0">
                <a:solidFill>
                  <a:srgbClr val="FFFFFF"/>
                </a:solidFill>
                <a:latin typeface="Roboto"/>
                <a:cs typeface="Roboto"/>
              </a:rPr>
              <a:t>. </a:t>
            </a:r>
            <a:r>
              <a:rPr lang="en-IN" sz="2400" spc="25" dirty="0" err="1">
                <a:solidFill>
                  <a:srgbClr val="FFFFFF"/>
                </a:solidFill>
                <a:latin typeface="Roboto"/>
                <a:cs typeface="Roboto"/>
              </a:rPr>
              <a:t>A.S.Gavali</a:t>
            </a:r>
            <a:endParaRPr lang="en-IN" sz="2400" spc="25" dirty="0">
              <a:solidFill>
                <a:srgbClr val="FFFFFF"/>
              </a:solidFill>
              <a:latin typeface="Roboto"/>
              <a:cs typeface="Roboto"/>
            </a:endParaRPr>
          </a:p>
          <a:p>
            <a:pPr marL="12700" algn="ctr">
              <a:spcBef>
                <a:spcPts val="90"/>
              </a:spcBef>
            </a:pPr>
            <a:r>
              <a:rPr lang="en-IN" sz="2400" spc="25" dirty="0" err="1">
                <a:solidFill>
                  <a:srgbClr val="FFFFFF"/>
                </a:solidFill>
                <a:latin typeface="Roboto"/>
                <a:cs typeface="Roboto"/>
              </a:rPr>
              <a:t>CSMSS,CSCOE,Aurangabad</a:t>
            </a:r>
            <a:endParaRPr sz="2400" dirty="0">
              <a:solidFill>
                <a:prstClr val="black"/>
              </a:solidFill>
              <a:latin typeface="Roboto"/>
              <a:cs typeface="Roboto"/>
            </a:endParaRPr>
          </a:p>
        </p:txBody>
      </p:sp>
    </p:spTree>
    <p:extLst>
      <p:ext uri="{BB962C8B-B14F-4D97-AF65-F5344CB8AC3E}">
        <p14:creationId xmlns:p14="http://schemas.microsoft.com/office/powerpoint/2010/main" val="17989796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204865"/>
            <a:ext cx="8964488" cy="504055"/>
          </a:xfrm>
        </p:spPr>
        <p:txBody>
          <a:bodyPr/>
          <a:lstStyle/>
          <a:p>
            <a:endParaRPr lang="en-IN" dirty="0"/>
          </a:p>
        </p:txBody>
      </p:sp>
      <p:sp>
        <p:nvSpPr>
          <p:cNvPr id="3" name="Text Placeholder 2"/>
          <p:cNvSpPr>
            <a:spLocks noGrp="1"/>
          </p:cNvSpPr>
          <p:nvPr>
            <p:ph type="body" idx="1"/>
          </p:nvPr>
        </p:nvSpPr>
        <p:spPr>
          <a:xfrm>
            <a:off x="467544" y="260648"/>
            <a:ext cx="7709153" cy="3108543"/>
          </a:xfrm>
        </p:spPr>
        <p:txBody>
          <a:bodyPr/>
          <a:lstStyle/>
          <a:p>
            <a:r>
              <a:rPr lang="en-IN" sz="2800" b="1" dirty="0">
                <a:solidFill>
                  <a:schemeClr val="bg1"/>
                </a:solidFill>
              </a:rPr>
              <a:t>Well Known </a:t>
            </a:r>
            <a:r>
              <a:rPr lang="en-IN" sz="2800" b="1" dirty="0" smtClean="0">
                <a:solidFill>
                  <a:schemeClr val="bg1"/>
                </a:solidFill>
              </a:rPr>
              <a:t>Architectures</a:t>
            </a:r>
          </a:p>
          <a:p>
            <a:r>
              <a:rPr lang="en-IN" sz="2800" b="1" dirty="0" smtClean="0">
                <a:solidFill>
                  <a:schemeClr val="bg1"/>
                </a:solidFill>
              </a:rPr>
              <a:t>2. </a:t>
            </a:r>
            <a:r>
              <a:rPr lang="en-IN" sz="2800" b="1" dirty="0">
                <a:solidFill>
                  <a:schemeClr val="bg1"/>
                </a:solidFill>
              </a:rPr>
              <a:t>Classic Network: VGG-16</a:t>
            </a:r>
          </a:p>
          <a:p>
            <a:r>
              <a:rPr lang="en-IN" sz="2800" dirty="0"/>
              <a:t/>
            </a:r>
            <a:br>
              <a:rPr lang="en-IN" sz="2800" dirty="0"/>
            </a:br>
            <a:endParaRPr lang="en-IN" sz="2800" b="1" dirty="0">
              <a:solidFill>
                <a:schemeClr val="bg1"/>
              </a:solidFill>
            </a:endParaRPr>
          </a:p>
          <a:p>
            <a:endParaRPr lang="en-US" dirty="0" smtClean="0"/>
          </a:p>
          <a:p>
            <a:r>
              <a:rPr lang="en-US" dirty="0" smtClean="0"/>
              <a:t>Number </a:t>
            </a:r>
            <a:r>
              <a:rPr lang="en-US" dirty="0"/>
              <a:t>of parameters:  ~ 138 millions.</a:t>
            </a:r>
          </a:p>
          <a:p>
            <a:r>
              <a:rPr lang="en-US" dirty="0"/>
              <a:t>The strength is in the simplicity: the dimension is halved and the depth is increased on every step (or stack of layers)</a:t>
            </a:r>
          </a:p>
          <a:p>
            <a:endParaRPr lang="en-IN" dirty="0"/>
          </a:p>
        </p:txBody>
      </p:sp>
      <p:pic>
        <p:nvPicPr>
          <p:cNvPr id="10242" name="Picture 2" descr="vgg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3212976"/>
            <a:ext cx="9036496" cy="35292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3980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3" y="2204864"/>
            <a:ext cx="9505056" cy="830997"/>
          </a:xfrm>
        </p:spPr>
        <p:txBody>
          <a:bodyPr/>
          <a:lstStyle/>
          <a:p>
            <a:r>
              <a:rPr lang="en-US" sz="1800" dirty="0">
                <a:solidFill>
                  <a:schemeClr val="tx1"/>
                </a:solidFill>
              </a:rPr>
              <a:t>When the input has more than one channels (e.g. an RGB image), the filter should have matching number of channels. To calculate one output cell, perform convolution on each matching channel, then add the result together.</a:t>
            </a:r>
            <a:endParaRPr lang="en-IN" sz="1800" dirty="0">
              <a:solidFill>
                <a:schemeClr val="tx1"/>
              </a:solidFill>
            </a:endParaRPr>
          </a:p>
        </p:txBody>
      </p:sp>
      <p:sp>
        <p:nvSpPr>
          <p:cNvPr id="3" name="Text Placeholder 2"/>
          <p:cNvSpPr>
            <a:spLocks noGrp="1"/>
          </p:cNvSpPr>
          <p:nvPr>
            <p:ph type="body" idx="1"/>
          </p:nvPr>
        </p:nvSpPr>
        <p:spPr>
          <a:xfrm>
            <a:off x="683568" y="620688"/>
            <a:ext cx="7709153" cy="430887"/>
          </a:xfrm>
        </p:spPr>
        <p:txBody>
          <a:bodyPr/>
          <a:lstStyle/>
          <a:p>
            <a:r>
              <a:rPr lang="en-IN" sz="2800" b="1" dirty="0">
                <a:solidFill>
                  <a:schemeClr val="bg1"/>
                </a:solidFill>
              </a:rPr>
              <a:t>Convolution</a:t>
            </a:r>
            <a:r>
              <a:rPr lang="en-IN" sz="2400" b="1" dirty="0">
                <a:solidFill>
                  <a:schemeClr val="bg1"/>
                </a:solidFill>
              </a:rPr>
              <a:t> Operation on Volume</a:t>
            </a:r>
          </a:p>
        </p:txBody>
      </p:sp>
      <p:pic>
        <p:nvPicPr>
          <p:cNvPr id="2050" name="Picture 2" descr="Convolution Operation on Volu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3140968"/>
            <a:ext cx="7870304" cy="3789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73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3" y="2204864"/>
            <a:ext cx="9141567" cy="553998"/>
          </a:xfrm>
        </p:spPr>
        <p:txBody>
          <a:bodyPr/>
          <a:lstStyle/>
          <a:p>
            <a:r>
              <a:rPr lang="en-US" sz="1800" dirty="0">
                <a:solidFill>
                  <a:schemeClr val="tx1"/>
                </a:solidFill>
              </a:rPr>
              <a:t>Multiple filters can be used in a convolution layer to detect multiple features. The output of the layer then will have the same number of channels as the number of filters in the layer.</a:t>
            </a:r>
            <a:endParaRPr lang="en-IN" sz="1800" dirty="0">
              <a:solidFill>
                <a:schemeClr val="tx1"/>
              </a:solidFill>
            </a:endParaRPr>
          </a:p>
        </p:txBody>
      </p:sp>
      <p:sp>
        <p:nvSpPr>
          <p:cNvPr id="3" name="Text Placeholder 2"/>
          <p:cNvSpPr>
            <a:spLocks noGrp="1"/>
          </p:cNvSpPr>
          <p:nvPr>
            <p:ph type="body" idx="1"/>
          </p:nvPr>
        </p:nvSpPr>
        <p:spPr>
          <a:xfrm>
            <a:off x="683568" y="620688"/>
            <a:ext cx="7709153" cy="430887"/>
          </a:xfrm>
        </p:spPr>
        <p:txBody>
          <a:bodyPr/>
          <a:lstStyle/>
          <a:p>
            <a:r>
              <a:rPr lang="en-US" sz="2800" b="1" dirty="0">
                <a:solidFill>
                  <a:schemeClr val="bg1"/>
                </a:solidFill>
              </a:rPr>
              <a:t>Convolution Operation with Multiple Filters</a:t>
            </a:r>
          </a:p>
        </p:txBody>
      </p:sp>
      <p:pic>
        <p:nvPicPr>
          <p:cNvPr id="3074" name="Picture 2" descr="Convolution with Multiple Filt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2852936"/>
            <a:ext cx="8352928" cy="4005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8000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3" y="2204864"/>
            <a:ext cx="9141567" cy="553998"/>
          </a:xfrm>
        </p:spPr>
        <p:txBody>
          <a:bodyPr/>
          <a:lstStyle/>
          <a:p>
            <a:r>
              <a:rPr lang="en-US" sz="1800" dirty="0">
                <a:solidFill>
                  <a:schemeClr val="tx1"/>
                </a:solidFill>
              </a:rPr>
              <a:t>This is convolution with 1 x 1 filter. The effect is to flatten or “merge” channels together, which can save computations later in the network:</a:t>
            </a:r>
            <a:endParaRPr lang="en-IN" sz="1800" dirty="0">
              <a:solidFill>
                <a:schemeClr val="tx1"/>
              </a:solidFill>
            </a:endParaRPr>
          </a:p>
        </p:txBody>
      </p:sp>
      <p:sp>
        <p:nvSpPr>
          <p:cNvPr id="3" name="Text Placeholder 2"/>
          <p:cNvSpPr>
            <a:spLocks noGrp="1"/>
          </p:cNvSpPr>
          <p:nvPr>
            <p:ph type="body" idx="1"/>
          </p:nvPr>
        </p:nvSpPr>
        <p:spPr>
          <a:xfrm>
            <a:off x="683568" y="620688"/>
            <a:ext cx="7709153" cy="430887"/>
          </a:xfrm>
        </p:spPr>
        <p:txBody>
          <a:bodyPr/>
          <a:lstStyle/>
          <a:p>
            <a:pPr algn="l"/>
            <a:r>
              <a:rPr lang="en-IN" sz="2800" b="1" dirty="0">
                <a:solidFill>
                  <a:schemeClr val="bg1"/>
                </a:solidFill>
                <a:latin typeface="Roboto Slab"/>
              </a:rPr>
              <a:t>1 x 1 Convolution</a:t>
            </a:r>
          </a:p>
        </p:txBody>
      </p:sp>
      <p:pic>
        <p:nvPicPr>
          <p:cNvPr id="4098" name="Picture 2" descr="1x1 Convolu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2996952"/>
            <a:ext cx="8784976" cy="3744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9736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3" y="2204864"/>
            <a:ext cx="9141567" cy="553998"/>
          </a:xfrm>
        </p:spPr>
        <p:txBody>
          <a:bodyPr/>
          <a:lstStyle/>
          <a:p>
            <a:r>
              <a:rPr lang="en-US" sz="1800" dirty="0">
                <a:solidFill>
                  <a:srgbClr val="444444"/>
                </a:solidFill>
              </a:rPr>
              <a:t>Finally to make up a convolution layer, a bias (ϵ R) is added and an activation function such as </a:t>
            </a:r>
            <a:r>
              <a:rPr lang="en-US" sz="1800" b="1" dirty="0" err="1">
                <a:solidFill>
                  <a:srgbClr val="444444"/>
                </a:solidFill>
              </a:rPr>
              <a:t>ReLU</a:t>
            </a:r>
            <a:r>
              <a:rPr lang="en-US" sz="1800" dirty="0">
                <a:solidFill>
                  <a:srgbClr val="444444"/>
                </a:solidFill>
              </a:rPr>
              <a:t> or </a:t>
            </a:r>
            <a:r>
              <a:rPr lang="en-US" sz="1800" b="1" dirty="0" err="1">
                <a:solidFill>
                  <a:srgbClr val="444444"/>
                </a:solidFill>
              </a:rPr>
              <a:t>tanh</a:t>
            </a:r>
            <a:r>
              <a:rPr lang="en-US" sz="1800" dirty="0">
                <a:solidFill>
                  <a:srgbClr val="444444"/>
                </a:solidFill>
              </a:rPr>
              <a:t> is applied.</a:t>
            </a:r>
            <a:endParaRPr lang="en-IN" sz="1800" dirty="0">
              <a:solidFill>
                <a:schemeClr val="tx1"/>
              </a:solidFill>
            </a:endParaRPr>
          </a:p>
        </p:txBody>
      </p:sp>
      <p:sp>
        <p:nvSpPr>
          <p:cNvPr id="3" name="Text Placeholder 2"/>
          <p:cNvSpPr>
            <a:spLocks noGrp="1"/>
          </p:cNvSpPr>
          <p:nvPr>
            <p:ph type="body" idx="1"/>
          </p:nvPr>
        </p:nvSpPr>
        <p:spPr>
          <a:xfrm>
            <a:off x="683568" y="620688"/>
            <a:ext cx="7709153" cy="430887"/>
          </a:xfrm>
        </p:spPr>
        <p:txBody>
          <a:bodyPr/>
          <a:lstStyle/>
          <a:p>
            <a:r>
              <a:rPr lang="en-IN" sz="2800" b="1" dirty="0">
                <a:solidFill>
                  <a:schemeClr val="bg1"/>
                </a:solidFill>
              </a:rPr>
              <a:t>One Convolution Layer</a:t>
            </a:r>
          </a:p>
        </p:txBody>
      </p:sp>
      <p:pic>
        <p:nvPicPr>
          <p:cNvPr id="5122" name="Picture 2" descr="One Convolution Lay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780928"/>
            <a:ext cx="8892480" cy="3960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0805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3" y="2204864"/>
            <a:ext cx="9141567" cy="276999"/>
          </a:xfrm>
        </p:spPr>
        <p:txBody>
          <a:bodyPr/>
          <a:lstStyle/>
          <a:p>
            <a:endParaRPr lang="en-IN" sz="1800" dirty="0">
              <a:solidFill>
                <a:schemeClr val="tx1"/>
              </a:solidFill>
            </a:endParaRPr>
          </a:p>
        </p:txBody>
      </p:sp>
      <p:sp>
        <p:nvSpPr>
          <p:cNvPr id="3" name="Text Placeholder 2"/>
          <p:cNvSpPr>
            <a:spLocks noGrp="1"/>
          </p:cNvSpPr>
          <p:nvPr>
            <p:ph type="body" idx="1"/>
          </p:nvPr>
        </p:nvSpPr>
        <p:spPr>
          <a:xfrm>
            <a:off x="683568" y="620688"/>
            <a:ext cx="7709153" cy="430887"/>
          </a:xfrm>
        </p:spPr>
        <p:txBody>
          <a:bodyPr/>
          <a:lstStyle/>
          <a:p>
            <a:r>
              <a:rPr lang="en-IN" sz="2800" b="1" dirty="0">
                <a:solidFill>
                  <a:schemeClr val="bg1"/>
                </a:solidFill>
              </a:rPr>
              <a:t>Shorthand Representation</a:t>
            </a:r>
          </a:p>
        </p:txBody>
      </p:sp>
      <p:pic>
        <p:nvPicPr>
          <p:cNvPr id="6146" name="Picture 2" descr="CNN Simpler Notation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780928"/>
            <a:ext cx="7200799" cy="3312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9381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3" y="2204864"/>
            <a:ext cx="9141567" cy="830997"/>
          </a:xfrm>
        </p:spPr>
        <p:txBody>
          <a:bodyPr/>
          <a:lstStyle/>
          <a:p>
            <a:r>
              <a:rPr lang="en-US" sz="1800" dirty="0">
                <a:solidFill>
                  <a:schemeClr val="tx1"/>
                </a:solidFill>
              </a:rPr>
              <a:t>This is a sample network with three convolution layers. At the end of the network, the output of the convolution layer is flattened and is connected to a logistic regression or a </a:t>
            </a:r>
            <a:r>
              <a:rPr lang="en-US" sz="1800" dirty="0" err="1">
                <a:solidFill>
                  <a:schemeClr val="tx1"/>
                </a:solidFill>
              </a:rPr>
              <a:t>softmax</a:t>
            </a:r>
            <a:r>
              <a:rPr lang="en-US" sz="1800" dirty="0">
                <a:solidFill>
                  <a:schemeClr val="tx1"/>
                </a:solidFill>
              </a:rPr>
              <a:t> output layer.</a:t>
            </a:r>
            <a:endParaRPr lang="en-IN" sz="1800" dirty="0">
              <a:solidFill>
                <a:schemeClr val="tx1"/>
              </a:solidFill>
            </a:endParaRPr>
          </a:p>
        </p:txBody>
      </p:sp>
      <p:sp>
        <p:nvSpPr>
          <p:cNvPr id="3" name="Text Placeholder 2"/>
          <p:cNvSpPr>
            <a:spLocks noGrp="1"/>
          </p:cNvSpPr>
          <p:nvPr>
            <p:ph type="body" idx="1"/>
          </p:nvPr>
        </p:nvSpPr>
        <p:spPr>
          <a:xfrm>
            <a:off x="683568" y="620688"/>
            <a:ext cx="7709153" cy="430887"/>
          </a:xfrm>
        </p:spPr>
        <p:txBody>
          <a:bodyPr/>
          <a:lstStyle/>
          <a:p>
            <a:pPr algn="l"/>
            <a:r>
              <a:rPr lang="en-IN" sz="2800" b="1" dirty="0">
                <a:solidFill>
                  <a:schemeClr val="bg1"/>
                </a:solidFill>
                <a:latin typeface="Roboto Slab"/>
              </a:rPr>
              <a:t>Sample Complete Network</a:t>
            </a:r>
          </a:p>
        </p:txBody>
      </p:sp>
      <p:pic>
        <p:nvPicPr>
          <p:cNvPr id="7170" name="Picture 2" descr="CNN Comple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520" y="3212976"/>
            <a:ext cx="8640960" cy="3888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7481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204865"/>
            <a:ext cx="8964488" cy="720079"/>
          </a:xfrm>
        </p:spPr>
        <p:txBody>
          <a:bodyPr/>
          <a:lstStyle/>
          <a:p>
            <a:endParaRPr lang="en-IN" dirty="0"/>
          </a:p>
        </p:txBody>
      </p:sp>
      <p:sp>
        <p:nvSpPr>
          <p:cNvPr id="3" name="Text Placeholder 2"/>
          <p:cNvSpPr>
            <a:spLocks noGrp="1"/>
          </p:cNvSpPr>
          <p:nvPr>
            <p:ph type="body" idx="1"/>
          </p:nvPr>
        </p:nvSpPr>
        <p:spPr>
          <a:xfrm>
            <a:off x="539552" y="692696"/>
            <a:ext cx="7709153" cy="2277547"/>
          </a:xfrm>
        </p:spPr>
        <p:txBody>
          <a:bodyPr/>
          <a:lstStyle/>
          <a:p>
            <a:r>
              <a:rPr lang="en-IN" sz="2800" b="1" dirty="0">
                <a:solidFill>
                  <a:schemeClr val="bg1"/>
                </a:solidFill>
              </a:rPr>
              <a:t>Well Known </a:t>
            </a:r>
            <a:r>
              <a:rPr lang="en-IN" sz="2800" b="1" dirty="0" smtClean="0">
                <a:solidFill>
                  <a:schemeClr val="bg1"/>
                </a:solidFill>
              </a:rPr>
              <a:t>Architectures</a:t>
            </a:r>
          </a:p>
          <a:p>
            <a:r>
              <a:rPr lang="en-IN" sz="2800" b="1" dirty="0" smtClean="0">
                <a:solidFill>
                  <a:schemeClr val="bg1"/>
                </a:solidFill>
              </a:rPr>
              <a:t>1.Classic </a:t>
            </a:r>
            <a:r>
              <a:rPr lang="en-IN" sz="2800" b="1" dirty="0">
                <a:solidFill>
                  <a:schemeClr val="bg1"/>
                </a:solidFill>
              </a:rPr>
              <a:t>Network: </a:t>
            </a:r>
            <a:r>
              <a:rPr lang="en-IN" sz="2800" b="1" dirty="0" err="1">
                <a:solidFill>
                  <a:schemeClr val="bg1"/>
                </a:solidFill>
              </a:rPr>
              <a:t>LeNet</a:t>
            </a:r>
            <a:r>
              <a:rPr lang="en-IN" sz="2800" b="1" dirty="0">
                <a:solidFill>
                  <a:schemeClr val="bg1"/>
                </a:solidFill>
              </a:rPr>
              <a:t> – 5</a:t>
            </a:r>
          </a:p>
          <a:p>
            <a:r>
              <a:rPr lang="en-IN" sz="2800" dirty="0"/>
              <a:t/>
            </a:r>
            <a:br>
              <a:rPr lang="en-IN" sz="2800" dirty="0"/>
            </a:br>
            <a:endParaRPr lang="en-IN" sz="2800" b="1" dirty="0">
              <a:solidFill>
                <a:schemeClr val="bg1"/>
              </a:solidFill>
            </a:endParaRPr>
          </a:p>
          <a:p>
            <a:r>
              <a:rPr lang="en-US" dirty="0">
                <a:latin typeface="Roboto"/>
                <a:cs typeface="Times New Roman" pitchFamily="18" charset="0"/>
              </a:rPr>
              <a:t>Number of parameters:  ~ 60 thousands.</a:t>
            </a:r>
          </a:p>
          <a:p>
            <a:endParaRPr lang="en-IN" dirty="0"/>
          </a:p>
        </p:txBody>
      </p:sp>
      <p:pic>
        <p:nvPicPr>
          <p:cNvPr id="8194" name="Picture 2" descr="LeNet - 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233" y="3645024"/>
            <a:ext cx="7960231" cy="2592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4598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204865"/>
            <a:ext cx="8964488" cy="720079"/>
          </a:xfrm>
        </p:spPr>
        <p:txBody>
          <a:bodyPr/>
          <a:lstStyle/>
          <a:p>
            <a:endParaRPr lang="en-IN" dirty="0"/>
          </a:p>
        </p:txBody>
      </p:sp>
      <p:sp>
        <p:nvSpPr>
          <p:cNvPr id="3" name="Text Placeholder 2"/>
          <p:cNvSpPr>
            <a:spLocks noGrp="1"/>
          </p:cNvSpPr>
          <p:nvPr>
            <p:ph type="body" idx="1"/>
          </p:nvPr>
        </p:nvSpPr>
        <p:spPr>
          <a:xfrm>
            <a:off x="539552" y="692696"/>
            <a:ext cx="7709153" cy="2277547"/>
          </a:xfrm>
        </p:spPr>
        <p:txBody>
          <a:bodyPr/>
          <a:lstStyle/>
          <a:p>
            <a:r>
              <a:rPr lang="en-IN" sz="2800" b="1" dirty="0">
                <a:solidFill>
                  <a:schemeClr val="bg1"/>
                </a:solidFill>
              </a:rPr>
              <a:t>Well Known </a:t>
            </a:r>
            <a:r>
              <a:rPr lang="en-IN" sz="2800" b="1" dirty="0" smtClean="0">
                <a:solidFill>
                  <a:schemeClr val="bg1"/>
                </a:solidFill>
              </a:rPr>
              <a:t>Architectures</a:t>
            </a:r>
          </a:p>
          <a:p>
            <a:r>
              <a:rPr lang="en-IN" sz="2800" b="1" dirty="0" smtClean="0">
                <a:solidFill>
                  <a:schemeClr val="bg1"/>
                </a:solidFill>
              </a:rPr>
              <a:t>2. </a:t>
            </a:r>
            <a:r>
              <a:rPr lang="en-IN" sz="2800" b="1" dirty="0">
                <a:solidFill>
                  <a:schemeClr val="bg1"/>
                </a:solidFill>
              </a:rPr>
              <a:t>Classic Network: </a:t>
            </a:r>
            <a:r>
              <a:rPr lang="en-IN" sz="2800" b="1" dirty="0" err="1">
                <a:solidFill>
                  <a:schemeClr val="bg1"/>
                </a:solidFill>
              </a:rPr>
              <a:t>AlexNet</a:t>
            </a:r>
            <a:endParaRPr lang="en-IN" sz="2800" b="1" dirty="0">
              <a:solidFill>
                <a:schemeClr val="bg1"/>
              </a:solidFill>
            </a:endParaRPr>
          </a:p>
          <a:p>
            <a:r>
              <a:rPr lang="en-IN" sz="2800" dirty="0"/>
              <a:t/>
            </a:r>
            <a:br>
              <a:rPr lang="en-IN" sz="2800" dirty="0"/>
            </a:br>
            <a:endParaRPr lang="en-IN" sz="2800" b="1" dirty="0">
              <a:solidFill>
                <a:schemeClr val="bg1"/>
              </a:solidFill>
            </a:endParaRPr>
          </a:p>
          <a:p>
            <a:r>
              <a:rPr lang="en-US" dirty="0">
                <a:latin typeface="Roboto"/>
                <a:cs typeface="Times New Roman" pitchFamily="18" charset="0"/>
              </a:rPr>
              <a:t>Number of parameters:  ~ 60 thousands.</a:t>
            </a:r>
          </a:p>
          <a:p>
            <a:endParaRPr lang="en-IN" dirty="0"/>
          </a:p>
        </p:txBody>
      </p:sp>
      <p:pic>
        <p:nvPicPr>
          <p:cNvPr id="9218" name="Picture 2" descr="AlexN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636912"/>
            <a:ext cx="8136904" cy="3990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451437"/>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228</Words>
  <Application>Microsoft Office PowerPoint</Application>
  <PresentationFormat>On-screen Show (4:3)</PresentationFormat>
  <Paragraphs>31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1_Office Theme</vt:lpstr>
      <vt:lpstr>PowerPoint Presentation</vt:lpstr>
      <vt:lpstr>When the input has more than one channels (e.g. an RGB image), the filter should have matching number of channels. To calculate one output cell, perform convolution on each matching channel, then add the result together.</vt:lpstr>
      <vt:lpstr>Multiple filters can be used in a convolution layer to detect multiple features. The output of the layer then will have the same number of channels as the number of filters in the layer.</vt:lpstr>
      <vt:lpstr>This is convolution with 1 x 1 filter. The effect is to flatten or “merge” channels together, which can save computations later in the network:</vt:lpstr>
      <vt:lpstr>Finally to make up a convolution layer, a bias (ϵ R) is added and an activation function such as ReLU or tanh is applied.</vt:lpstr>
      <vt:lpstr>PowerPoint Presentation</vt:lpstr>
      <vt:lpstr>This is a sample network with three convolution layers. At the end of the network, the output of the convolution layer is flattened and is connected to a logistic regression or a softmax output layer.</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Ashwini</dc:creator>
  <cp:lastModifiedBy>Ashwini</cp:lastModifiedBy>
  <cp:revision>8</cp:revision>
  <dcterms:created xsi:type="dcterms:W3CDTF">2023-04-01T04:57:57Z</dcterms:created>
  <dcterms:modified xsi:type="dcterms:W3CDTF">2023-04-01T05:17:49Z</dcterms:modified>
</cp:coreProperties>
</file>