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sldIdLst>
    <p:sldId id="33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6" r:id="rId26"/>
    <p:sldId id="337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4697" y="3007314"/>
            <a:ext cx="71826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5"/>
            <a:ext cx="8534400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12191999" cy="47701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" y="4102613"/>
            <a:ext cx="12191999" cy="27553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4194047"/>
            <a:ext cx="12192000" cy="2664460"/>
          </a:xfrm>
          <a:custGeom>
            <a:avLst/>
            <a:gdLst/>
            <a:ahLst/>
            <a:cxnLst/>
            <a:rect l="l" t="t" r="r" b="b"/>
            <a:pathLst>
              <a:path w="9144000" h="2664459">
                <a:moveTo>
                  <a:pt x="9144000" y="0"/>
                </a:moveTo>
                <a:lnTo>
                  <a:pt x="0" y="0"/>
                </a:lnTo>
                <a:lnTo>
                  <a:pt x="0" y="2663952"/>
                </a:lnTo>
                <a:lnTo>
                  <a:pt x="9144000" y="2663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4903" y="538332"/>
            <a:ext cx="100621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3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0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47701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4102609"/>
            <a:ext cx="12191999" cy="27553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4194047"/>
            <a:ext cx="12192000" cy="2664460"/>
          </a:xfrm>
          <a:custGeom>
            <a:avLst/>
            <a:gdLst/>
            <a:ahLst/>
            <a:cxnLst/>
            <a:rect l="l" t="t" r="r" b="b"/>
            <a:pathLst>
              <a:path w="9144000" h="2664459">
                <a:moveTo>
                  <a:pt x="9144000" y="0"/>
                </a:moveTo>
                <a:lnTo>
                  <a:pt x="0" y="0"/>
                </a:lnTo>
                <a:lnTo>
                  <a:pt x="0" y="2663952"/>
                </a:lnTo>
                <a:lnTo>
                  <a:pt x="9144000" y="2663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1868" y="1042701"/>
            <a:ext cx="452564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4903" y="538332"/>
            <a:ext cx="100621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4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9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4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673" y="138436"/>
            <a:ext cx="83286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445" y="2511916"/>
            <a:ext cx="10615295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5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45853" y="6465063"/>
            <a:ext cx="463551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" y="5"/>
            <a:ext cx="12191999" cy="22593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"/>
            <a:ext cx="12192000" cy="2204085"/>
          </a:xfrm>
          <a:custGeom>
            <a:avLst/>
            <a:gdLst/>
            <a:ahLst/>
            <a:cxnLst/>
            <a:rect l="l" t="t" r="r" b="b"/>
            <a:pathLst>
              <a:path w="9144000" h="2204085">
                <a:moveTo>
                  <a:pt x="9143999" y="0"/>
                </a:moveTo>
                <a:lnTo>
                  <a:pt x="0" y="0"/>
                </a:lnTo>
                <a:lnTo>
                  <a:pt x="0" y="2203704"/>
                </a:lnTo>
                <a:lnTo>
                  <a:pt x="9143999" y="2203704"/>
                </a:lnTo>
                <a:lnTo>
                  <a:pt x="9143999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2123" y="2948382"/>
            <a:ext cx="26991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567" y="1559056"/>
            <a:ext cx="102788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4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1"/>
            <a:ext cx="12191999" cy="22593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"/>
            <a:ext cx="12192000" cy="2204085"/>
          </a:xfrm>
          <a:custGeom>
            <a:avLst/>
            <a:gdLst/>
            <a:ahLst/>
            <a:cxnLst/>
            <a:rect l="l" t="t" r="r" b="b"/>
            <a:pathLst>
              <a:path w="9144000" h="2204085">
                <a:moveTo>
                  <a:pt x="9143999" y="0"/>
                </a:moveTo>
                <a:lnTo>
                  <a:pt x="0" y="0"/>
                </a:lnTo>
                <a:lnTo>
                  <a:pt x="0" y="2203704"/>
                </a:lnTo>
                <a:lnTo>
                  <a:pt x="9143999" y="2203704"/>
                </a:lnTo>
                <a:lnTo>
                  <a:pt x="9143999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2121" y="2948382"/>
            <a:ext cx="26991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565" y="1559052"/>
            <a:ext cx="102788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2712" y="4786711"/>
            <a:ext cx="510366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3200" spc="-5" dirty="0" smtClean="0">
                <a:solidFill>
                  <a:srgbClr val="FFFFFF"/>
                </a:solidFill>
                <a:latin typeface="Roboto Lt"/>
                <a:cs typeface="Roboto Lt"/>
              </a:rPr>
              <a:t>Introduction </a:t>
            </a:r>
            <a:r>
              <a:rPr sz="3200" spc="-5" dirty="0" smtClean="0">
                <a:solidFill>
                  <a:srgbClr val="FFFFFF"/>
                </a:solidFill>
                <a:latin typeface="Roboto Lt"/>
                <a:cs typeface="Roboto Lt"/>
              </a:rPr>
              <a:t>Deep</a:t>
            </a:r>
            <a:r>
              <a:rPr lang="en-IN" sz="3200" spc="-5" dirty="0" smtClean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en-IN" sz="3200" spc="-5" dirty="0">
                <a:solidFill>
                  <a:srgbClr val="FFFFFF"/>
                </a:solidFill>
                <a:latin typeface="Roboto Lt"/>
                <a:cs typeface="Roboto Lt"/>
              </a:rPr>
              <a:t>Learning</a:t>
            </a:r>
            <a:endParaRPr sz="3200" dirty="0">
              <a:solidFill>
                <a:prstClr val="black"/>
              </a:solidFill>
              <a:latin typeface="Roboto Lt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5735" y="5433473"/>
            <a:ext cx="5472608" cy="960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lang="en-IN" sz="2000" spc="25" dirty="0">
                <a:solidFill>
                  <a:srgbClr val="FFFFFF"/>
                </a:solidFill>
                <a:latin typeface="Roboto"/>
                <a:cs typeface="Roboto"/>
              </a:rPr>
              <a:t>Prof. </a:t>
            </a:r>
            <a:r>
              <a:rPr lang="en-IN" sz="2000" spc="25" dirty="0" err="1" smtClean="0">
                <a:solidFill>
                  <a:srgbClr val="FFFFFF"/>
                </a:solidFill>
                <a:latin typeface="Roboto"/>
                <a:cs typeface="Roboto"/>
              </a:rPr>
              <a:t>A.S.Gavali</a:t>
            </a:r>
            <a:endParaRPr lang="en-IN" sz="2000" spc="25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algn="ctr">
              <a:spcBef>
                <a:spcPts val="90"/>
              </a:spcBef>
            </a:pPr>
            <a:r>
              <a:rPr lang="en-IN" sz="2000" spc="25" dirty="0" smtClean="0">
                <a:solidFill>
                  <a:srgbClr val="FFFFFF"/>
                </a:solidFill>
                <a:latin typeface="Roboto"/>
                <a:cs typeface="Roboto"/>
              </a:rPr>
              <a:t>Department of AI&amp;DS</a:t>
            </a:r>
            <a:endParaRPr lang="en-IN" sz="2000" spc="2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algn="ctr">
              <a:spcBef>
                <a:spcPts val="90"/>
              </a:spcBef>
            </a:pPr>
            <a:r>
              <a:rPr lang="en-IN" sz="2000" spc="25" dirty="0" err="1">
                <a:solidFill>
                  <a:srgbClr val="FFFFFF"/>
                </a:solidFill>
                <a:latin typeface="Roboto"/>
                <a:cs typeface="Roboto"/>
              </a:rPr>
              <a:t>CSMSS,CSCOE,Aurangabad</a:t>
            </a:r>
            <a:endParaRPr sz="2000" dirty="0">
              <a:solidFill>
                <a:prstClr val="black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11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9" y="71625"/>
            <a:ext cx="11625580" cy="6797040"/>
            <a:chOff x="288036" y="71625"/>
            <a:chExt cx="11625580" cy="6797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71625"/>
              <a:ext cx="11614404" cy="67863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4528" y="5604160"/>
            <a:ext cx="21431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60" dirty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sz="2000" b="0" spc="60" dirty="0">
                <a:solidFill>
                  <a:srgbClr val="000000"/>
                </a:solidFill>
                <a:latin typeface="Cambria"/>
                <a:cs typeface="Cambria"/>
              </a:rPr>
              <a:t>Deng</a:t>
            </a:r>
            <a:r>
              <a:rPr sz="2000" b="0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0" spc="180" dirty="0">
                <a:solidFill>
                  <a:srgbClr val="000000"/>
                </a:solidFill>
                <a:latin typeface="Cambria"/>
                <a:cs typeface="Cambria"/>
              </a:rPr>
              <a:t>&amp;</a:t>
            </a:r>
            <a:r>
              <a:rPr sz="2000" b="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0" spc="130" dirty="0">
                <a:solidFill>
                  <a:srgbClr val="000000"/>
                </a:solidFill>
                <a:latin typeface="Cambria"/>
                <a:cs typeface="Cambria"/>
              </a:rPr>
              <a:t>Yu,</a:t>
            </a:r>
            <a:r>
              <a:rPr sz="2000" b="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0" spc="-70" dirty="0">
                <a:solidFill>
                  <a:srgbClr val="000000"/>
                </a:solidFill>
                <a:latin typeface="Cambria"/>
                <a:cs typeface="Cambria"/>
              </a:rPr>
              <a:t>2014).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12189"/>
            <a:ext cx="11623675" cy="6856730"/>
            <a:chOff x="289559" y="12189"/>
            <a:chExt cx="11623675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12189"/>
              <a:ext cx="11612880" cy="68458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12537" y="5860188"/>
            <a:ext cx="3071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Adapted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from: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  <a:hlinkClick r:id="rId3"/>
              </a:rPr>
              <a:t>www.edureka.co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95829" y="1751457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134" y="6"/>
            <a:ext cx="11619231" cy="6868795"/>
            <a:chOff x="294131" y="0"/>
            <a:chExt cx="11619230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0"/>
              <a:ext cx="11603736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6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6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8120" y="6286603"/>
            <a:ext cx="71069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Figure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7: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Biological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Artificial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Neuron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(Adapted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from: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2" y="0"/>
            <a:ext cx="11614151" cy="6859270"/>
            <a:chOff x="289559" y="0"/>
            <a:chExt cx="11614150" cy="6859270"/>
          </a:xfrm>
        </p:grpSpPr>
        <p:sp>
          <p:nvSpPr>
            <p:cNvPr id="3" name="object 3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283953" y="6477766"/>
            <a:ext cx="38735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7001" y="6409288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15</a:t>
            </a:fld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73728" y="5444747"/>
            <a:ext cx="7162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general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CNN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 </a:t>
            </a:r>
            <a:r>
              <a:rPr sz="1800" b="1" spc="-5" dirty="0">
                <a:latin typeface="Calibri"/>
                <a:cs typeface="Calibri"/>
              </a:rPr>
              <a:t>(Source: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Guo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al.,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2016)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909" y="2797888"/>
            <a:ext cx="636905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75" dirty="0">
                <a:solidFill>
                  <a:srgbClr val="FFFF00"/>
                </a:solidFill>
                <a:latin typeface="Calibri Light"/>
                <a:cs typeface="Calibri Light"/>
              </a:rPr>
              <a:t>INTRODUCTION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1845" y="6369811"/>
            <a:ext cx="219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0429" y="6009540"/>
            <a:ext cx="5385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11: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DBN,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DBN 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DEM</a:t>
            </a:r>
            <a:r>
              <a:rPr sz="1800" b="1" spc="-5" dirty="0">
                <a:latin typeface="Calibri"/>
                <a:cs typeface="Calibri"/>
              </a:rPr>
              <a:t> (Source: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Guo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 </a:t>
            </a:r>
            <a:r>
              <a:rPr sz="1800" b="1" dirty="0">
                <a:latin typeface="Calibri"/>
                <a:cs typeface="Calibri"/>
              </a:rPr>
              <a:t>al.,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2016).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0427" y="5777893"/>
            <a:ext cx="64668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autoencoder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(Source: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Guo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al.,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2016).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903" y="538332"/>
            <a:ext cx="10062192" cy="7386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DISCLAIMER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19403" y="2276873"/>
            <a:ext cx="10657184" cy="19389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material for the presentation has been compiled from various sources such as</a:t>
            </a:r>
          </a:p>
          <a:p>
            <a:r>
              <a:rPr lang="en-US" dirty="0"/>
              <a:t>books, tutorials (offline and online), lecture notes, several resources available on</a:t>
            </a:r>
          </a:p>
          <a:p>
            <a:r>
              <a:rPr lang="en-US" dirty="0"/>
              <a:t>Internet. The information contained in this lecture/presentation is for general</a:t>
            </a:r>
          </a:p>
          <a:p>
            <a:r>
              <a:rPr lang="en-US" dirty="0"/>
              <a:t>information and education purpose only. While we endeavor to keep the </a:t>
            </a:r>
            <a:r>
              <a:rPr lang="en-US" dirty="0" smtClean="0"/>
              <a:t>information up </a:t>
            </a:r>
            <a:r>
              <a:rPr lang="en-US" dirty="0"/>
              <a:t>to date and correct, we make no representation of any kind about the </a:t>
            </a:r>
            <a:r>
              <a:rPr lang="en-US" dirty="0" smtClean="0"/>
              <a:t>completeness and </a:t>
            </a:r>
            <a:r>
              <a:rPr lang="en-US" dirty="0"/>
              <a:t>accuracy of the material. The information shared through this </a:t>
            </a:r>
            <a:r>
              <a:rPr lang="en-US" dirty="0" smtClean="0"/>
              <a:t>presentation material </a:t>
            </a:r>
            <a:r>
              <a:rPr lang="en-US" dirty="0"/>
              <a:t>should be used for educational purpose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94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IN" sz="54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9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53293" y="6369811"/>
            <a:ext cx="219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621" y="6055869"/>
            <a:ext cx="5361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Figure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sz="1800" i="1" spc="-10" dirty="0">
                <a:solidFill>
                  <a:srgbClr val="000000"/>
                </a:solidFill>
                <a:latin typeface="Calibri"/>
                <a:cs typeface="Calibri"/>
              </a:rPr>
              <a:t>Subsets</a:t>
            </a:r>
            <a:r>
              <a:rPr sz="1800" i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of AI(Adapted</a:t>
            </a:r>
            <a:r>
              <a:rPr sz="1800"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from:</a:t>
            </a:r>
            <a:r>
              <a:rPr sz="1800" i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0000"/>
                </a:solidFill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71253" y="6369811"/>
            <a:ext cx="219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5969" y="6471312"/>
            <a:ext cx="4907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Figure 2: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sz="1800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Artificial</a:t>
            </a:r>
            <a:r>
              <a:rPr sz="1800" i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569" y="6183582"/>
            <a:ext cx="6480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Figure 3: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AI </a:t>
            </a:r>
            <a:r>
              <a:rPr sz="1800" b="1" i="1" spc="-15" dirty="0">
                <a:latin typeface="Calibri"/>
                <a:cs typeface="Calibri"/>
              </a:rPr>
              <a:t>Technologies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Timeline (Adapted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from: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5853" y="6465066"/>
            <a:ext cx="2698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5414" y="6183582"/>
            <a:ext cx="76981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Figure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4: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Process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Involved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Machine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Learning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(Adapted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from: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5853" y="6465066"/>
            <a:ext cx="2698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61" y="6"/>
            <a:ext cx="11623675" cy="6868795"/>
            <a:chOff x="289559" y="0"/>
            <a:chExt cx="11623675" cy="6868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0"/>
              <a:ext cx="1161288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752855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52855" y="1016508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0345" y="5842253"/>
              <a:ext cx="753110" cy="1016635"/>
            </a:xfrm>
            <a:custGeom>
              <a:avLst/>
              <a:gdLst/>
              <a:ahLst/>
              <a:cxnLst/>
              <a:rect l="l" t="t" r="r" b="b"/>
              <a:pathLst>
                <a:path w="753109" h="1016634">
                  <a:moveTo>
                    <a:pt x="0" y="1016508"/>
                  </a:moveTo>
                  <a:lnTo>
                    <a:pt x="752855" y="1016508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7976" y="6194249"/>
            <a:ext cx="5020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Figure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5: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Limitation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ML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(Source: </a:t>
            </a:r>
            <a:r>
              <a:rPr sz="1800" b="1" i="1" spc="-15" dirty="0"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5853" y="6465066"/>
            <a:ext cx="2698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0"/>
            <a:ext cx="11603736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245853" y="6465066"/>
            <a:ext cx="4635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257" y="5619750"/>
            <a:ext cx="753111" cy="1018540"/>
          </a:xfrm>
          <a:custGeom>
            <a:avLst/>
            <a:gdLst/>
            <a:ahLst/>
            <a:cxnLst/>
            <a:rect l="l" t="t" r="r" b="b"/>
            <a:pathLst>
              <a:path w="753109" h="1018540">
                <a:moveTo>
                  <a:pt x="752855" y="0"/>
                </a:moveTo>
                <a:lnTo>
                  <a:pt x="0" y="0"/>
                </a:lnTo>
                <a:lnTo>
                  <a:pt x="0" y="1018032"/>
                </a:lnTo>
                <a:lnTo>
                  <a:pt x="752855" y="1018032"/>
                </a:lnTo>
                <a:lnTo>
                  <a:pt x="75285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0581" y="5431465"/>
            <a:ext cx="3343275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i="1" dirty="0">
                <a:latin typeface="Calibri"/>
                <a:cs typeface="Calibri"/>
              </a:rPr>
              <a:t>Figure 6: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Artificial Neural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(Adapted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from: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www.edureka.co)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11547348" cy="6637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15907" y="6001005"/>
            <a:ext cx="41275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269</Words>
  <Application>Microsoft Office PowerPoint</Application>
  <PresentationFormat>Custom</PresentationFormat>
  <Paragraphs>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2_Office Theme</vt:lpstr>
      <vt:lpstr>PowerPoint Presentation</vt:lpstr>
      <vt:lpstr>INTRODUCTION</vt:lpstr>
      <vt:lpstr>Figure 1 : Subsets of AI(Adapted from: www.edureka.co)</vt:lpstr>
      <vt:lpstr>Figure 2: Some Applications of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(Deng &amp; Yu, 2014).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DISCLAIMER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Ashwini</cp:lastModifiedBy>
  <cp:revision>4</cp:revision>
  <dcterms:created xsi:type="dcterms:W3CDTF">2023-02-27T14:59:20Z</dcterms:created>
  <dcterms:modified xsi:type="dcterms:W3CDTF">2023-03-29T15:52:19Z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2023-02-27T00:00:00Z</vt:filetime>
  </property>
</Properties>
</file>