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2" r:id="rId3"/>
    <p:sldMasterId id="2147483678" r:id="rId4"/>
    <p:sldMasterId id="2147483684" r:id="rId5"/>
  </p:sldMasterIdLst>
  <p:sldIdLst>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98677" y="538331"/>
            <a:ext cx="7546644" cy="7423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26515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2" cstate="print"/>
          <a:stretch>
            <a:fillRect/>
          </a:stretch>
        </p:blipFill>
        <p:spPr>
          <a:xfrm>
            <a:off x="0" y="0"/>
            <a:ext cx="9143999" cy="4770120"/>
          </a:xfrm>
          <a:prstGeom prst="rect">
            <a:avLst/>
          </a:prstGeom>
        </p:spPr>
      </p:pic>
      <p:pic>
        <p:nvPicPr>
          <p:cNvPr id="18" name="bg object 18"/>
          <p:cNvPicPr/>
          <p:nvPr/>
        </p:nvPicPr>
        <p:blipFill>
          <a:blip r:embed="rId3" cstate="print"/>
          <a:stretch>
            <a:fillRect/>
          </a:stretch>
        </p:blipFill>
        <p:spPr>
          <a:xfrm>
            <a:off x="0" y="4102608"/>
            <a:ext cx="9143999" cy="2755389"/>
          </a:xfrm>
          <a:prstGeom prst="rect">
            <a:avLst/>
          </a:prstGeom>
        </p:spPr>
      </p:pic>
      <p:sp>
        <p:nvSpPr>
          <p:cNvPr id="19" name="bg object 19"/>
          <p:cNvSpPr/>
          <p:nvPr/>
        </p:nvSpPr>
        <p:spPr>
          <a:xfrm>
            <a:off x="0" y="4194047"/>
            <a:ext cx="9144000" cy="2664460"/>
          </a:xfrm>
          <a:custGeom>
            <a:avLst/>
            <a:gdLst/>
            <a:ahLst/>
            <a:cxnLst/>
            <a:rect l="l" t="t" r="r" b="b"/>
            <a:pathLst>
              <a:path w="9144000" h="2664459">
                <a:moveTo>
                  <a:pt x="9144000" y="0"/>
                </a:moveTo>
                <a:lnTo>
                  <a:pt x="0" y="0"/>
                </a:lnTo>
                <a:lnTo>
                  <a:pt x="0" y="2663952"/>
                </a:lnTo>
                <a:lnTo>
                  <a:pt x="9144000" y="2663952"/>
                </a:lnTo>
                <a:lnTo>
                  <a:pt x="9144000"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86984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98677" y="538331"/>
            <a:ext cx="7546644" cy="7423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0933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34928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4159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50620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2" cstate="print"/>
          <a:stretch>
            <a:fillRect/>
          </a:stretch>
        </p:blipFill>
        <p:spPr>
          <a:xfrm>
            <a:off x="0" y="0"/>
            <a:ext cx="9143999" cy="4770120"/>
          </a:xfrm>
          <a:prstGeom prst="rect">
            <a:avLst/>
          </a:prstGeom>
        </p:spPr>
      </p:pic>
      <p:pic>
        <p:nvPicPr>
          <p:cNvPr id="18" name="bg object 18"/>
          <p:cNvPicPr/>
          <p:nvPr/>
        </p:nvPicPr>
        <p:blipFill>
          <a:blip r:embed="rId3" cstate="print"/>
          <a:stretch>
            <a:fillRect/>
          </a:stretch>
        </p:blipFill>
        <p:spPr>
          <a:xfrm>
            <a:off x="0" y="4102608"/>
            <a:ext cx="9143999" cy="2755389"/>
          </a:xfrm>
          <a:prstGeom prst="rect">
            <a:avLst/>
          </a:prstGeom>
        </p:spPr>
      </p:pic>
      <p:sp>
        <p:nvSpPr>
          <p:cNvPr id="19" name="bg object 19"/>
          <p:cNvSpPr/>
          <p:nvPr/>
        </p:nvSpPr>
        <p:spPr>
          <a:xfrm>
            <a:off x="0" y="4194047"/>
            <a:ext cx="9144000" cy="2664460"/>
          </a:xfrm>
          <a:custGeom>
            <a:avLst/>
            <a:gdLst/>
            <a:ahLst/>
            <a:cxnLst/>
            <a:rect l="l" t="t" r="r" b="b"/>
            <a:pathLst>
              <a:path w="9144000" h="2664459">
                <a:moveTo>
                  <a:pt x="9144000" y="0"/>
                </a:moveTo>
                <a:lnTo>
                  <a:pt x="0" y="0"/>
                </a:lnTo>
                <a:lnTo>
                  <a:pt x="0" y="2663952"/>
                </a:lnTo>
                <a:lnTo>
                  <a:pt x="9144000" y="2663952"/>
                </a:lnTo>
                <a:lnTo>
                  <a:pt x="9144000"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352270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98677" y="538331"/>
            <a:ext cx="7546644" cy="7423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74129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29026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472298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43351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653498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2" cstate="print"/>
          <a:stretch>
            <a:fillRect/>
          </a:stretch>
        </p:blipFill>
        <p:spPr>
          <a:xfrm>
            <a:off x="0" y="0"/>
            <a:ext cx="9143999" cy="4770120"/>
          </a:xfrm>
          <a:prstGeom prst="rect">
            <a:avLst/>
          </a:prstGeom>
        </p:spPr>
      </p:pic>
      <p:pic>
        <p:nvPicPr>
          <p:cNvPr id="18" name="bg object 18"/>
          <p:cNvPicPr/>
          <p:nvPr/>
        </p:nvPicPr>
        <p:blipFill>
          <a:blip r:embed="rId3" cstate="print"/>
          <a:stretch>
            <a:fillRect/>
          </a:stretch>
        </p:blipFill>
        <p:spPr>
          <a:xfrm>
            <a:off x="0" y="4102608"/>
            <a:ext cx="9143999" cy="2755389"/>
          </a:xfrm>
          <a:prstGeom prst="rect">
            <a:avLst/>
          </a:prstGeom>
        </p:spPr>
      </p:pic>
      <p:sp>
        <p:nvSpPr>
          <p:cNvPr id="19" name="bg object 19"/>
          <p:cNvSpPr/>
          <p:nvPr/>
        </p:nvSpPr>
        <p:spPr>
          <a:xfrm>
            <a:off x="0" y="4194047"/>
            <a:ext cx="9144000" cy="2664460"/>
          </a:xfrm>
          <a:custGeom>
            <a:avLst/>
            <a:gdLst/>
            <a:ahLst/>
            <a:cxnLst/>
            <a:rect l="l" t="t" r="r" b="b"/>
            <a:pathLst>
              <a:path w="9144000" h="2664459">
                <a:moveTo>
                  <a:pt x="9144000" y="0"/>
                </a:moveTo>
                <a:lnTo>
                  <a:pt x="0" y="0"/>
                </a:lnTo>
                <a:lnTo>
                  <a:pt x="0" y="2663952"/>
                </a:lnTo>
                <a:lnTo>
                  <a:pt x="9144000" y="2663952"/>
                </a:lnTo>
                <a:lnTo>
                  <a:pt x="9144000"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63147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98677" y="538331"/>
            <a:ext cx="7546644" cy="7423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296688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590092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682610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306364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2" cstate="print"/>
          <a:stretch>
            <a:fillRect/>
          </a:stretch>
        </p:blipFill>
        <p:spPr>
          <a:xfrm>
            <a:off x="0" y="0"/>
            <a:ext cx="9143999" cy="4770120"/>
          </a:xfrm>
          <a:prstGeom prst="rect">
            <a:avLst/>
          </a:prstGeom>
        </p:spPr>
      </p:pic>
      <p:pic>
        <p:nvPicPr>
          <p:cNvPr id="18" name="bg object 18"/>
          <p:cNvPicPr/>
          <p:nvPr/>
        </p:nvPicPr>
        <p:blipFill>
          <a:blip r:embed="rId3" cstate="print"/>
          <a:stretch>
            <a:fillRect/>
          </a:stretch>
        </p:blipFill>
        <p:spPr>
          <a:xfrm>
            <a:off x="0" y="4102608"/>
            <a:ext cx="9143999" cy="2755389"/>
          </a:xfrm>
          <a:prstGeom prst="rect">
            <a:avLst/>
          </a:prstGeom>
        </p:spPr>
      </p:pic>
      <p:sp>
        <p:nvSpPr>
          <p:cNvPr id="19" name="bg object 19"/>
          <p:cNvSpPr/>
          <p:nvPr/>
        </p:nvSpPr>
        <p:spPr>
          <a:xfrm>
            <a:off x="0" y="4194047"/>
            <a:ext cx="9144000" cy="2664460"/>
          </a:xfrm>
          <a:custGeom>
            <a:avLst/>
            <a:gdLst/>
            <a:ahLst/>
            <a:cxnLst/>
            <a:rect l="l" t="t" r="r" b="b"/>
            <a:pathLst>
              <a:path w="9144000" h="2664459">
                <a:moveTo>
                  <a:pt x="9144000" y="0"/>
                </a:moveTo>
                <a:lnTo>
                  <a:pt x="0" y="0"/>
                </a:lnTo>
                <a:lnTo>
                  <a:pt x="0" y="2663952"/>
                </a:lnTo>
                <a:lnTo>
                  <a:pt x="9144000" y="2663952"/>
                </a:lnTo>
                <a:lnTo>
                  <a:pt x="9144000"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69361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33069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64496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2" cstate="print"/>
          <a:stretch>
            <a:fillRect/>
          </a:stretch>
        </p:blipFill>
        <p:spPr>
          <a:xfrm>
            <a:off x="0" y="0"/>
            <a:ext cx="9143999" cy="4770120"/>
          </a:xfrm>
          <a:prstGeom prst="rect">
            <a:avLst/>
          </a:prstGeom>
        </p:spPr>
      </p:pic>
      <p:pic>
        <p:nvPicPr>
          <p:cNvPr id="18" name="bg object 18"/>
          <p:cNvPicPr/>
          <p:nvPr/>
        </p:nvPicPr>
        <p:blipFill>
          <a:blip r:embed="rId3" cstate="print"/>
          <a:stretch>
            <a:fillRect/>
          </a:stretch>
        </p:blipFill>
        <p:spPr>
          <a:xfrm>
            <a:off x="0" y="4102608"/>
            <a:ext cx="9143999" cy="2755389"/>
          </a:xfrm>
          <a:prstGeom prst="rect">
            <a:avLst/>
          </a:prstGeom>
        </p:spPr>
      </p:pic>
      <p:sp>
        <p:nvSpPr>
          <p:cNvPr id="19" name="bg object 19"/>
          <p:cNvSpPr/>
          <p:nvPr/>
        </p:nvSpPr>
        <p:spPr>
          <a:xfrm>
            <a:off x="0" y="4194047"/>
            <a:ext cx="9144000" cy="2664460"/>
          </a:xfrm>
          <a:custGeom>
            <a:avLst/>
            <a:gdLst/>
            <a:ahLst/>
            <a:cxnLst/>
            <a:rect l="l" t="t" r="r" b="b"/>
            <a:pathLst>
              <a:path w="9144000" h="2664459">
                <a:moveTo>
                  <a:pt x="9144000" y="0"/>
                </a:moveTo>
                <a:lnTo>
                  <a:pt x="0" y="0"/>
                </a:lnTo>
                <a:lnTo>
                  <a:pt x="0" y="2663952"/>
                </a:lnTo>
                <a:lnTo>
                  <a:pt x="9144000" y="2663952"/>
                </a:lnTo>
                <a:lnTo>
                  <a:pt x="9144000"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1466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98677" y="538331"/>
            <a:ext cx="7546644" cy="7423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46333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7498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9084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4551563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7" cstate="print"/>
          <a:stretch>
            <a:fillRect/>
          </a:stretch>
        </p:blipFill>
        <p:spPr>
          <a:xfrm>
            <a:off x="0" y="0"/>
            <a:ext cx="9143999" cy="2259329"/>
          </a:xfrm>
          <a:prstGeom prst="rect">
            <a:avLst/>
          </a:prstGeom>
        </p:spPr>
      </p:pic>
      <p:sp>
        <p:nvSpPr>
          <p:cNvPr id="18" name="bg object 18"/>
          <p:cNvSpPr/>
          <p:nvPr/>
        </p:nvSpPr>
        <p:spPr>
          <a:xfrm>
            <a:off x="0" y="0"/>
            <a:ext cx="9144000" cy="2204085"/>
          </a:xfrm>
          <a:custGeom>
            <a:avLst/>
            <a:gdLst/>
            <a:ahLst/>
            <a:cxnLst/>
            <a:rect l="l" t="t" r="r" b="b"/>
            <a:pathLst>
              <a:path w="9144000" h="2204085">
                <a:moveTo>
                  <a:pt x="9143999" y="0"/>
                </a:moveTo>
                <a:lnTo>
                  <a:pt x="0" y="0"/>
                </a:lnTo>
                <a:lnTo>
                  <a:pt x="0" y="2203704"/>
                </a:lnTo>
                <a:lnTo>
                  <a:pt x="9143999" y="2203704"/>
                </a:lnTo>
                <a:lnTo>
                  <a:pt x="9143999"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5101590" y="2948381"/>
            <a:ext cx="2024379" cy="391795"/>
          </a:xfrm>
          <a:prstGeom prst="rect">
            <a:avLst/>
          </a:prstGeom>
        </p:spPr>
        <p:txBody>
          <a:bodyPr wrap="square" lIns="0" tIns="0" rIns="0" bIns="0">
            <a:spAutoFit/>
          </a:bodyPr>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a:xfrm>
            <a:off x="717423" y="1559052"/>
            <a:ext cx="7709153" cy="15849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43223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7" cstate="print"/>
          <a:stretch>
            <a:fillRect/>
          </a:stretch>
        </p:blipFill>
        <p:spPr>
          <a:xfrm>
            <a:off x="0" y="0"/>
            <a:ext cx="9143999" cy="2259329"/>
          </a:xfrm>
          <a:prstGeom prst="rect">
            <a:avLst/>
          </a:prstGeom>
        </p:spPr>
      </p:pic>
      <p:sp>
        <p:nvSpPr>
          <p:cNvPr id="18" name="bg object 18"/>
          <p:cNvSpPr/>
          <p:nvPr/>
        </p:nvSpPr>
        <p:spPr>
          <a:xfrm>
            <a:off x="0" y="0"/>
            <a:ext cx="9144000" cy="2204085"/>
          </a:xfrm>
          <a:custGeom>
            <a:avLst/>
            <a:gdLst/>
            <a:ahLst/>
            <a:cxnLst/>
            <a:rect l="l" t="t" r="r" b="b"/>
            <a:pathLst>
              <a:path w="9144000" h="2204085">
                <a:moveTo>
                  <a:pt x="9143999" y="0"/>
                </a:moveTo>
                <a:lnTo>
                  <a:pt x="0" y="0"/>
                </a:lnTo>
                <a:lnTo>
                  <a:pt x="0" y="2203704"/>
                </a:lnTo>
                <a:lnTo>
                  <a:pt x="9143999" y="2203704"/>
                </a:lnTo>
                <a:lnTo>
                  <a:pt x="9143999"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5101590" y="2948381"/>
            <a:ext cx="2024379" cy="391795"/>
          </a:xfrm>
          <a:prstGeom prst="rect">
            <a:avLst/>
          </a:prstGeom>
        </p:spPr>
        <p:txBody>
          <a:bodyPr wrap="square" lIns="0" tIns="0" rIns="0" bIns="0">
            <a:spAutoFit/>
          </a:bodyPr>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a:xfrm>
            <a:off x="717423" y="1559052"/>
            <a:ext cx="7709153" cy="15849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26432405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7" cstate="print"/>
          <a:stretch>
            <a:fillRect/>
          </a:stretch>
        </p:blipFill>
        <p:spPr>
          <a:xfrm>
            <a:off x="0" y="0"/>
            <a:ext cx="9143999" cy="2259329"/>
          </a:xfrm>
          <a:prstGeom prst="rect">
            <a:avLst/>
          </a:prstGeom>
        </p:spPr>
      </p:pic>
      <p:sp>
        <p:nvSpPr>
          <p:cNvPr id="18" name="bg object 18"/>
          <p:cNvSpPr/>
          <p:nvPr/>
        </p:nvSpPr>
        <p:spPr>
          <a:xfrm>
            <a:off x="0" y="0"/>
            <a:ext cx="9144000" cy="2204085"/>
          </a:xfrm>
          <a:custGeom>
            <a:avLst/>
            <a:gdLst/>
            <a:ahLst/>
            <a:cxnLst/>
            <a:rect l="l" t="t" r="r" b="b"/>
            <a:pathLst>
              <a:path w="9144000" h="2204085">
                <a:moveTo>
                  <a:pt x="9143999" y="0"/>
                </a:moveTo>
                <a:lnTo>
                  <a:pt x="0" y="0"/>
                </a:lnTo>
                <a:lnTo>
                  <a:pt x="0" y="2203704"/>
                </a:lnTo>
                <a:lnTo>
                  <a:pt x="9143999" y="2203704"/>
                </a:lnTo>
                <a:lnTo>
                  <a:pt x="9143999"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5101590" y="2948381"/>
            <a:ext cx="2024379" cy="391795"/>
          </a:xfrm>
          <a:prstGeom prst="rect">
            <a:avLst/>
          </a:prstGeom>
        </p:spPr>
        <p:txBody>
          <a:bodyPr wrap="square" lIns="0" tIns="0" rIns="0" bIns="0">
            <a:spAutoFit/>
          </a:bodyPr>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a:xfrm>
            <a:off x="717423" y="1559052"/>
            <a:ext cx="7709153" cy="15849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886085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7" cstate="print"/>
          <a:stretch>
            <a:fillRect/>
          </a:stretch>
        </p:blipFill>
        <p:spPr>
          <a:xfrm>
            <a:off x="0" y="0"/>
            <a:ext cx="9143999" cy="2259329"/>
          </a:xfrm>
          <a:prstGeom prst="rect">
            <a:avLst/>
          </a:prstGeom>
        </p:spPr>
      </p:pic>
      <p:sp>
        <p:nvSpPr>
          <p:cNvPr id="18" name="bg object 18"/>
          <p:cNvSpPr/>
          <p:nvPr/>
        </p:nvSpPr>
        <p:spPr>
          <a:xfrm>
            <a:off x="0" y="0"/>
            <a:ext cx="9144000" cy="2204085"/>
          </a:xfrm>
          <a:custGeom>
            <a:avLst/>
            <a:gdLst/>
            <a:ahLst/>
            <a:cxnLst/>
            <a:rect l="l" t="t" r="r" b="b"/>
            <a:pathLst>
              <a:path w="9144000" h="2204085">
                <a:moveTo>
                  <a:pt x="9143999" y="0"/>
                </a:moveTo>
                <a:lnTo>
                  <a:pt x="0" y="0"/>
                </a:lnTo>
                <a:lnTo>
                  <a:pt x="0" y="2203704"/>
                </a:lnTo>
                <a:lnTo>
                  <a:pt x="9143999" y="2203704"/>
                </a:lnTo>
                <a:lnTo>
                  <a:pt x="9143999"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5101590" y="2948381"/>
            <a:ext cx="2024379" cy="391795"/>
          </a:xfrm>
          <a:prstGeom prst="rect">
            <a:avLst/>
          </a:prstGeom>
        </p:spPr>
        <p:txBody>
          <a:bodyPr wrap="square" lIns="0" tIns="0" rIns="0" bIns="0">
            <a:spAutoFit/>
          </a:bodyPr>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a:xfrm>
            <a:off x="717423" y="1559052"/>
            <a:ext cx="7709153" cy="15849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1813449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DEDED"/>
          </a:solidFill>
        </p:spPr>
        <p:txBody>
          <a:bodyPr wrap="square" lIns="0" tIns="0" rIns="0" bIns="0" rtlCol="0"/>
          <a:lstStyle/>
          <a:p>
            <a:endParaRPr>
              <a:solidFill>
                <a:prstClr val="black"/>
              </a:solidFill>
            </a:endParaRPr>
          </a:p>
        </p:txBody>
      </p:sp>
      <p:pic>
        <p:nvPicPr>
          <p:cNvPr id="17" name="bg object 17"/>
          <p:cNvPicPr/>
          <p:nvPr/>
        </p:nvPicPr>
        <p:blipFill>
          <a:blip r:embed="rId7" cstate="print"/>
          <a:stretch>
            <a:fillRect/>
          </a:stretch>
        </p:blipFill>
        <p:spPr>
          <a:xfrm>
            <a:off x="0" y="0"/>
            <a:ext cx="9143999" cy="2259329"/>
          </a:xfrm>
          <a:prstGeom prst="rect">
            <a:avLst/>
          </a:prstGeom>
        </p:spPr>
      </p:pic>
      <p:sp>
        <p:nvSpPr>
          <p:cNvPr id="18" name="bg object 18"/>
          <p:cNvSpPr/>
          <p:nvPr/>
        </p:nvSpPr>
        <p:spPr>
          <a:xfrm>
            <a:off x="0" y="0"/>
            <a:ext cx="9144000" cy="2204085"/>
          </a:xfrm>
          <a:custGeom>
            <a:avLst/>
            <a:gdLst/>
            <a:ahLst/>
            <a:cxnLst/>
            <a:rect l="l" t="t" r="r" b="b"/>
            <a:pathLst>
              <a:path w="9144000" h="2204085">
                <a:moveTo>
                  <a:pt x="9143999" y="0"/>
                </a:moveTo>
                <a:lnTo>
                  <a:pt x="0" y="0"/>
                </a:lnTo>
                <a:lnTo>
                  <a:pt x="0" y="2203704"/>
                </a:lnTo>
                <a:lnTo>
                  <a:pt x="9143999" y="2203704"/>
                </a:lnTo>
                <a:lnTo>
                  <a:pt x="9143999" y="0"/>
                </a:lnTo>
                <a:close/>
              </a:path>
            </a:pathLst>
          </a:custGeom>
          <a:solidFill>
            <a:srgbClr val="134573"/>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5101590" y="2948381"/>
            <a:ext cx="2024379" cy="391795"/>
          </a:xfrm>
          <a:prstGeom prst="rect">
            <a:avLst/>
          </a:prstGeom>
        </p:spPr>
        <p:txBody>
          <a:bodyPr wrap="square" lIns="0" tIns="0" rIns="0" bIns="0">
            <a:spAutoFit/>
          </a:bodyPr>
          <a:lstStyle>
            <a:lvl1pPr>
              <a:defRPr sz="2400" b="0" i="0">
                <a:solidFill>
                  <a:schemeClr val="bg1"/>
                </a:solidFill>
                <a:latin typeface="Roboto"/>
                <a:cs typeface="Roboto"/>
              </a:defRPr>
            </a:lvl1pPr>
          </a:lstStyle>
          <a:p>
            <a:endParaRPr/>
          </a:p>
        </p:txBody>
      </p:sp>
      <p:sp>
        <p:nvSpPr>
          <p:cNvPr id="3" name="Holder 3"/>
          <p:cNvSpPr>
            <a:spLocks noGrp="1"/>
          </p:cNvSpPr>
          <p:nvPr>
            <p:ph type="body" idx="1"/>
          </p:nvPr>
        </p:nvSpPr>
        <p:spPr>
          <a:xfrm>
            <a:off x="717423" y="1559052"/>
            <a:ext cx="7709153" cy="15849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3/29/2023</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8277396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s://www.simplilearn.com/tutorials/deep-learning-tutorial/neural-network" TargetMode="Externa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 Id="rId5" Type="http://schemas.openxmlformats.org/officeDocument/2006/relationships/image" Target="../media/image33.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64534" y="4786706"/>
            <a:ext cx="3827746" cy="504625"/>
          </a:xfrm>
          <a:prstGeom prst="rect">
            <a:avLst/>
          </a:prstGeom>
        </p:spPr>
        <p:txBody>
          <a:bodyPr vert="horz" wrap="square" lIns="0" tIns="12065" rIns="0" bIns="0" rtlCol="0">
            <a:spAutoFit/>
          </a:bodyPr>
          <a:lstStyle/>
          <a:p>
            <a:pPr marL="12700">
              <a:spcBef>
                <a:spcPts val="95"/>
              </a:spcBef>
            </a:pPr>
            <a:r>
              <a:rPr sz="3200" spc="-5" dirty="0" smtClean="0">
                <a:solidFill>
                  <a:srgbClr val="FFFFFF"/>
                </a:solidFill>
                <a:latin typeface="Roboto Lt"/>
                <a:cs typeface="Roboto Lt"/>
              </a:rPr>
              <a:t>Deep</a:t>
            </a:r>
            <a:r>
              <a:rPr lang="en-IN" sz="3200" spc="-5" dirty="0" smtClean="0">
                <a:solidFill>
                  <a:srgbClr val="FFFFFF"/>
                </a:solidFill>
                <a:latin typeface="Roboto Lt"/>
                <a:cs typeface="Roboto Lt"/>
              </a:rPr>
              <a:t> Learning</a:t>
            </a:r>
            <a:endParaRPr sz="3200" dirty="0">
              <a:solidFill>
                <a:prstClr val="black"/>
              </a:solidFill>
              <a:latin typeface="Roboto Lt"/>
              <a:cs typeface="Roboto Lt"/>
            </a:endParaRPr>
          </a:p>
        </p:txBody>
      </p:sp>
      <p:sp>
        <p:nvSpPr>
          <p:cNvPr id="3" name="object 3"/>
          <p:cNvSpPr txBox="1"/>
          <p:nvPr/>
        </p:nvSpPr>
        <p:spPr>
          <a:xfrm>
            <a:off x="2771801" y="5433466"/>
            <a:ext cx="4104456" cy="639919"/>
          </a:xfrm>
          <a:prstGeom prst="rect">
            <a:avLst/>
          </a:prstGeom>
        </p:spPr>
        <p:txBody>
          <a:bodyPr vert="horz" wrap="square" lIns="0" tIns="11430" rIns="0" bIns="0" rtlCol="0">
            <a:spAutoFit/>
          </a:bodyPr>
          <a:lstStyle/>
          <a:p>
            <a:pPr marL="12700" algn="ctr">
              <a:spcBef>
                <a:spcPts val="90"/>
              </a:spcBef>
            </a:pPr>
            <a:r>
              <a:rPr lang="en-IN" sz="2000" spc="25" dirty="0" smtClean="0">
                <a:solidFill>
                  <a:srgbClr val="FFFFFF"/>
                </a:solidFill>
                <a:latin typeface="Roboto"/>
                <a:cs typeface="Roboto"/>
              </a:rPr>
              <a:t>Prof. </a:t>
            </a:r>
            <a:r>
              <a:rPr lang="en-IN" sz="2000" spc="25" dirty="0" err="1" smtClean="0">
                <a:solidFill>
                  <a:srgbClr val="FFFFFF"/>
                </a:solidFill>
                <a:latin typeface="Roboto"/>
                <a:cs typeface="Roboto"/>
              </a:rPr>
              <a:t>A.S.Gavali</a:t>
            </a:r>
            <a:endParaRPr lang="en-IN" sz="2000" spc="25" dirty="0" smtClean="0">
              <a:solidFill>
                <a:srgbClr val="FFFFFF"/>
              </a:solidFill>
              <a:latin typeface="Roboto"/>
              <a:cs typeface="Roboto"/>
            </a:endParaRPr>
          </a:p>
          <a:p>
            <a:pPr marL="12700" algn="ctr">
              <a:spcBef>
                <a:spcPts val="90"/>
              </a:spcBef>
            </a:pPr>
            <a:r>
              <a:rPr lang="en-IN" sz="2000" spc="25" dirty="0" err="1" smtClean="0">
                <a:solidFill>
                  <a:srgbClr val="FFFFFF"/>
                </a:solidFill>
                <a:latin typeface="Roboto"/>
                <a:cs typeface="Roboto"/>
              </a:rPr>
              <a:t>CSMSS,CSCOE,Aurangabad</a:t>
            </a:r>
            <a:endParaRPr sz="2000" dirty="0">
              <a:solidFill>
                <a:prstClr val="black"/>
              </a:solidFill>
              <a:latin typeface="Roboto"/>
              <a:cs typeface="Roboto"/>
            </a:endParaRPr>
          </a:p>
        </p:txBody>
      </p:sp>
    </p:spTree>
    <p:extLst>
      <p:ext uri="{BB962C8B-B14F-4D97-AF65-F5344CB8AC3E}">
        <p14:creationId xmlns:p14="http://schemas.microsoft.com/office/powerpoint/2010/main" val="1878242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5" y="538331"/>
            <a:ext cx="4176464" cy="742315"/>
          </a:xfrm>
        </p:spPr>
        <p:txBody>
          <a:bodyPr/>
          <a:lstStyle/>
          <a:p>
            <a:r>
              <a:rPr lang="en-IN" dirty="0">
                <a:solidFill>
                  <a:schemeClr val="bg1"/>
                </a:solidFill>
              </a:rPr>
              <a:t>What are Neural Networks?</a:t>
            </a:r>
            <a:r>
              <a:rPr lang="en-IN" dirty="0"/>
              <a:t/>
            </a:r>
            <a:br>
              <a:rPr lang="en-IN" dirty="0"/>
            </a:br>
            <a:endParaRPr lang="en-IN" dirty="0"/>
          </a:p>
        </p:txBody>
      </p:sp>
      <p:sp>
        <p:nvSpPr>
          <p:cNvPr id="3" name="Subtitle 2"/>
          <p:cNvSpPr>
            <a:spLocks noGrp="1"/>
          </p:cNvSpPr>
          <p:nvPr>
            <p:ph type="subTitle" idx="4"/>
          </p:nvPr>
        </p:nvSpPr>
        <p:spPr>
          <a:xfrm>
            <a:off x="0" y="2276872"/>
            <a:ext cx="9036496" cy="5262979"/>
          </a:xfrm>
        </p:spPr>
        <p:txBody>
          <a:bodyPr/>
          <a:lstStyle/>
          <a:p>
            <a:pPr algn="just"/>
            <a:endParaRPr lang="en-US" dirty="0" smtClean="0"/>
          </a:p>
          <a:p>
            <a:pPr algn="just"/>
            <a:endParaRPr lang="en-US" dirty="0"/>
          </a:p>
          <a:p>
            <a:pPr algn="just"/>
            <a:endParaRPr lang="en-US" dirty="0" smtClean="0"/>
          </a:p>
          <a:p>
            <a:pPr algn="just"/>
            <a:endParaRPr lang="en-US" dirty="0"/>
          </a:p>
          <a:p>
            <a:pPr algn="just"/>
            <a:r>
              <a:rPr lang="en-US" dirty="0" smtClean="0"/>
              <a:t>A</a:t>
            </a:r>
            <a:r>
              <a:rPr lang="en-US" dirty="0"/>
              <a:t> </a:t>
            </a:r>
            <a:r>
              <a:rPr lang="en-US" dirty="0">
                <a:hlinkClick r:id="rId2" tooltip="neural network"/>
              </a:rPr>
              <a:t>neural network</a:t>
            </a:r>
            <a:r>
              <a:rPr lang="en-US" dirty="0"/>
              <a:t> is a system modeled on the human brain, consisting of an input layer, multiple hidden layers, and an output layer. Data is fed as input to the neurons. The information is transferred to the next layer using appropriate weights and biases. The output is the final value predicted by the artificial neuron</a:t>
            </a:r>
            <a:r>
              <a:rPr lang="en-US" dirty="0" smtClean="0"/>
              <a:t>.</a:t>
            </a:r>
          </a:p>
          <a:p>
            <a:pPr algn="just"/>
            <a:endParaRPr lang="en-US" dirty="0" smtClean="0"/>
          </a:p>
          <a:p>
            <a:pPr marL="285750" indent="-285750">
              <a:buFont typeface="Arial" pitchFamily="34" charset="0"/>
              <a:buChar char="•"/>
            </a:pPr>
            <a:r>
              <a:rPr lang="en-US" dirty="0"/>
              <a:t>Each neuron in a neural network performs the following operations:</a:t>
            </a:r>
          </a:p>
          <a:p>
            <a:pPr marL="285750" indent="-285750">
              <a:buFont typeface="Arial" pitchFamily="34" charset="0"/>
              <a:buChar char="•"/>
            </a:pPr>
            <a:r>
              <a:rPr lang="en-US" dirty="0"/>
              <a:t>The product of each input and the weight of the channel it is passed over is found</a:t>
            </a:r>
          </a:p>
          <a:p>
            <a:pPr marL="285750" indent="-285750">
              <a:buFont typeface="Arial" pitchFamily="34" charset="0"/>
              <a:buChar char="•"/>
            </a:pPr>
            <a:r>
              <a:rPr lang="en-US" dirty="0"/>
              <a:t>The sum of the weighted products is computed, which is called the weighted sum</a:t>
            </a:r>
          </a:p>
          <a:p>
            <a:pPr marL="285750" indent="-285750">
              <a:buFont typeface="Arial" pitchFamily="34" charset="0"/>
              <a:buChar char="•"/>
            </a:pPr>
            <a:r>
              <a:rPr lang="en-US" dirty="0"/>
              <a:t>A bias value of the neuron is added to the weighted sum</a:t>
            </a:r>
          </a:p>
          <a:p>
            <a:pPr marL="285750" indent="-285750">
              <a:buFont typeface="Arial" pitchFamily="34" charset="0"/>
              <a:buChar char="•"/>
            </a:pPr>
            <a:r>
              <a:rPr lang="en-US" dirty="0"/>
              <a:t>The final sum is then subjected to a particular function known as the activation function</a:t>
            </a:r>
          </a:p>
          <a:p>
            <a:pPr algn="just"/>
            <a:endParaRPr lang="en-US" dirty="0"/>
          </a:p>
          <a:p>
            <a:pPr algn="just"/>
            <a:endParaRPr lang="en-US" dirty="0" smtClean="0"/>
          </a:p>
          <a:p>
            <a:pPr algn="just"/>
            <a:endParaRPr lang="en-US" dirty="0"/>
          </a:p>
          <a:p>
            <a:pPr algn="just"/>
            <a:endParaRPr lang="en-US" dirty="0" smtClean="0"/>
          </a:p>
          <a:p>
            <a:pPr algn="just"/>
            <a:endParaRPr lang="en-US" dirty="0"/>
          </a:p>
        </p:txBody>
      </p:sp>
      <p:pic>
        <p:nvPicPr>
          <p:cNvPr id="2050" name="Picture 2" descr="activ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0"/>
            <a:ext cx="5000625" cy="322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575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717423" y="2132856"/>
            <a:ext cx="7709153" cy="4431983"/>
          </a:xfrm>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a:t>
            </a:r>
            <a:r>
              <a:rPr lang="en-US" dirty="0"/>
              <a:t>cost function is one of the significant components of a neural network. </a:t>
            </a:r>
            <a:endParaRPr lang="en-US" dirty="0" smtClean="0"/>
          </a:p>
          <a:p>
            <a:r>
              <a:rPr lang="en-US" dirty="0" smtClean="0"/>
              <a:t>The </a:t>
            </a:r>
            <a:r>
              <a:rPr lang="en-US" dirty="0"/>
              <a:t>cost value is the difference between the neural nets predicted output and the actual output from a set of labeled training data</a:t>
            </a:r>
            <a:r>
              <a:rPr lang="en-US" dirty="0" smtClean="0"/>
              <a:t>.</a:t>
            </a:r>
          </a:p>
          <a:p>
            <a:r>
              <a:rPr lang="en-US" dirty="0" smtClean="0"/>
              <a:t> </a:t>
            </a:r>
            <a:r>
              <a:rPr lang="en-US" dirty="0"/>
              <a:t>The least-cost value is obtained by making adjustments to the weights and biases iteratively throughout the training process</a:t>
            </a:r>
            <a:r>
              <a:rPr lang="en-US" dirty="0" smtClean="0"/>
              <a:t>.</a:t>
            </a:r>
          </a:p>
          <a:p>
            <a:endParaRPr lang="en-US" dirty="0"/>
          </a:p>
          <a:p>
            <a:endParaRPr lang="en-US" dirty="0" smtClean="0"/>
          </a:p>
          <a:p>
            <a:r>
              <a:rPr lang="en-US" dirty="0" smtClean="0"/>
              <a:t/>
            </a:r>
            <a:br>
              <a:rPr lang="en-US" dirty="0" smtClean="0"/>
            </a:br>
            <a:endParaRPr lang="en-IN" dirty="0"/>
          </a:p>
        </p:txBody>
      </p:sp>
      <p:sp>
        <p:nvSpPr>
          <p:cNvPr id="4" name="Rectangle 3"/>
          <p:cNvSpPr/>
          <p:nvPr/>
        </p:nvSpPr>
        <p:spPr>
          <a:xfrm>
            <a:off x="1187624" y="692696"/>
            <a:ext cx="4320480" cy="584775"/>
          </a:xfrm>
          <a:prstGeom prst="rect">
            <a:avLst/>
          </a:prstGeom>
        </p:spPr>
        <p:txBody>
          <a:bodyPr wrap="square">
            <a:spAutoFit/>
          </a:bodyPr>
          <a:lstStyle/>
          <a:p>
            <a:r>
              <a:rPr lang="en-US" sz="3200" dirty="0" smtClean="0">
                <a:solidFill>
                  <a:schemeClr val="bg1"/>
                </a:solidFill>
              </a:rPr>
              <a:t>Cost Function</a:t>
            </a:r>
            <a:endParaRPr lang="en-US" sz="3200"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16632"/>
            <a:ext cx="5231507"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854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8381"/>
            <a:ext cx="8604448" cy="553998"/>
          </a:xfrm>
        </p:spPr>
        <p:txBody>
          <a:bodyPr/>
          <a:lstStyle/>
          <a:p>
            <a:r>
              <a:rPr lang="en-US" sz="1800" dirty="0" smtClean="0">
                <a:solidFill>
                  <a:schemeClr val="tx1"/>
                </a:solidFill>
              </a:rPr>
              <a:t>Suppose we have to train the </a:t>
            </a:r>
            <a:r>
              <a:rPr lang="en-US" sz="1800" dirty="0">
                <a:solidFill>
                  <a:schemeClr val="tx1"/>
                </a:solidFill>
              </a:rPr>
              <a:t>neural </a:t>
            </a:r>
            <a:r>
              <a:rPr lang="en-US" sz="1800" dirty="0">
                <a:solidFill>
                  <a:schemeClr val="tx1"/>
                </a:solidFill>
                <a:latin typeface="+mj-lt"/>
              </a:rPr>
              <a:t>network</a:t>
            </a:r>
            <a:r>
              <a:rPr lang="en-US" sz="1800" dirty="0">
                <a:solidFill>
                  <a:schemeClr val="tx1"/>
                </a:solidFill>
              </a:rPr>
              <a:t> </a:t>
            </a:r>
            <a:r>
              <a:rPr lang="en-US" sz="1800" dirty="0" smtClean="0">
                <a:solidFill>
                  <a:schemeClr val="tx1"/>
                </a:solidFill>
              </a:rPr>
              <a:t>to identify shapes </a:t>
            </a:r>
            <a:r>
              <a:rPr lang="en-US" sz="1800" dirty="0" err="1" smtClean="0">
                <a:solidFill>
                  <a:schemeClr val="tx1"/>
                </a:solidFill>
              </a:rPr>
              <a:t>i.e</a:t>
            </a:r>
            <a:r>
              <a:rPr lang="en-US" sz="1800" dirty="0" smtClean="0">
                <a:solidFill>
                  <a:schemeClr val="tx1"/>
                </a:solidFill>
              </a:rPr>
              <a:t> </a:t>
            </a:r>
            <a:r>
              <a:rPr lang="en-US" sz="1800" dirty="0" err="1" smtClean="0">
                <a:solidFill>
                  <a:schemeClr val="tx1"/>
                </a:solidFill>
              </a:rPr>
              <a:t>circle,square</a:t>
            </a:r>
            <a:r>
              <a:rPr lang="en-US" sz="1800" dirty="0" smtClean="0">
                <a:solidFill>
                  <a:schemeClr val="tx1"/>
                </a:solidFill>
              </a:rPr>
              <a:t> etc. Consider the </a:t>
            </a:r>
            <a:r>
              <a:rPr lang="en-US" sz="1800" dirty="0">
                <a:solidFill>
                  <a:schemeClr val="tx1"/>
                </a:solidFill>
              </a:rPr>
              <a:t>shapes are images of 28*28 pixels.</a:t>
            </a:r>
            <a:endParaRPr lang="en-IN" sz="1800" dirty="0">
              <a:solidFill>
                <a:schemeClr val="tx1"/>
              </a:solidFill>
            </a:endParaRPr>
          </a:p>
        </p:txBody>
      </p:sp>
      <p:sp>
        <p:nvSpPr>
          <p:cNvPr id="3" name="Text Placeholder 2"/>
          <p:cNvSpPr>
            <a:spLocks noGrp="1"/>
          </p:cNvSpPr>
          <p:nvPr>
            <p:ph type="body" idx="1"/>
          </p:nvPr>
        </p:nvSpPr>
        <p:spPr>
          <a:xfrm>
            <a:off x="611560" y="332656"/>
            <a:ext cx="7709153" cy="769441"/>
          </a:xfrm>
        </p:spPr>
        <p:txBody>
          <a:bodyPr/>
          <a:lstStyle/>
          <a:p>
            <a:r>
              <a:rPr lang="en-US" sz="3200" dirty="0">
                <a:solidFill>
                  <a:schemeClr val="bg1"/>
                </a:solidFill>
              </a:rPr>
              <a:t>How Do Neural Networks Work?</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077072"/>
            <a:ext cx="14478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401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052737"/>
            <a:ext cx="6768752" cy="504056"/>
          </a:xfrm>
        </p:spPr>
        <p:txBody>
          <a:bodyPr/>
          <a:lstStyle/>
          <a:p>
            <a:r>
              <a:rPr lang="en-US" dirty="0"/>
              <a:t>How Do Neural Networks Work?</a:t>
            </a:r>
            <a:br>
              <a:rPr lang="en-US" dirty="0"/>
            </a:br>
            <a:endParaRPr lang="en-IN" dirty="0"/>
          </a:p>
        </p:txBody>
      </p:sp>
      <p:sp>
        <p:nvSpPr>
          <p:cNvPr id="3" name="Text Placeholder 2"/>
          <p:cNvSpPr>
            <a:spLocks noGrp="1"/>
          </p:cNvSpPr>
          <p:nvPr>
            <p:ph type="body" idx="1"/>
          </p:nvPr>
        </p:nvSpPr>
        <p:spPr>
          <a:xfrm>
            <a:off x="755576" y="2348880"/>
            <a:ext cx="7709153" cy="1152128"/>
          </a:xfrm>
        </p:spPr>
        <p:txBody>
          <a:bodyPr/>
          <a:lstStyle/>
          <a:p>
            <a:r>
              <a:rPr lang="en-IN" dirty="0" smtClean="0"/>
              <a:t>Step 1:</a:t>
            </a:r>
            <a:r>
              <a:rPr lang="en-US" dirty="0"/>
              <a:t>Each pixel is fed as input to the neurons in the first layer. Hidden layers improve the accuracy of the output. Data is passed on from layer to layer overweight channels. Each neuron in one layer is weighted to each of the neurons in the next layer.</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717032"/>
            <a:ext cx="6624736"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876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052737"/>
            <a:ext cx="6768752" cy="504056"/>
          </a:xfrm>
        </p:spPr>
        <p:txBody>
          <a:bodyPr/>
          <a:lstStyle/>
          <a:p>
            <a:r>
              <a:rPr lang="en-US" dirty="0"/>
              <a:t>How Do Neural Networks Work?</a:t>
            </a:r>
            <a:br>
              <a:rPr lang="en-US" dirty="0"/>
            </a:br>
            <a:endParaRPr lang="en-IN" dirty="0"/>
          </a:p>
        </p:txBody>
      </p:sp>
      <p:sp>
        <p:nvSpPr>
          <p:cNvPr id="3" name="Text Placeholder 2"/>
          <p:cNvSpPr>
            <a:spLocks noGrp="1"/>
          </p:cNvSpPr>
          <p:nvPr>
            <p:ph type="body" idx="1"/>
          </p:nvPr>
        </p:nvSpPr>
        <p:spPr>
          <a:xfrm>
            <a:off x="395536" y="2132856"/>
            <a:ext cx="8352928" cy="2709014"/>
          </a:xfrm>
        </p:spPr>
        <p:txBody>
          <a:bodyPr/>
          <a:lstStyle/>
          <a:p>
            <a:r>
              <a:rPr lang="en-IN" dirty="0" smtClean="0"/>
              <a:t>Step 2:</a:t>
            </a:r>
            <a:r>
              <a:rPr lang="en-US" dirty="0" smtClean="0"/>
              <a:t>Each </a:t>
            </a:r>
            <a:r>
              <a:rPr lang="en-US" dirty="0"/>
              <a:t>neuron in the first hidden layer takes a subset of the inputs and processes it. All the inputs are multiplied by their respective weights and a bias is added. The output of the weighted sum is applied to an activation function. The results of the activation function determine which neurons will be activated in the following layer.</a:t>
            </a:r>
          </a:p>
          <a:p>
            <a:r>
              <a:rPr lang="en-US" dirty="0"/>
              <a:t>Step 1: x1*w1 + x2*w2 + b1</a:t>
            </a:r>
          </a:p>
          <a:p>
            <a:r>
              <a:rPr lang="en-US" dirty="0"/>
              <a:t>Step 2: Φ(x1* w1 + x2*w2 + b1)</a:t>
            </a:r>
          </a:p>
          <a:p>
            <a:r>
              <a:rPr lang="en-US" dirty="0"/>
              <a:t>where Φ is an activation function</a:t>
            </a:r>
          </a:p>
          <a:p>
            <a:r>
              <a:rPr lang="en-US" dirty="0"/>
              <a:t/>
            </a:r>
            <a:br>
              <a:rPr lang="en-US"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573016"/>
            <a:ext cx="532859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65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268760"/>
            <a:ext cx="5400600" cy="648072"/>
          </a:xfrm>
        </p:spPr>
        <p:txBody>
          <a:bodyPr/>
          <a:lstStyle/>
          <a:p>
            <a:r>
              <a:rPr lang="en-US" dirty="0"/>
              <a:t>How Do Neural Networks Work?</a:t>
            </a:r>
            <a:endParaRPr lang="en-IN" dirty="0"/>
          </a:p>
        </p:txBody>
      </p:sp>
      <p:sp>
        <p:nvSpPr>
          <p:cNvPr id="3" name="Text Placeholder 2"/>
          <p:cNvSpPr>
            <a:spLocks noGrp="1"/>
          </p:cNvSpPr>
          <p:nvPr>
            <p:ph type="body" idx="1"/>
          </p:nvPr>
        </p:nvSpPr>
        <p:spPr>
          <a:xfrm>
            <a:off x="683568" y="2420889"/>
            <a:ext cx="8213209" cy="1080120"/>
          </a:xfrm>
        </p:spPr>
        <p:txBody>
          <a:bodyPr/>
          <a:lstStyle/>
          <a:p>
            <a:r>
              <a:rPr lang="en-US" dirty="0"/>
              <a:t>The </a:t>
            </a:r>
            <a:r>
              <a:rPr lang="en-US" dirty="0" smtClean="0"/>
              <a:t>previous </a:t>
            </a:r>
            <a:r>
              <a:rPr lang="en-US" dirty="0"/>
              <a:t>steps are performed again to ensure the information reaches the output layer, after which a single neuron in the output layer gets activated based on the activation function’s value.</a:t>
            </a:r>
          </a:p>
          <a:p>
            <a:r>
              <a:rPr lang="en-US" dirty="0"/>
              <a:t/>
            </a:r>
            <a:br>
              <a:rPr lang="en-US"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501008"/>
            <a:ext cx="561662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595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268760"/>
            <a:ext cx="5400600" cy="648072"/>
          </a:xfrm>
        </p:spPr>
        <p:txBody>
          <a:bodyPr/>
          <a:lstStyle/>
          <a:p>
            <a:r>
              <a:rPr lang="en-US" dirty="0"/>
              <a:t>How Do Neural Networks Work?</a:t>
            </a:r>
            <a:endParaRPr lang="en-IN" dirty="0"/>
          </a:p>
        </p:txBody>
      </p:sp>
      <p:sp>
        <p:nvSpPr>
          <p:cNvPr id="3" name="Text Placeholder 2"/>
          <p:cNvSpPr>
            <a:spLocks noGrp="1"/>
          </p:cNvSpPr>
          <p:nvPr>
            <p:ph type="body" idx="1"/>
          </p:nvPr>
        </p:nvSpPr>
        <p:spPr>
          <a:xfrm>
            <a:off x="683568" y="2420889"/>
            <a:ext cx="8213209" cy="1661993"/>
          </a:xfrm>
        </p:spPr>
        <p:txBody>
          <a:bodyPr/>
          <a:lstStyle/>
          <a:p>
            <a:r>
              <a:rPr lang="en-US" dirty="0"/>
              <a:t>The </a:t>
            </a:r>
            <a:r>
              <a:rPr lang="en-US" dirty="0" smtClean="0"/>
              <a:t>previous </a:t>
            </a:r>
            <a:r>
              <a:rPr lang="en-US" dirty="0"/>
              <a:t>steps are performed again to ensure the information reaches the output layer, after which a single neuron in the output layer gets activated based on the activation function’s value</a:t>
            </a:r>
            <a:r>
              <a:rPr lang="en-US" dirty="0" smtClean="0"/>
              <a:t>.</a:t>
            </a:r>
            <a:r>
              <a:rPr lang="en-US" dirty="0"/>
              <a:t> As you can see, our actual input was a square, but the neural network predicted the output as a circle. So, what went wrong?</a:t>
            </a:r>
          </a:p>
          <a:p>
            <a:r>
              <a:rPr lang="en-US" dirty="0"/>
              <a:t/>
            </a:r>
            <a:br>
              <a:rPr lang="en-US"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861048"/>
            <a:ext cx="561662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546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268760"/>
            <a:ext cx="5400600" cy="648072"/>
          </a:xfrm>
        </p:spPr>
        <p:txBody>
          <a:bodyPr/>
          <a:lstStyle/>
          <a:p>
            <a:r>
              <a:rPr lang="en-US" dirty="0"/>
              <a:t>How Do Neural Networks Work?</a:t>
            </a:r>
            <a:endParaRPr lang="en-IN" dirty="0"/>
          </a:p>
        </p:txBody>
      </p:sp>
      <p:sp>
        <p:nvSpPr>
          <p:cNvPr id="3" name="Text Placeholder 2"/>
          <p:cNvSpPr>
            <a:spLocks noGrp="1"/>
          </p:cNvSpPr>
          <p:nvPr>
            <p:ph type="body" idx="1"/>
          </p:nvPr>
        </p:nvSpPr>
        <p:spPr>
          <a:xfrm>
            <a:off x="683568" y="2132857"/>
            <a:ext cx="8213209" cy="1944216"/>
          </a:xfrm>
        </p:spPr>
        <p:txBody>
          <a:bodyPr/>
          <a:lstStyle/>
          <a:p>
            <a:r>
              <a:rPr lang="en-US" dirty="0"/>
              <a:t>The neural network has to be trained until the predicted output is correct and the predicted output is compared to the actual output by calculating the cost function. </a:t>
            </a:r>
          </a:p>
          <a:p>
            <a:r>
              <a:rPr lang="en-US" dirty="0"/>
              <a:t>The cost function is calculated using the formula where Y is the actual value and Y hat is the predicted value. The cost function determines the error in the prediction and reports it back to the neural network. This is called </a:t>
            </a:r>
            <a:r>
              <a:rPr lang="en-US" dirty="0" err="1"/>
              <a:t>backpropagation</a:t>
            </a:r>
            <a:r>
              <a:rPr lang="en-US" dirty="0"/>
              <a:t>.</a:t>
            </a:r>
          </a:p>
          <a:p>
            <a:r>
              <a:rPr lang="en-US" dirty="0"/>
              <a:t/>
            </a:r>
            <a:br>
              <a:rPr lang="en-US"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861048"/>
            <a:ext cx="561662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526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268760"/>
            <a:ext cx="5400600" cy="648072"/>
          </a:xfrm>
        </p:spPr>
        <p:txBody>
          <a:bodyPr/>
          <a:lstStyle/>
          <a:p>
            <a:r>
              <a:rPr lang="en-US" dirty="0"/>
              <a:t>How Do Neural Networks Work?</a:t>
            </a:r>
            <a:endParaRPr lang="en-IN" dirty="0"/>
          </a:p>
        </p:txBody>
      </p:sp>
      <p:sp>
        <p:nvSpPr>
          <p:cNvPr id="3" name="Text Placeholder 2"/>
          <p:cNvSpPr>
            <a:spLocks noGrp="1"/>
          </p:cNvSpPr>
          <p:nvPr>
            <p:ph type="body" idx="1"/>
          </p:nvPr>
        </p:nvSpPr>
        <p:spPr>
          <a:xfrm>
            <a:off x="683568" y="2132857"/>
            <a:ext cx="8213209" cy="1661993"/>
          </a:xfrm>
        </p:spPr>
        <p:txBody>
          <a:bodyPr/>
          <a:lstStyle/>
          <a:p>
            <a:endParaRPr lang="en-US" dirty="0" smtClean="0"/>
          </a:p>
          <a:p>
            <a:r>
              <a:rPr lang="en-US" dirty="0" smtClean="0"/>
              <a:t>The </a:t>
            </a:r>
            <a:r>
              <a:rPr lang="en-US" dirty="0"/>
              <a:t>weights are adjusted to reduce the error. The network is trained with the new weights.</a:t>
            </a:r>
          </a:p>
          <a:p>
            <a:r>
              <a:rPr lang="en-US" dirty="0"/>
              <a:t/>
            </a:r>
            <a:br>
              <a:rPr lang="en-US" dirty="0"/>
            </a:br>
            <a:r>
              <a:rPr lang="en-US" dirty="0"/>
              <a:t/>
            </a:r>
            <a:br>
              <a:rPr lang="en-US" dirty="0"/>
            </a:br>
            <a:endParaRPr lang="en-IN" dirty="0"/>
          </a:p>
        </p:txBody>
      </p:sp>
      <p:pic>
        <p:nvPicPr>
          <p:cNvPr id="7170" name="Picture 2" descr="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356992"/>
            <a:ext cx="47244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925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268760"/>
            <a:ext cx="5400600" cy="648072"/>
          </a:xfrm>
        </p:spPr>
        <p:txBody>
          <a:bodyPr/>
          <a:lstStyle/>
          <a:p>
            <a:r>
              <a:rPr lang="en-US" dirty="0"/>
              <a:t>How Do Neural Networks Work?</a:t>
            </a:r>
            <a:endParaRPr lang="en-IN" dirty="0"/>
          </a:p>
        </p:txBody>
      </p:sp>
      <p:sp>
        <p:nvSpPr>
          <p:cNvPr id="3" name="Text Placeholder 2"/>
          <p:cNvSpPr>
            <a:spLocks noGrp="1"/>
          </p:cNvSpPr>
          <p:nvPr>
            <p:ph type="body" idx="1"/>
          </p:nvPr>
        </p:nvSpPr>
        <p:spPr>
          <a:xfrm>
            <a:off x="683568" y="2132857"/>
            <a:ext cx="8213209" cy="1384995"/>
          </a:xfrm>
        </p:spPr>
        <p:txBody>
          <a:bodyPr/>
          <a:lstStyle/>
          <a:p>
            <a:endParaRPr lang="en-US" dirty="0" smtClean="0"/>
          </a:p>
          <a:p>
            <a:r>
              <a:rPr lang="en-US" dirty="0"/>
              <a:t>Once again, the cost is determined and the </a:t>
            </a:r>
            <a:r>
              <a:rPr lang="en-US" dirty="0" err="1"/>
              <a:t>backpropagation</a:t>
            </a:r>
            <a:r>
              <a:rPr lang="en-US" dirty="0"/>
              <a:t> procedure is continued until the cost cannot be reduced any further.</a:t>
            </a:r>
            <a:br>
              <a:rPr lang="en-US" dirty="0"/>
            </a:br>
            <a:r>
              <a:rPr lang="en-US" dirty="0"/>
              <a:t/>
            </a:r>
            <a:br>
              <a:rPr lang="en-US" dirty="0"/>
            </a:br>
            <a:endParaRPr lang="en-IN" dirty="0"/>
          </a:p>
        </p:txBody>
      </p:sp>
      <p:pic>
        <p:nvPicPr>
          <p:cNvPr id="11266" name="Picture 2" descr="squ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4724400" cy="2371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9552" y="6021288"/>
            <a:ext cx="9147537" cy="369332"/>
          </a:xfrm>
          <a:prstGeom prst="rect">
            <a:avLst/>
          </a:prstGeom>
          <a:noFill/>
        </p:spPr>
        <p:txBody>
          <a:bodyPr wrap="square" rtlCol="0">
            <a:spAutoFit/>
          </a:bodyPr>
          <a:lstStyle/>
          <a:p>
            <a:r>
              <a:rPr lang="en-US" dirty="0"/>
              <a:t>Similarly, our network can be trained to predict circles and triangles too. </a:t>
            </a:r>
            <a:endParaRPr lang="en-IN" dirty="0"/>
          </a:p>
        </p:txBody>
      </p:sp>
    </p:spTree>
    <p:extLst>
      <p:ext uri="{BB962C8B-B14F-4D97-AF65-F5344CB8AC3E}">
        <p14:creationId xmlns:p14="http://schemas.microsoft.com/office/powerpoint/2010/main" val="3757379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677" y="601471"/>
            <a:ext cx="3230880" cy="391160"/>
          </a:xfrm>
          <a:prstGeom prst="rect">
            <a:avLst/>
          </a:prstGeom>
        </p:spPr>
        <p:txBody>
          <a:bodyPr vert="horz" wrap="square" lIns="0" tIns="12700" rIns="0" bIns="0" rtlCol="0">
            <a:spAutoFit/>
          </a:bodyPr>
          <a:lstStyle/>
          <a:p>
            <a:pPr marL="12700">
              <a:lnSpc>
                <a:spcPct val="100000"/>
              </a:lnSpc>
              <a:spcBef>
                <a:spcPts val="100"/>
              </a:spcBef>
            </a:pPr>
            <a:r>
              <a:rPr spc="-10" dirty="0">
                <a:latin typeface="Roboto Lt"/>
                <a:cs typeface="Roboto Lt"/>
              </a:rPr>
              <a:t>What</a:t>
            </a:r>
            <a:r>
              <a:rPr spc="-25" dirty="0">
                <a:latin typeface="Roboto Lt"/>
                <a:cs typeface="Roboto Lt"/>
              </a:rPr>
              <a:t> </a:t>
            </a:r>
            <a:r>
              <a:rPr spc="-5" dirty="0">
                <a:latin typeface="Roboto Lt"/>
                <a:cs typeface="Roboto Lt"/>
              </a:rPr>
              <a:t>is</a:t>
            </a:r>
            <a:r>
              <a:rPr spc="-25" dirty="0">
                <a:latin typeface="Roboto Lt"/>
                <a:cs typeface="Roboto Lt"/>
              </a:rPr>
              <a:t> </a:t>
            </a:r>
            <a:r>
              <a:rPr dirty="0">
                <a:latin typeface="Roboto Lt"/>
                <a:cs typeface="Roboto Lt"/>
              </a:rPr>
              <a:t>Deep</a:t>
            </a:r>
            <a:r>
              <a:rPr spc="-25" dirty="0">
                <a:latin typeface="Roboto Lt"/>
                <a:cs typeface="Roboto Lt"/>
              </a:rPr>
              <a:t> </a:t>
            </a:r>
            <a:r>
              <a:rPr spc="-10" dirty="0">
                <a:latin typeface="Roboto Lt"/>
                <a:cs typeface="Roboto Lt"/>
              </a:rPr>
              <a:t>Learning?</a:t>
            </a:r>
          </a:p>
        </p:txBody>
      </p:sp>
      <p:grpSp>
        <p:nvGrpSpPr>
          <p:cNvPr id="3" name="object 3"/>
          <p:cNvGrpSpPr/>
          <p:nvPr/>
        </p:nvGrpSpPr>
        <p:grpSpPr>
          <a:xfrm>
            <a:off x="664463" y="1527047"/>
            <a:ext cx="7816215" cy="1405890"/>
            <a:chOff x="664463" y="1527047"/>
            <a:chExt cx="7816215" cy="1405890"/>
          </a:xfrm>
        </p:grpSpPr>
        <p:pic>
          <p:nvPicPr>
            <p:cNvPr id="4" name="object 4"/>
            <p:cNvPicPr/>
            <p:nvPr/>
          </p:nvPicPr>
          <p:blipFill>
            <a:blip r:embed="rId2" cstate="print"/>
            <a:stretch>
              <a:fillRect/>
            </a:stretch>
          </p:blipFill>
          <p:spPr>
            <a:xfrm>
              <a:off x="664463" y="1527047"/>
              <a:ext cx="7815833" cy="1405889"/>
            </a:xfrm>
            <a:prstGeom prst="rect">
              <a:avLst/>
            </a:prstGeom>
          </p:spPr>
        </p:pic>
        <p:sp>
          <p:nvSpPr>
            <p:cNvPr id="5" name="object 5"/>
            <p:cNvSpPr/>
            <p:nvPr/>
          </p:nvSpPr>
          <p:spPr>
            <a:xfrm>
              <a:off x="1981200" y="1559051"/>
              <a:ext cx="6445250" cy="1295400"/>
            </a:xfrm>
            <a:custGeom>
              <a:avLst/>
              <a:gdLst/>
              <a:ahLst/>
              <a:cxnLst/>
              <a:rect l="l" t="t" r="r" b="b"/>
              <a:pathLst>
                <a:path w="6445250" h="1295400">
                  <a:moveTo>
                    <a:pt x="0" y="1295400"/>
                  </a:moveTo>
                  <a:lnTo>
                    <a:pt x="6444996" y="1295400"/>
                  </a:lnTo>
                  <a:lnTo>
                    <a:pt x="6444996" y="0"/>
                  </a:lnTo>
                  <a:lnTo>
                    <a:pt x="0" y="0"/>
                  </a:lnTo>
                  <a:lnTo>
                    <a:pt x="0" y="1295400"/>
                  </a:lnTo>
                  <a:close/>
                </a:path>
              </a:pathLst>
            </a:custGeom>
            <a:solidFill>
              <a:srgbClr val="FFFFFF"/>
            </a:solidFill>
          </p:spPr>
          <p:txBody>
            <a:bodyPr wrap="square" lIns="0" tIns="0" rIns="0" bIns="0" rtlCol="0"/>
            <a:lstStyle/>
            <a:p>
              <a:endParaRPr>
                <a:solidFill>
                  <a:prstClr val="black"/>
                </a:solidFill>
              </a:endParaRPr>
            </a:p>
          </p:txBody>
        </p:sp>
        <p:sp>
          <p:nvSpPr>
            <p:cNvPr id="6" name="object 6"/>
            <p:cNvSpPr/>
            <p:nvPr/>
          </p:nvSpPr>
          <p:spPr>
            <a:xfrm>
              <a:off x="720851" y="1559051"/>
              <a:ext cx="7705725" cy="1295400"/>
            </a:xfrm>
            <a:custGeom>
              <a:avLst/>
              <a:gdLst/>
              <a:ahLst/>
              <a:cxnLst/>
              <a:rect l="l" t="t" r="r" b="b"/>
              <a:pathLst>
                <a:path w="7705725" h="1295400">
                  <a:moveTo>
                    <a:pt x="0" y="1295400"/>
                  </a:moveTo>
                  <a:lnTo>
                    <a:pt x="7705344" y="1295400"/>
                  </a:lnTo>
                  <a:lnTo>
                    <a:pt x="7705344" y="0"/>
                  </a:lnTo>
                  <a:lnTo>
                    <a:pt x="0" y="0"/>
                  </a:lnTo>
                  <a:lnTo>
                    <a:pt x="0" y="1295400"/>
                  </a:lnTo>
                  <a:close/>
                </a:path>
              </a:pathLst>
            </a:custGeom>
            <a:ln w="3175">
              <a:solidFill>
                <a:srgbClr val="D9D9D9"/>
              </a:solidFill>
            </a:ln>
          </p:spPr>
          <p:txBody>
            <a:bodyPr wrap="square" lIns="0" tIns="0" rIns="0" bIns="0" rtlCol="0"/>
            <a:lstStyle/>
            <a:p>
              <a:endParaRPr>
                <a:solidFill>
                  <a:prstClr val="black"/>
                </a:solidFill>
              </a:endParaRPr>
            </a:p>
          </p:txBody>
        </p:sp>
        <p:sp>
          <p:nvSpPr>
            <p:cNvPr id="7" name="object 7"/>
            <p:cNvSpPr/>
            <p:nvPr/>
          </p:nvSpPr>
          <p:spPr>
            <a:xfrm>
              <a:off x="719327" y="1557527"/>
              <a:ext cx="1262380" cy="1295400"/>
            </a:xfrm>
            <a:custGeom>
              <a:avLst/>
              <a:gdLst/>
              <a:ahLst/>
              <a:cxnLst/>
              <a:rect l="l" t="t" r="r" b="b"/>
              <a:pathLst>
                <a:path w="1262380" h="1295400">
                  <a:moveTo>
                    <a:pt x="1261872" y="0"/>
                  </a:moveTo>
                  <a:lnTo>
                    <a:pt x="0" y="0"/>
                  </a:lnTo>
                  <a:lnTo>
                    <a:pt x="0" y="1295400"/>
                  </a:lnTo>
                  <a:lnTo>
                    <a:pt x="1261872" y="1295400"/>
                  </a:lnTo>
                  <a:lnTo>
                    <a:pt x="1261872" y="0"/>
                  </a:lnTo>
                  <a:close/>
                </a:path>
              </a:pathLst>
            </a:custGeom>
            <a:solidFill>
              <a:srgbClr val="DBEDF4"/>
            </a:solidFill>
          </p:spPr>
          <p:txBody>
            <a:bodyPr wrap="square" lIns="0" tIns="0" rIns="0" bIns="0" rtlCol="0"/>
            <a:lstStyle/>
            <a:p>
              <a:endParaRPr>
                <a:solidFill>
                  <a:prstClr val="black"/>
                </a:solidFill>
              </a:endParaRPr>
            </a:p>
          </p:txBody>
        </p:sp>
      </p:grpSp>
      <p:sp>
        <p:nvSpPr>
          <p:cNvPr id="8" name="object 8"/>
          <p:cNvSpPr txBox="1"/>
          <p:nvPr/>
        </p:nvSpPr>
        <p:spPr>
          <a:xfrm>
            <a:off x="720851" y="1559052"/>
            <a:ext cx="7705725" cy="904735"/>
          </a:xfrm>
          <a:prstGeom prst="rect">
            <a:avLst/>
          </a:prstGeom>
          <a:ln w="3175">
            <a:solidFill>
              <a:srgbClr val="D9D9D9"/>
            </a:solidFill>
          </a:ln>
        </p:spPr>
        <p:txBody>
          <a:bodyPr vert="horz" wrap="square" lIns="0" tIns="4445" rIns="0" bIns="0" rtlCol="0">
            <a:spAutoFit/>
          </a:bodyPr>
          <a:lstStyle/>
          <a:p>
            <a:pPr>
              <a:spcBef>
                <a:spcPts val="35"/>
              </a:spcBef>
            </a:pPr>
            <a:endParaRPr sz="2650" dirty="0">
              <a:solidFill>
                <a:prstClr val="black"/>
              </a:solidFill>
              <a:latin typeface="Times New Roman"/>
              <a:cs typeface="Times New Roman"/>
            </a:endParaRPr>
          </a:p>
          <a:p>
            <a:pPr marL="1451610" marR="628650">
              <a:spcBef>
                <a:spcPts val="5"/>
              </a:spcBef>
            </a:pPr>
            <a:r>
              <a:rPr sz="1600" dirty="0">
                <a:solidFill>
                  <a:srgbClr val="F57B00"/>
                </a:solidFill>
                <a:latin typeface="Roboto Lt"/>
                <a:cs typeface="Roboto Lt"/>
              </a:rPr>
              <a:t>Part</a:t>
            </a:r>
            <a:r>
              <a:rPr sz="1600" spc="20" dirty="0">
                <a:solidFill>
                  <a:srgbClr val="F57B00"/>
                </a:solidFill>
                <a:latin typeface="Roboto Lt"/>
                <a:cs typeface="Roboto Lt"/>
              </a:rPr>
              <a:t> </a:t>
            </a:r>
            <a:r>
              <a:rPr sz="1600" dirty="0">
                <a:solidFill>
                  <a:srgbClr val="F57B00"/>
                </a:solidFill>
                <a:latin typeface="Roboto Lt"/>
                <a:cs typeface="Roboto Lt"/>
              </a:rPr>
              <a:t>of</a:t>
            </a:r>
            <a:r>
              <a:rPr sz="1600" spc="-5" dirty="0">
                <a:solidFill>
                  <a:srgbClr val="F57B00"/>
                </a:solidFill>
                <a:latin typeface="Roboto Lt"/>
                <a:cs typeface="Roboto Lt"/>
              </a:rPr>
              <a:t> </a:t>
            </a:r>
            <a:r>
              <a:rPr sz="1600" dirty="0">
                <a:solidFill>
                  <a:srgbClr val="F57B00"/>
                </a:solidFill>
                <a:latin typeface="Roboto Lt"/>
                <a:cs typeface="Roboto Lt"/>
              </a:rPr>
              <a:t>the</a:t>
            </a:r>
            <a:r>
              <a:rPr sz="1600" spc="-15" dirty="0">
                <a:solidFill>
                  <a:srgbClr val="F57B00"/>
                </a:solidFill>
                <a:latin typeface="Roboto Lt"/>
                <a:cs typeface="Roboto Lt"/>
              </a:rPr>
              <a:t> </a:t>
            </a:r>
            <a:r>
              <a:rPr sz="1600" dirty="0">
                <a:solidFill>
                  <a:srgbClr val="F57B00"/>
                </a:solidFill>
                <a:latin typeface="Roboto Lt"/>
                <a:cs typeface="Roboto Lt"/>
              </a:rPr>
              <a:t>machine</a:t>
            </a:r>
            <a:r>
              <a:rPr sz="1600" spc="-20" dirty="0">
                <a:solidFill>
                  <a:srgbClr val="F57B00"/>
                </a:solidFill>
                <a:latin typeface="Roboto Lt"/>
                <a:cs typeface="Roboto Lt"/>
              </a:rPr>
              <a:t> </a:t>
            </a:r>
            <a:r>
              <a:rPr sz="1600" dirty="0">
                <a:solidFill>
                  <a:srgbClr val="F57B00"/>
                </a:solidFill>
                <a:latin typeface="Roboto Lt"/>
                <a:cs typeface="Roboto Lt"/>
              </a:rPr>
              <a:t>learning </a:t>
            </a:r>
            <a:r>
              <a:rPr sz="1600" dirty="0">
                <a:solidFill>
                  <a:srgbClr val="434343"/>
                </a:solidFill>
                <a:latin typeface="Roboto Lt"/>
                <a:cs typeface="Roboto Lt"/>
              </a:rPr>
              <a:t>field</a:t>
            </a:r>
            <a:r>
              <a:rPr sz="1600" spc="-35" dirty="0">
                <a:solidFill>
                  <a:srgbClr val="434343"/>
                </a:solidFill>
                <a:latin typeface="Roboto Lt"/>
                <a:cs typeface="Roboto Lt"/>
              </a:rPr>
              <a:t> </a:t>
            </a:r>
            <a:r>
              <a:rPr sz="1600" dirty="0">
                <a:solidFill>
                  <a:srgbClr val="434343"/>
                </a:solidFill>
                <a:latin typeface="Roboto Lt"/>
                <a:cs typeface="Roboto Lt"/>
              </a:rPr>
              <a:t>of</a:t>
            </a:r>
            <a:r>
              <a:rPr sz="1600" spc="-5" dirty="0">
                <a:solidFill>
                  <a:srgbClr val="434343"/>
                </a:solidFill>
                <a:latin typeface="Roboto Lt"/>
                <a:cs typeface="Roboto Lt"/>
              </a:rPr>
              <a:t> </a:t>
            </a:r>
            <a:r>
              <a:rPr sz="1600" dirty="0">
                <a:solidFill>
                  <a:srgbClr val="434343"/>
                </a:solidFill>
                <a:latin typeface="Roboto Lt"/>
                <a:cs typeface="Roboto Lt"/>
              </a:rPr>
              <a:t>learning</a:t>
            </a:r>
            <a:r>
              <a:rPr sz="1600" spc="-10" dirty="0">
                <a:solidFill>
                  <a:srgbClr val="434343"/>
                </a:solidFill>
                <a:latin typeface="Roboto Lt"/>
                <a:cs typeface="Roboto Lt"/>
              </a:rPr>
              <a:t> </a:t>
            </a:r>
            <a:r>
              <a:rPr sz="1600" dirty="0" smtClean="0">
                <a:solidFill>
                  <a:srgbClr val="434343"/>
                </a:solidFill>
                <a:latin typeface="Roboto Lt"/>
                <a:cs typeface="Roboto Lt"/>
              </a:rPr>
              <a:t>representations</a:t>
            </a:r>
            <a:r>
              <a:rPr lang="en-IN" sz="1600" dirty="0" smtClean="0">
                <a:solidFill>
                  <a:srgbClr val="434343"/>
                </a:solidFill>
                <a:latin typeface="Roboto Lt"/>
                <a:cs typeface="Roboto Lt"/>
              </a:rPr>
              <a:t> of data</a:t>
            </a:r>
            <a:r>
              <a:rPr sz="1600" dirty="0" smtClean="0">
                <a:solidFill>
                  <a:srgbClr val="434343"/>
                </a:solidFill>
                <a:latin typeface="Roboto Lt"/>
                <a:cs typeface="Roboto Lt"/>
              </a:rPr>
              <a:t>.</a:t>
            </a:r>
            <a:r>
              <a:rPr sz="1600" spc="10" dirty="0" smtClean="0">
                <a:solidFill>
                  <a:srgbClr val="434343"/>
                </a:solidFill>
                <a:latin typeface="Roboto Lt"/>
                <a:cs typeface="Roboto Lt"/>
              </a:rPr>
              <a:t> </a:t>
            </a:r>
            <a:r>
              <a:rPr sz="1600" spc="5" dirty="0">
                <a:solidFill>
                  <a:srgbClr val="434343"/>
                </a:solidFill>
                <a:latin typeface="Roboto Lt"/>
                <a:cs typeface="Roboto Lt"/>
              </a:rPr>
              <a:t>Exceptional</a:t>
            </a:r>
            <a:r>
              <a:rPr sz="1600" spc="-50" dirty="0">
                <a:solidFill>
                  <a:srgbClr val="434343"/>
                </a:solidFill>
                <a:latin typeface="Roboto Lt"/>
                <a:cs typeface="Roboto Lt"/>
              </a:rPr>
              <a:t> </a:t>
            </a:r>
            <a:r>
              <a:rPr sz="1600" spc="5" dirty="0">
                <a:solidFill>
                  <a:srgbClr val="434343"/>
                </a:solidFill>
                <a:latin typeface="Roboto Lt"/>
                <a:cs typeface="Roboto Lt"/>
              </a:rPr>
              <a:t>effective</a:t>
            </a:r>
            <a:r>
              <a:rPr sz="1600" spc="-45" dirty="0">
                <a:solidFill>
                  <a:srgbClr val="434343"/>
                </a:solidFill>
                <a:latin typeface="Roboto Lt"/>
                <a:cs typeface="Roboto Lt"/>
              </a:rPr>
              <a:t> </a:t>
            </a:r>
            <a:r>
              <a:rPr sz="1600" spc="10" dirty="0">
                <a:solidFill>
                  <a:srgbClr val="434343"/>
                </a:solidFill>
                <a:latin typeface="Roboto Lt"/>
                <a:cs typeface="Roboto Lt"/>
              </a:rPr>
              <a:t>at</a:t>
            </a:r>
            <a:r>
              <a:rPr sz="1600" spc="-15" dirty="0">
                <a:solidFill>
                  <a:srgbClr val="434343"/>
                </a:solidFill>
                <a:latin typeface="Roboto Lt"/>
                <a:cs typeface="Roboto Lt"/>
              </a:rPr>
              <a:t> </a:t>
            </a:r>
            <a:r>
              <a:rPr sz="1600" dirty="0">
                <a:solidFill>
                  <a:srgbClr val="434343"/>
                </a:solidFill>
                <a:latin typeface="Roboto Lt"/>
                <a:cs typeface="Roboto Lt"/>
              </a:rPr>
              <a:t>learning</a:t>
            </a:r>
            <a:r>
              <a:rPr sz="1600" spc="-5" dirty="0">
                <a:solidFill>
                  <a:srgbClr val="434343"/>
                </a:solidFill>
                <a:latin typeface="Roboto Lt"/>
                <a:cs typeface="Roboto Lt"/>
              </a:rPr>
              <a:t> </a:t>
            </a:r>
            <a:r>
              <a:rPr sz="1600" dirty="0">
                <a:solidFill>
                  <a:srgbClr val="434343"/>
                </a:solidFill>
                <a:latin typeface="Roboto Lt"/>
                <a:cs typeface="Roboto Lt"/>
              </a:rPr>
              <a:t>patterns.</a:t>
            </a:r>
            <a:endParaRPr sz="1600" dirty="0">
              <a:solidFill>
                <a:prstClr val="black"/>
              </a:solidFill>
              <a:latin typeface="Roboto Lt"/>
              <a:cs typeface="Roboto Lt"/>
            </a:endParaRPr>
          </a:p>
        </p:txBody>
      </p:sp>
      <p:pic>
        <p:nvPicPr>
          <p:cNvPr id="9" name="object 9"/>
          <p:cNvPicPr/>
          <p:nvPr/>
        </p:nvPicPr>
        <p:blipFill>
          <a:blip r:embed="rId3" cstate="print"/>
          <a:stretch>
            <a:fillRect/>
          </a:stretch>
        </p:blipFill>
        <p:spPr>
          <a:xfrm>
            <a:off x="1030224" y="1866595"/>
            <a:ext cx="1219809" cy="640384"/>
          </a:xfrm>
          <a:prstGeom prst="rect">
            <a:avLst/>
          </a:prstGeom>
        </p:spPr>
      </p:pic>
      <p:grpSp>
        <p:nvGrpSpPr>
          <p:cNvPr id="10" name="object 10"/>
          <p:cNvGrpSpPr/>
          <p:nvPr/>
        </p:nvGrpSpPr>
        <p:grpSpPr>
          <a:xfrm>
            <a:off x="664463" y="3029711"/>
            <a:ext cx="7816215" cy="1405890"/>
            <a:chOff x="664463" y="3029711"/>
            <a:chExt cx="7816215" cy="1405890"/>
          </a:xfrm>
        </p:grpSpPr>
        <p:pic>
          <p:nvPicPr>
            <p:cNvPr id="11" name="object 11"/>
            <p:cNvPicPr/>
            <p:nvPr/>
          </p:nvPicPr>
          <p:blipFill>
            <a:blip r:embed="rId2" cstate="print"/>
            <a:stretch>
              <a:fillRect/>
            </a:stretch>
          </p:blipFill>
          <p:spPr>
            <a:xfrm>
              <a:off x="664463" y="3029711"/>
              <a:ext cx="7815833" cy="1405889"/>
            </a:xfrm>
            <a:prstGeom prst="rect">
              <a:avLst/>
            </a:prstGeom>
          </p:spPr>
        </p:pic>
        <p:sp>
          <p:nvSpPr>
            <p:cNvPr id="12" name="object 12"/>
            <p:cNvSpPr/>
            <p:nvPr/>
          </p:nvSpPr>
          <p:spPr>
            <a:xfrm>
              <a:off x="1981200" y="3061715"/>
              <a:ext cx="6445250" cy="1295400"/>
            </a:xfrm>
            <a:custGeom>
              <a:avLst/>
              <a:gdLst/>
              <a:ahLst/>
              <a:cxnLst/>
              <a:rect l="l" t="t" r="r" b="b"/>
              <a:pathLst>
                <a:path w="6445250" h="1295400">
                  <a:moveTo>
                    <a:pt x="0" y="1295399"/>
                  </a:moveTo>
                  <a:lnTo>
                    <a:pt x="6444996" y="1295399"/>
                  </a:lnTo>
                  <a:lnTo>
                    <a:pt x="6444996" y="0"/>
                  </a:lnTo>
                  <a:lnTo>
                    <a:pt x="0" y="0"/>
                  </a:lnTo>
                  <a:lnTo>
                    <a:pt x="0" y="1295399"/>
                  </a:lnTo>
                  <a:close/>
                </a:path>
              </a:pathLst>
            </a:custGeom>
            <a:solidFill>
              <a:srgbClr val="FFFFFF"/>
            </a:solidFill>
          </p:spPr>
          <p:txBody>
            <a:bodyPr wrap="square" lIns="0" tIns="0" rIns="0" bIns="0" rtlCol="0"/>
            <a:lstStyle/>
            <a:p>
              <a:endParaRPr>
                <a:solidFill>
                  <a:prstClr val="black"/>
                </a:solidFill>
              </a:endParaRPr>
            </a:p>
          </p:txBody>
        </p:sp>
        <p:sp>
          <p:nvSpPr>
            <p:cNvPr id="13" name="object 13"/>
            <p:cNvSpPr/>
            <p:nvPr/>
          </p:nvSpPr>
          <p:spPr>
            <a:xfrm>
              <a:off x="720851" y="3061715"/>
              <a:ext cx="7705725" cy="1295400"/>
            </a:xfrm>
            <a:custGeom>
              <a:avLst/>
              <a:gdLst/>
              <a:ahLst/>
              <a:cxnLst/>
              <a:rect l="l" t="t" r="r" b="b"/>
              <a:pathLst>
                <a:path w="7705725" h="1295400">
                  <a:moveTo>
                    <a:pt x="0" y="1295399"/>
                  </a:moveTo>
                  <a:lnTo>
                    <a:pt x="7705344" y="1295399"/>
                  </a:lnTo>
                  <a:lnTo>
                    <a:pt x="7705344" y="0"/>
                  </a:lnTo>
                  <a:lnTo>
                    <a:pt x="0" y="0"/>
                  </a:lnTo>
                  <a:lnTo>
                    <a:pt x="0" y="1295399"/>
                  </a:lnTo>
                  <a:close/>
                </a:path>
              </a:pathLst>
            </a:custGeom>
            <a:ln w="3175">
              <a:solidFill>
                <a:srgbClr val="D9D9D9"/>
              </a:solidFill>
            </a:ln>
          </p:spPr>
          <p:txBody>
            <a:bodyPr wrap="square" lIns="0" tIns="0" rIns="0" bIns="0" rtlCol="0"/>
            <a:lstStyle/>
            <a:p>
              <a:endParaRPr>
                <a:solidFill>
                  <a:prstClr val="black"/>
                </a:solidFill>
              </a:endParaRPr>
            </a:p>
          </p:txBody>
        </p:sp>
        <p:sp>
          <p:nvSpPr>
            <p:cNvPr id="14" name="object 14"/>
            <p:cNvSpPr/>
            <p:nvPr/>
          </p:nvSpPr>
          <p:spPr>
            <a:xfrm>
              <a:off x="719327" y="3060191"/>
              <a:ext cx="1262380" cy="1295400"/>
            </a:xfrm>
            <a:custGeom>
              <a:avLst/>
              <a:gdLst/>
              <a:ahLst/>
              <a:cxnLst/>
              <a:rect l="l" t="t" r="r" b="b"/>
              <a:pathLst>
                <a:path w="1262380" h="1295400">
                  <a:moveTo>
                    <a:pt x="1261872" y="0"/>
                  </a:moveTo>
                  <a:lnTo>
                    <a:pt x="0" y="0"/>
                  </a:lnTo>
                  <a:lnTo>
                    <a:pt x="0" y="1295399"/>
                  </a:lnTo>
                  <a:lnTo>
                    <a:pt x="1261872" y="1295399"/>
                  </a:lnTo>
                  <a:lnTo>
                    <a:pt x="1261872" y="0"/>
                  </a:lnTo>
                  <a:close/>
                </a:path>
              </a:pathLst>
            </a:custGeom>
            <a:solidFill>
              <a:srgbClr val="DBEDF4"/>
            </a:solidFill>
          </p:spPr>
          <p:txBody>
            <a:bodyPr wrap="square" lIns="0" tIns="0" rIns="0" bIns="0" rtlCol="0"/>
            <a:lstStyle/>
            <a:p>
              <a:endParaRPr>
                <a:solidFill>
                  <a:prstClr val="black"/>
                </a:solidFill>
              </a:endParaRPr>
            </a:p>
          </p:txBody>
        </p:sp>
      </p:grpSp>
      <p:sp>
        <p:nvSpPr>
          <p:cNvPr id="15" name="object 15"/>
          <p:cNvSpPr txBox="1"/>
          <p:nvPr/>
        </p:nvSpPr>
        <p:spPr>
          <a:xfrm>
            <a:off x="720851" y="3061716"/>
            <a:ext cx="7705725" cy="1026563"/>
          </a:xfrm>
          <a:prstGeom prst="rect">
            <a:avLst/>
          </a:prstGeom>
          <a:ln w="3175">
            <a:solidFill>
              <a:srgbClr val="D9D9D9"/>
            </a:solidFill>
          </a:ln>
        </p:spPr>
        <p:txBody>
          <a:bodyPr vert="horz" wrap="square" lIns="0" tIns="3175" rIns="0" bIns="0" rtlCol="0">
            <a:spAutoFit/>
          </a:bodyPr>
          <a:lstStyle/>
          <a:p>
            <a:pPr>
              <a:spcBef>
                <a:spcPts val="25"/>
              </a:spcBef>
            </a:pPr>
            <a:endParaRPr sz="1850" dirty="0">
              <a:solidFill>
                <a:prstClr val="black"/>
              </a:solidFill>
              <a:latin typeface="Times New Roman"/>
              <a:cs typeface="Times New Roman"/>
            </a:endParaRPr>
          </a:p>
          <a:p>
            <a:pPr marL="1451610" marR="179705"/>
            <a:r>
              <a:rPr sz="1600" dirty="0">
                <a:solidFill>
                  <a:srgbClr val="434343"/>
                </a:solidFill>
                <a:latin typeface="Roboto Lt"/>
                <a:cs typeface="Roboto Lt"/>
              </a:rPr>
              <a:t>Utilizes</a:t>
            </a:r>
            <a:r>
              <a:rPr sz="1600" spc="-5" dirty="0">
                <a:solidFill>
                  <a:srgbClr val="434343"/>
                </a:solidFill>
                <a:latin typeface="Roboto Lt"/>
                <a:cs typeface="Roboto Lt"/>
              </a:rPr>
              <a:t> </a:t>
            </a:r>
            <a:r>
              <a:rPr sz="1600" dirty="0">
                <a:solidFill>
                  <a:srgbClr val="434343"/>
                </a:solidFill>
                <a:latin typeface="Roboto Lt"/>
                <a:cs typeface="Roboto Lt"/>
              </a:rPr>
              <a:t>learning</a:t>
            </a:r>
            <a:r>
              <a:rPr sz="1600" spc="-35" dirty="0">
                <a:solidFill>
                  <a:srgbClr val="434343"/>
                </a:solidFill>
                <a:latin typeface="Roboto Lt"/>
                <a:cs typeface="Roboto Lt"/>
              </a:rPr>
              <a:t> </a:t>
            </a:r>
            <a:r>
              <a:rPr sz="1600" spc="-5" dirty="0">
                <a:solidFill>
                  <a:srgbClr val="434343"/>
                </a:solidFill>
                <a:latin typeface="Roboto Lt"/>
                <a:cs typeface="Roboto Lt"/>
              </a:rPr>
              <a:t>algorithms</a:t>
            </a:r>
            <a:r>
              <a:rPr sz="1600" spc="5" dirty="0">
                <a:solidFill>
                  <a:srgbClr val="434343"/>
                </a:solidFill>
                <a:latin typeface="Roboto Lt"/>
                <a:cs typeface="Roboto Lt"/>
              </a:rPr>
              <a:t> that</a:t>
            </a:r>
            <a:r>
              <a:rPr sz="1600" spc="15" dirty="0">
                <a:solidFill>
                  <a:srgbClr val="434343"/>
                </a:solidFill>
                <a:latin typeface="Roboto Lt"/>
                <a:cs typeface="Roboto Lt"/>
              </a:rPr>
              <a:t> </a:t>
            </a:r>
            <a:r>
              <a:rPr sz="1600" dirty="0">
                <a:solidFill>
                  <a:srgbClr val="434343"/>
                </a:solidFill>
                <a:latin typeface="Roboto Lt"/>
                <a:cs typeface="Roboto Lt"/>
              </a:rPr>
              <a:t>derive</a:t>
            </a:r>
            <a:r>
              <a:rPr sz="1600" spc="-15" dirty="0">
                <a:solidFill>
                  <a:srgbClr val="434343"/>
                </a:solidFill>
                <a:latin typeface="Roboto Lt"/>
                <a:cs typeface="Roboto Lt"/>
              </a:rPr>
              <a:t> </a:t>
            </a:r>
            <a:r>
              <a:rPr sz="1600" dirty="0">
                <a:solidFill>
                  <a:srgbClr val="434343"/>
                </a:solidFill>
                <a:latin typeface="Roboto Lt"/>
                <a:cs typeface="Roboto Lt"/>
              </a:rPr>
              <a:t>meaning</a:t>
            </a:r>
            <a:r>
              <a:rPr sz="1600" spc="-35" dirty="0">
                <a:solidFill>
                  <a:srgbClr val="434343"/>
                </a:solidFill>
                <a:latin typeface="Roboto Lt"/>
                <a:cs typeface="Roboto Lt"/>
              </a:rPr>
              <a:t> </a:t>
            </a:r>
            <a:r>
              <a:rPr sz="1600" dirty="0">
                <a:solidFill>
                  <a:srgbClr val="434343"/>
                </a:solidFill>
                <a:latin typeface="Roboto Lt"/>
                <a:cs typeface="Roboto Lt"/>
              </a:rPr>
              <a:t>out</a:t>
            </a:r>
            <a:r>
              <a:rPr sz="1600" spc="15" dirty="0">
                <a:solidFill>
                  <a:srgbClr val="434343"/>
                </a:solidFill>
                <a:latin typeface="Roboto Lt"/>
                <a:cs typeface="Roboto Lt"/>
              </a:rPr>
              <a:t> </a:t>
            </a:r>
            <a:r>
              <a:rPr sz="1600" dirty="0">
                <a:solidFill>
                  <a:srgbClr val="434343"/>
                </a:solidFill>
                <a:latin typeface="Roboto Lt"/>
                <a:cs typeface="Roboto Lt"/>
              </a:rPr>
              <a:t>of</a:t>
            </a:r>
            <a:r>
              <a:rPr sz="1600" spc="-5" dirty="0">
                <a:solidFill>
                  <a:srgbClr val="434343"/>
                </a:solidFill>
                <a:latin typeface="Roboto Lt"/>
                <a:cs typeface="Roboto Lt"/>
              </a:rPr>
              <a:t> </a:t>
            </a:r>
            <a:r>
              <a:rPr sz="1600" dirty="0">
                <a:solidFill>
                  <a:srgbClr val="434343"/>
                </a:solidFill>
                <a:latin typeface="Roboto Lt"/>
                <a:cs typeface="Roboto Lt"/>
              </a:rPr>
              <a:t>data</a:t>
            </a:r>
            <a:r>
              <a:rPr sz="1600" spc="-5" dirty="0">
                <a:solidFill>
                  <a:srgbClr val="434343"/>
                </a:solidFill>
                <a:latin typeface="Roboto Lt"/>
                <a:cs typeface="Roboto Lt"/>
              </a:rPr>
              <a:t> by</a:t>
            </a:r>
            <a:r>
              <a:rPr sz="1600" spc="5" dirty="0">
                <a:solidFill>
                  <a:srgbClr val="434343"/>
                </a:solidFill>
                <a:latin typeface="Roboto Lt"/>
                <a:cs typeface="Roboto Lt"/>
              </a:rPr>
              <a:t> </a:t>
            </a:r>
            <a:r>
              <a:rPr lang="en-IN" sz="1600" dirty="0" smtClean="0">
                <a:solidFill>
                  <a:srgbClr val="434343"/>
                </a:solidFill>
                <a:latin typeface="Roboto Lt"/>
                <a:cs typeface="Roboto Lt"/>
              </a:rPr>
              <a:t>using a</a:t>
            </a:r>
            <a:r>
              <a:rPr sz="1600" spc="-10" dirty="0" smtClean="0">
                <a:solidFill>
                  <a:srgbClr val="434343"/>
                </a:solidFill>
                <a:latin typeface="Roboto Lt"/>
                <a:cs typeface="Roboto Lt"/>
              </a:rPr>
              <a:t> </a:t>
            </a:r>
            <a:r>
              <a:rPr sz="1600" spc="5" dirty="0">
                <a:solidFill>
                  <a:srgbClr val="F57B00"/>
                </a:solidFill>
                <a:latin typeface="Roboto Lt"/>
                <a:cs typeface="Roboto Lt"/>
              </a:rPr>
              <a:t>hierarchy</a:t>
            </a:r>
            <a:r>
              <a:rPr sz="1600" spc="-35" dirty="0">
                <a:solidFill>
                  <a:srgbClr val="F57B00"/>
                </a:solidFill>
                <a:latin typeface="Roboto Lt"/>
                <a:cs typeface="Roboto Lt"/>
              </a:rPr>
              <a:t> </a:t>
            </a:r>
            <a:r>
              <a:rPr sz="1600" spc="5" dirty="0">
                <a:solidFill>
                  <a:srgbClr val="434343"/>
                </a:solidFill>
                <a:latin typeface="Roboto Lt"/>
                <a:cs typeface="Roboto Lt"/>
              </a:rPr>
              <a:t>of</a:t>
            </a:r>
            <a:r>
              <a:rPr sz="1600" spc="-5" dirty="0">
                <a:solidFill>
                  <a:srgbClr val="434343"/>
                </a:solidFill>
                <a:latin typeface="Roboto Lt"/>
                <a:cs typeface="Roboto Lt"/>
              </a:rPr>
              <a:t> multiple</a:t>
            </a:r>
            <a:r>
              <a:rPr sz="1600" dirty="0">
                <a:solidFill>
                  <a:srgbClr val="434343"/>
                </a:solidFill>
                <a:latin typeface="Roboto Lt"/>
                <a:cs typeface="Roboto Lt"/>
              </a:rPr>
              <a:t> </a:t>
            </a:r>
            <a:r>
              <a:rPr sz="1600" spc="5" dirty="0">
                <a:solidFill>
                  <a:srgbClr val="434343"/>
                </a:solidFill>
                <a:latin typeface="Roboto Lt"/>
                <a:cs typeface="Roboto Lt"/>
              </a:rPr>
              <a:t>layers</a:t>
            </a:r>
            <a:r>
              <a:rPr sz="1600" spc="-20" dirty="0">
                <a:solidFill>
                  <a:srgbClr val="434343"/>
                </a:solidFill>
                <a:latin typeface="Roboto Lt"/>
                <a:cs typeface="Roboto Lt"/>
              </a:rPr>
              <a:t> </a:t>
            </a:r>
            <a:r>
              <a:rPr sz="1600" spc="5" dirty="0">
                <a:solidFill>
                  <a:srgbClr val="434343"/>
                </a:solidFill>
                <a:latin typeface="Roboto Lt"/>
                <a:cs typeface="Roboto Lt"/>
              </a:rPr>
              <a:t>that</a:t>
            </a:r>
            <a:r>
              <a:rPr sz="1600" spc="15" dirty="0">
                <a:solidFill>
                  <a:srgbClr val="434343"/>
                </a:solidFill>
                <a:latin typeface="Roboto Lt"/>
                <a:cs typeface="Roboto Lt"/>
              </a:rPr>
              <a:t> </a:t>
            </a:r>
            <a:r>
              <a:rPr sz="1600" spc="-5" dirty="0">
                <a:solidFill>
                  <a:srgbClr val="F57B00"/>
                </a:solidFill>
                <a:latin typeface="Roboto Lt"/>
                <a:cs typeface="Roboto Lt"/>
              </a:rPr>
              <a:t>mimic</a:t>
            </a:r>
            <a:r>
              <a:rPr sz="1600" spc="-25" dirty="0">
                <a:solidFill>
                  <a:srgbClr val="F57B00"/>
                </a:solidFill>
                <a:latin typeface="Roboto Lt"/>
                <a:cs typeface="Roboto Lt"/>
              </a:rPr>
              <a:t> </a:t>
            </a:r>
            <a:r>
              <a:rPr sz="1600" dirty="0">
                <a:solidFill>
                  <a:srgbClr val="F57B00"/>
                </a:solidFill>
                <a:latin typeface="Roboto Lt"/>
                <a:cs typeface="Roboto Lt"/>
              </a:rPr>
              <a:t>the</a:t>
            </a:r>
            <a:r>
              <a:rPr sz="1600" spc="5" dirty="0">
                <a:solidFill>
                  <a:srgbClr val="F57B00"/>
                </a:solidFill>
                <a:latin typeface="Roboto Lt"/>
                <a:cs typeface="Roboto Lt"/>
              </a:rPr>
              <a:t> </a:t>
            </a:r>
            <a:r>
              <a:rPr sz="1600" dirty="0">
                <a:solidFill>
                  <a:srgbClr val="F57B00"/>
                </a:solidFill>
                <a:latin typeface="Roboto Lt"/>
                <a:cs typeface="Roboto Lt"/>
              </a:rPr>
              <a:t>neural</a:t>
            </a:r>
            <a:r>
              <a:rPr sz="1600" spc="-30" dirty="0">
                <a:solidFill>
                  <a:srgbClr val="F57B00"/>
                </a:solidFill>
                <a:latin typeface="Roboto Lt"/>
                <a:cs typeface="Roboto Lt"/>
              </a:rPr>
              <a:t> </a:t>
            </a:r>
            <a:r>
              <a:rPr sz="1600" dirty="0">
                <a:solidFill>
                  <a:srgbClr val="F57B00"/>
                </a:solidFill>
                <a:latin typeface="Roboto Lt"/>
                <a:cs typeface="Roboto Lt"/>
              </a:rPr>
              <a:t>networks</a:t>
            </a:r>
            <a:r>
              <a:rPr sz="1600" spc="-30" dirty="0">
                <a:solidFill>
                  <a:srgbClr val="F57B00"/>
                </a:solidFill>
                <a:latin typeface="Roboto Lt"/>
                <a:cs typeface="Roboto Lt"/>
              </a:rPr>
              <a:t> </a:t>
            </a:r>
            <a:r>
              <a:rPr sz="1600" dirty="0">
                <a:solidFill>
                  <a:srgbClr val="F57B00"/>
                </a:solidFill>
                <a:latin typeface="Roboto Lt"/>
                <a:cs typeface="Roboto Lt"/>
              </a:rPr>
              <a:t>of</a:t>
            </a:r>
            <a:r>
              <a:rPr sz="1600" spc="-5" dirty="0">
                <a:solidFill>
                  <a:srgbClr val="F57B00"/>
                </a:solidFill>
                <a:latin typeface="Roboto Lt"/>
                <a:cs typeface="Roboto Lt"/>
              </a:rPr>
              <a:t> </a:t>
            </a:r>
            <a:r>
              <a:rPr sz="1600" spc="-130" dirty="0">
                <a:solidFill>
                  <a:srgbClr val="F57B00"/>
                </a:solidFill>
                <a:latin typeface="Roboto Lt"/>
                <a:cs typeface="Roboto Lt"/>
              </a:rPr>
              <a:t>our </a:t>
            </a:r>
            <a:r>
              <a:rPr sz="1600" spc="-385" dirty="0">
                <a:solidFill>
                  <a:srgbClr val="F57B00"/>
                </a:solidFill>
                <a:latin typeface="Roboto Lt"/>
                <a:cs typeface="Roboto Lt"/>
              </a:rPr>
              <a:t> </a:t>
            </a:r>
            <a:r>
              <a:rPr sz="1600" spc="-5" dirty="0">
                <a:solidFill>
                  <a:srgbClr val="F57B00"/>
                </a:solidFill>
                <a:latin typeface="Roboto Lt"/>
                <a:cs typeface="Roboto Lt"/>
              </a:rPr>
              <a:t>brain.</a:t>
            </a:r>
            <a:endParaRPr sz="1600" dirty="0">
              <a:solidFill>
                <a:prstClr val="black"/>
              </a:solidFill>
              <a:latin typeface="Roboto Lt"/>
              <a:cs typeface="Roboto Lt"/>
            </a:endParaRPr>
          </a:p>
        </p:txBody>
      </p:sp>
      <p:pic>
        <p:nvPicPr>
          <p:cNvPr id="16" name="object 16"/>
          <p:cNvPicPr/>
          <p:nvPr/>
        </p:nvPicPr>
        <p:blipFill>
          <a:blip r:embed="rId4" cstate="print"/>
          <a:stretch>
            <a:fillRect/>
          </a:stretch>
        </p:blipFill>
        <p:spPr>
          <a:xfrm>
            <a:off x="1041196" y="3382721"/>
            <a:ext cx="1219809" cy="640384"/>
          </a:xfrm>
          <a:prstGeom prst="rect">
            <a:avLst/>
          </a:prstGeom>
        </p:spPr>
      </p:pic>
      <p:grpSp>
        <p:nvGrpSpPr>
          <p:cNvPr id="17" name="object 17"/>
          <p:cNvGrpSpPr/>
          <p:nvPr/>
        </p:nvGrpSpPr>
        <p:grpSpPr>
          <a:xfrm>
            <a:off x="664463" y="4547615"/>
            <a:ext cx="7816215" cy="1405890"/>
            <a:chOff x="664463" y="4547615"/>
            <a:chExt cx="7816215" cy="1405890"/>
          </a:xfrm>
        </p:grpSpPr>
        <p:pic>
          <p:nvPicPr>
            <p:cNvPr id="18" name="object 18"/>
            <p:cNvPicPr/>
            <p:nvPr/>
          </p:nvPicPr>
          <p:blipFill>
            <a:blip r:embed="rId2" cstate="print"/>
            <a:stretch>
              <a:fillRect/>
            </a:stretch>
          </p:blipFill>
          <p:spPr>
            <a:xfrm>
              <a:off x="664463" y="4547615"/>
              <a:ext cx="7815833" cy="1405890"/>
            </a:xfrm>
            <a:prstGeom prst="rect">
              <a:avLst/>
            </a:prstGeom>
          </p:spPr>
        </p:pic>
        <p:sp>
          <p:nvSpPr>
            <p:cNvPr id="19" name="object 19"/>
            <p:cNvSpPr/>
            <p:nvPr/>
          </p:nvSpPr>
          <p:spPr>
            <a:xfrm>
              <a:off x="1981200" y="4579619"/>
              <a:ext cx="6445250" cy="1295400"/>
            </a:xfrm>
            <a:custGeom>
              <a:avLst/>
              <a:gdLst/>
              <a:ahLst/>
              <a:cxnLst/>
              <a:rect l="l" t="t" r="r" b="b"/>
              <a:pathLst>
                <a:path w="6445250" h="1295400">
                  <a:moveTo>
                    <a:pt x="0" y="1295399"/>
                  </a:moveTo>
                  <a:lnTo>
                    <a:pt x="6444996" y="1295399"/>
                  </a:lnTo>
                  <a:lnTo>
                    <a:pt x="6444996" y="0"/>
                  </a:lnTo>
                  <a:lnTo>
                    <a:pt x="0" y="0"/>
                  </a:lnTo>
                  <a:lnTo>
                    <a:pt x="0" y="1295399"/>
                  </a:lnTo>
                  <a:close/>
                </a:path>
              </a:pathLst>
            </a:custGeom>
            <a:solidFill>
              <a:srgbClr val="FFFFFF"/>
            </a:solidFill>
          </p:spPr>
          <p:txBody>
            <a:bodyPr wrap="square" lIns="0" tIns="0" rIns="0" bIns="0" rtlCol="0"/>
            <a:lstStyle/>
            <a:p>
              <a:endParaRPr>
                <a:solidFill>
                  <a:prstClr val="black"/>
                </a:solidFill>
              </a:endParaRPr>
            </a:p>
          </p:txBody>
        </p:sp>
        <p:sp>
          <p:nvSpPr>
            <p:cNvPr id="20" name="object 20"/>
            <p:cNvSpPr/>
            <p:nvPr/>
          </p:nvSpPr>
          <p:spPr>
            <a:xfrm>
              <a:off x="720851" y="4579619"/>
              <a:ext cx="7705725" cy="1295400"/>
            </a:xfrm>
            <a:custGeom>
              <a:avLst/>
              <a:gdLst/>
              <a:ahLst/>
              <a:cxnLst/>
              <a:rect l="l" t="t" r="r" b="b"/>
              <a:pathLst>
                <a:path w="7705725" h="1295400">
                  <a:moveTo>
                    <a:pt x="0" y="1295399"/>
                  </a:moveTo>
                  <a:lnTo>
                    <a:pt x="7705344" y="1295399"/>
                  </a:lnTo>
                  <a:lnTo>
                    <a:pt x="7705344" y="0"/>
                  </a:lnTo>
                  <a:lnTo>
                    <a:pt x="0" y="0"/>
                  </a:lnTo>
                  <a:lnTo>
                    <a:pt x="0" y="1295399"/>
                  </a:lnTo>
                  <a:close/>
                </a:path>
              </a:pathLst>
            </a:custGeom>
            <a:ln w="3175">
              <a:solidFill>
                <a:srgbClr val="D9D9D9"/>
              </a:solidFill>
            </a:ln>
          </p:spPr>
          <p:txBody>
            <a:bodyPr wrap="square" lIns="0" tIns="0" rIns="0" bIns="0" rtlCol="0"/>
            <a:lstStyle/>
            <a:p>
              <a:endParaRPr>
                <a:solidFill>
                  <a:prstClr val="black"/>
                </a:solidFill>
              </a:endParaRPr>
            </a:p>
          </p:txBody>
        </p:sp>
        <p:sp>
          <p:nvSpPr>
            <p:cNvPr id="21" name="object 21"/>
            <p:cNvSpPr/>
            <p:nvPr/>
          </p:nvSpPr>
          <p:spPr>
            <a:xfrm>
              <a:off x="719327" y="4578095"/>
              <a:ext cx="1262380" cy="1295400"/>
            </a:xfrm>
            <a:custGeom>
              <a:avLst/>
              <a:gdLst/>
              <a:ahLst/>
              <a:cxnLst/>
              <a:rect l="l" t="t" r="r" b="b"/>
              <a:pathLst>
                <a:path w="1262380" h="1295400">
                  <a:moveTo>
                    <a:pt x="1261872" y="0"/>
                  </a:moveTo>
                  <a:lnTo>
                    <a:pt x="0" y="0"/>
                  </a:lnTo>
                  <a:lnTo>
                    <a:pt x="0" y="1295399"/>
                  </a:lnTo>
                  <a:lnTo>
                    <a:pt x="1261872" y="1295399"/>
                  </a:lnTo>
                  <a:lnTo>
                    <a:pt x="1261872" y="0"/>
                  </a:lnTo>
                  <a:close/>
                </a:path>
              </a:pathLst>
            </a:custGeom>
            <a:solidFill>
              <a:srgbClr val="DBEDF4"/>
            </a:solidFill>
          </p:spPr>
          <p:txBody>
            <a:bodyPr wrap="square" lIns="0" tIns="0" rIns="0" bIns="0" rtlCol="0"/>
            <a:lstStyle/>
            <a:p>
              <a:endParaRPr>
                <a:solidFill>
                  <a:prstClr val="black"/>
                </a:solidFill>
              </a:endParaRPr>
            </a:p>
          </p:txBody>
        </p:sp>
      </p:grpSp>
      <p:sp>
        <p:nvSpPr>
          <p:cNvPr id="22" name="object 22"/>
          <p:cNvSpPr txBox="1"/>
          <p:nvPr/>
        </p:nvSpPr>
        <p:spPr>
          <a:xfrm>
            <a:off x="720851" y="4579620"/>
            <a:ext cx="7705725" cy="1295400"/>
          </a:xfrm>
          <a:prstGeom prst="rect">
            <a:avLst/>
          </a:prstGeom>
          <a:ln w="3175">
            <a:solidFill>
              <a:srgbClr val="D9D9D9"/>
            </a:solidFill>
          </a:ln>
        </p:spPr>
        <p:txBody>
          <a:bodyPr vert="horz" wrap="square" lIns="0" tIns="0" rIns="0" bIns="0" rtlCol="0">
            <a:spAutoFit/>
          </a:bodyPr>
          <a:lstStyle/>
          <a:p>
            <a:endParaRPr sz="2700" dirty="0">
              <a:solidFill>
                <a:prstClr val="black"/>
              </a:solidFill>
              <a:latin typeface="Times New Roman"/>
              <a:cs typeface="Times New Roman"/>
            </a:endParaRPr>
          </a:p>
          <a:p>
            <a:pPr marL="1451610"/>
            <a:r>
              <a:rPr sz="1600" spc="5" dirty="0">
                <a:solidFill>
                  <a:srgbClr val="434343"/>
                </a:solidFill>
                <a:latin typeface="Roboto Lt"/>
                <a:cs typeface="Roboto Lt"/>
              </a:rPr>
              <a:t>If</a:t>
            </a:r>
            <a:r>
              <a:rPr sz="1600" spc="-10" dirty="0">
                <a:solidFill>
                  <a:srgbClr val="434343"/>
                </a:solidFill>
                <a:latin typeface="Roboto Lt"/>
                <a:cs typeface="Roboto Lt"/>
              </a:rPr>
              <a:t> </a:t>
            </a:r>
            <a:r>
              <a:rPr sz="1600" dirty="0">
                <a:solidFill>
                  <a:srgbClr val="434343"/>
                </a:solidFill>
                <a:latin typeface="Roboto Lt"/>
                <a:cs typeface="Roboto Lt"/>
              </a:rPr>
              <a:t>you</a:t>
            </a:r>
            <a:r>
              <a:rPr sz="1600" spc="-10" dirty="0">
                <a:solidFill>
                  <a:srgbClr val="434343"/>
                </a:solidFill>
                <a:latin typeface="Roboto Lt"/>
                <a:cs typeface="Roboto Lt"/>
              </a:rPr>
              <a:t> </a:t>
            </a:r>
            <a:r>
              <a:rPr sz="1600" dirty="0">
                <a:solidFill>
                  <a:srgbClr val="434343"/>
                </a:solidFill>
                <a:latin typeface="Roboto Lt"/>
                <a:cs typeface="Roboto Lt"/>
              </a:rPr>
              <a:t>provide</a:t>
            </a:r>
            <a:r>
              <a:rPr sz="1600" spc="-20" dirty="0">
                <a:solidFill>
                  <a:srgbClr val="434343"/>
                </a:solidFill>
                <a:latin typeface="Roboto Lt"/>
                <a:cs typeface="Roboto Lt"/>
              </a:rPr>
              <a:t> </a:t>
            </a:r>
            <a:r>
              <a:rPr sz="1600" dirty="0">
                <a:solidFill>
                  <a:srgbClr val="434343"/>
                </a:solidFill>
                <a:latin typeface="Roboto Lt"/>
                <a:cs typeface="Roboto Lt"/>
              </a:rPr>
              <a:t>the</a:t>
            </a:r>
            <a:r>
              <a:rPr sz="1600" spc="10" dirty="0">
                <a:solidFill>
                  <a:srgbClr val="434343"/>
                </a:solidFill>
                <a:latin typeface="Roboto Lt"/>
                <a:cs typeface="Roboto Lt"/>
              </a:rPr>
              <a:t> </a:t>
            </a:r>
            <a:r>
              <a:rPr sz="1600" spc="5" dirty="0">
                <a:solidFill>
                  <a:srgbClr val="434343"/>
                </a:solidFill>
                <a:latin typeface="Roboto Lt"/>
                <a:cs typeface="Roboto Lt"/>
              </a:rPr>
              <a:t>system</a:t>
            </a:r>
            <a:r>
              <a:rPr sz="1600" spc="-15" dirty="0">
                <a:solidFill>
                  <a:srgbClr val="434343"/>
                </a:solidFill>
                <a:latin typeface="Roboto Lt"/>
                <a:cs typeface="Roboto Lt"/>
              </a:rPr>
              <a:t> </a:t>
            </a:r>
            <a:r>
              <a:rPr sz="1600" dirty="0">
                <a:solidFill>
                  <a:srgbClr val="434343"/>
                </a:solidFill>
                <a:latin typeface="Roboto Lt"/>
                <a:cs typeface="Roboto Lt"/>
              </a:rPr>
              <a:t>tons</a:t>
            </a:r>
            <a:r>
              <a:rPr sz="1600" spc="-10" dirty="0">
                <a:solidFill>
                  <a:srgbClr val="434343"/>
                </a:solidFill>
                <a:latin typeface="Roboto Lt"/>
                <a:cs typeface="Roboto Lt"/>
              </a:rPr>
              <a:t> </a:t>
            </a:r>
            <a:r>
              <a:rPr sz="1600" spc="5" dirty="0">
                <a:solidFill>
                  <a:srgbClr val="434343"/>
                </a:solidFill>
                <a:latin typeface="Roboto Lt"/>
                <a:cs typeface="Roboto Lt"/>
              </a:rPr>
              <a:t>of</a:t>
            </a:r>
            <a:r>
              <a:rPr sz="1600" spc="-45" dirty="0">
                <a:solidFill>
                  <a:srgbClr val="434343"/>
                </a:solidFill>
                <a:latin typeface="Roboto Lt"/>
                <a:cs typeface="Roboto Lt"/>
              </a:rPr>
              <a:t> </a:t>
            </a:r>
            <a:r>
              <a:rPr sz="1600" dirty="0">
                <a:solidFill>
                  <a:srgbClr val="434343"/>
                </a:solidFill>
                <a:latin typeface="Roboto Lt"/>
                <a:cs typeface="Roboto Lt"/>
              </a:rPr>
              <a:t>information,</a:t>
            </a:r>
            <a:r>
              <a:rPr sz="1600" spc="-5" dirty="0">
                <a:solidFill>
                  <a:srgbClr val="434343"/>
                </a:solidFill>
                <a:latin typeface="Roboto Lt"/>
                <a:cs typeface="Roboto Lt"/>
              </a:rPr>
              <a:t> </a:t>
            </a:r>
            <a:r>
              <a:rPr sz="1600" spc="5" dirty="0">
                <a:solidFill>
                  <a:srgbClr val="434343"/>
                </a:solidFill>
                <a:latin typeface="Roboto Lt"/>
                <a:cs typeface="Roboto Lt"/>
              </a:rPr>
              <a:t>it</a:t>
            </a:r>
            <a:r>
              <a:rPr sz="1600" spc="10" dirty="0">
                <a:solidFill>
                  <a:srgbClr val="434343"/>
                </a:solidFill>
                <a:latin typeface="Roboto Lt"/>
                <a:cs typeface="Roboto Lt"/>
              </a:rPr>
              <a:t> </a:t>
            </a:r>
            <a:r>
              <a:rPr sz="1600" spc="-5" dirty="0">
                <a:solidFill>
                  <a:srgbClr val="434343"/>
                </a:solidFill>
                <a:latin typeface="Roboto Lt"/>
                <a:cs typeface="Roboto Lt"/>
              </a:rPr>
              <a:t>begins</a:t>
            </a:r>
            <a:r>
              <a:rPr sz="1600" spc="-35" dirty="0">
                <a:solidFill>
                  <a:srgbClr val="434343"/>
                </a:solidFill>
                <a:latin typeface="Roboto Lt"/>
                <a:cs typeface="Roboto Lt"/>
              </a:rPr>
              <a:t> </a:t>
            </a:r>
            <a:r>
              <a:rPr sz="1600" spc="5" dirty="0">
                <a:solidFill>
                  <a:srgbClr val="434343"/>
                </a:solidFill>
                <a:latin typeface="Roboto Lt"/>
                <a:cs typeface="Roboto Lt"/>
              </a:rPr>
              <a:t>to</a:t>
            </a:r>
            <a:endParaRPr sz="1600" dirty="0">
              <a:solidFill>
                <a:prstClr val="black"/>
              </a:solidFill>
              <a:latin typeface="Roboto Lt"/>
              <a:cs typeface="Roboto Lt"/>
            </a:endParaRPr>
          </a:p>
          <a:p>
            <a:pPr marL="1451610"/>
            <a:r>
              <a:rPr sz="1600" dirty="0">
                <a:solidFill>
                  <a:srgbClr val="434343"/>
                </a:solidFill>
                <a:latin typeface="Roboto Lt"/>
                <a:cs typeface="Roboto Lt"/>
              </a:rPr>
              <a:t>understand</a:t>
            </a:r>
            <a:r>
              <a:rPr sz="1600" spc="-25" dirty="0">
                <a:solidFill>
                  <a:srgbClr val="434343"/>
                </a:solidFill>
                <a:latin typeface="Roboto Lt"/>
                <a:cs typeface="Roboto Lt"/>
              </a:rPr>
              <a:t> </a:t>
            </a:r>
            <a:r>
              <a:rPr sz="1600" spc="5" dirty="0">
                <a:solidFill>
                  <a:srgbClr val="434343"/>
                </a:solidFill>
                <a:latin typeface="Roboto Lt"/>
                <a:cs typeface="Roboto Lt"/>
              </a:rPr>
              <a:t>it</a:t>
            </a:r>
            <a:r>
              <a:rPr sz="1600" spc="-25" dirty="0">
                <a:solidFill>
                  <a:srgbClr val="434343"/>
                </a:solidFill>
                <a:latin typeface="Roboto Lt"/>
                <a:cs typeface="Roboto Lt"/>
              </a:rPr>
              <a:t> </a:t>
            </a:r>
            <a:r>
              <a:rPr sz="1600" dirty="0">
                <a:solidFill>
                  <a:srgbClr val="434343"/>
                </a:solidFill>
                <a:latin typeface="Roboto Lt"/>
                <a:cs typeface="Roboto Lt"/>
              </a:rPr>
              <a:t>and</a:t>
            </a:r>
            <a:r>
              <a:rPr sz="1600" spc="-20" dirty="0">
                <a:solidFill>
                  <a:srgbClr val="434343"/>
                </a:solidFill>
                <a:latin typeface="Roboto Lt"/>
                <a:cs typeface="Roboto Lt"/>
              </a:rPr>
              <a:t> </a:t>
            </a:r>
            <a:r>
              <a:rPr sz="1600" dirty="0">
                <a:solidFill>
                  <a:srgbClr val="434343"/>
                </a:solidFill>
                <a:latin typeface="Roboto Lt"/>
                <a:cs typeface="Roboto Lt"/>
              </a:rPr>
              <a:t>respond</a:t>
            </a:r>
            <a:r>
              <a:rPr sz="1600" spc="-50" dirty="0">
                <a:solidFill>
                  <a:srgbClr val="434343"/>
                </a:solidFill>
                <a:latin typeface="Roboto Lt"/>
                <a:cs typeface="Roboto Lt"/>
              </a:rPr>
              <a:t> </a:t>
            </a:r>
            <a:r>
              <a:rPr sz="1600" dirty="0">
                <a:solidFill>
                  <a:srgbClr val="434343"/>
                </a:solidFill>
                <a:latin typeface="Roboto Lt"/>
                <a:cs typeface="Roboto Lt"/>
              </a:rPr>
              <a:t>in</a:t>
            </a:r>
            <a:r>
              <a:rPr sz="1600" spc="-5" dirty="0">
                <a:solidFill>
                  <a:srgbClr val="434343"/>
                </a:solidFill>
                <a:latin typeface="Roboto Lt"/>
                <a:cs typeface="Roboto Lt"/>
              </a:rPr>
              <a:t> </a:t>
            </a:r>
            <a:r>
              <a:rPr sz="1600" dirty="0">
                <a:solidFill>
                  <a:srgbClr val="434343"/>
                </a:solidFill>
                <a:latin typeface="Roboto Lt"/>
                <a:cs typeface="Roboto Lt"/>
              </a:rPr>
              <a:t>useful</a:t>
            </a:r>
            <a:r>
              <a:rPr sz="1600" spc="-40" dirty="0">
                <a:solidFill>
                  <a:srgbClr val="434343"/>
                </a:solidFill>
                <a:latin typeface="Roboto Lt"/>
                <a:cs typeface="Roboto Lt"/>
              </a:rPr>
              <a:t> </a:t>
            </a:r>
            <a:r>
              <a:rPr sz="1600" spc="5" dirty="0">
                <a:solidFill>
                  <a:srgbClr val="434343"/>
                </a:solidFill>
                <a:latin typeface="Roboto Lt"/>
                <a:cs typeface="Roboto Lt"/>
              </a:rPr>
              <a:t>ways.</a:t>
            </a:r>
            <a:endParaRPr sz="1600" dirty="0">
              <a:solidFill>
                <a:prstClr val="black"/>
              </a:solidFill>
              <a:latin typeface="Roboto Lt"/>
              <a:cs typeface="Roboto Lt"/>
            </a:endParaRPr>
          </a:p>
        </p:txBody>
      </p:sp>
      <p:pic>
        <p:nvPicPr>
          <p:cNvPr id="23" name="object 23"/>
          <p:cNvPicPr/>
          <p:nvPr/>
        </p:nvPicPr>
        <p:blipFill>
          <a:blip r:embed="rId5" cstate="print"/>
          <a:stretch>
            <a:fillRect/>
          </a:stretch>
        </p:blipFill>
        <p:spPr>
          <a:xfrm>
            <a:off x="1092708" y="4950917"/>
            <a:ext cx="1018031" cy="533704"/>
          </a:xfrm>
          <a:prstGeom prst="rect">
            <a:avLst/>
          </a:prstGeom>
        </p:spPr>
      </p:pic>
    </p:spTree>
    <p:extLst>
      <p:ext uri="{BB962C8B-B14F-4D97-AF65-F5344CB8AC3E}">
        <p14:creationId xmlns:p14="http://schemas.microsoft.com/office/powerpoint/2010/main" val="2136149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DISCLAIMER</a:t>
            </a:r>
            <a:r>
              <a:rPr lang="en-US" dirty="0"/>
              <a:t/>
            </a:r>
            <a:br>
              <a:rPr lang="en-US" dirty="0"/>
            </a:br>
            <a:endParaRPr lang="en-IN" dirty="0"/>
          </a:p>
        </p:txBody>
      </p:sp>
      <p:sp>
        <p:nvSpPr>
          <p:cNvPr id="3" name="Subtitle 2"/>
          <p:cNvSpPr>
            <a:spLocks noGrp="1"/>
          </p:cNvSpPr>
          <p:nvPr>
            <p:ph type="subTitle" idx="4"/>
          </p:nvPr>
        </p:nvSpPr>
        <p:spPr>
          <a:xfrm>
            <a:off x="539552" y="2276872"/>
            <a:ext cx="7992888" cy="2808312"/>
          </a:xfrm>
        </p:spPr>
        <p:txBody>
          <a:bodyPr/>
          <a:lstStyle/>
          <a:p>
            <a:endParaRPr lang="en-US" dirty="0"/>
          </a:p>
          <a:p>
            <a:r>
              <a:rPr lang="en-US" dirty="0"/>
              <a:t>The material for the presentation has been compiled from various sources such as</a:t>
            </a:r>
          </a:p>
          <a:p>
            <a:r>
              <a:rPr lang="en-US" dirty="0"/>
              <a:t>books, tutorials (offline and online), lecture notes, several resources available on</a:t>
            </a:r>
          </a:p>
          <a:p>
            <a:r>
              <a:rPr lang="en-US" dirty="0"/>
              <a:t>Internet. The information contained in this lecture/presentation is for general</a:t>
            </a:r>
          </a:p>
          <a:p>
            <a:r>
              <a:rPr lang="en-US" dirty="0"/>
              <a:t>information and education purpose only. While we endeavor to keep the </a:t>
            </a:r>
            <a:r>
              <a:rPr lang="en-US" dirty="0" smtClean="0"/>
              <a:t>information up </a:t>
            </a:r>
            <a:r>
              <a:rPr lang="en-US" dirty="0"/>
              <a:t>to date and correct, we make no representation of any kind about the </a:t>
            </a:r>
            <a:r>
              <a:rPr lang="en-US" dirty="0" smtClean="0"/>
              <a:t>completeness and </a:t>
            </a:r>
            <a:r>
              <a:rPr lang="en-US" dirty="0"/>
              <a:t>accuracy of the material. The information shared through this </a:t>
            </a:r>
            <a:r>
              <a:rPr lang="en-US" dirty="0" smtClean="0"/>
              <a:t>presentation material </a:t>
            </a:r>
            <a:r>
              <a:rPr lang="en-US" dirty="0"/>
              <a:t>should be used for educational purpose only.</a:t>
            </a:r>
            <a:endParaRPr lang="en-IN" dirty="0"/>
          </a:p>
        </p:txBody>
      </p:sp>
    </p:spTree>
    <p:extLst>
      <p:ext uri="{BB962C8B-B14F-4D97-AF65-F5344CB8AC3E}">
        <p14:creationId xmlns:p14="http://schemas.microsoft.com/office/powerpoint/2010/main" val="168113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6631" y="2967335"/>
            <a:ext cx="363073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44183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677" y="601471"/>
            <a:ext cx="2825115" cy="391160"/>
          </a:xfrm>
          <a:prstGeom prst="rect">
            <a:avLst/>
          </a:prstGeom>
        </p:spPr>
        <p:txBody>
          <a:bodyPr vert="horz" wrap="square" lIns="0" tIns="12700" rIns="0" bIns="0" rtlCol="0">
            <a:spAutoFit/>
          </a:bodyPr>
          <a:lstStyle/>
          <a:p>
            <a:pPr marL="12700">
              <a:lnSpc>
                <a:spcPct val="100000"/>
              </a:lnSpc>
              <a:spcBef>
                <a:spcPts val="100"/>
              </a:spcBef>
            </a:pPr>
            <a:r>
              <a:rPr spc="-10" dirty="0">
                <a:latin typeface="Roboto Lt"/>
                <a:cs typeface="Roboto Lt"/>
              </a:rPr>
              <a:t>Inspired</a:t>
            </a:r>
            <a:r>
              <a:rPr spc="-20" dirty="0">
                <a:latin typeface="Roboto Lt"/>
                <a:cs typeface="Roboto Lt"/>
              </a:rPr>
              <a:t> </a:t>
            </a:r>
            <a:r>
              <a:rPr spc="-30" dirty="0">
                <a:latin typeface="Roboto Lt"/>
                <a:cs typeface="Roboto Lt"/>
              </a:rPr>
              <a:t>by </a:t>
            </a:r>
            <a:r>
              <a:rPr spc="-10" dirty="0">
                <a:latin typeface="Roboto Lt"/>
                <a:cs typeface="Roboto Lt"/>
              </a:rPr>
              <a:t>the</a:t>
            </a:r>
            <a:r>
              <a:rPr dirty="0">
                <a:latin typeface="Roboto Lt"/>
                <a:cs typeface="Roboto Lt"/>
              </a:rPr>
              <a:t> </a:t>
            </a:r>
            <a:r>
              <a:rPr spc="-15" dirty="0">
                <a:latin typeface="Roboto Lt"/>
                <a:cs typeface="Roboto Lt"/>
              </a:rPr>
              <a:t>Brain</a:t>
            </a:r>
          </a:p>
        </p:txBody>
      </p:sp>
      <p:grpSp>
        <p:nvGrpSpPr>
          <p:cNvPr id="3" name="object 3"/>
          <p:cNvGrpSpPr/>
          <p:nvPr/>
        </p:nvGrpSpPr>
        <p:grpSpPr>
          <a:xfrm>
            <a:off x="664463" y="1527047"/>
            <a:ext cx="7816215" cy="2799080"/>
            <a:chOff x="664463" y="1527047"/>
            <a:chExt cx="7816215" cy="2799080"/>
          </a:xfrm>
        </p:grpSpPr>
        <p:pic>
          <p:nvPicPr>
            <p:cNvPr id="4" name="object 4"/>
            <p:cNvPicPr/>
            <p:nvPr/>
          </p:nvPicPr>
          <p:blipFill>
            <a:blip r:embed="rId2" cstate="print"/>
            <a:stretch>
              <a:fillRect/>
            </a:stretch>
          </p:blipFill>
          <p:spPr>
            <a:xfrm>
              <a:off x="664463" y="1527047"/>
              <a:ext cx="7815833" cy="2798826"/>
            </a:xfrm>
            <a:prstGeom prst="rect">
              <a:avLst/>
            </a:prstGeom>
          </p:spPr>
        </p:pic>
        <p:sp>
          <p:nvSpPr>
            <p:cNvPr id="5" name="object 5"/>
            <p:cNvSpPr/>
            <p:nvPr/>
          </p:nvSpPr>
          <p:spPr>
            <a:xfrm>
              <a:off x="720851" y="1559051"/>
              <a:ext cx="7705725" cy="2688590"/>
            </a:xfrm>
            <a:custGeom>
              <a:avLst/>
              <a:gdLst/>
              <a:ahLst/>
              <a:cxnLst/>
              <a:rect l="l" t="t" r="r" b="b"/>
              <a:pathLst>
                <a:path w="7705725" h="2688590">
                  <a:moveTo>
                    <a:pt x="7705344" y="0"/>
                  </a:moveTo>
                  <a:lnTo>
                    <a:pt x="0" y="0"/>
                  </a:lnTo>
                  <a:lnTo>
                    <a:pt x="0" y="2688336"/>
                  </a:lnTo>
                  <a:lnTo>
                    <a:pt x="7705344" y="2688336"/>
                  </a:lnTo>
                  <a:lnTo>
                    <a:pt x="7705344" y="0"/>
                  </a:lnTo>
                  <a:close/>
                </a:path>
              </a:pathLst>
            </a:custGeom>
            <a:solidFill>
              <a:srgbClr val="FFFFFF"/>
            </a:solidFill>
          </p:spPr>
          <p:txBody>
            <a:bodyPr wrap="square" lIns="0" tIns="0" rIns="0" bIns="0" rtlCol="0"/>
            <a:lstStyle/>
            <a:p>
              <a:endParaRPr>
                <a:solidFill>
                  <a:prstClr val="black"/>
                </a:solidFill>
              </a:endParaRPr>
            </a:p>
          </p:txBody>
        </p:sp>
        <p:pic>
          <p:nvPicPr>
            <p:cNvPr id="6" name="object 6"/>
            <p:cNvPicPr/>
            <p:nvPr/>
          </p:nvPicPr>
          <p:blipFill>
            <a:blip r:embed="rId3" cstate="print"/>
            <a:stretch>
              <a:fillRect/>
            </a:stretch>
          </p:blipFill>
          <p:spPr>
            <a:xfrm>
              <a:off x="719327" y="1572767"/>
              <a:ext cx="3852672" cy="2673095"/>
            </a:xfrm>
            <a:prstGeom prst="rect">
              <a:avLst/>
            </a:prstGeom>
          </p:spPr>
        </p:pic>
      </p:grpSp>
      <p:sp>
        <p:nvSpPr>
          <p:cNvPr id="7" name="object 7"/>
          <p:cNvSpPr txBox="1"/>
          <p:nvPr/>
        </p:nvSpPr>
        <p:spPr>
          <a:xfrm>
            <a:off x="720851" y="1559052"/>
            <a:ext cx="7705725" cy="2688590"/>
          </a:xfrm>
          <a:prstGeom prst="rect">
            <a:avLst/>
          </a:prstGeom>
          <a:ln w="3175">
            <a:solidFill>
              <a:srgbClr val="D9D9D9"/>
            </a:solidFill>
          </a:ln>
        </p:spPr>
        <p:txBody>
          <a:bodyPr vert="horz" wrap="square" lIns="0" tIns="6350" rIns="0" bIns="0" rtlCol="0">
            <a:spAutoFit/>
          </a:bodyPr>
          <a:lstStyle/>
          <a:p>
            <a:pPr>
              <a:spcBef>
                <a:spcPts val="50"/>
              </a:spcBef>
            </a:pPr>
            <a:endParaRPr sz="2950">
              <a:solidFill>
                <a:prstClr val="black"/>
              </a:solidFill>
              <a:latin typeface="Times New Roman"/>
              <a:cs typeface="Times New Roman"/>
            </a:endParaRPr>
          </a:p>
          <a:p>
            <a:pPr marL="4232275" marR="271145"/>
            <a:r>
              <a:rPr sz="1700" spc="-5" dirty="0">
                <a:solidFill>
                  <a:srgbClr val="434343"/>
                </a:solidFill>
                <a:latin typeface="Roboto Lt"/>
                <a:cs typeface="Roboto Lt"/>
              </a:rPr>
              <a:t>The </a:t>
            </a:r>
            <a:r>
              <a:rPr sz="1700" dirty="0">
                <a:solidFill>
                  <a:srgbClr val="434343"/>
                </a:solidFill>
                <a:latin typeface="Roboto Lt"/>
                <a:cs typeface="Roboto Lt"/>
              </a:rPr>
              <a:t>first </a:t>
            </a:r>
            <a:r>
              <a:rPr sz="1700" dirty="0">
                <a:solidFill>
                  <a:srgbClr val="F57B00"/>
                </a:solidFill>
                <a:latin typeface="Roboto Lt"/>
                <a:cs typeface="Roboto Lt"/>
              </a:rPr>
              <a:t>hierarchy </a:t>
            </a:r>
            <a:r>
              <a:rPr sz="1700" spc="10" dirty="0">
                <a:solidFill>
                  <a:srgbClr val="F57B00"/>
                </a:solidFill>
                <a:latin typeface="Roboto Lt"/>
                <a:cs typeface="Roboto Lt"/>
              </a:rPr>
              <a:t>of </a:t>
            </a:r>
            <a:r>
              <a:rPr sz="1700" dirty="0">
                <a:solidFill>
                  <a:srgbClr val="F57B00"/>
                </a:solidFill>
                <a:latin typeface="Roboto Lt"/>
                <a:cs typeface="Roboto Lt"/>
              </a:rPr>
              <a:t>neurons </a:t>
            </a:r>
            <a:r>
              <a:rPr sz="1700" spc="5" dirty="0">
                <a:solidFill>
                  <a:srgbClr val="F57B00"/>
                </a:solidFill>
                <a:latin typeface="Roboto Lt"/>
                <a:cs typeface="Roboto Lt"/>
              </a:rPr>
              <a:t> </a:t>
            </a:r>
            <a:r>
              <a:rPr sz="1700" spc="10" dirty="0">
                <a:solidFill>
                  <a:srgbClr val="434343"/>
                </a:solidFill>
                <a:latin typeface="Roboto Lt"/>
                <a:cs typeface="Roboto Lt"/>
              </a:rPr>
              <a:t>that </a:t>
            </a:r>
            <a:r>
              <a:rPr sz="1700" dirty="0">
                <a:solidFill>
                  <a:srgbClr val="434343"/>
                </a:solidFill>
                <a:latin typeface="Roboto Lt"/>
                <a:cs typeface="Roboto Lt"/>
              </a:rPr>
              <a:t>receives information </a:t>
            </a:r>
            <a:r>
              <a:rPr sz="1700" spc="-5" dirty="0">
                <a:solidFill>
                  <a:srgbClr val="434343"/>
                </a:solidFill>
                <a:latin typeface="Roboto Lt"/>
                <a:cs typeface="Roboto Lt"/>
              </a:rPr>
              <a:t>in </a:t>
            </a:r>
            <a:r>
              <a:rPr sz="1700" spc="10" dirty="0">
                <a:solidFill>
                  <a:srgbClr val="434343"/>
                </a:solidFill>
                <a:latin typeface="Roboto Lt"/>
                <a:cs typeface="Roboto Lt"/>
              </a:rPr>
              <a:t>the </a:t>
            </a:r>
            <a:r>
              <a:rPr sz="1700" spc="15" dirty="0">
                <a:solidFill>
                  <a:srgbClr val="434343"/>
                </a:solidFill>
                <a:latin typeface="Roboto Lt"/>
                <a:cs typeface="Roboto Lt"/>
              </a:rPr>
              <a:t> </a:t>
            </a:r>
            <a:r>
              <a:rPr sz="1700" dirty="0">
                <a:solidFill>
                  <a:srgbClr val="434343"/>
                </a:solidFill>
                <a:latin typeface="Roboto Lt"/>
                <a:cs typeface="Roboto Lt"/>
              </a:rPr>
              <a:t>visual </a:t>
            </a:r>
            <a:r>
              <a:rPr sz="1700" spc="5" dirty="0">
                <a:solidFill>
                  <a:srgbClr val="434343"/>
                </a:solidFill>
                <a:latin typeface="Roboto Lt"/>
                <a:cs typeface="Roboto Lt"/>
              </a:rPr>
              <a:t>cortex </a:t>
            </a:r>
            <a:r>
              <a:rPr sz="1700" spc="-5" dirty="0">
                <a:solidFill>
                  <a:srgbClr val="434343"/>
                </a:solidFill>
                <a:latin typeface="Roboto Lt"/>
                <a:cs typeface="Roboto Lt"/>
              </a:rPr>
              <a:t>are </a:t>
            </a:r>
            <a:r>
              <a:rPr sz="1700" dirty="0">
                <a:solidFill>
                  <a:srgbClr val="434343"/>
                </a:solidFill>
                <a:latin typeface="Roboto Lt"/>
                <a:cs typeface="Roboto Lt"/>
              </a:rPr>
              <a:t>sensitive </a:t>
            </a:r>
            <a:r>
              <a:rPr sz="1700" spc="10" dirty="0">
                <a:solidFill>
                  <a:srgbClr val="434343"/>
                </a:solidFill>
                <a:latin typeface="Roboto Lt"/>
                <a:cs typeface="Roboto Lt"/>
              </a:rPr>
              <a:t>to </a:t>
            </a:r>
            <a:r>
              <a:rPr sz="1700" spc="15" dirty="0">
                <a:solidFill>
                  <a:srgbClr val="434343"/>
                </a:solidFill>
                <a:latin typeface="Roboto Lt"/>
                <a:cs typeface="Roboto Lt"/>
              </a:rPr>
              <a:t> </a:t>
            </a:r>
            <a:r>
              <a:rPr sz="1700" dirty="0">
                <a:solidFill>
                  <a:srgbClr val="434343"/>
                </a:solidFill>
                <a:latin typeface="Roboto Lt"/>
                <a:cs typeface="Roboto Lt"/>
              </a:rPr>
              <a:t>specific</a:t>
            </a:r>
            <a:r>
              <a:rPr sz="1700" spc="-40" dirty="0">
                <a:solidFill>
                  <a:srgbClr val="434343"/>
                </a:solidFill>
                <a:latin typeface="Roboto Lt"/>
                <a:cs typeface="Roboto Lt"/>
              </a:rPr>
              <a:t> </a:t>
            </a:r>
            <a:r>
              <a:rPr sz="1700" spc="5" dirty="0">
                <a:solidFill>
                  <a:srgbClr val="434343"/>
                </a:solidFill>
                <a:latin typeface="Roboto Lt"/>
                <a:cs typeface="Roboto Lt"/>
              </a:rPr>
              <a:t>edges</a:t>
            </a:r>
            <a:r>
              <a:rPr sz="1700" spc="-50" dirty="0">
                <a:solidFill>
                  <a:srgbClr val="434343"/>
                </a:solidFill>
                <a:latin typeface="Roboto Lt"/>
                <a:cs typeface="Roboto Lt"/>
              </a:rPr>
              <a:t> </a:t>
            </a:r>
            <a:r>
              <a:rPr sz="1700" dirty="0">
                <a:solidFill>
                  <a:srgbClr val="434343"/>
                </a:solidFill>
                <a:latin typeface="Roboto Lt"/>
                <a:cs typeface="Roboto Lt"/>
              </a:rPr>
              <a:t>while</a:t>
            </a:r>
            <a:r>
              <a:rPr sz="1700" spc="-25" dirty="0">
                <a:solidFill>
                  <a:srgbClr val="434343"/>
                </a:solidFill>
                <a:latin typeface="Roboto Lt"/>
                <a:cs typeface="Roboto Lt"/>
              </a:rPr>
              <a:t> </a:t>
            </a:r>
            <a:r>
              <a:rPr sz="1700" spc="-5" dirty="0">
                <a:solidFill>
                  <a:srgbClr val="434343"/>
                </a:solidFill>
                <a:latin typeface="Roboto Lt"/>
                <a:cs typeface="Roboto Lt"/>
              </a:rPr>
              <a:t>brain</a:t>
            </a:r>
            <a:r>
              <a:rPr sz="1700" spc="-10" dirty="0">
                <a:solidFill>
                  <a:srgbClr val="434343"/>
                </a:solidFill>
                <a:latin typeface="Roboto Lt"/>
                <a:cs typeface="Roboto Lt"/>
              </a:rPr>
              <a:t> </a:t>
            </a:r>
            <a:r>
              <a:rPr sz="1700" spc="-100" dirty="0">
                <a:solidFill>
                  <a:srgbClr val="434343"/>
                </a:solidFill>
                <a:latin typeface="Roboto Lt"/>
                <a:cs typeface="Roboto Lt"/>
              </a:rPr>
              <a:t>regions </a:t>
            </a:r>
            <a:r>
              <a:rPr sz="1700" spc="-409" dirty="0">
                <a:solidFill>
                  <a:srgbClr val="434343"/>
                </a:solidFill>
                <a:latin typeface="Roboto Lt"/>
                <a:cs typeface="Roboto Lt"/>
              </a:rPr>
              <a:t> </a:t>
            </a:r>
            <a:r>
              <a:rPr sz="1700" spc="5" dirty="0">
                <a:solidFill>
                  <a:srgbClr val="434343"/>
                </a:solidFill>
                <a:latin typeface="Roboto Lt"/>
                <a:cs typeface="Roboto Lt"/>
              </a:rPr>
              <a:t>further down </a:t>
            </a:r>
            <a:r>
              <a:rPr sz="1700" spc="10" dirty="0">
                <a:solidFill>
                  <a:srgbClr val="434343"/>
                </a:solidFill>
                <a:latin typeface="Roboto Lt"/>
                <a:cs typeface="Roboto Lt"/>
              </a:rPr>
              <a:t>the </a:t>
            </a:r>
            <a:r>
              <a:rPr sz="1700" spc="-5" dirty="0">
                <a:solidFill>
                  <a:srgbClr val="434343"/>
                </a:solidFill>
                <a:latin typeface="Roboto Lt"/>
                <a:cs typeface="Roboto Lt"/>
              </a:rPr>
              <a:t>visual </a:t>
            </a:r>
            <a:r>
              <a:rPr sz="1700" dirty="0">
                <a:solidFill>
                  <a:srgbClr val="434343"/>
                </a:solidFill>
                <a:latin typeface="Roboto Lt"/>
                <a:cs typeface="Roboto Lt"/>
              </a:rPr>
              <a:t>pipeline </a:t>
            </a:r>
            <a:r>
              <a:rPr sz="1700" spc="5" dirty="0">
                <a:solidFill>
                  <a:srgbClr val="434343"/>
                </a:solidFill>
                <a:latin typeface="Roboto Lt"/>
                <a:cs typeface="Roboto Lt"/>
              </a:rPr>
              <a:t> </a:t>
            </a:r>
            <a:r>
              <a:rPr sz="1700" spc="-5" dirty="0">
                <a:solidFill>
                  <a:srgbClr val="434343"/>
                </a:solidFill>
                <a:latin typeface="Roboto Lt"/>
                <a:cs typeface="Roboto Lt"/>
              </a:rPr>
              <a:t>are </a:t>
            </a:r>
            <a:r>
              <a:rPr sz="1700" dirty="0">
                <a:solidFill>
                  <a:srgbClr val="434343"/>
                </a:solidFill>
                <a:latin typeface="Roboto Lt"/>
                <a:cs typeface="Roboto Lt"/>
              </a:rPr>
              <a:t>sensitive </a:t>
            </a:r>
            <a:r>
              <a:rPr sz="1700" spc="10" dirty="0">
                <a:solidFill>
                  <a:srgbClr val="434343"/>
                </a:solidFill>
                <a:latin typeface="Roboto Lt"/>
                <a:cs typeface="Roboto Lt"/>
              </a:rPr>
              <a:t>to </a:t>
            </a:r>
            <a:r>
              <a:rPr sz="1700" dirty="0">
                <a:solidFill>
                  <a:srgbClr val="434343"/>
                </a:solidFill>
                <a:latin typeface="Roboto Lt"/>
                <a:cs typeface="Roboto Lt"/>
              </a:rPr>
              <a:t>more complex </a:t>
            </a:r>
            <a:r>
              <a:rPr sz="1700" spc="5" dirty="0">
                <a:solidFill>
                  <a:srgbClr val="434343"/>
                </a:solidFill>
                <a:latin typeface="Roboto Lt"/>
                <a:cs typeface="Roboto Lt"/>
              </a:rPr>
              <a:t> structures</a:t>
            </a:r>
            <a:r>
              <a:rPr sz="1700" spc="-90" dirty="0">
                <a:solidFill>
                  <a:srgbClr val="434343"/>
                </a:solidFill>
                <a:latin typeface="Roboto Lt"/>
                <a:cs typeface="Roboto Lt"/>
              </a:rPr>
              <a:t> </a:t>
            </a:r>
            <a:r>
              <a:rPr sz="1700" dirty="0">
                <a:solidFill>
                  <a:srgbClr val="434343"/>
                </a:solidFill>
                <a:latin typeface="Roboto Lt"/>
                <a:cs typeface="Roboto Lt"/>
              </a:rPr>
              <a:t>such as</a:t>
            </a:r>
            <a:r>
              <a:rPr sz="1700" spc="-20" dirty="0">
                <a:solidFill>
                  <a:srgbClr val="434343"/>
                </a:solidFill>
                <a:latin typeface="Roboto Lt"/>
                <a:cs typeface="Roboto Lt"/>
              </a:rPr>
              <a:t> </a:t>
            </a:r>
            <a:r>
              <a:rPr sz="1700" dirty="0">
                <a:solidFill>
                  <a:srgbClr val="434343"/>
                </a:solidFill>
                <a:latin typeface="Roboto Lt"/>
                <a:cs typeface="Roboto Lt"/>
              </a:rPr>
              <a:t>faces.</a:t>
            </a:r>
            <a:endParaRPr sz="1700">
              <a:solidFill>
                <a:prstClr val="black"/>
              </a:solidFill>
              <a:latin typeface="Roboto Lt"/>
              <a:cs typeface="Roboto Lt"/>
            </a:endParaRPr>
          </a:p>
        </p:txBody>
      </p:sp>
      <p:grpSp>
        <p:nvGrpSpPr>
          <p:cNvPr id="8" name="object 8"/>
          <p:cNvGrpSpPr/>
          <p:nvPr/>
        </p:nvGrpSpPr>
        <p:grpSpPr>
          <a:xfrm>
            <a:off x="691895" y="4337303"/>
            <a:ext cx="7816215" cy="1116330"/>
            <a:chOff x="691895" y="4337303"/>
            <a:chExt cx="7816215" cy="1116330"/>
          </a:xfrm>
        </p:grpSpPr>
        <p:pic>
          <p:nvPicPr>
            <p:cNvPr id="9" name="object 9"/>
            <p:cNvPicPr/>
            <p:nvPr/>
          </p:nvPicPr>
          <p:blipFill>
            <a:blip r:embed="rId4" cstate="print"/>
            <a:stretch>
              <a:fillRect/>
            </a:stretch>
          </p:blipFill>
          <p:spPr>
            <a:xfrm>
              <a:off x="691895" y="4337303"/>
              <a:ext cx="7815833" cy="1116330"/>
            </a:xfrm>
            <a:prstGeom prst="rect">
              <a:avLst/>
            </a:prstGeom>
          </p:spPr>
        </p:pic>
        <p:sp>
          <p:nvSpPr>
            <p:cNvPr id="10" name="object 10"/>
            <p:cNvSpPr/>
            <p:nvPr/>
          </p:nvSpPr>
          <p:spPr>
            <a:xfrm>
              <a:off x="1792223" y="4369307"/>
              <a:ext cx="6661784" cy="1005840"/>
            </a:xfrm>
            <a:custGeom>
              <a:avLst/>
              <a:gdLst/>
              <a:ahLst/>
              <a:cxnLst/>
              <a:rect l="l" t="t" r="r" b="b"/>
              <a:pathLst>
                <a:path w="6661784" h="1005839">
                  <a:moveTo>
                    <a:pt x="0" y="1005840"/>
                  </a:moveTo>
                  <a:lnTo>
                    <a:pt x="6661404" y="1005840"/>
                  </a:lnTo>
                  <a:lnTo>
                    <a:pt x="6661404" y="0"/>
                  </a:lnTo>
                  <a:lnTo>
                    <a:pt x="0" y="0"/>
                  </a:lnTo>
                  <a:lnTo>
                    <a:pt x="0" y="100584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748283" y="4369307"/>
              <a:ext cx="7705725" cy="1005840"/>
            </a:xfrm>
            <a:custGeom>
              <a:avLst/>
              <a:gdLst/>
              <a:ahLst/>
              <a:cxnLst/>
              <a:rect l="l" t="t" r="r" b="b"/>
              <a:pathLst>
                <a:path w="7705725" h="1005839">
                  <a:moveTo>
                    <a:pt x="0" y="1005840"/>
                  </a:moveTo>
                  <a:lnTo>
                    <a:pt x="7705344" y="1005840"/>
                  </a:lnTo>
                  <a:lnTo>
                    <a:pt x="7705344" y="0"/>
                  </a:lnTo>
                  <a:lnTo>
                    <a:pt x="0" y="0"/>
                  </a:lnTo>
                  <a:lnTo>
                    <a:pt x="0" y="1005840"/>
                  </a:lnTo>
                  <a:close/>
                </a:path>
              </a:pathLst>
            </a:custGeom>
            <a:ln w="3175">
              <a:solidFill>
                <a:srgbClr val="D9D9D9"/>
              </a:solidFill>
            </a:ln>
          </p:spPr>
          <p:txBody>
            <a:bodyPr wrap="square" lIns="0" tIns="0" rIns="0" bIns="0" rtlCol="0"/>
            <a:lstStyle/>
            <a:p>
              <a:endParaRPr>
                <a:solidFill>
                  <a:prstClr val="black"/>
                </a:solidFill>
              </a:endParaRPr>
            </a:p>
          </p:txBody>
        </p:sp>
      </p:grpSp>
      <p:sp>
        <p:nvSpPr>
          <p:cNvPr id="12" name="object 12"/>
          <p:cNvSpPr txBox="1"/>
          <p:nvPr/>
        </p:nvSpPr>
        <p:spPr>
          <a:xfrm>
            <a:off x="748283" y="4369308"/>
            <a:ext cx="7705725" cy="761106"/>
          </a:xfrm>
          <a:prstGeom prst="rect">
            <a:avLst/>
          </a:prstGeom>
          <a:ln w="3175">
            <a:solidFill>
              <a:srgbClr val="D9D9D9"/>
            </a:solidFill>
          </a:ln>
        </p:spPr>
        <p:txBody>
          <a:bodyPr vert="horz" wrap="square" lIns="0" tIns="6985" rIns="0" bIns="0" rtlCol="0">
            <a:spAutoFit/>
          </a:bodyPr>
          <a:lstStyle/>
          <a:p>
            <a:pPr>
              <a:spcBef>
                <a:spcPts val="55"/>
              </a:spcBef>
            </a:pPr>
            <a:endParaRPr sz="1700" dirty="0">
              <a:solidFill>
                <a:prstClr val="black"/>
              </a:solidFill>
              <a:latin typeface="Times New Roman"/>
              <a:cs typeface="Times New Roman"/>
            </a:endParaRPr>
          </a:p>
          <a:p>
            <a:pPr marL="1318895" marR="255904"/>
            <a:r>
              <a:rPr sz="1600" dirty="0">
                <a:solidFill>
                  <a:srgbClr val="434343"/>
                </a:solidFill>
                <a:latin typeface="Roboto Lt"/>
                <a:cs typeface="Roboto Lt"/>
              </a:rPr>
              <a:t>Our </a:t>
            </a:r>
            <a:r>
              <a:rPr sz="1600" spc="-5" dirty="0">
                <a:solidFill>
                  <a:srgbClr val="434343"/>
                </a:solidFill>
                <a:latin typeface="Roboto Lt"/>
                <a:cs typeface="Roboto Lt"/>
              </a:rPr>
              <a:t>brain </a:t>
            </a:r>
            <a:r>
              <a:rPr sz="1600" dirty="0">
                <a:solidFill>
                  <a:srgbClr val="434343"/>
                </a:solidFill>
                <a:latin typeface="Roboto Lt"/>
                <a:cs typeface="Roboto Lt"/>
              </a:rPr>
              <a:t>has lots of </a:t>
            </a:r>
            <a:r>
              <a:rPr sz="1600" spc="-5" dirty="0">
                <a:solidFill>
                  <a:srgbClr val="434343"/>
                </a:solidFill>
                <a:latin typeface="Roboto Lt"/>
                <a:cs typeface="Roboto Lt"/>
              </a:rPr>
              <a:t>neurons </a:t>
            </a:r>
            <a:r>
              <a:rPr sz="1600" dirty="0">
                <a:solidFill>
                  <a:srgbClr val="434343"/>
                </a:solidFill>
                <a:latin typeface="Roboto Lt"/>
                <a:cs typeface="Roboto Lt"/>
              </a:rPr>
              <a:t>connected together and the </a:t>
            </a:r>
            <a:r>
              <a:rPr sz="1600" dirty="0">
                <a:solidFill>
                  <a:srgbClr val="F57B00"/>
                </a:solidFill>
                <a:latin typeface="Roboto Lt"/>
                <a:cs typeface="Roboto Lt"/>
              </a:rPr>
              <a:t>strength </a:t>
            </a:r>
            <a:r>
              <a:rPr lang="en-IN" sz="1600" dirty="0" smtClean="0">
                <a:solidFill>
                  <a:srgbClr val="F57B00"/>
                </a:solidFill>
                <a:latin typeface="Roboto Lt"/>
                <a:cs typeface="Roboto Lt"/>
              </a:rPr>
              <a:t>of</a:t>
            </a:r>
            <a:r>
              <a:rPr sz="1600" dirty="0" smtClean="0">
                <a:solidFill>
                  <a:srgbClr val="F57B00"/>
                </a:solidFill>
                <a:latin typeface="Roboto Lt"/>
                <a:cs typeface="Roboto Lt"/>
              </a:rPr>
              <a:t> connections</a:t>
            </a:r>
            <a:r>
              <a:rPr sz="1600" spc="-40" dirty="0" smtClean="0">
                <a:solidFill>
                  <a:srgbClr val="F57B00"/>
                </a:solidFill>
                <a:latin typeface="Roboto Lt"/>
                <a:cs typeface="Roboto Lt"/>
              </a:rPr>
              <a:t> </a:t>
            </a:r>
            <a:r>
              <a:rPr sz="1600" spc="5" dirty="0">
                <a:solidFill>
                  <a:srgbClr val="434343"/>
                </a:solidFill>
                <a:latin typeface="Roboto Lt"/>
                <a:cs typeface="Roboto Lt"/>
              </a:rPr>
              <a:t>between</a:t>
            </a:r>
            <a:r>
              <a:rPr sz="1600" spc="-35" dirty="0">
                <a:solidFill>
                  <a:srgbClr val="434343"/>
                </a:solidFill>
                <a:latin typeface="Roboto Lt"/>
                <a:cs typeface="Roboto Lt"/>
              </a:rPr>
              <a:t> </a:t>
            </a:r>
            <a:r>
              <a:rPr sz="1600" spc="-5" dirty="0">
                <a:solidFill>
                  <a:srgbClr val="434343"/>
                </a:solidFill>
                <a:latin typeface="Roboto Lt"/>
                <a:cs typeface="Roboto Lt"/>
              </a:rPr>
              <a:t>neurons</a:t>
            </a:r>
            <a:r>
              <a:rPr sz="1600" spc="-10" dirty="0">
                <a:solidFill>
                  <a:srgbClr val="434343"/>
                </a:solidFill>
                <a:latin typeface="Roboto Lt"/>
                <a:cs typeface="Roboto Lt"/>
              </a:rPr>
              <a:t> </a:t>
            </a:r>
            <a:r>
              <a:rPr sz="1600" dirty="0">
                <a:solidFill>
                  <a:srgbClr val="434343"/>
                </a:solidFill>
                <a:latin typeface="Roboto Lt"/>
                <a:cs typeface="Roboto Lt"/>
              </a:rPr>
              <a:t>represents</a:t>
            </a:r>
            <a:r>
              <a:rPr sz="1600" spc="-40" dirty="0">
                <a:solidFill>
                  <a:srgbClr val="434343"/>
                </a:solidFill>
                <a:latin typeface="Roboto Lt"/>
                <a:cs typeface="Roboto Lt"/>
              </a:rPr>
              <a:t> </a:t>
            </a:r>
            <a:r>
              <a:rPr sz="1600" spc="-5" dirty="0">
                <a:solidFill>
                  <a:srgbClr val="F57B00"/>
                </a:solidFill>
                <a:latin typeface="Roboto Lt"/>
                <a:cs typeface="Roboto Lt"/>
              </a:rPr>
              <a:t>long</a:t>
            </a:r>
            <a:r>
              <a:rPr sz="1600" spc="-10" dirty="0">
                <a:solidFill>
                  <a:srgbClr val="F57B00"/>
                </a:solidFill>
                <a:latin typeface="Roboto Lt"/>
                <a:cs typeface="Roboto Lt"/>
              </a:rPr>
              <a:t> </a:t>
            </a:r>
            <a:r>
              <a:rPr sz="1600" spc="5" dirty="0">
                <a:solidFill>
                  <a:srgbClr val="F57B00"/>
                </a:solidFill>
                <a:latin typeface="Roboto Lt"/>
                <a:cs typeface="Roboto Lt"/>
              </a:rPr>
              <a:t>term</a:t>
            </a:r>
            <a:r>
              <a:rPr sz="1600" spc="-5" dirty="0">
                <a:solidFill>
                  <a:srgbClr val="F57B00"/>
                </a:solidFill>
                <a:latin typeface="Roboto Lt"/>
                <a:cs typeface="Roboto Lt"/>
              </a:rPr>
              <a:t> </a:t>
            </a:r>
            <a:r>
              <a:rPr sz="1600" dirty="0">
                <a:solidFill>
                  <a:srgbClr val="F57B00"/>
                </a:solidFill>
                <a:latin typeface="Roboto Lt"/>
                <a:cs typeface="Roboto Lt"/>
              </a:rPr>
              <a:t>knowledge.</a:t>
            </a:r>
            <a:endParaRPr sz="1600" dirty="0">
              <a:solidFill>
                <a:prstClr val="black"/>
              </a:solidFill>
              <a:latin typeface="Roboto Lt"/>
              <a:cs typeface="Roboto Lt"/>
            </a:endParaRPr>
          </a:p>
        </p:txBody>
      </p:sp>
      <p:grpSp>
        <p:nvGrpSpPr>
          <p:cNvPr id="13" name="object 13"/>
          <p:cNvGrpSpPr/>
          <p:nvPr/>
        </p:nvGrpSpPr>
        <p:grpSpPr>
          <a:xfrm>
            <a:off x="691895" y="4367784"/>
            <a:ext cx="7816215" cy="2219960"/>
            <a:chOff x="691895" y="4367784"/>
            <a:chExt cx="7816215" cy="2219960"/>
          </a:xfrm>
        </p:grpSpPr>
        <p:sp>
          <p:nvSpPr>
            <p:cNvPr id="14" name="object 14"/>
            <p:cNvSpPr/>
            <p:nvPr/>
          </p:nvSpPr>
          <p:spPr>
            <a:xfrm>
              <a:off x="746759" y="4367784"/>
              <a:ext cx="1045844" cy="1005840"/>
            </a:xfrm>
            <a:custGeom>
              <a:avLst/>
              <a:gdLst/>
              <a:ahLst/>
              <a:cxnLst/>
              <a:rect l="l" t="t" r="r" b="b"/>
              <a:pathLst>
                <a:path w="1045844" h="1005839">
                  <a:moveTo>
                    <a:pt x="1045464" y="0"/>
                  </a:moveTo>
                  <a:lnTo>
                    <a:pt x="0" y="0"/>
                  </a:lnTo>
                  <a:lnTo>
                    <a:pt x="0" y="1005839"/>
                  </a:lnTo>
                  <a:lnTo>
                    <a:pt x="1045464" y="1005839"/>
                  </a:lnTo>
                  <a:lnTo>
                    <a:pt x="1045464" y="0"/>
                  </a:lnTo>
                  <a:close/>
                </a:path>
              </a:pathLst>
            </a:custGeom>
            <a:solidFill>
              <a:srgbClr val="DBEDF4"/>
            </a:solidFill>
          </p:spPr>
          <p:txBody>
            <a:bodyPr wrap="square" lIns="0" tIns="0" rIns="0" bIns="0" rtlCol="0"/>
            <a:lstStyle/>
            <a:p>
              <a:endParaRPr>
                <a:solidFill>
                  <a:prstClr val="black"/>
                </a:solidFill>
              </a:endParaRPr>
            </a:p>
          </p:txBody>
        </p:sp>
        <p:pic>
          <p:nvPicPr>
            <p:cNvPr id="15" name="object 15"/>
            <p:cNvPicPr/>
            <p:nvPr/>
          </p:nvPicPr>
          <p:blipFill>
            <a:blip r:embed="rId5" cstate="print"/>
            <a:stretch>
              <a:fillRect/>
            </a:stretch>
          </p:blipFill>
          <p:spPr>
            <a:xfrm>
              <a:off x="991514" y="4594809"/>
              <a:ext cx="1018032" cy="533704"/>
            </a:xfrm>
            <a:prstGeom prst="rect">
              <a:avLst/>
            </a:prstGeom>
          </p:spPr>
        </p:pic>
        <p:pic>
          <p:nvPicPr>
            <p:cNvPr id="16" name="object 16"/>
            <p:cNvPicPr/>
            <p:nvPr/>
          </p:nvPicPr>
          <p:blipFill>
            <a:blip r:embed="rId4" cstate="print"/>
            <a:stretch>
              <a:fillRect/>
            </a:stretch>
          </p:blipFill>
          <p:spPr>
            <a:xfrm>
              <a:off x="691895" y="5471160"/>
              <a:ext cx="7815833" cy="1116330"/>
            </a:xfrm>
            <a:prstGeom prst="rect">
              <a:avLst/>
            </a:prstGeom>
          </p:spPr>
        </p:pic>
        <p:sp>
          <p:nvSpPr>
            <p:cNvPr id="17" name="object 17"/>
            <p:cNvSpPr/>
            <p:nvPr/>
          </p:nvSpPr>
          <p:spPr>
            <a:xfrm>
              <a:off x="748283" y="5503164"/>
              <a:ext cx="7705725" cy="1005840"/>
            </a:xfrm>
            <a:custGeom>
              <a:avLst/>
              <a:gdLst/>
              <a:ahLst/>
              <a:cxnLst/>
              <a:rect l="l" t="t" r="r" b="b"/>
              <a:pathLst>
                <a:path w="7705725" h="1005840">
                  <a:moveTo>
                    <a:pt x="0" y="1005840"/>
                  </a:moveTo>
                  <a:lnTo>
                    <a:pt x="7705344" y="1005840"/>
                  </a:lnTo>
                  <a:lnTo>
                    <a:pt x="7705344" y="0"/>
                  </a:lnTo>
                  <a:lnTo>
                    <a:pt x="0" y="0"/>
                  </a:lnTo>
                  <a:lnTo>
                    <a:pt x="0" y="1005840"/>
                  </a:lnTo>
                  <a:close/>
                </a:path>
              </a:pathLst>
            </a:custGeom>
            <a:ln w="3175">
              <a:solidFill>
                <a:srgbClr val="D9D9D9"/>
              </a:solidFill>
            </a:ln>
          </p:spPr>
          <p:txBody>
            <a:bodyPr wrap="square" lIns="0" tIns="0" rIns="0" bIns="0" rtlCol="0"/>
            <a:lstStyle/>
            <a:p>
              <a:endParaRPr>
                <a:solidFill>
                  <a:prstClr val="black"/>
                </a:solidFill>
              </a:endParaRPr>
            </a:p>
          </p:txBody>
        </p:sp>
      </p:grpSp>
      <p:sp>
        <p:nvSpPr>
          <p:cNvPr id="18" name="object 18"/>
          <p:cNvSpPr txBox="1"/>
          <p:nvPr/>
        </p:nvSpPr>
        <p:spPr>
          <a:xfrm>
            <a:off x="1792223" y="5504689"/>
            <a:ext cx="6659880" cy="1003300"/>
          </a:xfrm>
          <a:prstGeom prst="rect">
            <a:avLst/>
          </a:prstGeom>
          <a:solidFill>
            <a:srgbClr val="EDEDED"/>
          </a:solidFill>
        </p:spPr>
        <p:txBody>
          <a:bodyPr vert="horz" wrap="square" lIns="0" tIns="236854" rIns="0" bIns="0" rtlCol="0">
            <a:spAutoFit/>
          </a:bodyPr>
          <a:lstStyle/>
          <a:p>
            <a:pPr marL="301625">
              <a:spcBef>
                <a:spcPts val="1864"/>
              </a:spcBef>
            </a:pPr>
            <a:r>
              <a:rPr sz="1600" dirty="0">
                <a:solidFill>
                  <a:srgbClr val="F57B00"/>
                </a:solidFill>
                <a:latin typeface="Roboto Lt"/>
                <a:cs typeface="Roboto Lt"/>
              </a:rPr>
              <a:t>One</a:t>
            </a:r>
            <a:r>
              <a:rPr sz="1600" spc="-20" dirty="0">
                <a:solidFill>
                  <a:srgbClr val="F57B00"/>
                </a:solidFill>
                <a:latin typeface="Roboto Lt"/>
                <a:cs typeface="Roboto Lt"/>
              </a:rPr>
              <a:t> </a:t>
            </a:r>
            <a:r>
              <a:rPr sz="1600" dirty="0">
                <a:solidFill>
                  <a:srgbClr val="F57B00"/>
                </a:solidFill>
                <a:latin typeface="Roboto Lt"/>
                <a:cs typeface="Roboto Lt"/>
              </a:rPr>
              <a:t>learning</a:t>
            </a:r>
            <a:r>
              <a:rPr sz="1600" spc="-15" dirty="0">
                <a:solidFill>
                  <a:srgbClr val="F57B00"/>
                </a:solidFill>
                <a:latin typeface="Roboto Lt"/>
                <a:cs typeface="Roboto Lt"/>
              </a:rPr>
              <a:t> </a:t>
            </a:r>
            <a:r>
              <a:rPr sz="1600" dirty="0">
                <a:solidFill>
                  <a:srgbClr val="F57B00"/>
                </a:solidFill>
                <a:latin typeface="Roboto Lt"/>
                <a:cs typeface="Roboto Lt"/>
              </a:rPr>
              <a:t>algorithm</a:t>
            </a:r>
            <a:r>
              <a:rPr sz="1600" spc="-15" dirty="0">
                <a:solidFill>
                  <a:srgbClr val="F57B00"/>
                </a:solidFill>
                <a:latin typeface="Roboto Lt"/>
                <a:cs typeface="Roboto Lt"/>
              </a:rPr>
              <a:t> </a:t>
            </a:r>
            <a:r>
              <a:rPr sz="1600" dirty="0">
                <a:solidFill>
                  <a:srgbClr val="F57B00"/>
                </a:solidFill>
                <a:latin typeface="Roboto Lt"/>
                <a:cs typeface="Roboto Lt"/>
              </a:rPr>
              <a:t>hypothesis:</a:t>
            </a:r>
            <a:r>
              <a:rPr sz="1600" spc="-30" dirty="0">
                <a:solidFill>
                  <a:srgbClr val="F57B00"/>
                </a:solidFill>
                <a:latin typeface="Roboto Lt"/>
                <a:cs typeface="Roboto Lt"/>
              </a:rPr>
              <a:t> </a:t>
            </a:r>
            <a:r>
              <a:rPr sz="1600" dirty="0">
                <a:solidFill>
                  <a:srgbClr val="434343"/>
                </a:solidFill>
                <a:latin typeface="Roboto Lt"/>
                <a:cs typeface="Roboto Lt"/>
              </a:rPr>
              <a:t>all</a:t>
            </a:r>
            <a:r>
              <a:rPr sz="1600" spc="-15" dirty="0">
                <a:solidFill>
                  <a:srgbClr val="434343"/>
                </a:solidFill>
                <a:latin typeface="Roboto Lt"/>
                <a:cs typeface="Roboto Lt"/>
              </a:rPr>
              <a:t> </a:t>
            </a:r>
            <a:r>
              <a:rPr sz="1600" dirty="0">
                <a:solidFill>
                  <a:srgbClr val="434343"/>
                </a:solidFill>
                <a:latin typeface="Roboto Lt"/>
                <a:cs typeface="Roboto Lt"/>
              </a:rPr>
              <a:t>significant</a:t>
            </a:r>
            <a:r>
              <a:rPr sz="1600" spc="-15" dirty="0">
                <a:solidFill>
                  <a:srgbClr val="434343"/>
                </a:solidFill>
                <a:latin typeface="Roboto Lt"/>
                <a:cs typeface="Roboto Lt"/>
              </a:rPr>
              <a:t> </a:t>
            </a:r>
            <a:r>
              <a:rPr sz="1600" dirty="0">
                <a:solidFill>
                  <a:srgbClr val="434343"/>
                </a:solidFill>
                <a:latin typeface="Roboto Lt"/>
                <a:cs typeface="Roboto Lt"/>
              </a:rPr>
              <a:t>mental</a:t>
            </a:r>
            <a:r>
              <a:rPr sz="1600" spc="-5" dirty="0">
                <a:solidFill>
                  <a:srgbClr val="434343"/>
                </a:solidFill>
                <a:latin typeface="Roboto Lt"/>
                <a:cs typeface="Roboto Lt"/>
              </a:rPr>
              <a:t> algorithms</a:t>
            </a:r>
            <a:endParaRPr sz="1600" dirty="0">
              <a:solidFill>
                <a:prstClr val="black"/>
              </a:solidFill>
              <a:latin typeface="Roboto Lt"/>
              <a:cs typeface="Roboto Lt"/>
            </a:endParaRPr>
          </a:p>
          <a:p>
            <a:pPr marL="301625"/>
            <a:r>
              <a:rPr sz="1600" dirty="0">
                <a:solidFill>
                  <a:srgbClr val="434343"/>
                </a:solidFill>
                <a:latin typeface="Roboto Lt"/>
                <a:cs typeface="Roboto Lt"/>
              </a:rPr>
              <a:t>are</a:t>
            </a:r>
            <a:r>
              <a:rPr sz="1600" spc="-15" dirty="0">
                <a:solidFill>
                  <a:srgbClr val="434343"/>
                </a:solidFill>
                <a:latin typeface="Roboto Lt"/>
                <a:cs typeface="Roboto Lt"/>
              </a:rPr>
              <a:t> </a:t>
            </a:r>
            <a:r>
              <a:rPr sz="1600" dirty="0">
                <a:solidFill>
                  <a:srgbClr val="434343"/>
                </a:solidFill>
                <a:latin typeface="Roboto Lt"/>
                <a:cs typeface="Roboto Lt"/>
              </a:rPr>
              <a:t>learned</a:t>
            </a:r>
            <a:r>
              <a:rPr sz="1600" spc="-30" dirty="0">
                <a:solidFill>
                  <a:srgbClr val="434343"/>
                </a:solidFill>
                <a:latin typeface="Roboto Lt"/>
                <a:cs typeface="Roboto Lt"/>
              </a:rPr>
              <a:t> </a:t>
            </a:r>
            <a:r>
              <a:rPr sz="1600" spc="5" dirty="0">
                <a:solidFill>
                  <a:srgbClr val="434343"/>
                </a:solidFill>
                <a:latin typeface="Roboto Lt"/>
                <a:cs typeface="Roboto Lt"/>
              </a:rPr>
              <a:t>except</a:t>
            </a:r>
            <a:r>
              <a:rPr sz="1600" spc="-35" dirty="0">
                <a:solidFill>
                  <a:srgbClr val="434343"/>
                </a:solidFill>
                <a:latin typeface="Roboto Lt"/>
                <a:cs typeface="Roboto Lt"/>
              </a:rPr>
              <a:t> </a:t>
            </a:r>
            <a:r>
              <a:rPr sz="1600" dirty="0">
                <a:solidFill>
                  <a:srgbClr val="434343"/>
                </a:solidFill>
                <a:latin typeface="Roboto Lt"/>
                <a:cs typeface="Roboto Lt"/>
              </a:rPr>
              <a:t>for the</a:t>
            </a:r>
            <a:r>
              <a:rPr sz="1600" spc="-15" dirty="0">
                <a:solidFill>
                  <a:srgbClr val="434343"/>
                </a:solidFill>
                <a:latin typeface="Roboto Lt"/>
                <a:cs typeface="Roboto Lt"/>
              </a:rPr>
              <a:t> </a:t>
            </a:r>
            <a:r>
              <a:rPr sz="1600" dirty="0">
                <a:solidFill>
                  <a:srgbClr val="434343"/>
                </a:solidFill>
                <a:latin typeface="Roboto Lt"/>
                <a:cs typeface="Roboto Lt"/>
              </a:rPr>
              <a:t>learning</a:t>
            </a:r>
            <a:r>
              <a:rPr sz="1600" spc="-10" dirty="0">
                <a:solidFill>
                  <a:srgbClr val="434343"/>
                </a:solidFill>
                <a:latin typeface="Roboto Lt"/>
                <a:cs typeface="Roboto Lt"/>
              </a:rPr>
              <a:t> </a:t>
            </a:r>
            <a:r>
              <a:rPr sz="1600" dirty="0">
                <a:solidFill>
                  <a:srgbClr val="434343"/>
                </a:solidFill>
                <a:latin typeface="Roboto Lt"/>
                <a:cs typeface="Roboto Lt"/>
              </a:rPr>
              <a:t>and</a:t>
            </a:r>
            <a:r>
              <a:rPr sz="1600" spc="-10" dirty="0">
                <a:solidFill>
                  <a:srgbClr val="434343"/>
                </a:solidFill>
                <a:latin typeface="Roboto Lt"/>
                <a:cs typeface="Roboto Lt"/>
              </a:rPr>
              <a:t> </a:t>
            </a:r>
            <a:r>
              <a:rPr sz="1600" spc="5" dirty="0">
                <a:solidFill>
                  <a:srgbClr val="434343"/>
                </a:solidFill>
                <a:latin typeface="Roboto Lt"/>
                <a:cs typeface="Roboto Lt"/>
              </a:rPr>
              <a:t>reward</a:t>
            </a:r>
            <a:r>
              <a:rPr sz="1600" spc="-35" dirty="0">
                <a:solidFill>
                  <a:srgbClr val="434343"/>
                </a:solidFill>
                <a:latin typeface="Roboto Lt"/>
                <a:cs typeface="Roboto Lt"/>
              </a:rPr>
              <a:t> </a:t>
            </a:r>
            <a:r>
              <a:rPr sz="1600" dirty="0">
                <a:solidFill>
                  <a:srgbClr val="434343"/>
                </a:solidFill>
                <a:latin typeface="Roboto Lt"/>
                <a:cs typeface="Roboto Lt"/>
              </a:rPr>
              <a:t>machinery</a:t>
            </a:r>
            <a:r>
              <a:rPr sz="1600" spc="-15" dirty="0">
                <a:solidFill>
                  <a:srgbClr val="434343"/>
                </a:solidFill>
                <a:latin typeface="Roboto Lt"/>
                <a:cs typeface="Roboto Lt"/>
              </a:rPr>
              <a:t> </a:t>
            </a:r>
            <a:r>
              <a:rPr sz="1600" dirty="0">
                <a:solidFill>
                  <a:srgbClr val="434343"/>
                </a:solidFill>
                <a:latin typeface="Roboto Lt"/>
                <a:cs typeface="Roboto Lt"/>
              </a:rPr>
              <a:t>itself.</a:t>
            </a:r>
            <a:endParaRPr sz="1600" dirty="0">
              <a:solidFill>
                <a:prstClr val="black"/>
              </a:solidFill>
              <a:latin typeface="Roboto Lt"/>
              <a:cs typeface="Roboto Lt"/>
            </a:endParaRPr>
          </a:p>
        </p:txBody>
      </p:sp>
      <p:sp>
        <p:nvSpPr>
          <p:cNvPr id="19" name="object 19"/>
          <p:cNvSpPr txBox="1"/>
          <p:nvPr/>
        </p:nvSpPr>
        <p:spPr>
          <a:xfrm>
            <a:off x="749809" y="5504689"/>
            <a:ext cx="1042669" cy="1003300"/>
          </a:xfrm>
          <a:prstGeom prst="rect">
            <a:avLst/>
          </a:prstGeom>
          <a:solidFill>
            <a:srgbClr val="DBEDF4"/>
          </a:solidFill>
        </p:spPr>
        <p:txBody>
          <a:bodyPr vert="horz" wrap="square" lIns="0" tIns="167640" rIns="0" bIns="0" rtlCol="0">
            <a:spAutoFit/>
          </a:bodyPr>
          <a:lstStyle/>
          <a:p>
            <a:pPr marR="26034" algn="ctr">
              <a:spcBef>
                <a:spcPts val="1320"/>
              </a:spcBef>
            </a:pPr>
            <a:r>
              <a:rPr sz="4000" dirty="0">
                <a:solidFill>
                  <a:srgbClr val="134573"/>
                </a:solidFill>
                <a:latin typeface="Roboto Lt"/>
                <a:cs typeface="Roboto Lt"/>
              </a:rPr>
              <a:t>1</a:t>
            </a:r>
            <a:endParaRPr sz="4000">
              <a:solidFill>
                <a:prstClr val="black"/>
              </a:solidFill>
              <a:latin typeface="Roboto Lt"/>
              <a:cs typeface="Roboto Lt"/>
            </a:endParaRPr>
          </a:p>
        </p:txBody>
      </p:sp>
    </p:spTree>
    <p:extLst>
      <p:ext uri="{BB962C8B-B14F-4D97-AF65-F5344CB8AC3E}">
        <p14:creationId xmlns:p14="http://schemas.microsoft.com/office/powerpoint/2010/main" val="103636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677" y="538331"/>
            <a:ext cx="3155315" cy="742315"/>
          </a:xfrm>
          <a:prstGeom prst="rect">
            <a:avLst/>
          </a:prstGeom>
        </p:spPr>
        <p:txBody>
          <a:bodyPr vert="horz" wrap="square" lIns="0" tIns="75565" rIns="0" bIns="0" rtlCol="0">
            <a:spAutoFit/>
          </a:bodyPr>
          <a:lstStyle/>
          <a:p>
            <a:pPr marL="12700">
              <a:lnSpc>
                <a:spcPct val="100000"/>
              </a:lnSpc>
              <a:spcBef>
                <a:spcPts val="595"/>
              </a:spcBef>
            </a:pPr>
            <a:r>
              <a:rPr dirty="0">
                <a:latin typeface="Roboto Lt"/>
                <a:cs typeface="Roboto Lt"/>
              </a:rPr>
              <a:t>De</a:t>
            </a:r>
            <a:r>
              <a:rPr spc="5" dirty="0">
                <a:latin typeface="Roboto Lt"/>
                <a:cs typeface="Roboto Lt"/>
              </a:rPr>
              <a:t>e</a:t>
            </a:r>
            <a:r>
              <a:rPr spc="-10" dirty="0">
                <a:latin typeface="Roboto Lt"/>
                <a:cs typeface="Roboto Lt"/>
              </a:rPr>
              <a:t>p </a:t>
            </a:r>
            <a:r>
              <a:rPr dirty="0">
                <a:latin typeface="Roboto Lt"/>
                <a:cs typeface="Roboto Lt"/>
              </a:rPr>
              <a:t>Le</a:t>
            </a:r>
            <a:r>
              <a:rPr spc="-5" dirty="0">
                <a:latin typeface="Roboto Lt"/>
                <a:cs typeface="Roboto Lt"/>
              </a:rPr>
              <a:t>a</a:t>
            </a:r>
            <a:r>
              <a:rPr spc="-15" dirty="0">
                <a:latin typeface="Roboto Lt"/>
                <a:cs typeface="Roboto Lt"/>
              </a:rPr>
              <a:t>r</a:t>
            </a:r>
            <a:r>
              <a:rPr spc="-20" dirty="0">
                <a:latin typeface="Roboto Lt"/>
                <a:cs typeface="Roboto Lt"/>
              </a:rPr>
              <a:t>n</a:t>
            </a:r>
            <a:r>
              <a:rPr spc="-5" dirty="0">
                <a:latin typeface="Roboto Lt"/>
                <a:cs typeface="Roboto Lt"/>
              </a:rPr>
              <a:t>i</a:t>
            </a:r>
            <a:r>
              <a:rPr spc="-20" dirty="0">
                <a:latin typeface="Roboto Lt"/>
                <a:cs typeface="Roboto Lt"/>
              </a:rPr>
              <a:t>n</a:t>
            </a:r>
            <a:r>
              <a:rPr dirty="0">
                <a:latin typeface="Roboto Lt"/>
                <a:cs typeface="Roboto Lt"/>
              </a:rPr>
              <a:t>g</a:t>
            </a:r>
            <a:r>
              <a:rPr spc="5" dirty="0">
                <a:latin typeface="Roboto Lt"/>
                <a:cs typeface="Roboto Lt"/>
              </a:rPr>
              <a:t> </a:t>
            </a:r>
            <a:r>
              <a:rPr spc="-280" dirty="0">
                <a:latin typeface="Roboto Lt"/>
                <a:cs typeface="Roboto Lt"/>
              </a:rPr>
              <a:t>-</a:t>
            </a:r>
            <a:r>
              <a:rPr spc="5" dirty="0">
                <a:latin typeface="Roboto Lt"/>
                <a:cs typeface="Roboto Lt"/>
              </a:rPr>
              <a:t> </a:t>
            </a:r>
            <a:r>
              <a:rPr spc="-15" dirty="0">
                <a:latin typeface="Roboto Lt"/>
                <a:cs typeface="Roboto Lt"/>
              </a:rPr>
              <a:t>Bas</a:t>
            </a:r>
            <a:r>
              <a:rPr dirty="0">
                <a:latin typeface="Roboto Lt"/>
                <a:cs typeface="Roboto Lt"/>
              </a:rPr>
              <a:t>i</a:t>
            </a:r>
            <a:r>
              <a:rPr spc="-5" dirty="0">
                <a:latin typeface="Roboto Lt"/>
                <a:cs typeface="Roboto Lt"/>
              </a:rPr>
              <a:t>c</a:t>
            </a:r>
            <a:r>
              <a:rPr spc="-10" dirty="0">
                <a:latin typeface="Roboto Lt"/>
                <a:cs typeface="Roboto Lt"/>
              </a:rPr>
              <a:t>s</a:t>
            </a:r>
          </a:p>
          <a:p>
            <a:pPr marL="12700">
              <a:lnSpc>
                <a:spcPct val="100000"/>
              </a:lnSpc>
              <a:spcBef>
                <a:spcPts val="345"/>
              </a:spcBef>
            </a:pPr>
            <a:r>
              <a:rPr sz="1600" spc="10" dirty="0"/>
              <a:t>No</a:t>
            </a:r>
            <a:r>
              <a:rPr sz="1600" spc="-30" dirty="0"/>
              <a:t> </a:t>
            </a:r>
            <a:r>
              <a:rPr sz="1600" dirty="0"/>
              <a:t>more</a:t>
            </a:r>
            <a:r>
              <a:rPr sz="1600" spc="-45" dirty="0"/>
              <a:t> </a:t>
            </a:r>
            <a:r>
              <a:rPr sz="1600" spc="5" dirty="0"/>
              <a:t>feature</a:t>
            </a:r>
            <a:r>
              <a:rPr sz="1600" spc="-15" dirty="0"/>
              <a:t> </a:t>
            </a:r>
            <a:r>
              <a:rPr sz="1600" dirty="0"/>
              <a:t>engineering</a:t>
            </a:r>
            <a:endParaRPr sz="1600"/>
          </a:p>
        </p:txBody>
      </p:sp>
      <p:grpSp>
        <p:nvGrpSpPr>
          <p:cNvPr id="3" name="object 3"/>
          <p:cNvGrpSpPr/>
          <p:nvPr/>
        </p:nvGrpSpPr>
        <p:grpSpPr>
          <a:xfrm>
            <a:off x="664463" y="1527047"/>
            <a:ext cx="7816215" cy="2262505"/>
            <a:chOff x="664463" y="1527047"/>
            <a:chExt cx="7816215" cy="2262505"/>
          </a:xfrm>
        </p:grpSpPr>
        <p:pic>
          <p:nvPicPr>
            <p:cNvPr id="4" name="object 4"/>
            <p:cNvPicPr/>
            <p:nvPr/>
          </p:nvPicPr>
          <p:blipFill>
            <a:blip r:embed="rId2" cstate="print"/>
            <a:stretch>
              <a:fillRect/>
            </a:stretch>
          </p:blipFill>
          <p:spPr>
            <a:xfrm>
              <a:off x="664463" y="1527047"/>
              <a:ext cx="7815833" cy="2262378"/>
            </a:xfrm>
            <a:prstGeom prst="rect">
              <a:avLst/>
            </a:prstGeom>
          </p:spPr>
        </p:pic>
        <p:sp>
          <p:nvSpPr>
            <p:cNvPr id="5" name="object 5"/>
            <p:cNvSpPr/>
            <p:nvPr/>
          </p:nvSpPr>
          <p:spPr>
            <a:xfrm>
              <a:off x="720851" y="1559051"/>
              <a:ext cx="7705725" cy="2152015"/>
            </a:xfrm>
            <a:custGeom>
              <a:avLst/>
              <a:gdLst/>
              <a:ahLst/>
              <a:cxnLst/>
              <a:rect l="l" t="t" r="r" b="b"/>
              <a:pathLst>
                <a:path w="7705725" h="2152015">
                  <a:moveTo>
                    <a:pt x="7705344" y="0"/>
                  </a:moveTo>
                  <a:lnTo>
                    <a:pt x="0" y="0"/>
                  </a:lnTo>
                  <a:lnTo>
                    <a:pt x="0" y="2151888"/>
                  </a:lnTo>
                  <a:lnTo>
                    <a:pt x="7705344" y="2151888"/>
                  </a:lnTo>
                  <a:lnTo>
                    <a:pt x="7705344" y="0"/>
                  </a:lnTo>
                  <a:close/>
                </a:path>
              </a:pathLst>
            </a:custGeom>
            <a:solidFill>
              <a:srgbClr val="FFFFFF"/>
            </a:solidFill>
          </p:spPr>
          <p:txBody>
            <a:bodyPr wrap="square" lIns="0" tIns="0" rIns="0" bIns="0" rtlCol="0"/>
            <a:lstStyle/>
            <a:p>
              <a:endParaRPr>
                <a:solidFill>
                  <a:prstClr val="black"/>
                </a:solidFill>
              </a:endParaRPr>
            </a:p>
          </p:txBody>
        </p:sp>
        <p:pic>
          <p:nvPicPr>
            <p:cNvPr id="6" name="object 6"/>
            <p:cNvPicPr/>
            <p:nvPr/>
          </p:nvPicPr>
          <p:blipFill>
            <a:blip r:embed="rId3" cstate="print"/>
            <a:stretch>
              <a:fillRect/>
            </a:stretch>
          </p:blipFill>
          <p:spPr>
            <a:xfrm>
              <a:off x="3703319" y="2133599"/>
              <a:ext cx="1850898" cy="1049274"/>
            </a:xfrm>
            <a:prstGeom prst="rect">
              <a:avLst/>
            </a:prstGeom>
          </p:spPr>
        </p:pic>
      </p:grpSp>
      <p:sp>
        <p:nvSpPr>
          <p:cNvPr id="7" name="object 7"/>
          <p:cNvSpPr txBox="1"/>
          <p:nvPr/>
        </p:nvSpPr>
        <p:spPr>
          <a:xfrm>
            <a:off x="3759708" y="2165604"/>
            <a:ext cx="1740535" cy="939165"/>
          </a:xfrm>
          <a:prstGeom prst="rect">
            <a:avLst/>
          </a:prstGeom>
          <a:solidFill>
            <a:srgbClr val="4AACC5"/>
          </a:solidFill>
          <a:ln w="3175">
            <a:solidFill>
              <a:srgbClr val="BEBEBE"/>
            </a:solidFill>
          </a:ln>
        </p:spPr>
        <p:txBody>
          <a:bodyPr vert="horz" wrap="square" lIns="0" tIns="4445" rIns="0" bIns="0" rtlCol="0">
            <a:spAutoFit/>
          </a:bodyPr>
          <a:lstStyle/>
          <a:p>
            <a:pPr>
              <a:spcBef>
                <a:spcPts val="35"/>
              </a:spcBef>
            </a:pPr>
            <a:endParaRPr sz="1650">
              <a:solidFill>
                <a:prstClr val="black"/>
              </a:solidFill>
              <a:latin typeface="Times New Roman"/>
              <a:cs typeface="Times New Roman"/>
            </a:endParaRPr>
          </a:p>
          <a:p>
            <a:pPr algn="ctr"/>
            <a:r>
              <a:rPr sz="1400" spc="-15" dirty="0">
                <a:solidFill>
                  <a:srgbClr val="FFFFFF"/>
                </a:solidFill>
                <a:latin typeface="Roboto Lt"/>
                <a:cs typeface="Roboto Lt"/>
              </a:rPr>
              <a:t>Feature</a:t>
            </a:r>
            <a:endParaRPr sz="1400">
              <a:solidFill>
                <a:prstClr val="black"/>
              </a:solidFill>
              <a:latin typeface="Roboto Lt"/>
              <a:cs typeface="Roboto Lt"/>
            </a:endParaRPr>
          </a:p>
          <a:p>
            <a:pPr algn="ctr">
              <a:spcBef>
                <a:spcPts val="5"/>
              </a:spcBef>
            </a:pPr>
            <a:r>
              <a:rPr sz="1400" spc="-10" dirty="0">
                <a:solidFill>
                  <a:srgbClr val="FFFFFF"/>
                </a:solidFill>
                <a:latin typeface="Roboto Lt"/>
                <a:cs typeface="Roboto Lt"/>
              </a:rPr>
              <a:t>Engineering</a:t>
            </a:r>
            <a:endParaRPr sz="1400">
              <a:solidFill>
                <a:prstClr val="black"/>
              </a:solidFill>
              <a:latin typeface="Roboto Lt"/>
              <a:cs typeface="Roboto Lt"/>
            </a:endParaRPr>
          </a:p>
        </p:txBody>
      </p:sp>
      <p:grpSp>
        <p:nvGrpSpPr>
          <p:cNvPr id="8" name="object 8"/>
          <p:cNvGrpSpPr/>
          <p:nvPr/>
        </p:nvGrpSpPr>
        <p:grpSpPr>
          <a:xfrm>
            <a:off x="5967984" y="2133600"/>
            <a:ext cx="1847850" cy="1070610"/>
            <a:chOff x="5967984" y="2133600"/>
            <a:chExt cx="1847850" cy="1070610"/>
          </a:xfrm>
        </p:grpSpPr>
        <p:pic>
          <p:nvPicPr>
            <p:cNvPr id="9" name="object 9"/>
            <p:cNvPicPr/>
            <p:nvPr/>
          </p:nvPicPr>
          <p:blipFill>
            <a:blip r:embed="rId4" cstate="print"/>
            <a:stretch>
              <a:fillRect/>
            </a:stretch>
          </p:blipFill>
          <p:spPr>
            <a:xfrm>
              <a:off x="5967984" y="2133600"/>
              <a:ext cx="1847850" cy="1070610"/>
            </a:xfrm>
            <a:prstGeom prst="rect">
              <a:avLst/>
            </a:prstGeom>
          </p:spPr>
        </p:pic>
        <p:pic>
          <p:nvPicPr>
            <p:cNvPr id="10" name="object 10"/>
            <p:cNvPicPr/>
            <p:nvPr/>
          </p:nvPicPr>
          <p:blipFill>
            <a:blip r:embed="rId5" cstate="print"/>
            <a:stretch>
              <a:fillRect/>
            </a:stretch>
          </p:blipFill>
          <p:spPr>
            <a:xfrm>
              <a:off x="6303264" y="2240279"/>
              <a:ext cx="1171193" cy="909065"/>
            </a:xfrm>
            <a:prstGeom prst="rect">
              <a:avLst/>
            </a:prstGeom>
          </p:spPr>
        </p:pic>
      </p:grpSp>
      <p:sp>
        <p:nvSpPr>
          <p:cNvPr id="11" name="object 11"/>
          <p:cNvSpPr txBox="1"/>
          <p:nvPr/>
        </p:nvSpPr>
        <p:spPr>
          <a:xfrm>
            <a:off x="6024371" y="2165604"/>
            <a:ext cx="1737360" cy="960119"/>
          </a:xfrm>
          <a:prstGeom prst="rect">
            <a:avLst/>
          </a:prstGeom>
          <a:solidFill>
            <a:srgbClr val="4AACC5"/>
          </a:solidFill>
          <a:ln w="3175">
            <a:solidFill>
              <a:srgbClr val="BEBEBE"/>
            </a:solidFill>
          </a:ln>
        </p:spPr>
        <p:txBody>
          <a:bodyPr vert="horz" wrap="square" lIns="0" tIns="148590" rIns="0" bIns="0" rtlCol="0">
            <a:spAutoFit/>
          </a:bodyPr>
          <a:lstStyle/>
          <a:p>
            <a:pPr marL="442595" marR="434975" algn="ctr">
              <a:spcBef>
                <a:spcPts val="1170"/>
              </a:spcBef>
            </a:pPr>
            <a:r>
              <a:rPr sz="1400" spc="10" dirty="0">
                <a:solidFill>
                  <a:srgbClr val="FFFFFF"/>
                </a:solidFill>
                <a:latin typeface="Roboto Lt"/>
                <a:cs typeface="Roboto Lt"/>
              </a:rPr>
              <a:t>T</a:t>
            </a:r>
            <a:r>
              <a:rPr sz="1400" spc="-10" dirty="0">
                <a:solidFill>
                  <a:srgbClr val="FFFFFF"/>
                </a:solidFill>
                <a:latin typeface="Roboto Lt"/>
                <a:cs typeface="Roboto Lt"/>
              </a:rPr>
              <a:t>r</a:t>
            </a:r>
            <a:r>
              <a:rPr sz="1400" spc="-20" dirty="0">
                <a:solidFill>
                  <a:srgbClr val="FFFFFF"/>
                </a:solidFill>
                <a:latin typeface="Roboto Lt"/>
                <a:cs typeface="Roboto Lt"/>
              </a:rPr>
              <a:t>a</a:t>
            </a:r>
            <a:r>
              <a:rPr sz="1400" spc="-5" dirty="0">
                <a:solidFill>
                  <a:srgbClr val="FFFFFF"/>
                </a:solidFill>
                <a:latin typeface="Roboto Lt"/>
                <a:cs typeface="Roboto Lt"/>
              </a:rPr>
              <a:t>d</a:t>
            </a:r>
            <a:r>
              <a:rPr sz="1400" spc="-10" dirty="0">
                <a:solidFill>
                  <a:srgbClr val="FFFFFF"/>
                </a:solidFill>
                <a:latin typeface="Roboto Lt"/>
                <a:cs typeface="Roboto Lt"/>
              </a:rPr>
              <a:t>i</a:t>
            </a:r>
            <a:r>
              <a:rPr sz="1400" spc="-25" dirty="0">
                <a:solidFill>
                  <a:srgbClr val="FFFFFF"/>
                </a:solidFill>
                <a:latin typeface="Roboto Lt"/>
                <a:cs typeface="Roboto Lt"/>
              </a:rPr>
              <a:t>t</a:t>
            </a:r>
            <a:r>
              <a:rPr sz="1400" spc="-10" dirty="0">
                <a:solidFill>
                  <a:srgbClr val="FFFFFF"/>
                </a:solidFill>
                <a:latin typeface="Roboto Lt"/>
                <a:cs typeface="Roboto Lt"/>
              </a:rPr>
              <a:t>i</a:t>
            </a:r>
            <a:r>
              <a:rPr sz="1400" spc="-15" dirty="0">
                <a:solidFill>
                  <a:srgbClr val="FFFFFF"/>
                </a:solidFill>
                <a:latin typeface="Roboto Lt"/>
                <a:cs typeface="Roboto Lt"/>
              </a:rPr>
              <a:t>on</a:t>
            </a:r>
            <a:r>
              <a:rPr sz="1400" spc="-25" dirty="0">
                <a:solidFill>
                  <a:srgbClr val="FFFFFF"/>
                </a:solidFill>
                <a:latin typeface="Roboto Lt"/>
                <a:cs typeface="Roboto Lt"/>
              </a:rPr>
              <a:t>a</a:t>
            </a:r>
            <a:r>
              <a:rPr sz="1400" spc="-10" dirty="0">
                <a:solidFill>
                  <a:srgbClr val="FFFFFF"/>
                </a:solidFill>
                <a:latin typeface="Roboto Lt"/>
                <a:cs typeface="Roboto Lt"/>
              </a:rPr>
              <a:t>l  </a:t>
            </a:r>
            <a:r>
              <a:rPr sz="1400" spc="-20" dirty="0">
                <a:solidFill>
                  <a:srgbClr val="FFFFFF"/>
                </a:solidFill>
                <a:latin typeface="Roboto Lt"/>
                <a:cs typeface="Roboto Lt"/>
              </a:rPr>
              <a:t>Learning </a:t>
            </a:r>
            <a:r>
              <a:rPr sz="1400" spc="-15" dirty="0">
                <a:solidFill>
                  <a:srgbClr val="FFFFFF"/>
                </a:solidFill>
                <a:latin typeface="Roboto Lt"/>
                <a:cs typeface="Roboto Lt"/>
              </a:rPr>
              <a:t> </a:t>
            </a:r>
            <a:r>
              <a:rPr sz="1400" spc="-10" dirty="0">
                <a:solidFill>
                  <a:srgbClr val="FFFFFF"/>
                </a:solidFill>
                <a:latin typeface="Roboto Lt"/>
                <a:cs typeface="Roboto Lt"/>
              </a:rPr>
              <a:t>Algorithm</a:t>
            </a:r>
            <a:endParaRPr sz="1400">
              <a:solidFill>
                <a:prstClr val="black"/>
              </a:solidFill>
              <a:latin typeface="Roboto Lt"/>
              <a:cs typeface="Roboto Lt"/>
            </a:endParaRPr>
          </a:p>
        </p:txBody>
      </p:sp>
      <p:grpSp>
        <p:nvGrpSpPr>
          <p:cNvPr id="12" name="object 12"/>
          <p:cNvGrpSpPr/>
          <p:nvPr/>
        </p:nvGrpSpPr>
        <p:grpSpPr>
          <a:xfrm>
            <a:off x="1395983" y="2133600"/>
            <a:ext cx="1851025" cy="1049655"/>
            <a:chOff x="1395983" y="2133600"/>
            <a:chExt cx="1851025" cy="1049655"/>
          </a:xfrm>
        </p:grpSpPr>
        <p:pic>
          <p:nvPicPr>
            <p:cNvPr id="13" name="object 13"/>
            <p:cNvPicPr/>
            <p:nvPr/>
          </p:nvPicPr>
          <p:blipFill>
            <a:blip r:embed="rId3" cstate="print"/>
            <a:stretch>
              <a:fillRect/>
            </a:stretch>
          </p:blipFill>
          <p:spPr>
            <a:xfrm>
              <a:off x="1395983" y="2133600"/>
              <a:ext cx="1850898" cy="1049274"/>
            </a:xfrm>
            <a:prstGeom prst="rect">
              <a:avLst/>
            </a:prstGeom>
          </p:spPr>
        </p:pic>
        <p:pic>
          <p:nvPicPr>
            <p:cNvPr id="14" name="object 14"/>
            <p:cNvPicPr/>
            <p:nvPr/>
          </p:nvPicPr>
          <p:blipFill>
            <a:blip r:embed="rId6" cstate="print"/>
            <a:stretch>
              <a:fillRect/>
            </a:stretch>
          </p:blipFill>
          <p:spPr>
            <a:xfrm>
              <a:off x="1749551" y="2173223"/>
              <a:ext cx="1134618" cy="963929"/>
            </a:xfrm>
            <a:prstGeom prst="rect">
              <a:avLst/>
            </a:prstGeom>
          </p:spPr>
        </p:pic>
        <p:sp>
          <p:nvSpPr>
            <p:cNvPr id="15" name="object 15"/>
            <p:cNvSpPr/>
            <p:nvPr/>
          </p:nvSpPr>
          <p:spPr>
            <a:xfrm>
              <a:off x="1452371" y="2165603"/>
              <a:ext cx="1740535" cy="939165"/>
            </a:xfrm>
            <a:custGeom>
              <a:avLst/>
              <a:gdLst/>
              <a:ahLst/>
              <a:cxnLst/>
              <a:rect l="l" t="t" r="r" b="b"/>
              <a:pathLst>
                <a:path w="1740535" h="939164">
                  <a:moveTo>
                    <a:pt x="1740407" y="0"/>
                  </a:moveTo>
                  <a:lnTo>
                    <a:pt x="0" y="0"/>
                  </a:lnTo>
                  <a:lnTo>
                    <a:pt x="0" y="938784"/>
                  </a:lnTo>
                  <a:lnTo>
                    <a:pt x="1740407" y="938784"/>
                  </a:lnTo>
                  <a:lnTo>
                    <a:pt x="1740407" y="0"/>
                  </a:lnTo>
                  <a:close/>
                </a:path>
              </a:pathLst>
            </a:custGeom>
            <a:solidFill>
              <a:srgbClr val="4AACC5"/>
            </a:solidFill>
          </p:spPr>
          <p:txBody>
            <a:bodyPr wrap="square" lIns="0" tIns="0" rIns="0" bIns="0" rtlCol="0"/>
            <a:lstStyle/>
            <a:p>
              <a:endParaRPr>
                <a:solidFill>
                  <a:prstClr val="black"/>
                </a:solidFill>
              </a:endParaRPr>
            </a:p>
          </p:txBody>
        </p:sp>
        <p:pic>
          <p:nvPicPr>
            <p:cNvPr id="16" name="object 16"/>
            <p:cNvPicPr/>
            <p:nvPr/>
          </p:nvPicPr>
          <p:blipFill>
            <a:blip r:embed="rId7" cstate="print"/>
            <a:stretch>
              <a:fillRect/>
            </a:stretch>
          </p:blipFill>
          <p:spPr>
            <a:xfrm>
              <a:off x="2141854" y="2357323"/>
              <a:ext cx="713841" cy="375208"/>
            </a:xfrm>
            <a:prstGeom prst="rect">
              <a:avLst/>
            </a:prstGeom>
          </p:spPr>
        </p:pic>
      </p:grpSp>
      <p:sp>
        <p:nvSpPr>
          <p:cNvPr id="17" name="object 17"/>
          <p:cNvSpPr txBox="1"/>
          <p:nvPr/>
        </p:nvSpPr>
        <p:spPr>
          <a:xfrm>
            <a:off x="1452372" y="2165604"/>
            <a:ext cx="1740535" cy="939165"/>
          </a:xfrm>
          <a:prstGeom prst="rect">
            <a:avLst/>
          </a:prstGeom>
          <a:ln w="3175">
            <a:solidFill>
              <a:srgbClr val="BEBEBE"/>
            </a:solidFill>
          </a:ln>
        </p:spPr>
        <p:txBody>
          <a:bodyPr vert="horz" wrap="square" lIns="0" tIns="0" rIns="0" bIns="0" rtlCol="0">
            <a:spAutoFit/>
          </a:bodyPr>
          <a:lstStyle/>
          <a:p>
            <a:endParaRPr sz="1600">
              <a:solidFill>
                <a:prstClr val="black"/>
              </a:solidFill>
              <a:latin typeface="Times New Roman"/>
              <a:cs typeface="Times New Roman"/>
            </a:endParaRPr>
          </a:p>
          <a:p>
            <a:pPr>
              <a:spcBef>
                <a:spcPts val="30"/>
              </a:spcBef>
            </a:pPr>
            <a:endParaRPr sz="2250">
              <a:solidFill>
                <a:prstClr val="black"/>
              </a:solidFill>
              <a:latin typeface="Times New Roman"/>
              <a:cs typeface="Times New Roman"/>
            </a:endParaRPr>
          </a:p>
          <a:p>
            <a:pPr marL="460375"/>
            <a:r>
              <a:rPr sz="1400" spc="-20" dirty="0">
                <a:solidFill>
                  <a:srgbClr val="FFFFFF"/>
                </a:solidFill>
                <a:latin typeface="Roboto Lt"/>
                <a:cs typeface="Roboto Lt"/>
              </a:rPr>
              <a:t>Input</a:t>
            </a:r>
            <a:r>
              <a:rPr sz="1400" spc="-15" dirty="0">
                <a:solidFill>
                  <a:srgbClr val="FFFFFF"/>
                </a:solidFill>
                <a:latin typeface="Roboto Lt"/>
                <a:cs typeface="Roboto Lt"/>
              </a:rPr>
              <a:t> </a:t>
            </a:r>
            <a:r>
              <a:rPr sz="1400" spc="-25" dirty="0">
                <a:solidFill>
                  <a:srgbClr val="FFFFFF"/>
                </a:solidFill>
                <a:latin typeface="Roboto Lt"/>
                <a:cs typeface="Roboto Lt"/>
              </a:rPr>
              <a:t>Data</a:t>
            </a:r>
            <a:endParaRPr sz="1400">
              <a:solidFill>
                <a:prstClr val="black"/>
              </a:solidFill>
              <a:latin typeface="Roboto Lt"/>
              <a:cs typeface="Roboto Lt"/>
            </a:endParaRPr>
          </a:p>
        </p:txBody>
      </p:sp>
      <p:sp>
        <p:nvSpPr>
          <p:cNvPr id="18" name="object 18"/>
          <p:cNvSpPr/>
          <p:nvPr/>
        </p:nvSpPr>
        <p:spPr>
          <a:xfrm>
            <a:off x="3192780" y="2575559"/>
            <a:ext cx="2832735" cy="119380"/>
          </a:xfrm>
          <a:custGeom>
            <a:avLst/>
            <a:gdLst/>
            <a:ahLst/>
            <a:cxnLst/>
            <a:rect l="l" t="t" r="r" b="b"/>
            <a:pathLst>
              <a:path w="2832735" h="119380">
                <a:moveTo>
                  <a:pt x="569087" y="59436"/>
                </a:moveTo>
                <a:lnTo>
                  <a:pt x="529463" y="39624"/>
                </a:lnTo>
                <a:lnTo>
                  <a:pt x="450215" y="0"/>
                </a:lnTo>
                <a:lnTo>
                  <a:pt x="450215" y="39624"/>
                </a:lnTo>
                <a:lnTo>
                  <a:pt x="0" y="39624"/>
                </a:lnTo>
                <a:lnTo>
                  <a:pt x="0" y="79248"/>
                </a:lnTo>
                <a:lnTo>
                  <a:pt x="450215" y="79248"/>
                </a:lnTo>
                <a:lnTo>
                  <a:pt x="450215" y="118872"/>
                </a:lnTo>
                <a:lnTo>
                  <a:pt x="529463" y="79248"/>
                </a:lnTo>
                <a:lnTo>
                  <a:pt x="569087" y="59436"/>
                </a:lnTo>
                <a:close/>
              </a:path>
              <a:path w="2832735" h="119380">
                <a:moveTo>
                  <a:pt x="2832227" y="59436"/>
                </a:moveTo>
                <a:lnTo>
                  <a:pt x="2792603" y="39624"/>
                </a:lnTo>
                <a:lnTo>
                  <a:pt x="2713355" y="0"/>
                </a:lnTo>
                <a:lnTo>
                  <a:pt x="2713355" y="39636"/>
                </a:lnTo>
                <a:lnTo>
                  <a:pt x="2307336" y="39878"/>
                </a:lnTo>
                <a:lnTo>
                  <a:pt x="2307336" y="79502"/>
                </a:lnTo>
                <a:lnTo>
                  <a:pt x="2713355" y="79260"/>
                </a:lnTo>
                <a:lnTo>
                  <a:pt x="2713355" y="118872"/>
                </a:lnTo>
                <a:lnTo>
                  <a:pt x="2832227" y="59436"/>
                </a:lnTo>
                <a:close/>
              </a:path>
            </a:pathLst>
          </a:custGeom>
          <a:solidFill>
            <a:srgbClr val="4AACC5"/>
          </a:solidFill>
        </p:spPr>
        <p:txBody>
          <a:bodyPr wrap="square" lIns="0" tIns="0" rIns="0" bIns="0" rtlCol="0"/>
          <a:lstStyle/>
          <a:p>
            <a:endParaRPr>
              <a:solidFill>
                <a:prstClr val="black"/>
              </a:solidFill>
            </a:endParaRPr>
          </a:p>
        </p:txBody>
      </p:sp>
      <p:sp>
        <p:nvSpPr>
          <p:cNvPr id="19" name="object 19"/>
          <p:cNvSpPr txBox="1"/>
          <p:nvPr/>
        </p:nvSpPr>
        <p:spPr>
          <a:xfrm>
            <a:off x="720851" y="1559052"/>
            <a:ext cx="7705725" cy="1900520"/>
          </a:xfrm>
          <a:prstGeom prst="rect">
            <a:avLst/>
          </a:prstGeom>
          <a:ln w="3175">
            <a:solidFill>
              <a:srgbClr val="D9D9D9"/>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40"/>
              </a:spcBef>
            </a:pPr>
            <a:endParaRPr sz="1950" dirty="0">
              <a:solidFill>
                <a:prstClr val="black"/>
              </a:solidFill>
              <a:latin typeface="Times New Roman"/>
              <a:cs typeface="Times New Roman"/>
            </a:endParaRPr>
          </a:p>
          <a:p>
            <a:pPr marL="112395" algn="ctr"/>
            <a:r>
              <a:rPr lang="en-IN" sz="1400" spc="-5" dirty="0" smtClean="0">
                <a:solidFill>
                  <a:srgbClr val="434343"/>
                </a:solidFill>
                <a:latin typeface="Roboto Lt"/>
                <a:cs typeface="Roboto Lt"/>
              </a:rPr>
              <a:t>Machine Learning Process </a:t>
            </a:r>
            <a:r>
              <a:rPr sz="1400" spc="-5" dirty="0" smtClean="0">
                <a:solidFill>
                  <a:srgbClr val="434343"/>
                </a:solidFill>
                <a:latin typeface="Roboto Lt"/>
                <a:cs typeface="Roboto Lt"/>
              </a:rPr>
              <a:t>Costs</a:t>
            </a:r>
            <a:r>
              <a:rPr sz="1400" spc="5" dirty="0" smtClean="0">
                <a:solidFill>
                  <a:srgbClr val="434343"/>
                </a:solidFill>
                <a:latin typeface="Roboto Lt"/>
                <a:cs typeface="Roboto Lt"/>
              </a:rPr>
              <a:t> </a:t>
            </a:r>
            <a:r>
              <a:rPr sz="1400" spc="-5" dirty="0">
                <a:solidFill>
                  <a:srgbClr val="434343"/>
                </a:solidFill>
                <a:latin typeface="Roboto Lt"/>
                <a:cs typeface="Roboto Lt"/>
              </a:rPr>
              <a:t>lots</a:t>
            </a:r>
            <a:r>
              <a:rPr sz="1400" spc="-10" dirty="0">
                <a:solidFill>
                  <a:srgbClr val="434343"/>
                </a:solidFill>
                <a:latin typeface="Roboto Lt"/>
                <a:cs typeface="Roboto Lt"/>
              </a:rPr>
              <a:t> </a:t>
            </a:r>
            <a:r>
              <a:rPr sz="1400" spc="-5" dirty="0">
                <a:solidFill>
                  <a:srgbClr val="434343"/>
                </a:solidFill>
                <a:latin typeface="Roboto Lt"/>
                <a:cs typeface="Roboto Lt"/>
              </a:rPr>
              <a:t>of</a:t>
            </a:r>
            <a:r>
              <a:rPr sz="1400" spc="-20" dirty="0">
                <a:solidFill>
                  <a:srgbClr val="434343"/>
                </a:solidFill>
                <a:latin typeface="Roboto Lt"/>
                <a:cs typeface="Roboto Lt"/>
              </a:rPr>
              <a:t> </a:t>
            </a:r>
            <a:r>
              <a:rPr sz="1400" spc="-10" dirty="0">
                <a:solidFill>
                  <a:srgbClr val="434343"/>
                </a:solidFill>
                <a:latin typeface="Roboto Lt"/>
                <a:cs typeface="Roboto Lt"/>
              </a:rPr>
              <a:t>time</a:t>
            </a:r>
            <a:endParaRPr sz="1400" dirty="0">
              <a:solidFill>
                <a:prstClr val="black"/>
              </a:solidFill>
              <a:latin typeface="Roboto Lt"/>
              <a:cs typeface="Roboto Lt"/>
            </a:endParaRPr>
          </a:p>
        </p:txBody>
      </p:sp>
      <p:grpSp>
        <p:nvGrpSpPr>
          <p:cNvPr id="20" name="object 20"/>
          <p:cNvGrpSpPr/>
          <p:nvPr/>
        </p:nvGrpSpPr>
        <p:grpSpPr>
          <a:xfrm>
            <a:off x="664463" y="3901440"/>
            <a:ext cx="7816215" cy="2265680"/>
            <a:chOff x="664463" y="3901440"/>
            <a:chExt cx="7816215" cy="2265680"/>
          </a:xfrm>
        </p:grpSpPr>
        <p:pic>
          <p:nvPicPr>
            <p:cNvPr id="21" name="object 21"/>
            <p:cNvPicPr/>
            <p:nvPr/>
          </p:nvPicPr>
          <p:blipFill>
            <a:blip r:embed="rId8" cstate="print"/>
            <a:stretch>
              <a:fillRect/>
            </a:stretch>
          </p:blipFill>
          <p:spPr>
            <a:xfrm>
              <a:off x="664463" y="3901440"/>
              <a:ext cx="7815833" cy="2265426"/>
            </a:xfrm>
            <a:prstGeom prst="rect">
              <a:avLst/>
            </a:prstGeom>
          </p:spPr>
        </p:pic>
        <p:sp>
          <p:nvSpPr>
            <p:cNvPr id="22" name="object 22"/>
            <p:cNvSpPr/>
            <p:nvPr/>
          </p:nvSpPr>
          <p:spPr>
            <a:xfrm>
              <a:off x="720851" y="3933444"/>
              <a:ext cx="7705725" cy="2155190"/>
            </a:xfrm>
            <a:custGeom>
              <a:avLst/>
              <a:gdLst/>
              <a:ahLst/>
              <a:cxnLst/>
              <a:rect l="l" t="t" r="r" b="b"/>
              <a:pathLst>
                <a:path w="7705725" h="2155190">
                  <a:moveTo>
                    <a:pt x="7705344" y="0"/>
                  </a:moveTo>
                  <a:lnTo>
                    <a:pt x="0" y="0"/>
                  </a:lnTo>
                  <a:lnTo>
                    <a:pt x="0" y="2154935"/>
                  </a:lnTo>
                  <a:lnTo>
                    <a:pt x="7705344" y="2154935"/>
                  </a:lnTo>
                  <a:lnTo>
                    <a:pt x="7705344" y="0"/>
                  </a:lnTo>
                  <a:close/>
                </a:path>
              </a:pathLst>
            </a:custGeom>
            <a:solidFill>
              <a:srgbClr val="FFFFFF"/>
            </a:solidFill>
          </p:spPr>
          <p:txBody>
            <a:bodyPr wrap="square" lIns="0" tIns="0" rIns="0" bIns="0" rtlCol="0"/>
            <a:lstStyle/>
            <a:p>
              <a:endParaRPr>
                <a:solidFill>
                  <a:prstClr val="black"/>
                </a:solidFill>
              </a:endParaRPr>
            </a:p>
          </p:txBody>
        </p:sp>
        <p:sp>
          <p:nvSpPr>
            <p:cNvPr id="23" name="object 23"/>
            <p:cNvSpPr/>
            <p:nvPr/>
          </p:nvSpPr>
          <p:spPr>
            <a:xfrm>
              <a:off x="720851" y="3933444"/>
              <a:ext cx="7705725" cy="2155190"/>
            </a:xfrm>
            <a:custGeom>
              <a:avLst/>
              <a:gdLst/>
              <a:ahLst/>
              <a:cxnLst/>
              <a:rect l="l" t="t" r="r" b="b"/>
              <a:pathLst>
                <a:path w="7705725" h="2155190">
                  <a:moveTo>
                    <a:pt x="0" y="2154935"/>
                  </a:moveTo>
                  <a:lnTo>
                    <a:pt x="7705344" y="2154935"/>
                  </a:lnTo>
                  <a:lnTo>
                    <a:pt x="7705344" y="0"/>
                  </a:lnTo>
                  <a:lnTo>
                    <a:pt x="0" y="0"/>
                  </a:lnTo>
                  <a:lnTo>
                    <a:pt x="0" y="2154935"/>
                  </a:lnTo>
                  <a:close/>
                </a:path>
              </a:pathLst>
            </a:custGeom>
            <a:ln w="3175">
              <a:solidFill>
                <a:srgbClr val="D9D9D9"/>
              </a:solidFill>
            </a:ln>
          </p:spPr>
          <p:txBody>
            <a:bodyPr wrap="square" lIns="0" tIns="0" rIns="0" bIns="0" rtlCol="0"/>
            <a:lstStyle/>
            <a:p>
              <a:endParaRPr>
                <a:solidFill>
                  <a:prstClr val="black"/>
                </a:solidFill>
              </a:endParaRPr>
            </a:p>
          </p:txBody>
        </p:sp>
        <p:pic>
          <p:nvPicPr>
            <p:cNvPr id="24" name="object 24"/>
            <p:cNvPicPr/>
            <p:nvPr/>
          </p:nvPicPr>
          <p:blipFill>
            <a:blip r:embed="rId9" cstate="print"/>
            <a:stretch>
              <a:fillRect/>
            </a:stretch>
          </p:blipFill>
          <p:spPr>
            <a:xfrm>
              <a:off x="5967984" y="4511040"/>
              <a:ext cx="1847850" cy="1067562"/>
            </a:xfrm>
            <a:prstGeom prst="rect">
              <a:avLst/>
            </a:prstGeom>
          </p:spPr>
        </p:pic>
        <p:pic>
          <p:nvPicPr>
            <p:cNvPr id="25" name="object 25"/>
            <p:cNvPicPr/>
            <p:nvPr/>
          </p:nvPicPr>
          <p:blipFill>
            <a:blip r:embed="rId10" cstate="print"/>
            <a:stretch>
              <a:fillRect/>
            </a:stretch>
          </p:blipFill>
          <p:spPr>
            <a:xfrm>
              <a:off x="6339840" y="4617720"/>
              <a:ext cx="1101089" cy="906018"/>
            </a:xfrm>
            <a:prstGeom prst="rect">
              <a:avLst/>
            </a:prstGeom>
          </p:spPr>
        </p:pic>
      </p:grpSp>
      <p:sp>
        <p:nvSpPr>
          <p:cNvPr id="26" name="object 26"/>
          <p:cNvSpPr txBox="1"/>
          <p:nvPr/>
        </p:nvSpPr>
        <p:spPr>
          <a:xfrm>
            <a:off x="6024371" y="4543044"/>
            <a:ext cx="1737360" cy="957580"/>
          </a:xfrm>
          <a:prstGeom prst="rect">
            <a:avLst/>
          </a:prstGeom>
          <a:solidFill>
            <a:srgbClr val="4AACC5"/>
          </a:solidFill>
          <a:ln w="3175">
            <a:solidFill>
              <a:srgbClr val="BEBEBE"/>
            </a:solidFill>
          </a:ln>
        </p:spPr>
        <p:txBody>
          <a:bodyPr vert="horz" wrap="square" lIns="0" tIns="148590" rIns="0" bIns="0" rtlCol="0">
            <a:spAutoFit/>
          </a:bodyPr>
          <a:lstStyle/>
          <a:p>
            <a:pPr marL="479425" marR="467995" indent="-5080" algn="ctr">
              <a:spcBef>
                <a:spcPts val="1170"/>
              </a:spcBef>
            </a:pPr>
            <a:r>
              <a:rPr sz="1400" spc="-10" dirty="0">
                <a:solidFill>
                  <a:srgbClr val="FFFFFF"/>
                </a:solidFill>
                <a:latin typeface="Roboto Lt"/>
                <a:cs typeface="Roboto Lt"/>
              </a:rPr>
              <a:t>Deep </a:t>
            </a:r>
            <a:r>
              <a:rPr sz="1400" spc="-5" dirty="0">
                <a:solidFill>
                  <a:srgbClr val="FFFFFF"/>
                </a:solidFill>
                <a:latin typeface="Roboto Lt"/>
                <a:cs typeface="Roboto Lt"/>
              </a:rPr>
              <a:t> </a:t>
            </a:r>
            <a:r>
              <a:rPr sz="1400" spc="-15" dirty="0">
                <a:solidFill>
                  <a:srgbClr val="FFFFFF"/>
                </a:solidFill>
                <a:latin typeface="Roboto Lt"/>
                <a:cs typeface="Roboto Lt"/>
              </a:rPr>
              <a:t>Learning </a:t>
            </a:r>
            <a:r>
              <a:rPr sz="1400" spc="-10" dirty="0">
                <a:solidFill>
                  <a:srgbClr val="FFFFFF"/>
                </a:solidFill>
                <a:latin typeface="Roboto Lt"/>
                <a:cs typeface="Roboto Lt"/>
              </a:rPr>
              <a:t> </a:t>
            </a:r>
            <a:r>
              <a:rPr sz="1400" spc="45" dirty="0">
                <a:solidFill>
                  <a:srgbClr val="FFFFFF"/>
                </a:solidFill>
                <a:latin typeface="Roboto Lt"/>
                <a:cs typeface="Roboto Lt"/>
              </a:rPr>
              <a:t>A</a:t>
            </a:r>
            <a:r>
              <a:rPr sz="1400" spc="-10" dirty="0">
                <a:solidFill>
                  <a:srgbClr val="FFFFFF"/>
                </a:solidFill>
                <a:latin typeface="Roboto Lt"/>
                <a:cs typeface="Roboto Lt"/>
              </a:rPr>
              <a:t>l</a:t>
            </a:r>
            <a:r>
              <a:rPr sz="1400" spc="-5" dirty="0">
                <a:solidFill>
                  <a:srgbClr val="FFFFFF"/>
                </a:solidFill>
                <a:latin typeface="Roboto Lt"/>
                <a:cs typeface="Roboto Lt"/>
              </a:rPr>
              <a:t>go</a:t>
            </a:r>
            <a:r>
              <a:rPr sz="1400" spc="-15" dirty="0">
                <a:solidFill>
                  <a:srgbClr val="FFFFFF"/>
                </a:solidFill>
                <a:latin typeface="Roboto Lt"/>
                <a:cs typeface="Roboto Lt"/>
              </a:rPr>
              <a:t>r</a:t>
            </a:r>
            <a:r>
              <a:rPr sz="1400" spc="-10" dirty="0">
                <a:solidFill>
                  <a:srgbClr val="FFFFFF"/>
                </a:solidFill>
                <a:latin typeface="Roboto Lt"/>
                <a:cs typeface="Roboto Lt"/>
              </a:rPr>
              <a:t>i</a:t>
            </a:r>
            <a:r>
              <a:rPr sz="1400" spc="-30" dirty="0">
                <a:solidFill>
                  <a:srgbClr val="FFFFFF"/>
                </a:solidFill>
                <a:latin typeface="Roboto Lt"/>
                <a:cs typeface="Roboto Lt"/>
              </a:rPr>
              <a:t>th</a:t>
            </a:r>
            <a:r>
              <a:rPr sz="1400" spc="-10" dirty="0">
                <a:solidFill>
                  <a:srgbClr val="FFFFFF"/>
                </a:solidFill>
                <a:latin typeface="Roboto Lt"/>
                <a:cs typeface="Roboto Lt"/>
              </a:rPr>
              <a:t>m</a:t>
            </a:r>
            <a:endParaRPr sz="1400">
              <a:solidFill>
                <a:prstClr val="black"/>
              </a:solidFill>
              <a:latin typeface="Roboto Lt"/>
              <a:cs typeface="Roboto Lt"/>
            </a:endParaRPr>
          </a:p>
        </p:txBody>
      </p:sp>
      <p:grpSp>
        <p:nvGrpSpPr>
          <p:cNvPr id="27" name="object 27"/>
          <p:cNvGrpSpPr/>
          <p:nvPr/>
        </p:nvGrpSpPr>
        <p:grpSpPr>
          <a:xfrm>
            <a:off x="1395983" y="4511040"/>
            <a:ext cx="1851025" cy="1049655"/>
            <a:chOff x="1395983" y="4511040"/>
            <a:chExt cx="1851025" cy="1049655"/>
          </a:xfrm>
        </p:grpSpPr>
        <p:pic>
          <p:nvPicPr>
            <p:cNvPr id="28" name="object 28"/>
            <p:cNvPicPr/>
            <p:nvPr/>
          </p:nvPicPr>
          <p:blipFill>
            <a:blip r:embed="rId3" cstate="print"/>
            <a:stretch>
              <a:fillRect/>
            </a:stretch>
          </p:blipFill>
          <p:spPr>
            <a:xfrm>
              <a:off x="1395983" y="4511040"/>
              <a:ext cx="1850898" cy="1049274"/>
            </a:xfrm>
            <a:prstGeom prst="rect">
              <a:avLst/>
            </a:prstGeom>
          </p:spPr>
        </p:pic>
        <p:pic>
          <p:nvPicPr>
            <p:cNvPr id="29" name="object 29"/>
            <p:cNvPicPr/>
            <p:nvPr/>
          </p:nvPicPr>
          <p:blipFill>
            <a:blip r:embed="rId11" cstate="print"/>
            <a:stretch>
              <a:fillRect/>
            </a:stretch>
          </p:blipFill>
          <p:spPr>
            <a:xfrm>
              <a:off x="1749551" y="4550664"/>
              <a:ext cx="1134618" cy="963930"/>
            </a:xfrm>
            <a:prstGeom prst="rect">
              <a:avLst/>
            </a:prstGeom>
          </p:spPr>
        </p:pic>
        <p:sp>
          <p:nvSpPr>
            <p:cNvPr id="30" name="object 30"/>
            <p:cNvSpPr/>
            <p:nvPr/>
          </p:nvSpPr>
          <p:spPr>
            <a:xfrm>
              <a:off x="1452371" y="4543044"/>
              <a:ext cx="1740535" cy="939165"/>
            </a:xfrm>
            <a:custGeom>
              <a:avLst/>
              <a:gdLst/>
              <a:ahLst/>
              <a:cxnLst/>
              <a:rect l="l" t="t" r="r" b="b"/>
              <a:pathLst>
                <a:path w="1740535" h="939164">
                  <a:moveTo>
                    <a:pt x="1740407" y="0"/>
                  </a:moveTo>
                  <a:lnTo>
                    <a:pt x="0" y="0"/>
                  </a:lnTo>
                  <a:lnTo>
                    <a:pt x="0" y="938783"/>
                  </a:lnTo>
                  <a:lnTo>
                    <a:pt x="1740407" y="938783"/>
                  </a:lnTo>
                  <a:lnTo>
                    <a:pt x="1740407" y="0"/>
                  </a:lnTo>
                  <a:close/>
                </a:path>
              </a:pathLst>
            </a:custGeom>
            <a:solidFill>
              <a:srgbClr val="4AACC5"/>
            </a:solidFill>
          </p:spPr>
          <p:txBody>
            <a:bodyPr wrap="square" lIns="0" tIns="0" rIns="0" bIns="0" rtlCol="0"/>
            <a:lstStyle/>
            <a:p>
              <a:endParaRPr>
                <a:solidFill>
                  <a:prstClr val="black"/>
                </a:solidFill>
              </a:endParaRPr>
            </a:p>
          </p:txBody>
        </p:sp>
        <p:pic>
          <p:nvPicPr>
            <p:cNvPr id="31" name="object 31"/>
            <p:cNvPicPr/>
            <p:nvPr/>
          </p:nvPicPr>
          <p:blipFill>
            <a:blip r:embed="rId7" cstate="print"/>
            <a:stretch>
              <a:fillRect/>
            </a:stretch>
          </p:blipFill>
          <p:spPr>
            <a:xfrm>
              <a:off x="2141854" y="4734763"/>
              <a:ext cx="713841" cy="375208"/>
            </a:xfrm>
            <a:prstGeom prst="rect">
              <a:avLst/>
            </a:prstGeom>
          </p:spPr>
        </p:pic>
      </p:grpSp>
      <p:sp>
        <p:nvSpPr>
          <p:cNvPr id="32" name="object 32"/>
          <p:cNvSpPr txBox="1"/>
          <p:nvPr/>
        </p:nvSpPr>
        <p:spPr>
          <a:xfrm>
            <a:off x="1452372" y="4543044"/>
            <a:ext cx="1740535" cy="939165"/>
          </a:xfrm>
          <a:prstGeom prst="rect">
            <a:avLst/>
          </a:prstGeom>
          <a:ln w="3175">
            <a:solidFill>
              <a:srgbClr val="BEBEBE"/>
            </a:solidFill>
          </a:ln>
        </p:spPr>
        <p:txBody>
          <a:bodyPr vert="horz" wrap="square" lIns="0" tIns="0" rIns="0" bIns="0" rtlCol="0">
            <a:spAutoFit/>
          </a:bodyPr>
          <a:lstStyle/>
          <a:p>
            <a:endParaRPr sz="1600">
              <a:solidFill>
                <a:prstClr val="black"/>
              </a:solidFill>
              <a:latin typeface="Times New Roman"/>
              <a:cs typeface="Times New Roman"/>
            </a:endParaRPr>
          </a:p>
          <a:p>
            <a:pPr>
              <a:spcBef>
                <a:spcPts val="30"/>
              </a:spcBef>
            </a:pPr>
            <a:endParaRPr sz="2250">
              <a:solidFill>
                <a:prstClr val="black"/>
              </a:solidFill>
              <a:latin typeface="Times New Roman"/>
              <a:cs typeface="Times New Roman"/>
            </a:endParaRPr>
          </a:p>
          <a:p>
            <a:pPr marL="460375"/>
            <a:r>
              <a:rPr sz="1400" spc="-20" dirty="0">
                <a:solidFill>
                  <a:srgbClr val="FFFFFF"/>
                </a:solidFill>
                <a:latin typeface="Roboto Lt"/>
                <a:cs typeface="Roboto Lt"/>
              </a:rPr>
              <a:t>Input</a:t>
            </a:r>
            <a:r>
              <a:rPr sz="1400" spc="-15" dirty="0">
                <a:solidFill>
                  <a:srgbClr val="FFFFFF"/>
                </a:solidFill>
                <a:latin typeface="Roboto Lt"/>
                <a:cs typeface="Roboto Lt"/>
              </a:rPr>
              <a:t> </a:t>
            </a:r>
            <a:r>
              <a:rPr sz="1400" spc="-25" dirty="0">
                <a:solidFill>
                  <a:srgbClr val="FFFFFF"/>
                </a:solidFill>
                <a:latin typeface="Roboto Lt"/>
                <a:cs typeface="Roboto Lt"/>
              </a:rPr>
              <a:t>Data</a:t>
            </a:r>
            <a:endParaRPr sz="1400">
              <a:solidFill>
                <a:prstClr val="black"/>
              </a:solidFill>
              <a:latin typeface="Roboto Lt"/>
              <a:cs typeface="Roboto Lt"/>
            </a:endParaRPr>
          </a:p>
        </p:txBody>
      </p:sp>
      <p:sp>
        <p:nvSpPr>
          <p:cNvPr id="33" name="object 33"/>
          <p:cNvSpPr/>
          <p:nvPr/>
        </p:nvSpPr>
        <p:spPr>
          <a:xfrm>
            <a:off x="3192652" y="4962397"/>
            <a:ext cx="2832735" cy="119380"/>
          </a:xfrm>
          <a:custGeom>
            <a:avLst/>
            <a:gdLst/>
            <a:ahLst/>
            <a:cxnLst/>
            <a:rect l="l" t="t" r="r" b="b"/>
            <a:pathLst>
              <a:path w="2832735" h="119379">
                <a:moveTo>
                  <a:pt x="2713863" y="0"/>
                </a:moveTo>
                <a:lnTo>
                  <a:pt x="2713736" y="39555"/>
                </a:lnTo>
                <a:lnTo>
                  <a:pt x="2733548" y="39624"/>
                </a:lnTo>
                <a:lnTo>
                  <a:pt x="2733421" y="79247"/>
                </a:lnTo>
                <a:lnTo>
                  <a:pt x="2713609" y="79247"/>
                </a:lnTo>
                <a:lnTo>
                  <a:pt x="2713482" y="118871"/>
                </a:lnTo>
                <a:lnTo>
                  <a:pt x="2793411" y="79247"/>
                </a:lnTo>
                <a:lnTo>
                  <a:pt x="2733421" y="79247"/>
                </a:lnTo>
                <a:lnTo>
                  <a:pt x="2793549" y="79179"/>
                </a:lnTo>
                <a:lnTo>
                  <a:pt x="2832608" y="59816"/>
                </a:lnTo>
                <a:lnTo>
                  <a:pt x="2713863" y="0"/>
                </a:lnTo>
                <a:close/>
              </a:path>
              <a:path w="2832735" h="119379">
                <a:moveTo>
                  <a:pt x="2713736" y="39555"/>
                </a:moveTo>
                <a:lnTo>
                  <a:pt x="2713609" y="79179"/>
                </a:lnTo>
                <a:lnTo>
                  <a:pt x="2733421" y="79247"/>
                </a:lnTo>
                <a:lnTo>
                  <a:pt x="2733548" y="39624"/>
                </a:lnTo>
                <a:lnTo>
                  <a:pt x="2713736" y="39555"/>
                </a:lnTo>
                <a:close/>
              </a:path>
              <a:path w="2832735" h="119379">
                <a:moveTo>
                  <a:pt x="254" y="30225"/>
                </a:moveTo>
                <a:lnTo>
                  <a:pt x="0" y="69850"/>
                </a:lnTo>
                <a:lnTo>
                  <a:pt x="2713609" y="79179"/>
                </a:lnTo>
                <a:lnTo>
                  <a:pt x="2713736" y="39555"/>
                </a:lnTo>
                <a:lnTo>
                  <a:pt x="254" y="30225"/>
                </a:lnTo>
                <a:close/>
              </a:path>
            </a:pathLst>
          </a:custGeom>
          <a:solidFill>
            <a:srgbClr val="4AACC5"/>
          </a:solidFill>
        </p:spPr>
        <p:txBody>
          <a:bodyPr wrap="square" lIns="0" tIns="0" rIns="0" bIns="0" rtlCol="0"/>
          <a:lstStyle/>
          <a:p>
            <a:endParaRPr>
              <a:solidFill>
                <a:prstClr val="black"/>
              </a:solidFill>
            </a:endParaRPr>
          </a:p>
        </p:txBody>
      </p:sp>
      <p:sp>
        <p:nvSpPr>
          <p:cNvPr id="34" name="TextBox 33"/>
          <p:cNvSpPr txBox="1"/>
          <p:nvPr/>
        </p:nvSpPr>
        <p:spPr>
          <a:xfrm>
            <a:off x="2599662" y="5594586"/>
            <a:ext cx="3945433" cy="307777"/>
          </a:xfrm>
          <a:prstGeom prst="rect">
            <a:avLst/>
          </a:prstGeom>
          <a:noFill/>
        </p:spPr>
        <p:txBody>
          <a:bodyPr wrap="square" rtlCol="0">
            <a:spAutoFit/>
          </a:bodyPr>
          <a:lstStyle/>
          <a:p>
            <a:pPr algn="ctr"/>
            <a:r>
              <a:rPr lang="en-IN" sz="1400" spc="-5" dirty="0" smtClean="0">
                <a:solidFill>
                  <a:srgbClr val="434343"/>
                </a:solidFill>
                <a:latin typeface="Roboto Lt"/>
                <a:cs typeface="Roboto Lt"/>
              </a:rPr>
              <a:t>Deep Learning Process </a:t>
            </a:r>
            <a:endParaRPr lang="en-IN" sz="1400" dirty="0"/>
          </a:p>
        </p:txBody>
      </p:sp>
    </p:spTree>
    <p:extLst>
      <p:ext uri="{BB962C8B-B14F-4D97-AF65-F5344CB8AC3E}">
        <p14:creationId xmlns:p14="http://schemas.microsoft.com/office/powerpoint/2010/main" val="533517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677" y="538331"/>
            <a:ext cx="3155315" cy="742315"/>
          </a:xfrm>
          <a:prstGeom prst="rect">
            <a:avLst/>
          </a:prstGeom>
        </p:spPr>
        <p:txBody>
          <a:bodyPr vert="horz" wrap="square" lIns="0" tIns="75565" rIns="0" bIns="0" rtlCol="0">
            <a:spAutoFit/>
          </a:bodyPr>
          <a:lstStyle/>
          <a:p>
            <a:pPr marL="12700">
              <a:lnSpc>
                <a:spcPct val="100000"/>
              </a:lnSpc>
              <a:spcBef>
                <a:spcPts val="595"/>
              </a:spcBef>
            </a:pPr>
            <a:r>
              <a:rPr dirty="0">
                <a:latin typeface="Roboto Lt"/>
                <a:cs typeface="Roboto Lt"/>
              </a:rPr>
              <a:t>De</a:t>
            </a:r>
            <a:r>
              <a:rPr spc="5" dirty="0">
                <a:latin typeface="Roboto Lt"/>
                <a:cs typeface="Roboto Lt"/>
              </a:rPr>
              <a:t>e</a:t>
            </a:r>
            <a:r>
              <a:rPr spc="-10" dirty="0">
                <a:latin typeface="Roboto Lt"/>
                <a:cs typeface="Roboto Lt"/>
              </a:rPr>
              <a:t>p </a:t>
            </a:r>
            <a:r>
              <a:rPr dirty="0">
                <a:latin typeface="Roboto Lt"/>
                <a:cs typeface="Roboto Lt"/>
              </a:rPr>
              <a:t>Le</a:t>
            </a:r>
            <a:r>
              <a:rPr spc="-5" dirty="0">
                <a:latin typeface="Roboto Lt"/>
                <a:cs typeface="Roboto Lt"/>
              </a:rPr>
              <a:t>a</a:t>
            </a:r>
            <a:r>
              <a:rPr spc="-15" dirty="0">
                <a:latin typeface="Roboto Lt"/>
                <a:cs typeface="Roboto Lt"/>
              </a:rPr>
              <a:t>r</a:t>
            </a:r>
            <a:r>
              <a:rPr spc="-20" dirty="0">
                <a:latin typeface="Roboto Lt"/>
                <a:cs typeface="Roboto Lt"/>
              </a:rPr>
              <a:t>n</a:t>
            </a:r>
            <a:r>
              <a:rPr spc="-5" dirty="0">
                <a:latin typeface="Roboto Lt"/>
                <a:cs typeface="Roboto Lt"/>
              </a:rPr>
              <a:t>i</a:t>
            </a:r>
            <a:r>
              <a:rPr spc="-20" dirty="0">
                <a:latin typeface="Roboto Lt"/>
                <a:cs typeface="Roboto Lt"/>
              </a:rPr>
              <a:t>n</a:t>
            </a:r>
            <a:r>
              <a:rPr dirty="0">
                <a:latin typeface="Roboto Lt"/>
                <a:cs typeface="Roboto Lt"/>
              </a:rPr>
              <a:t>g</a:t>
            </a:r>
            <a:r>
              <a:rPr spc="5" dirty="0">
                <a:latin typeface="Roboto Lt"/>
                <a:cs typeface="Roboto Lt"/>
              </a:rPr>
              <a:t> </a:t>
            </a:r>
            <a:r>
              <a:rPr spc="-280" dirty="0">
                <a:latin typeface="Roboto Lt"/>
                <a:cs typeface="Roboto Lt"/>
              </a:rPr>
              <a:t>-</a:t>
            </a:r>
            <a:r>
              <a:rPr spc="5" dirty="0">
                <a:latin typeface="Roboto Lt"/>
                <a:cs typeface="Roboto Lt"/>
              </a:rPr>
              <a:t> </a:t>
            </a:r>
            <a:r>
              <a:rPr spc="-15" dirty="0">
                <a:latin typeface="Roboto Lt"/>
                <a:cs typeface="Roboto Lt"/>
              </a:rPr>
              <a:t>Bas</a:t>
            </a:r>
            <a:r>
              <a:rPr dirty="0">
                <a:latin typeface="Roboto Lt"/>
                <a:cs typeface="Roboto Lt"/>
              </a:rPr>
              <a:t>i</a:t>
            </a:r>
            <a:r>
              <a:rPr spc="-5" dirty="0">
                <a:latin typeface="Roboto Lt"/>
                <a:cs typeface="Roboto Lt"/>
              </a:rPr>
              <a:t>c</a:t>
            </a:r>
            <a:r>
              <a:rPr spc="-10" dirty="0">
                <a:latin typeface="Roboto Lt"/>
                <a:cs typeface="Roboto Lt"/>
              </a:rPr>
              <a:t>s</a:t>
            </a:r>
          </a:p>
          <a:p>
            <a:pPr marL="12700">
              <a:lnSpc>
                <a:spcPct val="100000"/>
              </a:lnSpc>
              <a:spcBef>
                <a:spcPts val="345"/>
              </a:spcBef>
            </a:pPr>
            <a:r>
              <a:rPr sz="1600" spc="10" dirty="0"/>
              <a:t>What</a:t>
            </a:r>
            <a:r>
              <a:rPr sz="1600" spc="-40" dirty="0"/>
              <a:t> </a:t>
            </a:r>
            <a:r>
              <a:rPr sz="1600" dirty="0"/>
              <a:t>did</a:t>
            </a:r>
            <a:r>
              <a:rPr sz="1600" spc="-35" dirty="0"/>
              <a:t> </a:t>
            </a:r>
            <a:r>
              <a:rPr sz="1600" spc="10" dirty="0"/>
              <a:t>it</a:t>
            </a:r>
            <a:r>
              <a:rPr sz="1600" spc="-15" dirty="0"/>
              <a:t> </a:t>
            </a:r>
            <a:r>
              <a:rPr sz="1600" dirty="0"/>
              <a:t>learn?</a:t>
            </a:r>
            <a:endParaRPr sz="1600"/>
          </a:p>
        </p:txBody>
      </p:sp>
      <p:grpSp>
        <p:nvGrpSpPr>
          <p:cNvPr id="3" name="object 3"/>
          <p:cNvGrpSpPr/>
          <p:nvPr/>
        </p:nvGrpSpPr>
        <p:grpSpPr>
          <a:xfrm>
            <a:off x="664463" y="1527047"/>
            <a:ext cx="7816215" cy="4286250"/>
            <a:chOff x="664463" y="1527047"/>
            <a:chExt cx="7816215" cy="4286250"/>
          </a:xfrm>
        </p:grpSpPr>
        <p:pic>
          <p:nvPicPr>
            <p:cNvPr id="4" name="object 4"/>
            <p:cNvPicPr/>
            <p:nvPr/>
          </p:nvPicPr>
          <p:blipFill>
            <a:blip r:embed="rId2" cstate="print"/>
            <a:stretch>
              <a:fillRect/>
            </a:stretch>
          </p:blipFill>
          <p:spPr>
            <a:xfrm>
              <a:off x="664463" y="1527047"/>
              <a:ext cx="7815833" cy="4286250"/>
            </a:xfrm>
            <a:prstGeom prst="rect">
              <a:avLst/>
            </a:prstGeom>
          </p:spPr>
        </p:pic>
        <p:sp>
          <p:nvSpPr>
            <p:cNvPr id="5" name="object 5"/>
            <p:cNvSpPr/>
            <p:nvPr/>
          </p:nvSpPr>
          <p:spPr>
            <a:xfrm>
              <a:off x="720851" y="1559051"/>
              <a:ext cx="7705725" cy="4175760"/>
            </a:xfrm>
            <a:custGeom>
              <a:avLst/>
              <a:gdLst/>
              <a:ahLst/>
              <a:cxnLst/>
              <a:rect l="l" t="t" r="r" b="b"/>
              <a:pathLst>
                <a:path w="7705725" h="4175760">
                  <a:moveTo>
                    <a:pt x="7705344" y="0"/>
                  </a:moveTo>
                  <a:lnTo>
                    <a:pt x="0" y="0"/>
                  </a:lnTo>
                  <a:lnTo>
                    <a:pt x="0" y="4175760"/>
                  </a:lnTo>
                  <a:lnTo>
                    <a:pt x="7705344" y="4175760"/>
                  </a:lnTo>
                  <a:lnTo>
                    <a:pt x="7705344" y="0"/>
                  </a:lnTo>
                  <a:close/>
                </a:path>
              </a:pathLst>
            </a:custGeom>
            <a:solidFill>
              <a:srgbClr val="FFFFFF"/>
            </a:solidFill>
          </p:spPr>
          <p:txBody>
            <a:bodyPr wrap="square" lIns="0" tIns="0" rIns="0" bIns="0" rtlCol="0"/>
            <a:lstStyle/>
            <a:p>
              <a:endParaRPr>
                <a:solidFill>
                  <a:prstClr val="black"/>
                </a:solidFill>
              </a:endParaRPr>
            </a:p>
          </p:txBody>
        </p:sp>
        <p:pic>
          <p:nvPicPr>
            <p:cNvPr id="6" name="object 6"/>
            <p:cNvPicPr/>
            <p:nvPr/>
          </p:nvPicPr>
          <p:blipFill>
            <a:blip r:embed="rId3" cstate="print"/>
            <a:stretch>
              <a:fillRect/>
            </a:stretch>
          </p:blipFill>
          <p:spPr>
            <a:xfrm>
              <a:off x="813815" y="1834895"/>
              <a:ext cx="7470648" cy="3410712"/>
            </a:xfrm>
            <a:prstGeom prst="rect">
              <a:avLst/>
            </a:prstGeom>
          </p:spPr>
        </p:pic>
      </p:grpSp>
      <p:sp>
        <p:nvSpPr>
          <p:cNvPr id="7" name="object 7"/>
          <p:cNvSpPr txBox="1"/>
          <p:nvPr/>
        </p:nvSpPr>
        <p:spPr>
          <a:xfrm>
            <a:off x="720851" y="1559052"/>
            <a:ext cx="7705725" cy="4175760"/>
          </a:xfrm>
          <a:prstGeom prst="rect">
            <a:avLst/>
          </a:prstGeom>
          <a:ln w="3175">
            <a:solidFill>
              <a:srgbClr val="D9D9D9"/>
            </a:solidFill>
          </a:ln>
        </p:spPr>
        <p:txBody>
          <a:bodyPr vert="horz" wrap="square" lIns="0" tIns="0" rIns="0" bIns="0" rtlCol="0">
            <a:spAutoFit/>
          </a:bodyPr>
          <a:lstStyle/>
          <a:p>
            <a:endParaRPr sz="1300">
              <a:solidFill>
                <a:prstClr val="black"/>
              </a:solidFill>
              <a:latin typeface="Times New Roman"/>
              <a:cs typeface="Times New Roman"/>
            </a:endParaRPr>
          </a:p>
          <a:p>
            <a:endParaRPr sz="1300">
              <a:solidFill>
                <a:prstClr val="black"/>
              </a:solidFill>
              <a:latin typeface="Times New Roman"/>
              <a:cs typeface="Times New Roman"/>
            </a:endParaRPr>
          </a:p>
          <a:p>
            <a:endParaRPr sz="1300">
              <a:solidFill>
                <a:prstClr val="black"/>
              </a:solidFill>
              <a:latin typeface="Times New Roman"/>
              <a:cs typeface="Times New Roman"/>
            </a:endParaRPr>
          </a:p>
          <a:p>
            <a:endParaRPr sz="1300">
              <a:solidFill>
                <a:prstClr val="black"/>
              </a:solidFill>
              <a:latin typeface="Times New Roman"/>
              <a:cs typeface="Times New Roman"/>
            </a:endParaRPr>
          </a:p>
          <a:p>
            <a:endParaRPr sz="1300">
              <a:solidFill>
                <a:prstClr val="black"/>
              </a:solidFill>
              <a:latin typeface="Times New Roman"/>
              <a:cs typeface="Times New Roman"/>
            </a:endParaRPr>
          </a:p>
          <a:p>
            <a:endParaRPr sz="1300">
              <a:solidFill>
                <a:prstClr val="black"/>
              </a:solidFill>
              <a:latin typeface="Times New Roman"/>
              <a:cs typeface="Times New Roman"/>
            </a:endParaRPr>
          </a:p>
          <a:p>
            <a:endParaRPr sz="1300">
              <a:solidFill>
                <a:prstClr val="black"/>
              </a:solidFill>
              <a:latin typeface="Times New Roman"/>
              <a:cs typeface="Times New Roman"/>
            </a:endParaRPr>
          </a:p>
          <a:p>
            <a:endParaRPr sz="1300">
              <a:solidFill>
                <a:prstClr val="black"/>
              </a:solidFill>
              <a:latin typeface="Times New Roman"/>
              <a:cs typeface="Times New Roman"/>
            </a:endParaRPr>
          </a:p>
          <a:p>
            <a:pPr>
              <a:spcBef>
                <a:spcPts val="25"/>
              </a:spcBef>
            </a:pPr>
            <a:endParaRPr sz="1050">
              <a:solidFill>
                <a:prstClr val="black"/>
              </a:solidFill>
              <a:latin typeface="Times New Roman"/>
              <a:cs typeface="Times New Roman"/>
            </a:endParaRPr>
          </a:p>
          <a:p>
            <a:pPr marL="2750185">
              <a:tabLst>
                <a:tab pos="4600575" algn="l"/>
                <a:tab pos="5918200" algn="l"/>
              </a:tabLst>
            </a:pPr>
            <a:r>
              <a:rPr sz="1575" spc="7" baseline="2645" dirty="0">
                <a:solidFill>
                  <a:srgbClr val="434343"/>
                </a:solidFill>
                <a:latin typeface="Roboto Lt"/>
                <a:cs typeface="Roboto Lt"/>
              </a:rPr>
              <a:t>Edges	</a:t>
            </a:r>
            <a:r>
              <a:rPr sz="1050" dirty="0">
                <a:solidFill>
                  <a:srgbClr val="434343"/>
                </a:solidFill>
                <a:latin typeface="Roboto Lt"/>
                <a:cs typeface="Roboto Lt"/>
              </a:rPr>
              <a:t>Nose,</a:t>
            </a:r>
            <a:r>
              <a:rPr sz="1050" spc="-35" dirty="0">
                <a:solidFill>
                  <a:srgbClr val="434343"/>
                </a:solidFill>
                <a:latin typeface="Roboto Lt"/>
                <a:cs typeface="Roboto Lt"/>
              </a:rPr>
              <a:t> </a:t>
            </a:r>
            <a:r>
              <a:rPr sz="1050" dirty="0">
                <a:solidFill>
                  <a:srgbClr val="434343"/>
                </a:solidFill>
                <a:latin typeface="Roboto Lt"/>
                <a:cs typeface="Roboto Lt"/>
              </a:rPr>
              <a:t>Eye…	</a:t>
            </a:r>
            <a:r>
              <a:rPr sz="1575" baseline="5291" dirty="0">
                <a:solidFill>
                  <a:srgbClr val="434343"/>
                </a:solidFill>
                <a:latin typeface="Roboto Lt"/>
                <a:cs typeface="Roboto Lt"/>
              </a:rPr>
              <a:t>Faces</a:t>
            </a:r>
            <a:endParaRPr sz="1575" baseline="5291">
              <a:solidFill>
                <a:prstClr val="black"/>
              </a:solidFill>
              <a:latin typeface="Roboto Lt"/>
              <a:cs typeface="Roboto Lt"/>
            </a:endParaRPr>
          </a:p>
        </p:txBody>
      </p:sp>
    </p:spTree>
    <p:extLst>
      <p:ext uri="{BB962C8B-B14F-4D97-AF65-F5344CB8AC3E}">
        <p14:creationId xmlns:p14="http://schemas.microsoft.com/office/powerpoint/2010/main" val="778119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677" y="538331"/>
            <a:ext cx="3155315" cy="742315"/>
          </a:xfrm>
          <a:prstGeom prst="rect">
            <a:avLst/>
          </a:prstGeom>
        </p:spPr>
        <p:txBody>
          <a:bodyPr vert="horz" wrap="square" lIns="0" tIns="75565" rIns="0" bIns="0" rtlCol="0">
            <a:spAutoFit/>
          </a:bodyPr>
          <a:lstStyle/>
          <a:p>
            <a:pPr marL="12700">
              <a:lnSpc>
                <a:spcPct val="100000"/>
              </a:lnSpc>
              <a:spcBef>
                <a:spcPts val="595"/>
              </a:spcBef>
            </a:pPr>
            <a:r>
              <a:rPr dirty="0">
                <a:latin typeface="Roboto Lt"/>
                <a:cs typeface="Roboto Lt"/>
              </a:rPr>
              <a:t>De</a:t>
            </a:r>
            <a:r>
              <a:rPr spc="5" dirty="0">
                <a:latin typeface="Roboto Lt"/>
                <a:cs typeface="Roboto Lt"/>
              </a:rPr>
              <a:t>e</a:t>
            </a:r>
            <a:r>
              <a:rPr spc="-10" dirty="0">
                <a:latin typeface="Roboto Lt"/>
                <a:cs typeface="Roboto Lt"/>
              </a:rPr>
              <a:t>p </a:t>
            </a:r>
            <a:r>
              <a:rPr dirty="0">
                <a:latin typeface="Roboto Lt"/>
                <a:cs typeface="Roboto Lt"/>
              </a:rPr>
              <a:t>Le</a:t>
            </a:r>
            <a:r>
              <a:rPr spc="-5" dirty="0">
                <a:latin typeface="Roboto Lt"/>
                <a:cs typeface="Roboto Lt"/>
              </a:rPr>
              <a:t>a</a:t>
            </a:r>
            <a:r>
              <a:rPr spc="-15" dirty="0">
                <a:latin typeface="Roboto Lt"/>
                <a:cs typeface="Roboto Lt"/>
              </a:rPr>
              <a:t>r</a:t>
            </a:r>
            <a:r>
              <a:rPr spc="-20" dirty="0">
                <a:latin typeface="Roboto Lt"/>
                <a:cs typeface="Roboto Lt"/>
              </a:rPr>
              <a:t>n</a:t>
            </a:r>
            <a:r>
              <a:rPr spc="-5" dirty="0">
                <a:latin typeface="Roboto Lt"/>
                <a:cs typeface="Roboto Lt"/>
              </a:rPr>
              <a:t>i</a:t>
            </a:r>
            <a:r>
              <a:rPr spc="-20" dirty="0">
                <a:latin typeface="Roboto Lt"/>
                <a:cs typeface="Roboto Lt"/>
              </a:rPr>
              <a:t>n</a:t>
            </a:r>
            <a:r>
              <a:rPr dirty="0">
                <a:latin typeface="Roboto Lt"/>
                <a:cs typeface="Roboto Lt"/>
              </a:rPr>
              <a:t>g</a:t>
            </a:r>
            <a:r>
              <a:rPr spc="5" dirty="0">
                <a:latin typeface="Roboto Lt"/>
                <a:cs typeface="Roboto Lt"/>
              </a:rPr>
              <a:t> </a:t>
            </a:r>
            <a:r>
              <a:rPr spc="-280" dirty="0">
                <a:latin typeface="Roboto Lt"/>
                <a:cs typeface="Roboto Lt"/>
              </a:rPr>
              <a:t>-</a:t>
            </a:r>
            <a:r>
              <a:rPr spc="5" dirty="0">
                <a:latin typeface="Roboto Lt"/>
                <a:cs typeface="Roboto Lt"/>
              </a:rPr>
              <a:t> </a:t>
            </a:r>
            <a:r>
              <a:rPr spc="-15" dirty="0">
                <a:latin typeface="Roboto Lt"/>
                <a:cs typeface="Roboto Lt"/>
              </a:rPr>
              <a:t>Bas</a:t>
            </a:r>
            <a:r>
              <a:rPr dirty="0">
                <a:latin typeface="Roboto Lt"/>
                <a:cs typeface="Roboto Lt"/>
              </a:rPr>
              <a:t>i</a:t>
            </a:r>
            <a:r>
              <a:rPr spc="-5" dirty="0">
                <a:latin typeface="Roboto Lt"/>
                <a:cs typeface="Roboto Lt"/>
              </a:rPr>
              <a:t>c</a:t>
            </a:r>
            <a:r>
              <a:rPr spc="-10" dirty="0">
                <a:latin typeface="Roboto Lt"/>
                <a:cs typeface="Roboto Lt"/>
              </a:rPr>
              <a:t>s</a:t>
            </a:r>
          </a:p>
          <a:p>
            <a:pPr marL="12700">
              <a:lnSpc>
                <a:spcPct val="100000"/>
              </a:lnSpc>
              <a:spcBef>
                <a:spcPts val="345"/>
              </a:spcBef>
            </a:pPr>
            <a:r>
              <a:rPr sz="1600" spc="5" dirty="0"/>
              <a:t>Artificial</a:t>
            </a:r>
            <a:r>
              <a:rPr sz="1600" spc="-70" dirty="0"/>
              <a:t> </a:t>
            </a:r>
            <a:r>
              <a:rPr sz="1600" dirty="0"/>
              <a:t>Neural</a:t>
            </a:r>
            <a:r>
              <a:rPr sz="1600" spc="-20" dirty="0"/>
              <a:t> </a:t>
            </a:r>
            <a:r>
              <a:rPr sz="1600" dirty="0"/>
              <a:t>Networks</a:t>
            </a:r>
            <a:endParaRPr sz="1600"/>
          </a:p>
        </p:txBody>
      </p:sp>
      <p:grpSp>
        <p:nvGrpSpPr>
          <p:cNvPr id="3" name="object 3"/>
          <p:cNvGrpSpPr/>
          <p:nvPr/>
        </p:nvGrpSpPr>
        <p:grpSpPr>
          <a:xfrm>
            <a:off x="664463" y="1527047"/>
            <a:ext cx="7816215" cy="5005705"/>
            <a:chOff x="664463" y="1527047"/>
            <a:chExt cx="7816215" cy="5005705"/>
          </a:xfrm>
        </p:grpSpPr>
        <p:pic>
          <p:nvPicPr>
            <p:cNvPr id="4" name="object 4"/>
            <p:cNvPicPr/>
            <p:nvPr/>
          </p:nvPicPr>
          <p:blipFill>
            <a:blip r:embed="rId2" cstate="print"/>
            <a:stretch>
              <a:fillRect/>
            </a:stretch>
          </p:blipFill>
          <p:spPr>
            <a:xfrm>
              <a:off x="664463" y="1527047"/>
              <a:ext cx="7815833" cy="5005578"/>
            </a:xfrm>
            <a:prstGeom prst="rect">
              <a:avLst/>
            </a:prstGeom>
          </p:spPr>
        </p:pic>
        <p:sp>
          <p:nvSpPr>
            <p:cNvPr id="5" name="object 5"/>
            <p:cNvSpPr/>
            <p:nvPr/>
          </p:nvSpPr>
          <p:spPr>
            <a:xfrm>
              <a:off x="720851" y="1559051"/>
              <a:ext cx="7705725" cy="4895215"/>
            </a:xfrm>
            <a:custGeom>
              <a:avLst/>
              <a:gdLst/>
              <a:ahLst/>
              <a:cxnLst/>
              <a:rect l="l" t="t" r="r" b="b"/>
              <a:pathLst>
                <a:path w="7705725" h="4895215">
                  <a:moveTo>
                    <a:pt x="7705344" y="0"/>
                  </a:moveTo>
                  <a:lnTo>
                    <a:pt x="0" y="0"/>
                  </a:lnTo>
                  <a:lnTo>
                    <a:pt x="0" y="4895088"/>
                  </a:lnTo>
                  <a:lnTo>
                    <a:pt x="7705344" y="4895088"/>
                  </a:lnTo>
                  <a:lnTo>
                    <a:pt x="7705344" y="0"/>
                  </a:lnTo>
                  <a:close/>
                </a:path>
              </a:pathLst>
            </a:custGeom>
            <a:solidFill>
              <a:srgbClr val="FFFFFF"/>
            </a:solidFill>
          </p:spPr>
          <p:txBody>
            <a:bodyPr wrap="square" lIns="0" tIns="0" rIns="0" bIns="0" rtlCol="0"/>
            <a:lstStyle/>
            <a:p>
              <a:endParaRPr>
                <a:solidFill>
                  <a:prstClr val="black"/>
                </a:solidFill>
              </a:endParaRPr>
            </a:p>
          </p:txBody>
        </p:sp>
        <p:sp>
          <p:nvSpPr>
            <p:cNvPr id="6" name="object 6"/>
            <p:cNvSpPr/>
            <p:nvPr/>
          </p:nvSpPr>
          <p:spPr>
            <a:xfrm>
              <a:off x="720851" y="1559051"/>
              <a:ext cx="7705725" cy="4895215"/>
            </a:xfrm>
            <a:custGeom>
              <a:avLst/>
              <a:gdLst/>
              <a:ahLst/>
              <a:cxnLst/>
              <a:rect l="l" t="t" r="r" b="b"/>
              <a:pathLst>
                <a:path w="7705725" h="4895215">
                  <a:moveTo>
                    <a:pt x="0" y="4895088"/>
                  </a:moveTo>
                  <a:lnTo>
                    <a:pt x="7705344" y="4895088"/>
                  </a:lnTo>
                  <a:lnTo>
                    <a:pt x="7705344" y="0"/>
                  </a:lnTo>
                  <a:lnTo>
                    <a:pt x="0" y="0"/>
                  </a:lnTo>
                  <a:lnTo>
                    <a:pt x="0" y="4895088"/>
                  </a:lnTo>
                  <a:close/>
                </a:path>
              </a:pathLst>
            </a:custGeom>
            <a:ln w="3175">
              <a:solidFill>
                <a:srgbClr val="D9D9D9"/>
              </a:solidFill>
            </a:ln>
          </p:spPr>
          <p:txBody>
            <a:bodyPr wrap="square" lIns="0" tIns="0" rIns="0" bIns="0" rtlCol="0"/>
            <a:lstStyle/>
            <a:p>
              <a:endParaRPr>
                <a:solidFill>
                  <a:prstClr val="black"/>
                </a:solidFill>
              </a:endParaRPr>
            </a:p>
          </p:txBody>
        </p:sp>
        <p:pic>
          <p:nvPicPr>
            <p:cNvPr id="7" name="object 7"/>
            <p:cNvPicPr/>
            <p:nvPr/>
          </p:nvPicPr>
          <p:blipFill>
            <a:blip r:embed="rId3" cstate="print"/>
            <a:stretch>
              <a:fillRect/>
            </a:stretch>
          </p:blipFill>
          <p:spPr>
            <a:xfrm>
              <a:off x="1234440" y="1700783"/>
              <a:ext cx="6675120" cy="3166872"/>
            </a:xfrm>
            <a:prstGeom prst="rect">
              <a:avLst/>
            </a:prstGeom>
          </p:spPr>
        </p:pic>
      </p:grpSp>
      <p:sp>
        <p:nvSpPr>
          <p:cNvPr id="8" name="object 8"/>
          <p:cNvSpPr txBox="1"/>
          <p:nvPr/>
        </p:nvSpPr>
        <p:spPr>
          <a:xfrm>
            <a:off x="1033983" y="5065903"/>
            <a:ext cx="7077709" cy="1170940"/>
          </a:xfrm>
          <a:prstGeom prst="rect">
            <a:avLst/>
          </a:prstGeom>
        </p:spPr>
        <p:txBody>
          <a:bodyPr vert="horz" wrap="square" lIns="0" tIns="13970" rIns="0" bIns="0" rtlCol="0">
            <a:spAutoFit/>
          </a:bodyPr>
          <a:lstStyle/>
          <a:p>
            <a:pPr marL="12700" marR="5080">
              <a:spcBef>
                <a:spcPts val="110"/>
              </a:spcBef>
            </a:pPr>
            <a:r>
              <a:rPr sz="1500" dirty="0">
                <a:solidFill>
                  <a:srgbClr val="434343"/>
                </a:solidFill>
                <a:latin typeface="Roboto Lt"/>
                <a:cs typeface="Roboto Lt"/>
              </a:rPr>
              <a:t>Consists </a:t>
            </a:r>
            <a:r>
              <a:rPr sz="1500" spc="10" dirty="0">
                <a:solidFill>
                  <a:srgbClr val="434343"/>
                </a:solidFill>
                <a:latin typeface="Roboto Lt"/>
                <a:cs typeface="Roboto Lt"/>
              </a:rPr>
              <a:t>of </a:t>
            </a:r>
            <a:r>
              <a:rPr sz="1500" spc="5" dirty="0">
                <a:solidFill>
                  <a:srgbClr val="434343"/>
                </a:solidFill>
                <a:latin typeface="Roboto Lt"/>
                <a:cs typeface="Roboto Lt"/>
              </a:rPr>
              <a:t>one </a:t>
            </a:r>
            <a:r>
              <a:rPr sz="1500" dirty="0">
                <a:solidFill>
                  <a:srgbClr val="434343"/>
                </a:solidFill>
                <a:latin typeface="Roboto Lt"/>
                <a:cs typeface="Roboto Lt"/>
              </a:rPr>
              <a:t>input, </a:t>
            </a:r>
            <a:r>
              <a:rPr sz="1500" spc="5" dirty="0">
                <a:solidFill>
                  <a:srgbClr val="434343"/>
                </a:solidFill>
                <a:latin typeface="Roboto Lt"/>
                <a:cs typeface="Roboto Lt"/>
              </a:rPr>
              <a:t>one </a:t>
            </a:r>
            <a:r>
              <a:rPr sz="1500" spc="10" dirty="0">
                <a:solidFill>
                  <a:srgbClr val="434343"/>
                </a:solidFill>
                <a:latin typeface="Roboto Lt"/>
                <a:cs typeface="Roboto Lt"/>
              </a:rPr>
              <a:t>output </a:t>
            </a:r>
            <a:r>
              <a:rPr sz="1500" spc="5" dirty="0">
                <a:solidFill>
                  <a:srgbClr val="434343"/>
                </a:solidFill>
                <a:latin typeface="Roboto Lt"/>
                <a:cs typeface="Roboto Lt"/>
              </a:rPr>
              <a:t>and </a:t>
            </a:r>
            <a:r>
              <a:rPr sz="1500" dirty="0">
                <a:solidFill>
                  <a:srgbClr val="434343"/>
                </a:solidFill>
                <a:latin typeface="Roboto Lt"/>
                <a:cs typeface="Roboto Lt"/>
              </a:rPr>
              <a:t>multiple </a:t>
            </a:r>
            <a:r>
              <a:rPr sz="1500" spc="-10" dirty="0">
                <a:solidFill>
                  <a:srgbClr val="434343"/>
                </a:solidFill>
                <a:latin typeface="Roboto Lt"/>
                <a:cs typeface="Roboto Lt"/>
              </a:rPr>
              <a:t>fully-connected </a:t>
            </a:r>
            <a:r>
              <a:rPr sz="1500" dirty="0">
                <a:solidFill>
                  <a:srgbClr val="434343"/>
                </a:solidFill>
                <a:latin typeface="Roboto Lt"/>
                <a:cs typeface="Roboto Lt"/>
              </a:rPr>
              <a:t>hidden </a:t>
            </a:r>
            <a:r>
              <a:rPr sz="1500" spc="-5" dirty="0">
                <a:solidFill>
                  <a:srgbClr val="434343"/>
                </a:solidFill>
                <a:latin typeface="Roboto Lt"/>
                <a:cs typeface="Roboto Lt"/>
              </a:rPr>
              <a:t>layers </a:t>
            </a:r>
            <a:r>
              <a:rPr sz="1500" spc="-70" dirty="0">
                <a:solidFill>
                  <a:srgbClr val="434343"/>
                </a:solidFill>
                <a:latin typeface="Roboto Lt"/>
                <a:cs typeface="Roboto Lt"/>
              </a:rPr>
              <a:t>in- </a:t>
            </a:r>
            <a:r>
              <a:rPr sz="1500" spc="-65" dirty="0">
                <a:solidFill>
                  <a:srgbClr val="434343"/>
                </a:solidFill>
                <a:latin typeface="Roboto Lt"/>
                <a:cs typeface="Roboto Lt"/>
              </a:rPr>
              <a:t> </a:t>
            </a:r>
            <a:r>
              <a:rPr sz="1500" dirty="0">
                <a:solidFill>
                  <a:srgbClr val="434343"/>
                </a:solidFill>
                <a:latin typeface="Roboto Lt"/>
                <a:cs typeface="Roboto Lt"/>
              </a:rPr>
              <a:t>between. </a:t>
            </a:r>
            <a:r>
              <a:rPr sz="1500" spc="15" dirty="0">
                <a:solidFill>
                  <a:srgbClr val="434343"/>
                </a:solidFill>
                <a:latin typeface="Roboto Lt"/>
                <a:cs typeface="Roboto Lt"/>
              </a:rPr>
              <a:t>Each</a:t>
            </a:r>
            <a:r>
              <a:rPr sz="1500" spc="-25" dirty="0">
                <a:solidFill>
                  <a:srgbClr val="434343"/>
                </a:solidFill>
                <a:latin typeface="Roboto Lt"/>
                <a:cs typeface="Roboto Lt"/>
              </a:rPr>
              <a:t> </a:t>
            </a:r>
            <a:r>
              <a:rPr sz="1500" dirty="0">
                <a:solidFill>
                  <a:srgbClr val="434343"/>
                </a:solidFill>
                <a:latin typeface="Roboto Lt"/>
                <a:cs typeface="Roboto Lt"/>
              </a:rPr>
              <a:t>layer</a:t>
            </a:r>
            <a:r>
              <a:rPr sz="1500" spc="15" dirty="0">
                <a:solidFill>
                  <a:srgbClr val="434343"/>
                </a:solidFill>
                <a:latin typeface="Roboto Lt"/>
                <a:cs typeface="Roboto Lt"/>
              </a:rPr>
              <a:t> </a:t>
            </a:r>
            <a:r>
              <a:rPr sz="1500" dirty="0">
                <a:solidFill>
                  <a:srgbClr val="434343"/>
                </a:solidFill>
                <a:latin typeface="Roboto Lt"/>
                <a:cs typeface="Roboto Lt"/>
              </a:rPr>
              <a:t>is</a:t>
            </a:r>
            <a:r>
              <a:rPr sz="1500" spc="5" dirty="0">
                <a:solidFill>
                  <a:srgbClr val="434343"/>
                </a:solidFill>
                <a:latin typeface="Roboto Lt"/>
                <a:cs typeface="Roboto Lt"/>
              </a:rPr>
              <a:t> </a:t>
            </a:r>
            <a:r>
              <a:rPr sz="1500" spc="-5" dirty="0">
                <a:solidFill>
                  <a:srgbClr val="434343"/>
                </a:solidFill>
                <a:latin typeface="Roboto Lt"/>
                <a:cs typeface="Roboto Lt"/>
              </a:rPr>
              <a:t>represented</a:t>
            </a:r>
            <a:r>
              <a:rPr sz="1500" spc="30" dirty="0">
                <a:solidFill>
                  <a:srgbClr val="434343"/>
                </a:solidFill>
                <a:latin typeface="Roboto Lt"/>
                <a:cs typeface="Roboto Lt"/>
              </a:rPr>
              <a:t> </a:t>
            </a:r>
            <a:r>
              <a:rPr sz="1500" spc="5" dirty="0">
                <a:solidFill>
                  <a:srgbClr val="434343"/>
                </a:solidFill>
                <a:latin typeface="Roboto Lt"/>
                <a:cs typeface="Roboto Lt"/>
              </a:rPr>
              <a:t>as a</a:t>
            </a:r>
            <a:r>
              <a:rPr sz="1500" spc="-20" dirty="0">
                <a:solidFill>
                  <a:srgbClr val="434343"/>
                </a:solidFill>
                <a:latin typeface="Roboto Lt"/>
                <a:cs typeface="Roboto Lt"/>
              </a:rPr>
              <a:t> </a:t>
            </a:r>
            <a:r>
              <a:rPr sz="1500" spc="-5" dirty="0">
                <a:solidFill>
                  <a:srgbClr val="434343"/>
                </a:solidFill>
                <a:latin typeface="Roboto Lt"/>
                <a:cs typeface="Roboto Lt"/>
              </a:rPr>
              <a:t>series</a:t>
            </a:r>
            <a:r>
              <a:rPr sz="1500" spc="25" dirty="0">
                <a:solidFill>
                  <a:srgbClr val="434343"/>
                </a:solidFill>
                <a:latin typeface="Roboto Lt"/>
                <a:cs typeface="Roboto Lt"/>
              </a:rPr>
              <a:t> </a:t>
            </a:r>
            <a:r>
              <a:rPr sz="1500" spc="10" dirty="0">
                <a:solidFill>
                  <a:srgbClr val="434343"/>
                </a:solidFill>
                <a:latin typeface="Roboto Lt"/>
                <a:cs typeface="Roboto Lt"/>
              </a:rPr>
              <a:t>of</a:t>
            </a:r>
            <a:r>
              <a:rPr sz="1500" spc="-20" dirty="0">
                <a:solidFill>
                  <a:srgbClr val="434343"/>
                </a:solidFill>
                <a:latin typeface="Roboto Lt"/>
                <a:cs typeface="Roboto Lt"/>
              </a:rPr>
              <a:t> </a:t>
            </a:r>
            <a:r>
              <a:rPr sz="1500" dirty="0">
                <a:solidFill>
                  <a:srgbClr val="434343"/>
                </a:solidFill>
                <a:latin typeface="Roboto Lt"/>
                <a:cs typeface="Roboto Lt"/>
              </a:rPr>
              <a:t>neurons</a:t>
            </a:r>
            <a:r>
              <a:rPr sz="1500" spc="25" dirty="0">
                <a:solidFill>
                  <a:srgbClr val="434343"/>
                </a:solidFill>
                <a:latin typeface="Roboto Lt"/>
                <a:cs typeface="Roboto Lt"/>
              </a:rPr>
              <a:t> </a:t>
            </a:r>
            <a:r>
              <a:rPr sz="1500" spc="5" dirty="0">
                <a:solidFill>
                  <a:srgbClr val="434343"/>
                </a:solidFill>
                <a:latin typeface="Roboto Lt"/>
                <a:cs typeface="Roboto Lt"/>
              </a:rPr>
              <a:t>and</a:t>
            </a:r>
            <a:r>
              <a:rPr sz="1500" spc="-45" dirty="0">
                <a:solidFill>
                  <a:srgbClr val="434343"/>
                </a:solidFill>
                <a:latin typeface="Roboto Lt"/>
                <a:cs typeface="Roboto Lt"/>
              </a:rPr>
              <a:t> </a:t>
            </a:r>
            <a:r>
              <a:rPr sz="1500" spc="-5" dirty="0">
                <a:solidFill>
                  <a:srgbClr val="F57B00"/>
                </a:solidFill>
                <a:latin typeface="Roboto Lt"/>
                <a:cs typeface="Roboto Lt"/>
              </a:rPr>
              <a:t>progressively</a:t>
            </a:r>
            <a:r>
              <a:rPr sz="1500" spc="35" dirty="0">
                <a:solidFill>
                  <a:srgbClr val="F57B00"/>
                </a:solidFill>
                <a:latin typeface="Roboto Lt"/>
                <a:cs typeface="Roboto Lt"/>
              </a:rPr>
              <a:t> </a:t>
            </a:r>
            <a:r>
              <a:rPr sz="1500" spc="-160" dirty="0">
                <a:solidFill>
                  <a:srgbClr val="F57B00"/>
                </a:solidFill>
                <a:latin typeface="Roboto Lt"/>
                <a:cs typeface="Roboto Lt"/>
              </a:rPr>
              <a:t>extracts </a:t>
            </a:r>
            <a:r>
              <a:rPr sz="1500" spc="-360" dirty="0">
                <a:solidFill>
                  <a:srgbClr val="F57B00"/>
                </a:solidFill>
                <a:latin typeface="Roboto Lt"/>
                <a:cs typeface="Roboto Lt"/>
              </a:rPr>
              <a:t> </a:t>
            </a:r>
            <a:r>
              <a:rPr sz="1500" spc="-5" dirty="0">
                <a:solidFill>
                  <a:srgbClr val="F57B00"/>
                </a:solidFill>
                <a:latin typeface="Roboto Lt"/>
                <a:cs typeface="Roboto Lt"/>
              </a:rPr>
              <a:t>higher</a:t>
            </a:r>
            <a:r>
              <a:rPr sz="1500" spc="5" dirty="0">
                <a:solidFill>
                  <a:srgbClr val="F57B00"/>
                </a:solidFill>
                <a:latin typeface="Roboto Lt"/>
                <a:cs typeface="Roboto Lt"/>
              </a:rPr>
              <a:t> and</a:t>
            </a:r>
            <a:r>
              <a:rPr sz="1500" spc="-30" dirty="0">
                <a:solidFill>
                  <a:srgbClr val="F57B00"/>
                </a:solidFill>
                <a:latin typeface="Roboto Lt"/>
                <a:cs typeface="Roboto Lt"/>
              </a:rPr>
              <a:t> </a:t>
            </a:r>
            <a:r>
              <a:rPr sz="1500" spc="-20" dirty="0">
                <a:solidFill>
                  <a:srgbClr val="F57B00"/>
                </a:solidFill>
                <a:latin typeface="Roboto Lt"/>
                <a:cs typeface="Roboto Lt"/>
              </a:rPr>
              <a:t>higher-level</a:t>
            </a:r>
            <a:r>
              <a:rPr sz="1500" spc="15" dirty="0">
                <a:solidFill>
                  <a:srgbClr val="F57B00"/>
                </a:solidFill>
                <a:latin typeface="Roboto Lt"/>
                <a:cs typeface="Roboto Lt"/>
              </a:rPr>
              <a:t> </a:t>
            </a:r>
            <a:r>
              <a:rPr sz="1500" dirty="0">
                <a:solidFill>
                  <a:srgbClr val="F57B00"/>
                </a:solidFill>
                <a:latin typeface="Roboto Lt"/>
                <a:cs typeface="Roboto Lt"/>
              </a:rPr>
              <a:t>features </a:t>
            </a:r>
            <a:r>
              <a:rPr sz="1500" spc="10" dirty="0">
                <a:solidFill>
                  <a:srgbClr val="434343"/>
                </a:solidFill>
                <a:latin typeface="Roboto Lt"/>
                <a:cs typeface="Roboto Lt"/>
              </a:rPr>
              <a:t>of</a:t>
            </a:r>
            <a:r>
              <a:rPr sz="1500" spc="-25" dirty="0">
                <a:solidFill>
                  <a:srgbClr val="434343"/>
                </a:solidFill>
                <a:latin typeface="Roboto Lt"/>
                <a:cs typeface="Roboto Lt"/>
              </a:rPr>
              <a:t> </a:t>
            </a:r>
            <a:r>
              <a:rPr sz="1500" spc="10" dirty="0">
                <a:solidFill>
                  <a:srgbClr val="434343"/>
                </a:solidFill>
                <a:latin typeface="Roboto Lt"/>
                <a:cs typeface="Roboto Lt"/>
              </a:rPr>
              <a:t>the</a:t>
            </a:r>
            <a:r>
              <a:rPr sz="1500" spc="-15" dirty="0">
                <a:solidFill>
                  <a:srgbClr val="434343"/>
                </a:solidFill>
                <a:latin typeface="Roboto Lt"/>
                <a:cs typeface="Roboto Lt"/>
              </a:rPr>
              <a:t> </a:t>
            </a:r>
            <a:r>
              <a:rPr sz="1500" spc="5" dirty="0">
                <a:solidFill>
                  <a:srgbClr val="434343"/>
                </a:solidFill>
                <a:latin typeface="Roboto Lt"/>
                <a:cs typeface="Roboto Lt"/>
              </a:rPr>
              <a:t>input</a:t>
            </a:r>
            <a:r>
              <a:rPr sz="1500" spc="-5" dirty="0">
                <a:solidFill>
                  <a:srgbClr val="434343"/>
                </a:solidFill>
                <a:latin typeface="Roboto Lt"/>
                <a:cs typeface="Roboto Lt"/>
              </a:rPr>
              <a:t> </a:t>
            </a:r>
            <a:r>
              <a:rPr sz="1500" spc="5" dirty="0">
                <a:solidFill>
                  <a:srgbClr val="434343"/>
                </a:solidFill>
                <a:latin typeface="Roboto Lt"/>
                <a:cs typeface="Roboto Lt"/>
              </a:rPr>
              <a:t>until</a:t>
            </a:r>
            <a:r>
              <a:rPr sz="1500" spc="-25" dirty="0">
                <a:solidFill>
                  <a:srgbClr val="434343"/>
                </a:solidFill>
                <a:latin typeface="Roboto Lt"/>
                <a:cs typeface="Roboto Lt"/>
              </a:rPr>
              <a:t> </a:t>
            </a:r>
            <a:r>
              <a:rPr sz="1500" spc="10" dirty="0">
                <a:solidFill>
                  <a:srgbClr val="434343"/>
                </a:solidFill>
                <a:latin typeface="Roboto Lt"/>
                <a:cs typeface="Roboto Lt"/>
              </a:rPr>
              <a:t>the</a:t>
            </a:r>
            <a:r>
              <a:rPr sz="1500" spc="-10" dirty="0">
                <a:solidFill>
                  <a:srgbClr val="434343"/>
                </a:solidFill>
                <a:latin typeface="Roboto Lt"/>
                <a:cs typeface="Roboto Lt"/>
              </a:rPr>
              <a:t> </a:t>
            </a:r>
            <a:r>
              <a:rPr sz="1500" spc="5" dirty="0">
                <a:solidFill>
                  <a:srgbClr val="434343"/>
                </a:solidFill>
                <a:latin typeface="Roboto Lt"/>
                <a:cs typeface="Roboto Lt"/>
              </a:rPr>
              <a:t>final</a:t>
            </a:r>
            <a:r>
              <a:rPr sz="1500" spc="-40" dirty="0">
                <a:solidFill>
                  <a:srgbClr val="434343"/>
                </a:solidFill>
                <a:latin typeface="Roboto Lt"/>
                <a:cs typeface="Roboto Lt"/>
              </a:rPr>
              <a:t> </a:t>
            </a:r>
            <a:r>
              <a:rPr sz="1500" dirty="0">
                <a:solidFill>
                  <a:srgbClr val="434343"/>
                </a:solidFill>
                <a:latin typeface="Roboto Lt"/>
                <a:cs typeface="Roboto Lt"/>
              </a:rPr>
              <a:t>layer</a:t>
            </a:r>
            <a:r>
              <a:rPr sz="1500" spc="-15" dirty="0">
                <a:solidFill>
                  <a:srgbClr val="434343"/>
                </a:solidFill>
                <a:latin typeface="Roboto Lt"/>
                <a:cs typeface="Roboto Lt"/>
              </a:rPr>
              <a:t> </a:t>
            </a:r>
            <a:r>
              <a:rPr sz="1500" dirty="0">
                <a:solidFill>
                  <a:srgbClr val="434343"/>
                </a:solidFill>
                <a:latin typeface="Roboto Lt"/>
                <a:cs typeface="Roboto Lt"/>
              </a:rPr>
              <a:t>essentially</a:t>
            </a:r>
            <a:r>
              <a:rPr sz="1500" spc="5" dirty="0">
                <a:solidFill>
                  <a:srgbClr val="434343"/>
                </a:solidFill>
                <a:latin typeface="Roboto Lt"/>
                <a:cs typeface="Roboto Lt"/>
              </a:rPr>
              <a:t> makes</a:t>
            </a:r>
            <a:r>
              <a:rPr sz="1500" spc="-35" dirty="0">
                <a:solidFill>
                  <a:srgbClr val="434343"/>
                </a:solidFill>
                <a:latin typeface="Roboto Lt"/>
                <a:cs typeface="Roboto Lt"/>
              </a:rPr>
              <a:t> </a:t>
            </a:r>
            <a:r>
              <a:rPr sz="1500" spc="-420" dirty="0">
                <a:solidFill>
                  <a:srgbClr val="434343"/>
                </a:solidFill>
                <a:latin typeface="Roboto Lt"/>
                <a:cs typeface="Roboto Lt"/>
              </a:rPr>
              <a:t>a </a:t>
            </a:r>
            <a:r>
              <a:rPr sz="1500" spc="-360" dirty="0">
                <a:solidFill>
                  <a:srgbClr val="434343"/>
                </a:solidFill>
                <a:latin typeface="Roboto Lt"/>
                <a:cs typeface="Roboto Lt"/>
              </a:rPr>
              <a:t> </a:t>
            </a:r>
            <a:r>
              <a:rPr sz="1500" dirty="0">
                <a:solidFill>
                  <a:srgbClr val="434343"/>
                </a:solidFill>
                <a:latin typeface="Roboto Lt"/>
                <a:cs typeface="Roboto Lt"/>
              </a:rPr>
              <a:t>decision</a:t>
            </a:r>
            <a:r>
              <a:rPr sz="1500" spc="-25" dirty="0">
                <a:solidFill>
                  <a:srgbClr val="434343"/>
                </a:solidFill>
                <a:latin typeface="Roboto Lt"/>
                <a:cs typeface="Roboto Lt"/>
              </a:rPr>
              <a:t> </a:t>
            </a:r>
            <a:r>
              <a:rPr sz="1500" spc="5" dirty="0">
                <a:solidFill>
                  <a:srgbClr val="434343"/>
                </a:solidFill>
                <a:latin typeface="Roboto Lt"/>
                <a:cs typeface="Roboto Lt"/>
              </a:rPr>
              <a:t>about</a:t>
            </a:r>
            <a:r>
              <a:rPr sz="1500" spc="-5" dirty="0">
                <a:solidFill>
                  <a:srgbClr val="434343"/>
                </a:solidFill>
                <a:latin typeface="Roboto Lt"/>
                <a:cs typeface="Roboto Lt"/>
              </a:rPr>
              <a:t> </a:t>
            </a:r>
            <a:r>
              <a:rPr sz="1500" spc="10" dirty="0">
                <a:solidFill>
                  <a:srgbClr val="434343"/>
                </a:solidFill>
                <a:latin typeface="Roboto Lt"/>
                <a:cs typeface="Roboto Lt"/>
              </a:rPr>
              <a:t>what</a:t>
            </a:r>
            <a:r>
              <a:rPr sz="1500" spc="-20" dirty="0">
                <a:solidFill>
                  <a:srgbClr val="434343"/>
                </a:solidFill>
                <a:latin typeface="Roboto Lt"/>
                <a:cs typeface="Roboto Lt"/>
              </a:rPr>
              <a:t> </a:t>
            </a:r>
            <a:r>
              <a:rPr sz="1500" spc="10" dirty="0">
                <a:solidFill>
                  <a:srgbClr val="434343"/>
                </a:solidFill>
                <a:latin typeface="Roboto Lt"/>
                <a:cs typeface="Roboto Lt"/>
              </a:rPr>
              <a:t>the</a:t>
            </a:r>
            <a:r>
              <a:rPr sz="1500" spc="-15" dirty="0">
                <a:solidFill>
                  <a:srgbClr val="434343"/>
                </a:solidFill>
                <a:latin typeface="Roboto Lt"/>
                <a:cs typeface="Roboto Lt"/>
              </a:rPr>
              <a:t> </a:t>
            </a:r>
            <a:r>
              <a:rPr sz="1500" dirty="0">
                <a:solidFill>
                  <a:srgbClr val="434343"/>
                </a:solidFill>
                <a:latin typeface="Roboto Lt"/>
                <a:cs typeface="Roboto Lt"/>
              </a:rPr>
              <a:t>input shows.</a:t>
            </a:r>
            <a:r>
              <a:rPr sz="1500" spc="-25" dirty="0">
                <a:solidFill>
                  <a:srgbClr val="434343"/>
                </a:solidFill>
                <a:latin typeface="Roboto Lt"/>
                <a:cs typeface="Roboto Lt"/>
              </a:rPr>
              <a:t> </a:t>
            </a:r>
            <a:r>
              <a:rPr sz="1500" dirty="0">
                <a:solidFill>
                  <a:srgbClr val="434343"/>
                </a:solidFill>
                <a:latin typeface="Roboto Lt"/>
                <a:cs typeface="Roboto Lt"/>
              </a:rPr>
              <a:t>The</a:t>
            </a:r>
            <a:r>
              <a:rPr sz="1500" spc="-15" dirty="0">
                <a:solidFill>
                  <a:srgbClr val="434343"/>
                </a:solidFill>
                <a:latin typeface="Roboto Lt"/>
                <a:cs typeface="Roboto Lt"/>
              </a:rPr>
              <a:t> </a:t>
            </a:r>
            <a:r>
              <a:rPr sz="1500" dirty="0">
                <a:solidFill>
                  <a:srgbClr val="434343"/>
                </a:solidFill>
                <a:latin typeface="Roboto Lt"/>
                <a:cs typeface="Roboto Lt"/>
              </a:rPr>
              <a:t>more</a:t>
            </a:r>
            <a:r>
              <a:rPr sz="1500" spc="-15" dirty="0">
                <a:solidFill>
                  <a:srgbClr val="434343"/>
                </a:solidFill>
                <a:latin typeface="Roboto Lt"/>
                <a:cs typeface="Roboto Lt"/>
              </a:rPr>
              <a:t> </a:t>
            </a:r>
            <a:r>
              <a:rPr sz="1500" spc="-5" dirty="0">
                <a:solidFill>
                  <a:srgbClr val="434343"/>
                </a:solidFill>
                <a:latin typeface="Roboto Lt"/>
                <a:cs typeface="Roboto Lt"/>
              </a:rPr>
              <a:t>layers </a:t>
            </a:r>
            <a:r>
              <a:rPr sz="1500" spc="10" dirty="0">
                <a:solidFill>
                  <a:srgbClr val="434343"/>
                </a:solidFill>
                <a:latin typeface="Roboto Lt"/>
                <a:cs typeface="Roboto Lt"/>
              </a:rPr>
              <a:t>the</a:t>
            </a:r>
            <a:r>
              <a:rPr sz="1500" spc="-15" dirty="0">
                <a:solidFill>
                  <a:srgbClr val="434343"/>
                </a:solidFill>
                <a:latin typeface="Roboto Lt"/>
                <a:cs typeface="Roboto Lt"/>
              </a:rPr>
              <a:t> </a:t>
            </a:r>
            <a:r>
              <a:rPr sz="1500" spc="5" dirty="0">
                <a:solidFill>
                  <a:srgbClr val="434343"/>
                </a:solidFill>
                <a:latin typeface="Roboto Lt"/>
                <a:cs typeface="Roboto Lt"/>
              </a:rPr>
              <a:t>network</a:t>
            </a:r>
            <a:r>
              <a:rPr sz="1500" dirty="0">
                <a:solidFill>
                  <a:srgbClr val="434343"/>
                </a:solidFill>
                <a:latin typeface="Roboto Lt"/>
                <a:cs typeface="Roboto Lt"/>
              </a:rPr>
              <a:t> </a:t>
            </a:r>
            <a:r>
              <a:rPr sz="1500" spc="5" dirty="0">
                <a:solidFill>
                  <a:srgbClr val="434343"/>
                </a:solidFill>
                <a:latin typeface="Roboto Lt"/>
                <a:cs typeface="Roboto Lt"/>
              </a:rPr>
              <a:t>has,</a:t>
            </a:r>
            <a:r>
              <a:rPr sz="1500" spc="-20" dirty="0">
                <a:solidFill>
                  <a:srgbClr val="434343"/>
                </a:solidFill>
                <a:latin typeface="Roboto Lt"/>
                <a:cs typeface="Roboto Lt"/>
              </a:rPr>
              <a:t> </a:t>
            </a:r>
            <a:r>
              <a:rPr sz="1500" spc="10" dirty="0">
                <a:solidFill>
                  <a:srgbClr val="434343"/>
                </a:solidFill>
                <a:latin typeface="Roboto Lt"/>
                <a:cs typeface="Roboto Lt"/>
              </a:rPr>
              <a:t>the</a:t>
            </a:r>
            <a:r>
              <a:rPr sz="1500" spc="-15" dirty="0">
                <a:solidFill>
                  <a:srgbClr val="434343"/>
                </a:solidFill>
                <a:latin typeface="Roboto Lt"/>
                <a:cs typeface="Roboto Lt"/>
              </a:rPr>
              <a:t> </a:t>
            </a:r>
            <a:r>
              <a:rPr sz="1500" spc="-35" dirty="0">
                <a:solidFill>
                  <a:srgbClr val="434343"/>
                </a:solidFill>
                <a:latin typeface="Roboto Lt"/>
                <a:cs typeface="Roboto Lt"/>
              </a:rPr>
              <a:t>higher- </a:t>
            </a:r>
            <a:r>
              <a:rPr sz="1500" spc="-360" dirty="0">
                <a:solidFill>
                  <a:srgbClr val="434343"/>
                </a:solidFill>
                <a:latin typeface="Roboto Lt"/>
                <a:cs typeface="Roboto Lt"/>
              </a:rPr>
              <a:t> </a:t>
            </a:r>
            <a:r>
              <a:rPr sz="1500" spc="-5" dirty="0">
                <a:solidFill>
                  <a:srgbClr val="434343"/>
                </a:solidFill>
                <a:latin typeface="Roboto Lt"/>
                <a:cs typeface="Roboto Lt"/>
              </a:rPr>
              <a:t>level</a:t>
            </a:r>
            <a:r>
              <a:rPr sz="1500" spc="5" dirty="0">
                <a:solidFill>
                  <a:srgbClr val="434343"/>
                </a:solidFill>
                <a:latin typeface="Roboto Lt"/>
                <a:cs typeface="Roboto Lt"/>
              </a:rPr>
              <a:t> features</a:t>
            </a:r>
            <a:r>
              <a:rPr sz="1500" spc="-35" dirty="0">
                <a:solidFill>
                  <a:srgbClr val="434343"/>
                </a:solidFill>
                <a:latin typeface="Roboto Lt"/>
                <a:cs typeface="Roboto Lt"/>
              </a:rPr>
              <a:t> </a:t>
            </a:r>
            <a:r>
              <a:rPr sz="1500" spc="5" dirty="0">
                <a:solidFill>
                  <a:srgbClr val="434343"/>
                </a:solidFill>
                <a:latin typeface="Roboto Lt"/>
                <a:cs typeface="Roboto Lt"/>
              </a:rPr>
              <a:t>it</a:t>
            </a:r>
            <a:r>
              <a:rPr sz="1500" spc="-5" dirty="0">
                <a:solidFill>
                  <a:srgbClr val="434343"/>
                </a:solidFill>
                <a:latin typeface="Roboto Lt"/>
                <a:cs typeface="Roboto Lt"/>
              </a:rPr>
              <a:t> </a:t>
            </a:r>
            <a:r>
              <a:rPr sz="1500" dirty="0">
                <a:solidFill>
                  <a:srgbClr val="434343"/>
                </a:solidFill>
                <a:latin typeface="Roboto Lt"/>
                <a:cs typeface="Roboto Lt"/>
              </a:rPr>
              <a:t>will</a:t>
            </a:r>
            <a:r>
              <a:rPr sz="1500" spc="-10" dirty="0">
                <a:solidFill>
                  <a:srgbClr val="434343"/>
                </a:solidFill>
                <a:latin typeface="Roboto Lt"/>
                <a:cs typeface="Roboto Lt"/>
              </a:rPr>
              <a:t> </a:t>
            </a:r>
            <a:r>
              <a:rPr sz="1500" dirty="0">
                <a:solidFill>
                  <a:srgbClr val="434343"/>
                </a:solidFill>
                <a:latin typeface="Roboto Lt"/>
                <a:cs typeface="Roboto Lt"/>
              </a:rPr>
              <a:t>learn.</a:t>
            </a:r>
            <a:endParaRPr sz="1500">
              <a:solidFill>
                <a:prstClr val="black"/>
              </a:solidFill>
              <a:latin typeface="Roboto Lt"/>
              <a:cs typeface="Roboto Lt"/>
            </a:endParaRPr>
          </a:p>
        </p:txBody>
      </p:sp>
    </p:spTree>
    <p:extLst>
      <p:ext uri="{BB962C8B-B14F-4D97-AF65-F5344CB8AC3E}">
        <p14:creationId xmlns:p14="http://schemas.microsoft.com/office/powerpoint/2010/main" val="2164882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677" y="538331"/>
            <a:ext cx="3155315" cy="742315"/>
          </a:xfrm>
          <a:prstGeom prst="rect">
            <a:avLst/>
          </a:prstGeom>
        </p:spPr>
        <p:txBody>
          <a:bodyPr vert="horz" wrap="square" lIns="0" tIns="75565" rIns="0" bIns="0" rtlCol="0">
            <a:spAutoFit/>
          </a:bodyPr>
          <a:lstStyle/>
          <a:p>
            <a:pPr marL="12700">
              <a:lnSpc>
                <a:spcPct val="100000"/>
              </a:lnSpc>
              <a:spcBef>
                <a:spcPts val="595"/>
              </a:spcBef>
            </a:pPr>
            <a:r>
              <a:rPr dirty="0">
                <a:latin typeface="Roboto Lt"/>
                <a:cs typeface="Roboto Lt"/>
              </a:rPr>
              <a:t>De</a:t>
            </a:r>
            <a:r>
              <a:rPr spc="5" dirty="0">
                <a:latin typeface="Roboto Lt"/>
                <a:cs typeface="Roboto Lt"/>
              </a:rPr>
              <a:t>e</a:t>
            </a:r>
            <a:r>
              <a:rPr spc="-10" dirty="0">
                <a:latin typeface="Roboto Lt"/>
                <a:cs typeface="Roboto Lt"/>
              </a:rPr>
              <a:t>p </a:t>
            </a:r>
            <a:r>
              <a:rPr dirty="0">
                <a:latin typeface="Roboto Lt"/>
                <a:cs typeface="Roboto Lt"/>
              </a:rPr>
              <a:t>Le</a:t>
            </a:r>
            <a:r>
              <a:rPr spc="-5" dirty="0">
                <a:latin typeface="Roboto Lt"/>
                <a:cs typeface="Roboto Lt"/>
              </a:rPr>
              <a:t>a</a:t>
            </a:r>
            <a:r>
              <a:rPr spc="-15" dirty="0">
                <a:latin typeface="Roboto Lt"/>
                <a:cs typeface="Roboto Lt"/>
              </a:rPr>
              <a:t>r</a:t>
            </a:r>
            <a:r>
              <a:rPr spc="-20" dirty="0">
                <a:latin typeface="Roboto Lt"/>
                <a:cs typeface="Roboto Lt"/>
              </a:rPr>
              <a:t>n</a:t>
            </a:r>
            <a:r>
              <a:rPr spc="-5" dirty="0">
                <a:latin typeface="Roboto Lt"/>
                <a:cs typeface="Roboto Lt"/>
              </a:rPr>
              <a:t>i</a:t>
            </a:r>
            <a:r>
              <a:rPr spc="-20" dirty="0">
                <a:latin typeface="Roboto Lt"/>
                <a:cs typeface="Roboto Lt"/>
              </a:rPr>
              <a:t>n</a:t>
            </a:r>
            <a:r>
              <a:rPr dirty="0">
                <a:latin typeface="Roboto Lt"/>
                <a:cs typeface="Roboto Lt"/>
              </a:rPr>
              <a:t>g</a:t>
            </a:r>
            <a:r>
              <a:rPr spc="5" dirty="0">
                <a:latin typeface="Roboto Lt"/>
                <a:cs typeface="Roboto Lt"/>
              </a:rPr>
              <a:t> </a:t>
            </a:r>
            <a:r>
              <a:rPr spc="-280" dirty="0">
                <a:latin typeface="Roboto Lt"/>
                <a:cs typeface="Roboto Lt"/>
              </a:rPr>
              <a:t>-</a:t>
            </a:r>
            <a:r>
              <a:rPr spc="5" dirty="0">
                <a:latin typeface="Roboto Lt"/>
                <a:cs typeface="Roboto Lt"/>
              </a:rPr>
              <a:t> </a:t>
            </a:r>
            <a:r>
              <a:rPr spc="-15" dirty="0">
                <a:latin typeface="Roboto Lt"/>
                <a:cs typeface="Roboto Lt"/>
              </a:rPr>
              <a:t>Bas</a:t>
            </a:r>
            <a:r>
              <a:rPr dirty="0">
                <a:latin typeface="Roboto Lt"/>
                <a:cs typeface="Roboto Lt"/>
              </a:rPr>
              <a:t>i</a:t>
            </a:r>
            <a:r>
              <a:rPr spc="-5" dirty="0">
                <a:latin typeface="Roboto Lt"/>
                <a:cs typeface="Roboto Lt"/>
              </a:rPr>
              <a:t>c</a:t>
            </a:r>
            <a:r>
              <a:rPr spc="-10" dirty="0">
                <a:latin typeface="Roboto Lt"/>
                <a:cs typeface="Roboto Lt"/>
              </a:rPr>
              <a:t>s</a:t>
            </a:r>
          </a:p>
          <a:p>
            <a:pPr marL="12700">
              <a:lnSpc>
                <a:spcPct val="100000"/>
              </a:lnSpc>
              <a:spcBef>
                <a:spcPts val="345"/>
              </a:spcBef>
            </a:pPr>
            <a:r>
              <a:rPr sz="1600" spc="-5" dirty="0"/>
              <a:t>The</a:t>
            </a:r>
            <a:r>
              <a:rPr sz="1600" spc="-45" dirty="0"/>
              <a:t> </a:t>
            </a:r>
            <a:r>
              <a:rPr sz="1600" dirty="0"/>
              <a:t>Neuron</a:t>
            </a:r>
            <a:endParaRPr sz="1600"/>
          </a:p>
        </p:txBody>
      </p:sp>
      <p:grpSp>
        <p:nvGrpSpPr>
          <p:cNvPr id="3" name="object 3"/>
          <p:cNvGrpSpPr/>
          <p:nvPr/>
        </p:nvGrpSpPr>
        <p:grpSpPr>
          <a:xfrm>
            <a:off x="664463" y="1527047"/>
            <a:ext cx="7816215" cy="3207385"/>
            <a:chOff x="664463" y="1527047"/>
            <a:chExt cx="7816215" cy="3207385"/>
          </a:xfrm>
        </p:grpSpPr>
        <p:pic>
          <p:nvPicPr>
            <p:cNvPr id="4" name="object 4"/>
            <p:cNvPicPr/>
            <p:nvPr/>
          </p:nvPicPr>
          <p:blipFill>
            <a:blip r:embed="rId2" cstate="print"/>
            <a:stretch>
              <a:fillRect/>
            </a:stretch>
          </p:blipFill>
          <p:spPr>
            <a:xfrm>
              <a:off x="664463" y="1527047"/>
              <a:ext cx="7815833" cy="3207258"/>
            </a:xfrm>
            <a:prstGeom prst="rect">
              <a:avLst/>
            </a:prstGeom>
          </p:spPr>
        </p:pic>
        <p:sp>
          <p:nvSpPr>
            <p:cNvPr id="5" name="object 5"/>
            <p:cNvSpPr/>
            <p:nvPr/>
          </p:nvSpPr>
          <p:spPr>
            <a:xfrm>
              <a:off x="720851" y="1559051"/>
              <a:ext cx="7705725" cy="3096895"/>
            </a:xfrm>
            <a:custGeom>
              <a:avLst/>
              <a:gdLst/>
              <a:ahLst/>
              <a:cxnLst/>
              <a:rect l="l" t="t" r="r" b="b"/>
              <a:pathLst>
                <a:path w="7705725" h="3096895">
                  <a:moveTo>
                    <a:pt x="7705344" y="0"/>
                  </a:moveTo>
                  <a:lnTo>
                    <a:pt x="0" y="0"/>
                  </a:lnTo>
                  <a:lnTo>
                    <a:pt x="0" y="3096768"/>
                  </a:lnTo>
                  <a:lnTo>
                    <a:pt x="7705344" y="3096768"/>
                  </a:lnTo>
                  <a:lnTo>
                    <a:pt x="7705344" y="0"/>
                  </a:lnTo>
                  <a:close/>
                </a:path>
              </a:pathLst>
            </a:custGeom>
            <a:solidFill>
              <a:srgbClr val="FFFFFF"/>
            </a:solidFill>
          </p:spPr>
          <p:txBody>
            <a:bodyPr wrap="square" lIns="0" tIns="0" rIns="0" bIns="0" rtlCol="0"/>
            <a:lstStyle/>
            <a:p>
              <a:endParaRPr>
                <a:solidFill>
                  <a:prstClr val="black"/>
                </a:solidFill>
              </a:endParaRPr>
            </a:p>
          </p:txBody>
        </p:sp>
        <p:pic>
          <p:nvPicPr>
            <p:cNvPr id="6" name="object 6"/>
            <p:cNvPicPr/>
            <p:nvPr/>
          </p:nvPicPr>
          <p:blipFill>
            <a:blip r:embed="rId3" cstate="print"/>
            <a:stretch>
              <a:fillRect/>
            </a:stretch>
          </p:blipFill>
          <p:spPr>
            <a:xfrm>
              <a:off x="932688" y="1700783"/>
              <a:ext cx="3959352" cy="1895856"/>
            </a:xfrm>
            <a:prstGeom prst="rect">
              <a:avLst/>
            </a:prstGeom>
          </p:spPr>
        </p:pic>
        <p:pic>
          <p:nvPicPr>
            <p:cNvPr id="7" name="object 7"/>
            <p:cNvPicPr/>
            <p:nvPr/>
          </p:nvPicPr>
          <p:blipFill>
            <a:blip r:embed="rId4" cstate="print"/>
            <a:stretch>
              <a:fillRect/>
            </a:stretch>
          </p:blipFill>
          <p:spPr>
            <a:xfrm>
              <a:off x="4571999" y="1664207"/>
              <a:ext cx="3621024" cy="2066544"/>
            </a:xfrm>
            <a:prstGeom prst="rect">
              <a:avLst/>
            </a:prstGeom>
          </p:spPr>
        </p:pic>
      </p:grpSp>
      <p:sp>
        <p:nvSpPr>
          <p:cNvPr id="8" name="object 8"/>
          <p:cNvSpPr txBox="1"/>
          <p:nvPr/>
        </p:nvSpPr>
        <p:spPr>
          <a:xfrm>
            <a:off x="720851" y="1559052"/>
            <a:ext cx="7705725" cy="3096895"/>
          </a:xfrm>
          <a:prstGeom prst="rect">
            <a:avLst/>
          </a:prstGeom>
          <a:ln w="3175">
            <a:solidFill>
              <a:srgbClr val="D9D9D9"/>
            </a:solidFill>
          </a:ln>
        </p:spPr>
        <p:txBody>
          <a:bodyPr vert="horz" wrap="square" lIns="0" tIns="0" rIns="0" bIns="0" rtlCol="0">
            <a:spAutoFit/>
          </a:bodyPr>
          <a:lstStyle/>
          <a:p>
            <a:endParaRPr sz="2200">
              <a:solidFill>
                <a:prstClr val="black"/>
              </a:solidFill>
              <a:latin typeface="Times New Roman"/>
              <a:cs typeface="Times New Roman"/>
            </a:endParaRPr>
          </a:p>
          <a:p>
            <a:endParaRPr sz="2200">
              <a:solidFill>
                <a:prstClr val="black"/>
              </a:solidFill>
              <a:latin typeface="Times New Roman"/>
              <a:cs typeface="Times New Roman"/>
            </a:endParaRPr>
          </a:p>
          <a:p>
            <a:endParaRPr sz="2200">
              <a:solidFill>
                <a:prstClr val="black"/>
              </a:solidFill>
              <a:latin typeface="Times New Roman"/>
              <a:cs typeface="Times New Roman"/>
            </a:endParaRPr>
          </a:p>
          <a:p>
            <a:endParaRPr sz="2200">
              <a:solidFill>
                <a:prstClr val="black"/>
              </a:solidFill>
              <a:latin typeface="Times New Roman"/>
              <a:cs typeface="Times New Roman"/>
            </a:endParaRPr>
          </a:p>
          <a:p>
            <a:endParaRPr sz="2200">
              <a:solidFill>
                <a:prstClr val="black"/>
              </a:solidFill>
              <a:latin typeface="Times New Roman"/>
              <a:cs typeface="Times New Roman"/>
            </a:endParaRPr>
          </a:p>
          <a:p>
            <a:endParaRPr sz="2200">
              <a:solidFill>
                <a:prstClr val="black"/>
              </a:solidFill>
              <a:latin typeface="Times New Roman"/>
              <a:cs typeface="Times New Roman"/>
            </a:endParaRPr>
          </a:p>
          <a:p>
            <a:pPr>
              <a:spcBef>
                <a:spcPts val="55"/>
              </a:spcBef>
            </a:pPr>
            <a:endParaRPr sz="3150">
              <a:solidFill>
                <a:prstClr val="black"/>
              </a:solidFill>
              <a:latin typeface="Times New Roman"/>
              <a:cs typeface="Times New Roman"/>
            </a:endParaRPr>
          </a:p>
          <a:p>
            <a:pPr marL="301625"/>
            <a:r>
              <a:rPr sz="1700" spc="5" dirty="0">
                <a:solidFill>
                  <a:srgbClr val="434343"/>
                </a:solidFill>
                <a:latin typeface="Roboto Lt"/>
                <a:cs typeface="Roboto Lt"/>
              </a:rPr>
              <a:t>An</a:t>
            </a:r>
            <a:r>
              <a:rPr sz="1700" dirty="0">
                <a:solidFill>
                  <a:srgbClr val="434343"/>
                </a:solidFill>
                <a:latin typeface="Roboto Lt"/>
                <a:cs typeface="Roboto Lt"/>
              </a:rPr>
              <a:t> artificial</a:t>
            </a:r>
            <a:r>
              <a:rPr sz="1700" spc="-15" dirty="0">
                <a:solidFill>
                  <a:srgbClr val="434343"/>
                </a:solidFill>
                <a:latin typeface="Roboto Lt"/>
                <a:cs typeface="Roboto Lt"/>
              </a:rPr>
              <a:t> </a:t>
            </a:r>
            <a:r>
              <a:rPr sz="1700" dirty="0">
                <a:solidFill>
                  <a:srgbClr val="434343"/>
                </a:solidFill>
                <a:latin typeface="Roboto Lt"/>
                <a:cs typeface="Roboto Lt"/>
              </a:rPr>
              <a:t>neuron</a:t>
            </a:r>
            <a:r>
              <a:rPr sz="1700" spc="-45" dirty="0">
                <a:solidFill>
                  <a:srgbClr val="434343"/>
                </a:solidFill>
                <a:latin typeface="Roboto Lt"/>
                <a:cs typeface="Roboto Lt"/>
              </a:rPr>
              <a:t> </a:t>
            </a:r>
            <a:r>
              <a:rPr sz="1700" spc="5" dirty="0">
                <a:solidFill>
                  <a:srgbClr val="434343"/>
                </a:solidFill>
                <a:latin typeface="Roboto Lt"/>
                <a:cs typeface="Roboto Lt"/>
              </a:rPr>
              <a:t>contains</a:t>
            </a:r>
            <a:r>
              <a:rPr sz="1700" spc="-55" dirty="0">
                <a:solidFill>
                  <a:srgbClr val="434343"/>
                </a:solidFill>
                <a:latin typeface="Roboto Lt"/>
                <a:cs typeface="Roboto Lt"/>
              </a:rPr>
              <a:t> </a:t>
            </a:r>
            <a:r>
              <a:rPr sz="1700" dirty="0">
                <a:solidFill>
                  <a:srgbClr val="434343"/>
                </a:solidFill>
                <a:latin typeface="Roboto Lt"/>
                <a:cs typeface="Roboto Lt"/>
              </a:rPr>
              <a:t>a</a:t>
            </a:r>
            <a:r>
              <a:rPr sz="1700" spc="30" dirty="0">
                <a:solidFill>
                  <a:srgbClr val="434343"/>
                </a:solidFill>
                <a:latin typeface="Roboto Lt"/>
                <a:cs typeface="Roboto Lt"/>
              </a:rPr>
              <a:t> </a:t>
            </a:r>
            <a:r>
              <a:rPr sz="1700" dirty="0">
                <a:solidFill>
                  <a:srgbClr val="F57B00"/>
                </a:solidFill>
                <a:latin typeface="Roboto Lt"/>
                <a:cs typeface="Roboto Lt"/>
              </a:rPr>
              <a:t>nonlinear</a:t>
            </a:r>
            <a:r>
              <a:rPr sz="1700" spc="-65" dirty="0">
                <a:solidFill>
                  <a:srgbClr val="F57B00"/>
                </a:solidFill>
                <a:latin typeface="Roboto Lt"/>
                <a:cs typeface="Roboto Lt"/>
              </a:rPr>
              <a:t> </a:t>
            </a:r>
            <a:r>
              <a:rPr sz="1700" spc="5" dirty="0">
                <a:solidFill>
                  <a:srgbClr val="F57B00"/>
                </a:solidFill>
                <a:latin typeface="Roboto Lt"/>
                <a:cs typeface="Roboto Lt"/>
              </a:rPr>
              <a:t>activation</a:t>
            </a:r>
            <a:r>
              <a:rPr sz="1700" spc="-40" dirty="0">
                <a:solidFill>
                  <a:srgbClr val="F57B00"/>
                </a:solidFill>
                <a:latin typeface="Roboto Lt"/>
                <a:cs typeface="Roboto Lt"/>
              </a:rPr>
              <a:t> </a:t>
            </a:r>
            <a:r>
              <a:rPr sz="1700" spc="5" dirty="0">
                <a:solidFill>
                  <a:srgbClr val="F57B00"/>
                </a:solidFill>
                <a:latin typeface="Roboto Lt"/>
                <a:cs typeface="Roboto Lt"/>
              </a:rPr>
              <a:t>function</a:t>
            </a:r>
            <a:r>
              <a:rPr sz="1700" spc="-10" dirty="0">
                <a:solidFill>
                  <a:srgbClr val="F57B00"/>
                </a:solidFill>
                <a:latin typeface="Roboto Lt"/>
                <a:cs typeface="Roboto Lt"/>
              </a:rPr>
              <a:t> </a:t>
            </a:r>
            <a:r>
              <a:rPr sz="1700" dirty="0">
                <a:solidFill>
                  <a:srgbClr val="434343"/>
                </a:solidFill>
                <a:latin typeface="Roboto Lt"/>
                <a:cs typeface="Roboto Lt"/>
              </a:rPr>
              <a:t>and has</a:t>
            </a:r>
            <a:endParaRPr sz="1700">
              <a:solidFill>
                <a:prstClr val="black"/>
              </a:solidFill>
              <a:latin typeface="Roboto Lt"/>
              <a:cs typeface="Roboto Lt"/>
            </a:endParaRPr>
          </a:p>
          <a:p>
            <a:pPr marL="301625"/>
            <a:r>
              <a:rPr sz="1700" dirty="0">
                <a:solidFill>
                  <a:srgbClr val="434343"/>
                </a:solidFill>
                <a:latin typeface="Roboto Lt"/>
                <a:cs typeface="Roboto Lt"/>
              </a:rPr>
              <a:t>several</a:t>
            </a:r>
            <a:r>
              <a:rPr sz="1700" spc="-35" dirty="0">
                <a:solidFill>
                  <a:srgbClr val="434343"/>
                </a:solidFill>
                <a:latin typeface="Roboto Lt"/>
                <a:cs typeface="Roboto Lt"/>
              </a:rPr>
              <a:t> </a:t>
            </a:r>
            <a:r>
              <a:rPr sz="1700" dirty="0">
                <a:solidFill>
                  <a:srgbClr val="434343"/>
                </a:solidFill>
                <a:latin typeface="Roboto Lt"/>
                <a:cs typeface="Roboto Lt"/>
              </a:rPr>
              <a:t>incoming</a:t>
            </a:r>
            <a:r>
              <a:rPr sz="1700" spc="-40" dirty="0">
                <a:solidFill>
                  <a:srgbClr val="434343"/>
                </a:solidFill>
                <a:latin typeface="Roboto Lt"/>
                <a:cs typeface="Roboto Lt"/>
              </a:rPr>
              <a:t> </a:t>
            </a:r>
            <a:r>
              <a:rPr sz="1700" dirty="0">
                <a:solidFill>
                  <a:srgbClr val="434343"/>
                </a:solidFill>
                <a:latin typeface="Roboto Lt"/>
                <a:cs typeface="Roboto Lt"/>
              </a:rPr>
              <a:t>and</a:t>
            </a:r>
            <a:r>
              <a:rPr sz="1700" spc="5" dirty="0">
                <a:solidFill>
                  <a:srgbClr val="434343"/>
                </a:solidFill>
                <a:latin typeface="Roboto Lt"/>
                <a:cs typeface="Roboto Lt"/>
              </a:rPr>
              <a:t> outgoing</a:t>
            </a:r>
            <a:r>
              <a:rPr sz="1700" spc="-35" dirty="0">
                <a:solidFill>
                  <a:srgbClr val="434343"/>
                </a:solidFill>
                <a:latin typeface="Roboto Lt"/>
                <a:cs typeface="Roboto Lt"/>
              </a:rPr>
              <a:t> </a:t>
            </a:r>
            <a:r>
              <a:rPr sz="1700" spc="5" dirty="0">
                <a:solidFill>
                  <a:srgbClr val="F57B00"/>
                </a:solidFill>
                <a:latin typeface="Roboto Lt"/>
                <a:cs typeface="Roboto Lt"/>
              </a:rPr>
              <a:t>weighted</a:t>
            </a:r>
            <a:r>
              <a:rPr sz="1700" spc="-65" dirty="0">
                <a:solidFill>
                  <a:srgbClr val="F57B00"/>
                </a:solidFill>
                <a:latin typeface="Roboto Lt"/>
                <a:cs typeface="Roboto Lt"/>
              </a:rPr>
              <a:t> </a:t>
            </a:r>
            <a:r>
              <a:rPr sz="1700" spc="5" dirty="0">
                <a:solidFill>
                  <a:srgbClr val="F57B00"/>
                </a:solidFill>
                <a:latin typeface="Roboto Lt"/>
                <a:cs typeface="Roboto Lt"/>
              </a:rPr>
              <a:t>connections</a:t>
            </a:r>
            <a:r>
              <a:rPr sz="1700" spc="5" dirty="0">
                <a:solidFill>
                  <a:srgbClr val="434343"/>
                </a:solidFill>
                <a:latin typeface="Roboto Lt"/>
                <a:cs typeface="Roboto Lt"/>
              </a:rPr>
              <a:t>.</a:t>
            </a:r>
            <a:endParaRPr sz="1700">
              <a:solidFill>
                <a:prstClr val="black"/>
              </a:solidFill>
              <a:latin typeface="Roboto Lt"/>
              <a:cs typeface="Roboto Lt"/>
            </a:endParaRPr>
          </a:p>
        </p:txBody>
      </p:sp>
      <p:grpSp>
        <p:nvGrpSpPr>
          <p:cNvPr id="9" name="object 9"/>
          <p:cNvGrpSpPr/>
          <p:nvPr/>
        </p:nvGrpSpPr>
        <p:grpSpPr>
          <a:xfrm>
            <a:off x="664463" y="4779264"/>
            <a:ext cx="7816215" cy="1549400"/>
            <a:chOff x="664463" y="4779264"/>
            <a:chExt cx="7816215" cy="1549400"/>
          </a:xfrm>
        </p:grpSpPr>
        <p:pic>
          <p:nvPicPr>
            <p:cNvPr id="10" name="object 10"/>
            <p:cNvPicPr/>
            <p:nvPr/>
          </p:nvPicPr>
          <p:blipFill>
            <a:blip r:embed="rId5" cstate="print"/>
            <a:stretch>
              <a:fillRect/>
            </a:stretch>
          </p:blipFill>
          <p:spPr>
            <a:xfrm>
              <a:off x="664463" y="4779264"/>
              <a:ext cx="7815833" cy="1549146"/>
            </a:xfrm>
            <a:prstGeom prst="rect">
              <a:avLst/>
            </a:prstGeom>
          </p:spPr>
        </p:pic>
        <p:sp>
          <p:nvSpPr>
            <p:cNvPr id="11" name="object 11"/>
            <p:cNvSpPr/>
            <p:nvPr/>
          </p:nvSpPr>
          <p:spPr>
            <a:xfrm>
              <a:off x="2124455" y="4811268"/>
              <a:ext cx="6301740" cy="1438910"/>
            </a:xfrm>
            <a:custGeom>
              <a:avLst/>
              <a:gdLst/>
              <a:ahLst/>
              <a:cxnLst/>
              <a:rect l="l" t="t" r="r" b="b"/>
              <a:pathLst>
                <a:path w="6301740" h="1438910">
                  <a:moveTo>
                    <a:pt x="0" y="1438655"/>
                  </a:moveTo>
                  <a:lnTo>
                    <a:pt x="6301740" y="1438655"/>
                  </a:lnTo>
                  <a:lnTo>
                    <a:pt x="6301740" y="0"/>
                  </a:lnTo>
                  <a:lnTo>
                    <a:pt x="0" y="0"/>
                  </a:lnTo>
                  <a:lnTo>
                    <a:pt x="0" y="1438655"/>
                  </a:lnTo>
                  <a:close/>
                </a:path>
              </a:pathLst>
            </a:custGeom>
            <a:solidFill>
              <a:srgbClr val="FFFFFF"/>
            </a:solidFill>
          </p:spPr>
          <p:txBody>
            <a:bodyPr wrap="square" lIns="0" tIns="0" rIns="0" bIns="0" rtlCol="0"/>
            <a:lstStyle/>
            <a:p>
              <a:endParaRPr>
                <a:solidFill>
                  <a:prstClr val="black"/>
                </a:solidFill>
              </a:endParaRPr>
            </a:p>
          </p:txBody>
        </p:sp>
        <p:sp>
          <p:nvSpPr>
            <p:cNvPr id="12" name="object 12"/>
            <p:cNvSpPr/>
            <p:nvPr/>
          </p:nvSpPr>
          <p:spPr>
            <a:xfrm>
              <a:off x="720851" y="4811268"/>
              <a:ext cx="7705725" cy="1438910"/>
            </a:xfrm>
            <a:custGeom>
              <a:avLst/>
              <a:gdLst/>
              <a:ahLst/>
              <a:cxnLst/>
              <a:rect l="l" t="t" r="r" b="b"/>
              <a:pathLst>
                <a:path w="7705725" h="1438910">
                  <a:moveTo>
                    <a:pt x="0" y="1438655"/>
                  </a:moveTo>
                  <a:lnTo>
                    <a:pt x="7705344" y="1438655"/>
                  </a:lnTo>
                  <a:lnTo>
                    <a:pt x="7705344" y="0"/>
                  </a:lnTo>
                  <a:lnTo>
                    <a:pt x="0" y="0"/>
                  </a:lnTo>
                  <a:lnTo>
                    <a:pt x="0" y="1438655"/>
                  </a:lnTo>
                  <a:close/>
                </a:path>
              </a:pathLst>
            </a:custGeom>
            <a:ln w="3175">
              <a:solidFill>
                <a:srgbClr val="D9D9D9"/>
              </a:solidFill>
            </a:ln>
          </p:spPr>
          <p:txBody>
            <a:bodyPr wrap="square" lIns="0" tIns="0" rIns="0" bIns="0" rtlCol="0"/>
            <a:lstStyle/>
            <a:p>
              <a:endParaRPr>
                <a:solidFill>
                  <a:prstClr val="black"/>
                </a:solidFill>
              </a:endParaRPr>
            </a:p>
          </p:txBody>
        </p:sp>
      </p:grpSp>
      <p:sp>
        <p:nvSpPr>
          <p:cNvPr id="13" name="object 13"/>
          <p:cNvSpPr txBox="1"/>
          <p:nvPr/>
        </p:nvSpPr>
        <p:spPr>
          <a:xfrm>
            <a:off x="720851" y="4811267"/>
            <a:ext cx="7705725" cy="1438910"/>
          </a:xfrm>
          <a:prstGeom prst="rect">
            <a:avLst/>
          </a:prstGeom>
          <a:ln w="3175">
            <a:solidFill>
              <a:srgbClr val="D9D9D9"/>
            </a:solidFill>
          </a:ln>
        </p:spPr>
        <p:txBody>
          <a:bodyPr vert="horz" wrap="square" lIns="0" tIns="5715" rIns="0" bIns="0" rtlCol="0">
            <a:spAutoFit/>
          </a:bodyPr>
          <a:lstStyle/>
          <a:p>
            <a:pPr>
              <a:spcBef>
                <a:spcPts val="45"/>
              </a:spcBef>
            </a:pPr>
            <a:endParaRPr sz="2300">
              <a:solidFill>
                <a:prstClr val="black"/>
              </a:solidFill>
              <a:latin typeface="Times New Roman"/>
              <a:cs typeface="Times New Roman"/>
            </a:endParaRPr>
          </a:p>
          <a:p>
            <a:pPr marL="1564005" marR="130175">
              <a:spcBef>
                <a:spcPts val="5"/>
              </a:spcBef>
            </a:pPr>
            <a:r>
              <a:rPr sz="1600" dirty="0">
                <a:solidFill>
                  <a:srgbClr val="434343"/>
                </a:solidFill>
                <a:latin typeface="Roboto Lt"/>
                <a:cs typeface="Roboto Lt"/>
              </a:rPr>
              <a:t>Neurons</a:t>
            </a:r>
            <a:r>
              <a:rPr sz="1600" spc="-30" dirty="0">
                <a:solidFill>
                  <a:srgbClr val="434343"/>
                </a:solidFill>
                <a:latin typeface="Roboto Lt"/>
                <a:cs typeface="Roboto Lt"/>
              </a:rPr>
              <a:t> </a:t>
            </a:r>
            <a:r>
              <a:rPr sz="1600" dirty="0">
                <a:solidFill>
                  <a:srgbClr val="434343"/>
                </a:solidFill>
                <a:latin typeface="Roboto Lt"/>
                <a:cs typeface="Roboto Lt"/>
              </a:rPr>
              <a:t>are</a:t>
            </a:r>
            <a:r>
              <a:rPr sz="1600" spc="5" dirty="0">
                <a:solidFill>
                  <a:srgbClr val="434343"/>
                </a:solidFill>
                <a:latin typeface="Roboto Lt"/>
                <a:cs typeface="Roboto Lt"/>
              </a:rPr>
              <a:t> </a:t>
            </a:r>
            <a:r>
              <a:rPr sz="1600" dirty="0">
                <a:solidFill>
                  <a:srgbClr val="F57B00"/>
                </a:solidFill>
                <a:latin typeface="Roboto Lt"/>
                <a:cs typeface="Roboto Lt"/>
              </a:rPr>
              <a:t>trained</a:t>
            </a:r>
            <a:r>
              <a:rPr sz="1600" spc="-10" dirty="0">
                <a:solidFill>
                  <a:srgbClr val="F57B00"/>
                </a:solidFill>
                <a:latin typeface="Roboto Lt"/>
                <a:cs typeface="Roboto Lt"/>
              </a:rPr>
              <a:t> </a:t>
            </a:r>
            <a:r>
              <a:rPr sz="1600" spc="5" dirty="0">
                <a:solidFill>
                  <a:srgbClr val="F57B00"/>
                </a:solidFill>
                <a:latin typeface="Roboto Lt"/>
                <a:cs typeface="Roboto Lt"/>
              </a:rPr>
              <a:t>to</a:t>
            </a:r>
            <a:r>
              <a:rPr sz="1600" spc="-5" dirty="0">
                <a:solidFill>
                  <a:srgbClr val="F57B00"/>
                </a:solidFill>
                <a:latin typeface="Roboto Lt"/>
                <a:cs typeface="Roboto Lt"/>
              </a:rPr>
              <a:t> </a:t>
            </a:r>
            <a:r>
              <a:rPr sz="1600" dirty="0">
                <a:solidFill>
                  <a:srgbClr val="F57B00"/>
                </a:solidFill>
                <a:latin typeface="Roboto Lt"/>
                <a:cs typeface="Roboto Lt"/>
              </a:rPr>
              <a:t>filter and</a:t>
            </a:r>
            <a:r>
              <a:rPr sz="1600" spc="-5" dirty="0">
                <a:solidFill>
                  <a:srgbClr val="F57B00"/>
                </a:solidFill>
                <a:latin typeface="Roboto Lt"/>
                <a:cs typeface="Roboto Lt"/>
              </a:rPr>
              <a:t> </a:t>
            </a:r>
            <a:r>
              <a:rPr sz="1600" spc="5" dirty="0">
                <a:solidFill>
                  <a:srgbClr val="F57B00"/>
                </a:solidFill>
                <a:latin typeface="Roboto Lt"/>
                <a:cs typeface="Roboto Lt"/>
              </a:rPr>
              <a:t>detect</a:t>
            </a:r>
            <a:r>
              <a:rPr sz="1600" spc="-30" dirty="0">
                <a:solidFill>
                  <a:srgbClr val="F57B00"/>
                </a:solidFill>
                <a:latin typeface="Roboto Lt"/>
                <a:cs typeface="Roboto Lt"/>
              </a:rPr>
              <a:t> </a:t>
            </a:r>
            <a:r>
              <a:rPr sz="1600" dirty="0">
                <a:solidFill>
                  <a:srgbClr val="F57B00"/>
                </a:solidFill>
                <a:latin typeface="Roboto Lt"/>
                <a:cs typeface="Roboto Lt"/>
              </a:rPr>
              <a:t>specific</a:t>
            </a:r>
            <a:r>
              <a:rPr sz="1600" spc="-20" dirty="0">
                <a:solidFill>
                  <a:srgbClr val="F57B00"/>
                </a:solidFill>
                <a:latin typeface="Roboto Lt"/>
                <a:cs typeface="Roboto Lt"/>
              </a:rPr>
              <a:t> </a:t>
            </a:r>
            <a:r>
              <a:rPr sz="1600" spc="5" dirty="0">
                <a:solidFill>
                  <a:srgbClr val="F57B00"/>
                </a:solidFill>
                <a:latin typeface="Roboto Lt"/>
                <a:cs typeface="Roboto Lt"/>
              </a:rPr>
              <a:t>features</a:t>
            </a:r>
            <a:r>
              <a:rPr sz="1600" spc="-10" dirty="0">
                <a:solidFill>
                  <a:srgbClr val="F57B00"/>
                </a:solidFill>
                <a:latin typeface="Roboto Lt"/>
                <a:cs typeface="Roboto Lt"/>
              </a:rPr>
              <a:t> </a:t>
            </a:r>
            <a:r>
              <a:rPr sz="1600" spc="-5" dirty="0">
                <a:solidFill>
                  <a:srgbClr val="434343"/>
                </a:solidFill>
                <a:latin typeface="Roboto Lt"/>
                <a:cs typeface="Roboto Lt"/>
              </a:rPr>
              <a:t>or</a:t>
            </a:r>
            <a:r>
              <a:rPr sz="1600" dirty="0">
                <a:solidFill>
                  <a:srgbClr val="434343"/>
                </a:solidFill>
                <a:latin typeface="Roboto Lt"/>
                <a:cs typeface="Roboto Lt"/>
              </a:rPr>
              <a:t> </a:t>
            </a:r>
            <a:r>
              <a:rPr sz="1600" spc="-150" dirty="0">
                <a:solidFill>
                  <a:srgbClr val="434343"/>
                </a:solidFill>
                <a:latin typeface="Roboto Lt"/>
                <a:cs typeface="Roboto Lt"/>
              </a:rPr>
              <a:t>patterns </a:t>
            </a:r>
            <a:r>
              <a:rPr sz="1600" spc="-380" dirty="0">
                <a:solidFill>
                  <a:srgbClr val="434343"/>
                </a:solidFill>
                <a:latin typeface="Roboto Lt"/>
                <a:cs typeface="Roboto Lt"/>
              </a:rPr>
              <a:t> </a:t>
            </a:r>
            <a:r>
              <a:rPr sz="1600" dirty="0">
                <a:solidFill>
                  <a:srgbClr val="434343"/>
                </a:solidFill>
                <a:latin typeface="Roboto Lt"/>
                <a:cs typeface="Roboto Lt"/>
              </a:rPr>
              <a:t>(e.g. edge, nose) by receiving weighted </a:t>
            </a:r>
            <a:r>
              <a:rPr sz="1600" spc="-5" dirty="0">
                <a:solidFill>
                  <a:srgbClr val="434343"/>
                </a:solidFill>
                <a:latin typeface="Roboto Lt"/>
                <a:cs typeface="Roboto Lt"/>
              </a:rPr>
              <a:t>input, </a:t>
            </a:r>
            <a:r>
              <a:rPr sz="1600" dirty="0">
                <a:solidFill>
                  <a:srgbClr val="434343"/>
                </a:solidFill>
                <a:latin typeface="Roboto Lt"/>
                <a:cs typeface="Roboto Lt"/>
              </a:rPr>
              <a:t>transforming </a:t>
            </a:r>
            <a:r>
              <a:rPr sz="1600" spc="5" dirty="0">
                <a:solidFill>
                  <a:srgbClr val="434343"/>
                </a:solidFill>
                <a:latin typeface="Roboto Lt"/>
                <a:cs typeface="Roboto Lt"/>
              </a:rPr>
              <a:t>it with </a:t>
            </a:r>
            <a:r>
              <a:rPr sz="1600" spc="-385" dirty="0">
                <a:solidFill>
                  <a:srgbClr val="434343"/>
                </a:solidFill>
                <a:latin typeface="Roboto Lt"/>
                <a:cs typeface="Roboto Lt"/>
              </a:rPr>
              <a:t> </a:t>
            </a:r>
            <a:r>
              <a:rPr sz="1600" dirty="0">
                <a:solidFill>
                  <a:srgbClr val="434343"/>
                </a:solidFill>
                <a:latin typeface="Roboto Lt"/>
                <a:cs typeface="Roboto Lt"/>
              </a:rPr>
              <a:t>the</a:t>
            </a:r>
            <a:r>
              <a:rPr sz="1600" spc="10" dirty="0">
                <a:solidFill>
                  <a:srgbClr val="434343"/>
                </a:solidFill>
                <a:latin typeface="Roboto Lt"/>
                <a:cs typeface="Roboto Lt"/>
              </a:rPr>
              <a:t> </a:t>
            </a:r>
            <a:r>
              <a:rPr sz="1600" dirty="0">
                <a:solidFill>
                  <a:srgbClr val="434343"/>
                </a:solidFill>
                <a:latin typeface="Roboto Lt"/>
                <a:cs typeface="Roboto Lt"/>
              </a:rPr>
              <a:t>activation</a:t>
            </a:r>
            <a:r>
              <a:rPr sz="1600" spc="-5" dirty="0">
                <a:solidFill>
                  <a:srgbClr val="434343"/>
                </a:solidFill>
                <a:latin typeface="Roboto Lt"/>
                <a:cs typeface="Roboto Lt"/>
              </a:rPr>
              <a:t> </a:t>
            </a:r>
            <a:r>
              <a:rPr sz="1600" dirty="0">
                <a:solidFill>
                  <a:srgbClr val="434343"/>
                </a:solidFill>
                <a:latin typeface="Roboto Lt"/>
                <a:cs typeface="Roboto Lt"/>
              </a:rPr>
              <a:t>function</a:t>
            </a:r>
            <a:r>
              <a:rPr sz="1600" spc="-5" dirty="0">
                <a:solidFill>
                  <a:srgbClr val="434343"/>
                </a:solidFill>
                <a:latin typeface="Roboto Lt"/>
                <a:cs typeface="Roboto Lt"/>
              </a:rPr>
              <a:t> und passing </a:t>
            </a:r>
            <a:r>
              <a:rPr sz="1600" spc="5" dirty="0">
                <a:solidFill>
                  <a:srgbClr val="434343"/>
                </a:solidFill>
                <a:latin typeface="Roboto Lt"/>
                <a:cs typeface="Roboto Lt"/>
              </a:rPr>
              <a:t>it</a:t>
            </a:r>
            <a:r>
              <a:rPr sz="1600" spc="-5" dirty="0">
                <a:solidFill>
                  <a:srgbClr val="434343"/>
                </a:solidFill>
                <a:latin typeface="Roboto Lt"/>
                <a:cs typeface="Roboto Lt"/>
              </a:rPr>
              <a:t> </a:t>
            </a:r>
            <a:r>
              <a:rPr sz="1600" spc="5" dirty="0">
                <a:solidFill>
                  <a:srgbClr val="434343"/>
                </a:solidFill>
                <a:latin typeface="Roboto Lt"/>
                <a:cs typeface="Roboto Lt"/>
              </a:rPr>
              <a:t>to</a:t>
            </a:r>
            <a:r>
              <a:rPr sz="1600" spc="20" dirty="0">
                <a:solidFill>
                  <a:srgbClr val="434343"/>
                </a:solidFill>
                <a:latin typeface="Roboto Lt"/>
                <a:cs typeface="Roboto Lt"/>
              </a:rPr>
              <a:t> </a:t>
            </a:r>
            <a:r>
              <a:rPr sz="1600" dirty="0">
                <a:solidFill>
                  <a:srgbClr val="434343"/>
                </a:solidFill>
                <a:latin typeface="Roboto Lt"/>
                <a:cs typeface="Roboto Lt"/>
              </a:rPr>
              <a:t>the</a:t>
            </a:r>
            <a:r>
              <a:rPr sz="1600" spc="10" dirty="0">
                <a:solidFill>
                  <a:srgbClr val="434343"/>
                </a:solidFill>
                <a:latin typeface="Roboto Lt"/>
                <a:cs typeface="Roboto Lt"/>
              </a:rPr>
              <a:t> </a:t>
            </a:r>
            <a:r>
              <a:rPr sz="1600" spc="-5" dirty="0">
                <a:solidFill>
                  <a:srgbClr val="434343"/>
                </a:solidFill>
                <a:latin typeface="Roboto Lt"/>
                <a:cs typeface="Roboto Lt"/>
              </a:rPr>
              <a:t>outgoing </a:t>
            </a:r>
            <a:r>
              <a:rPr sz="1600" spc="-45" dirty="0">
                <a:solidFill>
                  <a:srgbClr val="434343"/>
                </a:solidFill>
                <a:latin typeface="Roboto Lt"/>
                <a:cs typeface="Roboto Lt"/>
              </a:rPr>
              <a:t>connections.</a:t>
            </a:r>
            <a:endParaRPr sz="1600">
              <a:solidFill>
                <a:prstClr val="black"/>
              </a:solidFill>
              <a:latin typeface="Roboto Lt"/>
              <a:cs typeface="Roboto Lt"/>
            </a:endParaRPr>
          </a:p>
        </p:txBody>
      </p:sp>
      <p:grpSp>
        <p:nvGrpSpPr>
          <p:cNvPr id="14" name="object 14"/>
          <p:cNvGrpSpPr/>
          <p:nvPr/>
        </p:nvGrpSpPr>
        <p:grpSpPr>
          <a:xfrm>
            <a:off x="722376" y="4809744"/>
            <a:ext cx="1562735" cy="1438910"/>
            <a:chOff x="722376" y="4809744"/>
            <a:chExt cx="1562735" cy="1438910"/>
          </a:xfrm>
        </p:grpSpPr>
        <p:sp>
          <p:nvSpPr>
            <p:cNvPr id="15" name="object 15"/>
            <p:cNvSpPr/>
            <p:nvPr/>
          </p:nvSpPr>
          <p:spPr>
            <a:xfrm>
              <a:off x="722376" y="4809744"/>
              <a:ext cx="1402080" cy="1438910"/>
            </a:xfrm>
            <a:custGeom>
              <a:avLst/>
              <a:gdLst/>
              <a:ahLst/>
              <a:cxnLst/>
              <a:rect l="l" t="t" r="r" b="b"/>
              <a:pathLst>
                <a:path w="1402080" h="1438910">
                  <a:moveTo>
                    <a:pt x="1402080" y="0"/>
                  </a:moveTo>
                  <a:lnTo>
                    <a:pt x="0" y="0"/>
                  </a:lnTo>
                  <a:lnTo>
                    <a:pt x="0" y="1438655"/>
                  </a:lnTo>
                  <a:lnTo>
                    <a:pt x="1402080" y="1438655"/>
                  </a:lnTo>
                  <a:lnTo>
                    <a:pt x="1402080" y="0"/>
                  </a:lnTo>
                  <a:close/>
                </a:path>
              </a:pathLst>
            </a:custGeom>
            <a:solidFill>
              <a:srgbClr val="DBEDF4"/>
            </a:solidFill>
          </p:spPr>
          <p:txBody>
            <a:bodyPr wrap="square" lIns="0" tIns="0" rIns="0" bIns="0" rtlCol="0"/>
            <a:lstStyle/>
            <a:p>
              <a:endParaRPr>
                <a:solidFill>
                  <a:prstClr val="black"/>
                </a:solidFill>
              </a:endParaRPr>
            </a:p>
          </p:txBody>
        </p:sp>
        <p:pic>
          <p:nvPicPr>
            <p:cNvPr id="16" name="object 16"/>
            <p:cNvPicPr/>
            <p:nvPr/>
          </p:nvPicPr>
          <p:blipFill>
            <a:blip r:embed="rId6" cstate="print"/>
            <a:stretch>
              <a:fillRect/>
            </a:stretch>
          </p:blipFill>
          <p:spPr>
            <a:xfrm>
              <a:off x="1169212" y="5232196"/>
              <a:ext cx="1115568" cy="585216"/>
            </a:xfrm>
            <a:prstGeom prst="rect">
              <a:avLst/>
            </a:prstGeom>
          </p:spPr>
        </p:pic>
      </p:grpSp>
    </p:spTree>
    <p:extLst>
      <p:ext uri="{BB962C8B-B14F-4D97-AF65-F5344CB8AC3E}">
        <p14:creationId xmlns:p14="http://schemas.microsoft.com/office/powerpoint/2010/main" val="1494626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677" y="538331"/>
            <a:ext cx="3155315" cy="742315"/>
          </a:xfrm>
          <a:prstGeom prst="rect">
            <a:avLst/>
          </a:prstGeom>
        </p:spPr>
        <p:txBody>
          <a:bodyPr vert="horz" wrap="square" lIns="0" tIns="75565" rIns="0" bIns="0" rtlCol="0">
            <a:spAutoFit/>
          </a:bodyPr>
          <a:lstStyle/>
          <a:p>
            <a:pPr marL="12700">
              <a:lnSpc>
                <a:spcPct val="100000"/>
              </a:lnSpc>
              <a:spcBef>
                <a:spcPts val="595"/>
              </a:spcBef>
            </a:pPr>
            <a:r>
              <a:rPr dirty="0">
                <a:latin typeface="Roboto Lt"/>
                <a:cs typeface="Roboto Lt"/>
              </a:rPr>
              <a:t>De</a:t>
            </a:r>
            <a:r>
              <a:rPr spc="5" dirty="0">
                <a:latin typeface="Roboto Lt"/>
                <a:cs typeface="Roboto Lt"/>
              </a:rPr>
              <a:t>e</a:t>
            </a:r>
            <a:r>
              <a:rPr spc="-10" dirty="0">
                <a:latin typeface="Roboto Lt"/>
                <a:cs typeface="Roboto Lt"/>
              </a:rPr>
              <a:t>p </a:t>
            </a:r>
            <a:r>
              <a:rPr dirty="0">
                <a:latin typeface="Roboto Lt"/>
                <a:cs typeface="Roboto Lt"/>
              </a:rPr>
              <a:t>Le</a:t>
            </a:r>
            <a:r>
              <a:rPr spc="-5" dirty="0">
                <a:latin typeface="Roboto Lt"/>
                <a:cs typeface="Roboto Lt"/>
              </a:rPr>
              <a:t>a</a:t>
            </a:r>
            <a:r>
              <a:rPr spc="-15" dirty="0">
                <a:latin typeface="Roboto Lt"/>
                <a:cs typeface="Roboto Lt"/>
              </a:rPr>
              <a:t>r</a:t>
            </a:r>
            <a:r>
              <a:rPr spc="-20" dirty="0">
                <a:latin typeface="Roboto Lt"/>
                <a:cs typeface="Roboto Lt"/>
              </a:rPr>
              <a:t>n</a:t>
            </a:r>
            <a:r>
              <a:rPr spc="-5" dirty="0">
                <a:latin typeface="Roboto Lt"/>
                <a:cs typeface="Roboto Lt"/>
              </a:rPr>
              <a:t>i</a:t>
            </a:r>
            <a:r>
              <a:rPr spc="-20" dirty="0">
                <a:latin typeface="Roboto Lt"/>
                <a:cs typeface="Roboto Lt"/>
              </a:rPr>
              <a:t>n</a:t>
            </a:r>
            <a:r>
              <a:rPr dirty="0">
                <a:latin typeface="Roboto Lt"/>
                <a:cs typeface="Roboto Lt"/>
              </a:rPr>
              <a:t>g</a:t>
            </a:r>
            <a:r>
              <a:rPr spc="5" dirty="0">
                <a:latin typeface="Roboto Lt"/>
                <a:cs typeface="Roboto Lt"/>
              </a:rPr>
              <a:t> </a:t>
            </a:r>
            <a:r>
              <a:rPr spc="-280" dirty="0">
                <a:latin typeface="Roboto Lt"/>
                <a:cs typeface="Roboto Lt"/>
              </a:rPr>
              <a:t>-</a:t>
            </a:r>
            <a:r>
              <a:rPr spc="5" dirty="0">
                <a:latin typeface="Roboto Lt"/>
                <a:cs typeface="Roboto Lt"/>
              </a:rPr>
              <a:t> </a:t>
            </a:r>
            <a:r>
              <a:rPr spc="-15" dirty="0">
                <a:latin typeface="Roboto Lt"/>
                <a:cs typeface="Roboto Lt"/>
              </a:rPr>
              <a:t>Bas</a:t>
            </a:r>
            <a:r>
              <a:rPr dirty="0">
                <a:latin typeface="Roboto Lt"/>
                <a:cs typeface="Roboto Lt"/>
              </a:rPr>
              <a:t>i</a:t>
            </a:r>
            <a:r>
              <a:rPr spc="-5" dirty="0">
                <a:latin typeface="Roboto Lt"/>
                <a:cs typeface="Roboto Lt"/>
              </a:rPr>
              <a:t>c</a:t>
            </a:r>
            <a:r>
              <a:rPr spc="-10" dirty="0">
                <a:latin typeface="Roboto Lt"/>
                <a:cs typeface="Roboto Lt"/>
              </a:rPr>
              <a:t>s</a:t>
            </a:r>
          </a:p>
          <a:p>
            <a:pPr marL="12700">
              <a:lnSpc>
                <a:spcPct val="100000"/>
              </a:lnSpc>
              <a:spcBef>
                <a:spcPts val="345"/>
              </a:spcBef>
            </a:pPr>
            <a:r>
              <a:rPr sz="1600" spc="-30" dirty="0"/>
              <a:t>Non-linear</a:t>
            </a:r>
            <a:r>
              <a:rPr sz="1600" spc="-50" dirty="0"/>
              <a:t> </a:t>
            </a:r>
            <a:r>
              <a:rPr sz="1600" spc="10" dirty="0"/>
              <a:t>Activation</a:t>
            </a:r>
            <a:r>
              <a:rPr sz="1600" spc="-55" dirty="0"/>
              <a:t> </a:t>
            </a:r>
            <a:r>
              <a:rPr sz="1600" spc="10" dirty="0"/>
              <a:t>Function</a:t>
            </a:r>
            <a:endParaRPr sz="1600"/>
          </a:p>
        </p:txBody>
      </p:sp>
      <p:grpSp>
        <p:nvGrpSpPr>
          <p:cNvPr id="3" name="object 3"/>
          <p:cNvGrpSpPr/>
          <p:nvPr/>
        </p:nvGrpSpPr>
        <p:grpSpPr>
          <a:xfrm>
            <a:off x="664463" y="1527047"/>
            <a:ext cx="7816215" cy="3134360"/>
            <a:chOff x="664463" y="1527047"/>
            <a:chExt cx="7816215" cy="3134360"/>
          </a:xfrm>
        </p:grpSpPr>
        <p:pic>
          <p:nvPicPr>
            <p:cNvPr id="4" name="object 4"/>
            <p:cNvPicPr/>
            <p:nvPr/>
          </p:nvPicPr>
          <p:blipFill>
            <a:blip r:embed="rId2" cstate="print"/>
            <a:stretch>
              <a:fillRect/>
            </a:stretch>
          </p:blipFill>
          <p:spPr>
            <a:xfrm>
              <a:off x="664463" y="1527047"/>
              <a:ext cx="7815833" cy="3134106"/>
            </a:xfrm>
            <a:prstGeom prst="rect">
              <a:avLst/>
            </a:prstGeom>
          </p:spPr>
        </p:pic>
        <p:sp>
          <p:nvSpPr>
            <p:cNvPr id="5" name="object 5"/>
            <p:cNvSpPr/>
            <p:nvPr/>
          </p:nvSpPr>
          <p:spPr>
            <a:xfrm>
              <a:off x="720851" y="1559051"/>
              <a:ext cx="7705725" cy="3023870"/>
            </a:xfrm>
            <a:custGeom>
              <a:avLst/>
              <a:gdLst/>
              <a:ahLst/>
              <a:cxnLst/>
              <a:rect l="l" t="t" r="r" b="b"/>
              <a:pathLst>
                <a:path w="7705725" h="3023870">
                  <a:moveTo>
                    <a:pt x="7705344" y="0"/>
                  </a:moveTo>
                  <a:lnTo>
                    <a:pt x="0" y="0"/>
                  </a:lnTo>
                  <a:lnTo>
                    <a:pt x="0" y="3023616"/>
                  </a:lnTo>
                  <a:lnTo>
                    <a:pt x="7705344" y="3023616"/>
                  </a:lnTo>
                  <a:lnTo>
                    <a:pt x="7705344" y="0"/>
                  </a:lnTo>
                  <a:close/>
                </a:path>
              </a:pathLst>
            </a:custGeom>
            <a:solidFill>
              <a:srgbClr val="FFFFFF"/>
            </a:solidFill>
          </p:spPr>
          <p:txBody>
            <a:bodyPr wrap="square" lIns="0" tIns="0" rIns="0" bIns="0" rtlCol="0"/>
            <a:lstStyle/>
            <a:p>
              <a:endParaRPr>
                <a:solidFill>
                  <a:prstClr val="black"/>
                </a:solidFill>
              </a:endParaRPr>
            </a:p>
          </p:txBody>
        </p:sp>
        <p:pic>
          <p:nvPicPr>
            <p:cNvPr id="6" name="object 6"/>
            <p:cNvPicPr/>
            <p:nvPr/>
          </p:nvPicPr>
          <p:blipFill>
            <a:blip r:embed="rId3" cstate="print"/>
            <a:stretch>
              <a:fillRect/>
            </a:stretch>
          </p:blipFill>
          <p:spPr>
            <a:xfrm>
              <a:off x="719327" y="1709927"/>
              <a:ext cx="3477767" cy="2688336"/>
            </a:xfrm>
            <a:prstGeom prst="rect">
              <a:avLst/>
            </a:prstGeom>
          </p:spPr>
        </p:pic>
      </p:grpSp>
      <p:grpSp>
        <p:nvGrpSpPr>
          <p:cNvPr id="7" name="object 7"/>
          <p:cNvGrpSpPr/>
          <p:nvPr/>
        </p:nvGrpSpPr>
        <p:grpSpPr>
          <a:xfrm>
            <a:off x="664463" y="4779264"/>
            <a:ext cx="7816215" cy="1549400"/>
            <a:chOff x="664463" y="4779264"/>
            <a:chExt cx="7816215" cy="1549400"/>
          </a:xfrm>
        </p:grpSpPr>
        <p:pic>
          <p:nvPicPr>
            <p:cNvPr id="8" name="object 8"/>
            <p:cNvPicPr/>
            <p:nvPr/>
          </p:nvPicPr>
          <p:blipFill>
            <a:blip r:embed="rId4" cstate="print"/>
            <a:stretch>
              <a:fillRect/>
            </a:stretch>
          </p:blipFill>
          <p:spPr>
            <a:xfrm>
              <a:off x="664463" y="4779264"/>
              <a:ext cx="7815833" cy="1549146"/>
            </a:xfrm>
            <a:prstGeom prst="rect">
              <a:avLst/>
            </a:prstGeom>
          </p:spPr>
        </p:pic>
        <p:sp>
          <p:nvSpPr>
            <p:cNvPr id="9" name="object 9"/>
            <p:cNvSpPr/>
            <p:nvPr/>
          </p:nvSpPr>
          <p:spPr>
            <a:xfrm>
              <a:off x="2124455" y="4811268"/>
              <a:ext cx="6301740" cy="1438910"/>
            </a:xfrm>
            <a:custGeom>
              <a:avLst/>
              <a:gdLst/>
              <a:ahLst/>
              <a:cxnLst/>
              <a:rect l="l" t="t" r="r" b="b"/>
              <a:pathLst>
                <a:path w="6301740" h="1438910">
                  <a:moveTo>
                    <a:pt x="0" y="1438655"/>
                  </a:moveTo>
                  <a:lnTo>
                    <a:pt x="6301740" y="1438655"/>
                  </a:lnTo>
                  <a:lnTo>
                    <a:pt x="6301740" y="0"/>
                  </a:lnTo>
                  <a:lnTo>
                    <a:pt x="0" y="0"/>
                  </a:lnTo>
                  <a:lnTo>
                    <a:pt x="0" y="1438655"/>
                  </a:lnTo>
                  <a:close/>
                </a:path>
              </a:pathLst>
            </a:custGeom>
            <a:solidFill>
              <a:srgbClr val="FFFFFF"/>
            </a:solidFill>
          </p:spPr>
          <p:txBody>
            <a:bodyPr wrap="square" lIns="0" tIns="0" rIns="0" bIns="0" rtlCol="0"/>
            <a:lstStyle/>
            <a:p>
              <a:endParaRPr>
                <a:solidFill>
                  <a:prstClr val="black"/>
                </a:solidFill>
              </a:endParaRPr>
            </a:p>
          </p:txBody>
        </p:sp>
        <p:sp>
          <p:nvSpPr>
            <p:cNvPr id="10" name="object 10"/>
            <p:cNvSpPr/>
            <p:nvPr/>
          </p:nvSpPr>
          <p:spPr>
            <a:xfrm>
              <a:off x="720851" y="4811268"/>
              <a:ext cx="7705725" cy="1438910"/>
            </a:xfrm>
            <a:custGeom>
              <a:avLst/>
              <a:gdLst/>
              <a:ahLst/>
              <a:cxnLst/>
              <a:rect l="l" t="t" r="r" b="b"/>
              <a:pathLst>
                <a:path w="7705725" h="1438910">
                  <a:moveTo>
                    <a:pt x="0" y="1438655"/>
                  </a:moveTo>
                  <a:lnTo>
                    <a:pt x="7705344" y="1438655"/>
                  </a:lnTo>
                  <a:lnTo>
                    <a:pt x="7705344" y="0"/>
                  </a:lnTo>
                  <a:lnTo>
                    <a:pt x="0" y="0"/>
                  </a:lnTo>
                  <a:lnTo>
                    <a:pt x="0" y="1438655"/>
                  </a:lnTo>
                  <a:close/>
                </a:path>
              </a:pathLst>
            </a:custGeom>
            <a:ln w="3175">
              <a:solidFill>
                <a:srgbClr val="D9D9D9"/>
              </a:solidFill>
            </a:ln>
          </p:spPr>
          <p:txBody>
            <a:bodyPr wrap="square" lIns="0" tIns="0" rIns="0" bIns="0" rtlCol="0"/>
            <a:lstStyle/>
            <a:p>
              <a:endParaRPr>
                <a:solidFill>
                  <a:prstClr val="black"/>
                </a:solidFill>
              </a:endParaRPr>
            </a:p>
          </p:txBody>
        </p:sp>
      </p:grpSp>
      <p:sp>
        <p:nvSpPr>
          <p:cNvPr id="11" name="object 11"/>
          <p:cNvSpPr txBox="1"/>
          <p:nvPr/>
        </p:nvSpPr>
        <p:spPr>
          <a:xfrm>
            <a:off x="720851" y="4811267"/>
            <a:ext cx="7705725" cy="1438910"/>
          </a:xfrm>
          <a:prstGeom prst="rect">
            <a:avLst/>
          </a:prstGeom>
          <a:ln w="3175">
            <a:solidFill>
              <a:srgbClr val="D9D9D9"/>
            </a:solidFill>
          </a:ln>
        </p:spPr>
        <p:txBody>
          <a:bodyPr vert="horz" wrap="square" lIns="0" tIns="3810" rIns="0" bIns="0" rtlCol="0">
            <a:spAutoFit/>
          </a:bodyPr>
          <a:lstStyle/>
          <a:p>
            <a:pPr>
              <a:spcBef>
                <a:spcPts val="30"/>
              </a:spcBef>
            </a:pPr>
            <a:endParaRPr sz="2150">
              <a:solidFill>
                <a:prstClr val="black"/>
              </a:solidFill>
              <a:latin typeface="Times New Roman"/>
              <a:cs typeface="Times New Roman"/>
            </a:endParaRPr>
          </a:p>
          <a:p>
            <a:pPr marL="1710689" marR="718185">
              <a:spcBef>
                <a:spcPts val="5"/>
              </a:spcBef>
            </a:pPr>
            <a:r>
              <a:rPr sz="1700" spc="-20" dirty="0">
                <a:solidFill>
                  <a:srgbClr val="F57B00"/>
                </a:solidFill>
                <a:latin typeface="Roboto Lt"/>
                <a:cs typeface="Roboto Lt"/>
              </a:rPr>
              <a:t>Non-linearity </a:t>
            </a:r>
            <a:r>
              <a:rPr sz="1700" dirty="0">
                <a:solidFill>
                  <a:srgbClr val="434343"/>
                </a:solidFill>
                <a:latin typeface="Roboto Lt"/>
                <a:cs typeface="Roboto Lt"/>
              </a:rPr>
              <a:t>is </a:t>
            </a:r>
            <a:r>
              <a:rPr sz="1700" spc="5" dirty="0">
                <a:solidFill>
                  <a:srgbClr val="434343"/>
                </a:solidFill>
                <a:latin typeface="Roboto Lt"/>
                <a:cs typeface="Roboto Lt"/>
              </a:rPr>
              <a:t>needed </a:t>
            </a:r>
            <a:r>
              <a:rPr sz="1700" spc="10" dirty="0">
                <a:solidFill>
                  <a:srgbClr val="434343"/>
                </a:solidFill>
                <a:latin typeface="Roboto Lt"/>
                <a:cs typeface="Roboto Lt"/>
              </a:rPr>
              <a:t>to </a:t>
            </a:r>
            <a:r>
              <a:rPr sz="1700" spc="-5" dirty="0">
                <a:solidFill>
                  <a:srgbClr val="434343"/>
                </a:solidFill>
                <a:latin typeface="Roboto Lt"/>
                <a:cs typeface="Roboto Lt"/>
              </a:rPr>
              <a:t>learn </a:t>
            </a:r>
            <a:r>
              <a:rPr sz="1700" dirty="0">
                <a:solidFill>
                  <a:srgbClr val="434343"/>
                </a:solidFill>
                <a:latin typeface="Roboto Lt"/>
                <a:cs typeface="Roboto Lt"/>
              </a:rPr>
              <a:t>complex </a:t>
            </a:r>
            <a:r>
              <a:rPr sz="1700" spc="-20" dirty="0">
                <a:solidFill>
                  <a:srgbClr val="434343"/>
                </a:solidFill>
                <a:latin typeface="Roboto Lt"/>
                <a:cs typeface="Roboto Lt"/>
              </a:rPr>
              <a:t>(non-linear) </a:t>
            </a:r>
            <a:r>
              <a:rPr sz="1700" spc="-15" dirty="0">
                <a:solidFill>
                  <a:srgbClr val="434343"/>
                </a:solidFill>
                <a:latin typeface="Roboto Lt"/>
                <a:cs typeface="Roboto Lt"/>
              </a:rPr>
              <a:t> </a:t>
            </a:r>
            <a:r>
              <a:rPr sz="1700" dirty="0">
                <a:solidFill>
                  <a:srgbClr val="434343"/>
                </a:solidFill>
                <a:latin typeface="Roboto Lt"/>
                <a:cs typeface="Roboto Lt"/>
              </a:rPr>
              <a:t>representations</a:t>
            </a:r>
            <a:r>
              <a:rPr sz="1700" spc="-85" dirty="0">
                <a:solidFill>
                  <a:srgbClr val="434343"/>
                </a:solidFill>
                <a:latin typeface="Roboto Lt"/>
                <a:cs typeface="Roboto Lt"/>
              </a:rPr>
              <a:t> </a:t>
            </a:r>
            <a:r>
              <a:rPr sz="1700" spc="10" dirty="0">
                <a:solidFill>
                  <a:srgbClr val="434343"/>
                </a:solidFill>
                <a:latin typeface="Roboto Lt"/>
                <a:cs typeface="Roboto Lt"/>
              </a:rPr>
              <a:t>of</a:t>
            </a:r>
            <a:r>
              <a:rPr sz="1700" spc="-10" dirty="0">
                <a:solidFill>
                  <a:srgbClr val="434343"/>
                </a:solidFill>
                <a:latin typeface="Roboto Lt"/>
                <a:cs typeface="Roboto Lt"/>
              </a:rPr>
              <a:t> </a:t>
            </a:r>
            <a:r>
              <a:rPr sz="1700" spc="5" dirty="0">
                <a:solidFill>
                  <a:srgbClr val="434343"/>
                </a:solidFill>
                <a:latin typeface="Roboto Lt"/>
                <a:cs typeface="Roboto Lt"/>
              </a:rPr>
              <a:t>data,</a:t>
            </a:r>
            <a:r>
              <a:rPr sz="1700" spc="-30" dirty="0">
                <a:solidFill>
                  <a:srgbClr val="434343"/>
                </a:solidFill>
                <a:latin typeface="Roboto Lt"/>
                <a:cs typeface="Roboto Lt"/>
              </a:rPr>
              <a:t> </a:t>
            </a:r>
            <a:r>
              <a:rPr sz="1700" dirty="0">
                <a:solidFill>
                  <a:srgbClr val="434343"/>
                </a:solidFill>
                <a:latin typeface="Roboto Lt"/>
                <a:cs typeface="Roboto Lt"/>
              </a:rPr>
              <a:t>otherwise</a:t>
            </a:r>
            <a:r>
              <a:rPr sz="1700" spc="-70" dirty="0">
                <a:solidFill>
                  <a:srgbClr val="434343"/>
                </a:solidFill>
                <a:latin typeface="Roboto Lt"/>
                <a:cs typeface="Roboto Lt"/>
              </a:rPr>
              <a:t> </a:t>
            </a:r>
            <a:r>
              <a:rPr sz="1700" spc="10" dirty="0">
                <a:solidFill>
                  <a:srgbClr val="434343"/>
                </a:solidFill>
                <a:latin typeface="Roboto Lt"/>
                <a:cs typeface="Roboto Lt"/>
              </a:rPr>
              <a:t>the</a:t>
            </a:r>
            <a:r>
              <a:rPr sz="1700" spc="-20" dirty="0">
                <a:solidFill>
                  <a:srgbClr val="434343"/>
                </a:solidFill>
                <a:latin typeface="Roboto Lt"/>
                <a:cs typeface="Roboto Lt"/>
              </a:rPr>
              <a:t> </a:t>
            </a:r>
            <a:r>
              <a:rPr sz="1700" dirty="0">
                <a:solidFill>
                  <a:srgbClr val="434343"/>
                </a:solidFill>
                <a:latin typeface="Roboto Lt"/>
                <a:cs typeface="Roboto Lt"/>
              </a:rPr>
              <a:t>NN</a:t>
            </a:r>
            <a:r>
              <a:rPr sz="1700" spc="65" dirty="0">
                <a:solidFill>
                  <a:srgbClr val="434343"/>
                </a:solidFill>
                <a:latin typeface="Roboto Lt"/>
                <a:cs typeface="Roboto Lt"/>
              </a:rPr>
              <a:t> </a:t>
            </a:r>
            <a:r>
              <a:rPr sz="1700" dirty="0">
                <a:solidFill>
                  <a:srgbClr val="434343"/>
                </a:solidFill>
                <a:latin typeface="Roboto Lt"/>
                <a:cs typeface="Roboto Lt"/>
              </a:rPr>
              <a:t>would</a:t>
            </a:r>
            <a:r>
              <a:rPr sz="1700" spc="-20" dirty="0">
                <a:solidFill>
                  <a:srgbClr val="434343"/>
                </a:solidFill>
                <a:latin typeface="Roboto Lt"/>
                <a:cs typeface="Roboto Lt"/>
              </a:rPr>
              <a:t> </a:t>
            </a:r>
            <a:r>
              <a:rPr sz="1700" spc="5" dirty="0">
                <a:solidFill>
                  <a:srgbClr val="434343"/>
                </a:solidFill>
                <a:latin typeface="Roboto Lt"/>
                <a:cs typeface="Roboto Lt"/>
              </a:rPr>
              <a:t>be</a:t>
            </a:r>
            <a:r>
              <a:rPr sz="1700" spc="-20" dirty="0">
                <a:solidFill>
                  <a:srgbClr val="434343"/>
                </a:solidFill>
                <a:latin typeface="Roboto Lt"/>
                <a:cs typeface="Roboto Lt"/>
              </a:rPr>
              <a:t> </a:t>
            </a:r>
            <a:r>
              <a:rPr sz="1700" spc="-225" dirty="0">
                <a:solidFill>
                  <a:srgbClr val="434343"/>
                </a:solidFill>
                <a:latin typeface="Roboto Lt"/>
                <a:cs typeface="Roboto Lt"/>
              </a:rPr>
              <a:t>just </a:t>
            </a:r>
            <a:r>
              <a:rPr sz="1700" spc="-409" dirty="0">
                <a:solidFill>
                  <a:srgbClr val="434343"/>
                </a:solidFill>
                <a:latin typeface="Roboto Lt"/>
                <a:cs typeface="Roboto Lt"/>
              </a:rPr>
              <a:t> </a:t>
            </a:r>
            <a:r>
              <a:rPr sz="1700" dirty="0">
                <a:solidFill>
                  <a:srgbClr val="434343"/>
                </a:solidFill>
                <a:latin typeface="Roboto Lt"/>
                <a:cs typeface="Roboto Lt"/>
              </a:rPr>
              <a:t>a</a:t>
            </a:r>
            <a:r>
              <a:rPr sz="1700" spc="-15" dirty="0">
                <a:solidFill>
                  <a:srgbClr val="434343"/>
                </a:solidFill>
                <a:latin typeface="Roboto Lt"/>
                <a:cs typeface="Roboto Lt"/>
              </a:rPr>
              <a:t> </a:t>
            </a:r>
            <a:r>
              <a:rPr sz="1700" dirty="0">
                <a:solidFill>
                  <a:srgbClr val="434343"/>
                </a:solidFill>
                <a:latin typeface="Roboto Lt"/>
                <a:cs typeface="Roboto Lt"/>
              </a:rPr>
              <a:t>linear</a:t>
            </a:r>
            <a:r>
              <a:rPr sz="1700" spc="-15" dirty="0">
                <a:solidFill>
                  <a:srgbClr val="434343"/>
                </a:solidFill>
                <a:latin typeface="Roboto Lt"/>
                <a:cs typeface="Roboto Lt"/>
              </a:rPr>
              <a:t> </a:t>
            </a:r>
            <a:r>
              <a:rPr sz="1700" spc="5" dirty="0">
                <a:solidFill>
                  <a:srgbClr val="434343"/>
                </a:solidFill>
                <a:latin typeface="Roboto Lt"/>
                <a:cs typeface="Roboto Lt"/>
              </a:rPr>
              <a:t>function.</a:t>
            </a:r>
            <a:endParaRPr sz="1700">
              <a:solidFill>
                <a:prstClr val="black"/>
              </a:solidFill>
              <a:latin typeface="Roboto Lt"/>
              <a:cs typeface="Roboto Lt"/>
            </a:endParaRPr>
          </a:p>
        </p:txBody>
      </p:sp>
      <p:grpSp>
        <p:nvGrpSpPr>
          <p:cNvPr id="12" name="object 12"/>
          <p:cNvGrpSpPr/>
          <p:nvPr/>
        </p:nvGrpSpPr>
        <p:grpSpPr>
          <a:xfrm>
            <a:off x="722376" y="4809744"/>
            <a:ext cx="1633220" cy="1438910"/>
            <a:chOff x="722376" y="4809744"/>
            <a:chExt cx="1633220" cy="1438910"/>
          </a:xfrm>
        </p:grpSpPr>
        <p:sp>
          <p:nvSpPr>
            <p:cNvPr id="13" name="object 13"/>
            <p:cNvSpPr/>
            <p:nvPr/>
          </p:nvSpPr>
          <p:spPr>
            <a:xfrm>
              <a:off x="722376" y="4809744"/>
              <a:ext cx="1402080" cy="1438910"/>
            </a:xfrm>
            <a:custGeom>
              <a:avLst/>
              <a:gdLst/>
              <a:ahLst/>
              <a:cxnLst/>
              <a:rect l="l" t="t" r="r" b="b"/>
              <a:pathLst>
                <a:path w="1402080" h="1438910">
                  <a:moveTo>
                    <a:pt x="1402080" y="0"/>
                  </a:moveTo>
                  <a:lnTo>
                    <a:pt x="0" y="0"/>
                  </a:lnTo>
                  <a:lnTo>
                    <a:pt x="0" y="1438655"/>
                  </a:lnTo>
                  <a:lnTo>
                    <a:pt x="1402080" y="1438655"/>
                  </a:lnTo>
                  <a:lnTo>
                    <a:pt x="1402080" y="0"/>
                  </a:lnTo>
                  <a:close/>
                </a:path>
              </a:pathLst>
            </a:custGeom>
            <a:solidFill>
              <a:srgbClr val="DBEDF4"/>
            </a:solidFill>
          </p:spPr>
          <p:txBody>
            <a:bodyPr wrap="square" lIns="0" tIns="0" rIns="0" bIns="0" rtlCol="0"/>
            <a:lstStyle/>
            <a:p>
              <a:endParaRPr>
                <a:solidFill>
                  <a:prstClr val="black"/>
                </a:solidFill>
              </a:endParaRPr>
            </a:p>
          </p:txBody>
        </p:sp>
        <p:pic>
          <p:nvPicPr>
            <p:cNvPr id="14" name="object 14"/>
            <p:cNvPicPr/>
            <p:nvPr/>
          </p:nvPicPr>
          <p:blipFill>
            <a:blip r:embed="rId5" cstate="print"/>
            <a:stretch>
              <a:fillRect/>
            </a:stretch>
          </p:blipFill>
          <p:spPr>
            <a:xfrm>
              <a:off x="1135380" y="5204460"/>
              <a:ext cx="1219809" cy="640384"/>
            </a:xfrm>
            <a:prstGeom prst="rect">
              <a:avLst/>
            </a:prstGeom>
          </p:spPr>
        </p:pic>
      </p:grpSp>
      <p:sp>
        <p:nvSpPr>
          <p:cNvPr id="15" name="object 15"/>
          <p:cNvSpPr txBox="1"/>
          <p:nvPr/>
        </p:nvSpPr>
        <p:spPr>
          <a:xfrm>
            <a:off x="720851" y="1559052"/>
            <a:ext cx="7705725" cy="3023870"/>
          </a:xfrm>
          <a:prstGeom prst="rect">
            <a:avLst/>
          </a:prstGeom>
          <a:ln w="3175">
            <a:solidFill>
              <a:srgbClr val="D9D9D9"/>
            </a:solidFill>
          </a:ln>
        </p:spPr>
        <p:txBody>
          <a:bodyPr vert="horz" wrap="square" lIns="0" tIns="0" rIns="0" bIns="0" rtlCol="0">
            <a:spAutoFit/>
          </a:bodyPr>
          <a:lstStyle/>
          <a:p>
            <a:endParaRPr sz="2200">
              <a:solidFill>
                <a:prstClr val="black"/>
              </a:solidFill>
              <a:latin typeface="Times New Roman"/>
              <a:cs typeface="Times New Roman"/>
            </a:endParaRPr>
          </a:p>
          <a:p>
            <a:pPr>
              <a:spcBef>
                <a:spcPts val="10"/>
              </a:spcBef>
            </a:pPr>
            <a:endParaRPr sz="2700">
              <a:solidFill>
                <a:prstClr val="black"/>
              </a:solidFill>
              <a:latin typeface="Times New Roman"/>
              <a:cs typeface="Times New Roman"/>
            </a:endParaRPr>
          </a:p>
          <a:p>
            <a:pPr marL="3855720" marR="460375"/>
            <a:r>
              <a:rPr sz="1700" spc="10" dirty="0">
                <a:solidFill>
                  <a:srgbClr val="434343"/>
                </a:solidFill>
                <a:latin typeface="Roboto Lt"/>
                <a:cs typeface="Roboto Lt"/>
              </a:rPr>
              <a:t>Most </a:t>
            </a:r>
            <a:r>
              <a:rPr sz="1700" spc="5" dirty="0">
                <a:solidFill>
                  <a:srgbClr val="434343"/>
                </a:solidFill>
                <a:latin typeface="Roboto Lt"/>
                <a:cs typeface="Roboto Lt"/>
              </a:rPr>
              <a:t>deep networks </a:t>
            </a:r>
            <a:r>
              <a:rPr sz="1700" dirty="0">
                <a:solidFill>
                  <a:srgbClr val="434343"/>
                </a:solidFill>
                <a:latin typeface="Roboto Lt"/>
                <a:cs typeface="Roboto Lt"/>
              </a:rPr>
              <a:t>use </a:t>
            </a:r>
            <a:r>
              <a:rPr sz="1700" spc="-5" dirty="0">
                <a:solidFill>
                  <a:srgbClr val="F57B00"/>
                </a:solidFill>
                <a:latin typeface="Roboto Lt"/>
                <a:cs typeface="Roboto Lt"/>
              </a:rPr>
              <a:t>ReLU </a:t>
            </a:r>
            <a:r>
              <a:rPr sz="1700" spc="-240" dirty="0">
                <a:solidFill>
                  <a:srgbClr val="434343"/>
                </a:solidFill>
                <a:latin typeface="Roboto Lt"/>
                <a:cs typeface="Roboto Lt"/>
              </a:rPr>
              <a:t>- </a:t>
            </a:r>
            <a:r>
              <a:rPr sz="1700" spc="-235" dirty="0">
                <a:solidFill>
                  <a:srgbClr val="434343"/>
                </a:solidFill>
                <a:latin typeface="Roboto Lt"/>
                <a:cs typeface="Roboto Lt"/>
              </a:rPr>
              <a:t> </a:t>
            </a:r>
            <a:r>
              <a:rPr sz="1700" dirty="0">
                <a:solidFill>
                  <a:srgbClr val="434343"/>
                </a:solidFill>
                <a:latin typeface="Roboto Lt"/>
                <a:cs typeface="Roboto Lt"/>
              </a:rPr>
              <a:t>max(0,x)</a:t>
            </a:r>
            <a:r>
              <a:rPr sz="1700" spc="10" dirty="0">
                <a:solidFill>
                  <a:srgbClr val="434343"/>
                </a:solidFill>
                <a:latin typeface="Roboto Lt"/>
                <a:cs typeface="Roboto Lt"/>
              </a:rPr>
              <a:t> </a:t>
            </a:r>
            <a:r>
              <a:rPr sz="1700" spc="-240" dirty="0">
                <a:solidFill>
                  <a:srgbClr val="434343"/>
                </a:solidFill>
                <a:latin typeface="Roboto Lt"/>
                <a:cs typeface="Roboto Lt"/>
              </a:rPr>
              <a:t>-</a:t>
            </a:r>
            <a:r>
              <a:rPr sz="1700" spc="-190" dirty="0">
                <a:solidFill>
                  <a:srgbClr val="434343"/>
                </a:solidFill>
                <a:latin typeface="Roboto Lt"/>
                <a:cs typeface="Roboto Lt"/>
              </a:rPr>
              <a:t> </a:t>
            </a:r>
            <a:r>
              <a:rPr sz="1700" dirty="0">
                <a:solidFill>
                  <a:srgbClr val="434343"/>
                </a:solidFill>
                <a:latin typeface="Roboto Lt"/>
                <a:cs typeface="Roboto Lt"/>
              </a:rPr>
              <a:t>nowadays</a:t>
            </a:r>
            <a:r>
              <a:rPr sz="1700" spc="-55" dirty="0">
                <a:solidFill>
                  <a:srgbClr val="434343"/>
                </a:solidFill>
                <a:latin typeface="Roboto Lt"/>
                <a:cs typeface="Roboto Lt"/>
              </a:rPr>
              <a:t> </a:t>
            </a:r>
            <a:r>
              <a:rPr sz="1700" dirty="0">
                <a:solidFill>
                  <a:srgbClr val="434343"/>
                </a:solidFill>
                <a:latin typeface="Roboto Lt"/>
                <a:cs typeface="Roboto Lt"/>
              </a:rPr>
              <a:t>for</a:t>
            </a:r>
            <a:r>
              <a:rPr sz="1700" spc="10" dirty="0">
                <a:solidFill>
                  <a:srgbClr val="434343"/>
                </a:solidFill>
                <a:latin typeface="Roboto Lt"/>
                <a:cs typeface="Roboto Lt"/>
              </a:rPr>
              <a:t> </a:t>
            </a:r>
            <a:r>
              <a:rPr sz="1700" dirty="0">
                <a:solidFill>
                  <a:srgbClr val="434343"/>
                </a:solidFill>
                <a:latin typeface="Roboto Lt"/>
                <a:cs typeface="Roboto Lt"/>
              </a:rPr>
              <a:t>hidden </a:t>
            </a:r>
            <a:r>
              <a:rPr sz="1700" spc="5" dirty="0">
                <a:solidFill>
                  <a:srgbClr val="434343"/>
                </a:solidFill>
                <a:latin typeface="Roboto Lt"/>
                <a:cs typeface="Roboto Lt"/>
              </a:rPr>
              <a:t> </a:t>
            </a:r>
            <a:r>
              <a:rPr sz="1700" spc="-5" dirty="0">
                <a:solidFill>
                  <a:srgbClr val="434343"/>
                </a:solidFill>
                <a:latin typeface="Roboto Lt"/>
                <a:cs typeface="Roboto Lt"/>
              </a:rPr>
              <a:t>layers,</a:t>
            </a:r>
            <a:r>
              <a:rPr sz="1700" spc="-30" dirty="0">
                <a:solidFill>
                  <a:srgbClr val="434343"/>
                </a:solidFill>
                <a:latin typeface="Roboto Lt"/>
                <a:cs typeface="Roboto Lt"/>
              </a:rPr>
              <a:t> </a:t>
            </a:r>
            <a:r>
              <a:rPr sz="1700" dirty="0">
                <a:solidFill>
                  <a:srgbClr val="434343"/>
                </a:solidFill>
                <a:latin typeface="Roboto Lt"/>
                <a:cs typeface="Roboto Lt"/>
              </a:rPr>
              <a:t>since</a:t>
            </a:r>
            <a:r>
              <a:rPr sz="1700" spc="-25" dirty="0">
                <a:solidFill>
                  <a:srgbClr val="434343"/>
                </a:solidFill>
                <a:latin typeface="Roboto Lt"/>
                <a:cs typeface="Roboto Lt"/>
              </a:rPr>
              <a:t> </a:t>
            </a:r>
            <a:r>
              <a:rPr sz="1700" spc="5" dirty="0">
                <a:solidFill>
                  <a:srgbClr val="434343"/>
                </a:solidFill>
                <a:latin typeface="Roboto Lt"/>
                <a:cs typeface="Roboto Lt"/>
              </a:rPr>
              <a:t>it</a:t>
            </a:r>
            <a:r>
              <a:rPr sz="1700" spc="-10" dirty="0">
                <a:solidFill>
                  <a:srgbClr val="434343"/>
                </a:solidFill>
                <a:latin typeface="Roboto Lt"/>
                <a:cs typeface="Roboto Lt"/>
              </a:rPr>
              <a:t> </a:t>
            </a:r>
            <a:r>
              <a:rPr sz="1700" dirty="0">
                <a:solidFill>
                  <a:srgbClr val="434343"/>
                </a:solidFill>
                <a:latin typeface="Roboto Lt"/>
                <a:cs typeface="Roboto Lt"/>
              </a:rPr>
              <a:t>trains</a:t>
            </a:r>
            <a:r>
              <a:rPr sz="1700" spc="-10" dirty="0">
                <a:solidFill>
                  <a:srgbClr val="434343"/>
                </a:solidFill>
                <a:latin typeface="Roboto Lt"/>
                <a:cs typeface="Roboto Lt"/>
              </a:rPr>
              <a:t> </a:t>
            </a:r>
            <a:r>
              <a:rPr sz="1700" spc="5" dirty="0">
                <a:solidFill>
                  <a:srgbClr val="434343"/>
                </a:solidFill>
                <a:latin typeface="Roboto Lt"/>
                <a:cs typeface="Roboto Lt"/>
              </a:rPr>
              <a:t>much</a:t>
            </a:r>
            <a:r>
              <a:rPr sz="1700" spc="-20" dirty="0">
                <a:solidFill>
                  <a:srgbClr val="434343"/>
                </a:solidFill>
                <a:latin typeface="Roboto Lt"/>
                <a:cs typeface="Roboto Lt"/>
              </a:rPr>
              <a:t> </a:t>
            </a:r>
            <a:r>
              <a:rPr sz="1700" dirty="0">
                <a:solidFill>
                  <a:srgbClr val="434343"/>
                </a:solidFill>
                <a:latin typeface="Roboto Lt"/>
                <a:cs typeface="Roboto Lt"/>
              </a:rPr>
              <a:t>faster,</a:t>
            </a:r>
            <a:r>
              <a:rPr sz="1700" spc="-30" dirty="0">
                <a:solidFill>
                  <a:srgbClr val="434343"/>
                </a:solidFill>
                <a:latin typeface="Roboto Lt"/>
                <a:cs typeface="Roboto Lt"/>
              </a:rPr>
              <a:t> </a:t>
            </a:r>
            <a:r>
              <a:rPr sz="1700" spc="-415" dirty="0">
                <a:solidFill>
                  <a:srgbClr val="434343"/>
                </a:solidFill>
                <a:latin typeface="Roboto Lt"/>
                <a:cs typeface="Roboto Lt"/>
              </a:rPr>
              <a:t>is </a:t>
            </a:r>
            <a:r>
              <a:rPr sz="1700" spc="-409" dirty="0">
                <a:solidFill>
                  <a:srgbClr val="434343"/>
                </a:solidFill>
                <a:latin typeface="Roboto Lt"/>
                <a:cs typeface="Roboto Lt"/>
              </a:rPr>
              <a:t> </a:t>
            </a:r>
            <a:r>
              <a:rPr sz="1700" dirty="0">
                <a:solidFill>
                  <a:srgbClr val="434343"/>
                </a:solidFill>
                <a:latin typeface="Roboto Lt"/>
                <a:cs typeface="Roboto Lt"/>
              </a:rPr>
              <a:t>more expressive </a:t>
            </a:r>
            <a:r>
              <a:rPr sz="1700" spc="5" dirty="0">
                <a:solidFill>
                  <a:srgbClr val="434343"/>
                </a:solidFill>
                <a:latin typeface="Roboto Lt"/>
                <a:cs typeface="Roboto Lt"/>
              </a:rPr>
              <a:t>than </a:t>
            </a:r>
            <a:r>
              <a:rPr sz="1700" dirty="0">
                <a:solidFill>
                  <a:srgbClr val="434343"/>
                </a:solidFill>
                <a:latin typeface="Roboto Lt"/>
                <a:cs typeface="Roboto Lt"/>
              </a:rPr>
              <a:t>logistic </a:t>
            </a:r>
            <a:r>
              <a:rPr sz="1700" spc="5" dirty="0">
                <a:solidFill>
                  <a:srgbClr val="434343"/>
                </a:solidFill>
                <a:latin typeface="Roboto Lt"/>
                <a:cs typeface="Roboto Lt"/>
              </a:rPr>
              <a:t> function </a:t>
            </a:r>
            <a:r>
              <a:rPr sz="1700" dirty="0">
                <a:solidFill>
                  <a:srgbClr val="434343"/>
                </a:solidFill>
                <a:latin typeface="Roboto Lt"/>
                <a:cs typeface="Roboto Lt"/>
              </a:rPr>
              <a:t>and </a:t>
            </a:r>
            <a:r>
              <a:rPr sz="1700" spc="5" dirty="0">
                <a:solidFill>
                  <a:srgbClr val="434343"/>
                </a:solidFill>
                <a:latin typeface="Roboto Lt"/>
                <a:cs typeface="Roboto Lt"/>
              </a:rPr>
              <a:t>prevents </a:t>
            </a:r>
            <a:r>
              <a:rPr sz="1700" spc="10" dirty="0">
                <a:solidFill>
                  <a:srgbClr val="434343"/>
                </a:solidFill>
                <a:latin typeface="Roboto Lt"/>
                <a:cs typeface="Roboto Lt"/>
              </a:rPr>
              <a:t>the </a:t>
            </a:r>
            <a:r>
              <a:rPr sz="1700" dirty="0">
                <a:solidFill>
                  <a:srgbClr val="434343"/>
                </a:solidFill>
                <a:latin typeface="Roboto Lt"/>
                <a:cs typeface="Roboto Lt"/>
              </a:rPr>
              <a:t>gradient </a:t>
            </a:r>
            <a:r>
              <a:rPr sz="1700" spc="-409" dirty="0">
                <a:solidFill>
                  <a:srgbClr val="434343"/>
                </a:solidFill>
                <a:latin typeface="Roboto Lt"/>
                <a:cs typeface="Roboto Lt"/>
              </a:rPr>
              <a:t> </a:t>
            </a:r>
            <a:r>
              <a:rPr sz="1700" dirty="0">
                <a:solidFill>
                  <a:srgbClr val="434343"/>
                </a:solidFill>
                <a:latin typeface="Roboto Lt"/>
                <a:cs typeface="Roboto Lt"/>
              </a:rPr>
              <a:t>vanishing</a:t>
            </a:r>
            <a:r>
              <a:rPr sz="1700" spc="-30" dirty="0">
                <a:solidFill>
                  <a:srgbClr val="434343"/>
                </a:solidFill>
                <a:latin typeface="Roboto Lt"/>
                <a:cs typeface="Roboto Lt"/>
              </a:rPr>
              <a:t> </a:t>
            </a:r>
            <a:r>
              <a:rPr sz="1700" dirty="0">
                <a:solidFill>
                  <a:srgbClr val="434343"/>
                </a:solidFill>
                <a:latin typeface="Roboto Lt"/>
                <a:cs typeface="Roboto Lt"/>
              </a:rPr>
              <a:t>problem.</a:t>
            </a:r>
            <a:endParaRPr sz="1700">
              <a:solidFill>
                <a:prstClr val="black"/>
              </a:solidFill>
              <a:latin typeface="Roboto Lt"/>
              <a:cs typeface="Roboto Lt"/>
            </a:endParaRPr>
          </a:p>
        </p:txBody>
      </p:sp>
    </p:spTree>
    <p:extLst>
      <p:ext uri="{BB962C8B-B14F-4D97-AF65-F5344CB8AC3E}">
        <p14:creationId xmlns:p14="http://schemas.microsoft.com/office/powerpoint/2010/main" val="2955670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677" y="538331"/>
            <a:ext cx="3155315" cy="742315"/>
          </a:xfrm>
          <a:prstGeom prst="rect">
            <a:avLst/>
          </a:prstGeom>
        </p:spPr>
        <p:txBody>
          <a:bodyPr vert="horz" wrap="square" lIns="0" tIns="75565" rIns="0" bIns="0" rtlCol="0">
            <a:spAutoFit/>
          </a:bodyPr>
          <a:lstStyle/>
          <a:p>
            <a:pPr marL="12700">
              <a:lnSpc>
                <a:spcPct val="100000"/>
              </a:lnSpc>
              <a:spcBef>
                <a:spcPts val="595"/>
              </a:spcBef>
            </a:pPr>
            <a:r>
              <a:rPr dirty="0">
                <a:latin typeface="Roboto Lt"/>
                <a:cs typeface="Roboto Lt"/>
              </a:rPr>
              <a:t>De</a:t>
            </a:r>
            <a:r>
              <a:rPr spc="5" dirty="0">
                <a:latin typeface="Roboto Lt"/>
                <a:cs typeface="Roboto Lt"/>
              </a:rPr>
              <a:t>e</a:t>
            </a:r>
            <a:r>
              <a:rPr spc="-10" dirty="0">
                <a:latin typeface="Roboto Lt"/>
                <a:cs typeface="Roboto Lt"/>
              </a:rPr>
              <a:t>p </a:t>
            </a:r>
            <a:r>
              <a:rPr dirty="0">
                <a:latin typeface="Roboto Lt"/>
                <a:cs typeface="Roboto Lt"/>
              </a:rPr>
              <a:t>Le</a:t>
            </a:r>
            <a:r>
              <a:rPr spc="-5" dirty="0">
                <a:latin typeface="Roboto Lt"/>
                <a:cs typeface="Roboto Lt"/>
              </a:rPr>
              <a:t>a</a:t>
            </a:r>
            <a:r>
              <a:rPr spc="-15" dirty="0">
                <a:latin typeface="Roboto Lt"/>
                <a:cs typeface="Roboto Lt"/>
              </a:rPr>
              <a:t>r</a:t>
            </a:r>
            <a:r>
              <a:rPr spc="-20" dirty="0">
                <a:latin typeface="Roboto Lt"/>
                <a:cs typeface="Roboto Lt"/>
              </a:rPr>
              <a:t>n</a:t>
            </a:r>
            <a:r>
              <a:rPr spc="-5" dirty="0">
                <a:latin typeface="Roboto Lt"/>
                <a:cs typeface="Roboto Lt"/>
              </a:rPr>
              <a:t>i</a:t>
            </a:r>
            <a:r>
              <a:rPr spc="-20" dirty="0">
                <a:latin typeface="Roboto Lt"/>
                <a:cs typeface="Roboto Lt"/>
              </a:rPr>
              <a:t>n</a:t>
            </a:r>
            <a:r>
              <a:rPr dirty="0">
                <a:latin typeface="Roboto Lt"/>
                <a:cs typeface="Roboto Lt"/>
              </a:rPr>
              <a:t>g</a:t>
            </a:r>
            <a:r>
              <a:rPr spc="5" dirty="0">
                <a:latin typeface="Roboto Lt"/>
                <a:cs typeface="Roboto Lt"/>
              </a:rPr>
              <a:t> </a:t>
            </a:r>
            <a:r>
              <a:rPr spc="-280" dirty="0">
                <a:latin typeface="Roboto Lt"/>
                <a:cs typeface="Roboto Lt"/>
              </a:rPr>
              <a:t>-</a:t>
            </a:r>
            <a:r>
              <a:rPr spc="5" dirty="0">
                <a:latin typeface="Roboto Lt"/>
                <a:cs typeface="Roboto Lt"/>
              </a:rPr>
              <a:t> </a:t>
            </a:r>
            <a:r>
              <a:rPr spc="-15" dirty="0">
                <a:latin typeface="Roboto Lt"/>
                <a:cs typeface="Roboto Lt"/>
              </a:rPr>
              <a:t>Bas</a:t>
            </a:r>
            <a:r>
              <a:rPr dirty="0">
                <a:latin typeface="Roboto Lt"/>
                <a:cs typeface="Roboto Lt"/>
              </a:rPr>
              <a:t>i</a:t>
            </a:r>
            <a:r>
              <a:rPr spc="-5" dirty="0">
                <a:latin typeface="Roboto Lt"/>
                <a:cs typeface="Roboto Lt"/>
              </a:rPr>
              <a:t>c</a:t>
            </a:r>
            <a:r>
              <a:rPr spc="-10" dirty="0">
                <a:latin typeface="Roboto Lt"/>
                <a:cs typeface="Roboto Lt"/>
              </a:rPr>
              <a:t>s</a:t>
            </a:r>
          </a:p>
          <a:p>
            <a:pPr marL="12700">
              <a:lnSpc>
                <a:spcPct val="100000"/>
              </a:lnSpc>
              <a:spcBef>
                <a:spcPts val="345"/>
              </a:spcBef>
            </a:pPr>
            <a:r>
              <a:rPr sz="1600" spc="-5" dirty="0"/>
              <a:t>The</a:t>
            </a:r>
            <a:r>
              <a:rPr sz="1600" spc="-30" dirty="0"/>
              <a:t> </a:t>
            </a:r>
            <a:r>
              <a:rPr sz="1600" spc="-5" dirty="0"/>
              <a:t>Training</a:t>
            </a:r>
            <a:r>
              <a:rPr sz="1600" spc="-35" dirty="0"/>
              <a:t> </a:t>
            </a:r>
            <a:r>
              <a:rPr sz="1600" spc="5" dirty="0"/>
              <a:t>Process</a:t>
            </a:r>
            <a:endParaRPr sz="1600"/>
          </a:p>
        </p:txBody>
      </p:sp>
      <p:grpSp>
        <p:nvGrpSpPr>
          <p:cNvPr id="3" name="object 3"/>
          <p:cNvGrpSpPr/>
          <p:nvPr/>
        </p:nvGrpSpPr>
        <p:grpSpPr>
          <a:xfrm>
            <a:off x="664463" y="1527047"/>
            <a:ext cx="7816215" cy="4768215"/>
            <a:chOff x="664463" y="1527047"/>
            <a:chExt cx="7816215" cy="4768215"/>
          </a:xfrm>
        </p:grpSpPr>
        <p:pic>
          <p:nvPicPr>
            <p:cNvPr id="4" name="object 4"/>
            <p:cNvPicPr/>
            <p:nvPr/>
          </p:nvPicPr>
          <p:blipFill>
            <a:blip r:embed="rId2" cstate="print"/>
            <a:stretch>
              <a:fillRect/>
            </a:stretch>
          </p:blipFill>
          <p:spPr>
            <a:xfrm>
              <a:off x="664463" y="1527047"/>
              <a:ext cx="7815833" cy="4767833"/>
            </a:xfrm>
            <a:prstGeom prst="rect">
              <a:avLst/>
            </a:prstGeom>
          </p:spPr>
        </p:pic>
        <p:sp>
          <p:nvSpPr>
            <p:cNvPr id="5" name="object 5"/>
            <p:cNvSpPr/>
            <p:nvPr/>
          </p:nvSpPr>
          <p:spPr>
            <a:xfrm>
              <a:off x="720851" y="1559051"/>
              <a:ext cx="7705725" cy="4657725"/>
            </a:xfrm>
            <a:custGeom>
              <a:avLst/>
              <a:gdLst/>
              <a:ahLst/>
              <a:cxnLst/>
              <a:rect l="l" t="t" r="r" b="b"/>
              <a:pathLst>
                <a:path w="7705725" h="4657725">
                  <a:moveTo>
                    <a:pt x="7705344" y="0"/>
                  </a:moveTo>
                  <a:lnTo>
                    <a:pt x="0" y="0"/>
                  </a:lnTo>
                  <a:lnTo>
                    <a:pt x="0" y="4657344"/>
                  </a:lnTo>
                  <a:lnTo>
                    <a:pt x="7705344" y="4657344"/>
                  </a:lnTo>
                  <a:lnTo>
                    <a:pt x="7705344" y="0"/>
                  </a:lnTo>
                  <a:close/>
                </a:path>
              </a:pathLst>
            </a:custGeom>
            <a:solidFill>
              <a:srgbClr val="FFFFFF"/>
            </a:solidFill>
          </p:spPr>
          <p:txBody>
            <a:bodyPr wrap="square" lIns="0" tIns="0" rIns="0" bIns="0" rtlCol="0"/>
            <a:lstStyle/>
            <a:p>
              <a:endParaRPr>
                <a:solidFill>
                  <a:prstClr val="black"/>
                </a:solidFill>
              </a:endParaRPr>
            </a:p>
          </p:txBody>
        </p:sp>
        <p:sp>
          <p:nvSpPr>
            <p:cNvPr id="6" name="object 6"/>
            <p:cNvSpPr/>
            <p:nvPr/>
          </p:nvSpPr>
          <p:spPr>
            <a:xfrm>
              <a:off x="720851" y="1559051"/>
              <a:ext cx="7705725" cy="4657725"/>
            </a:xfrm>
            <a:custGeom>
              <a:avLst/>
              <a:gdLst/>
              <a:ahLst/>
              <a:cxnLst/>
              <a:rect l="l" t="t" r="r" b="b"/>
              <a:pathLst>
                <a:path w="7705725" h="4657725">
                  <a:moveTo>
                    <a:pt x="0" y="4657344"/>
                  </a:moveTo>
                  <a:lnTo>
                    <a:pt x="7705344" y="4657344"/>
                  </a:lnTo>
                  <a:lnTo>
                    <a:pt x="7705344" y="0"/>
                  </a:lnTo>
                  <a:lnTo>
                    <a:pt x="0" y="0"/>
                  </a:lnTo>
                  <a:lnTo>
                    <a:pt x="0" y="4657344"/>
                  </a:lnTo>
                  <a:close/>
                </a:path>
              </a:pathLst>
            </a:custGeom>
            <a:ln w="3175">
              <a:solidFill>
                <a:srgbClr val="D9D9D9"/>
              </a:solidFill>
            </a:ln>
          </p:spPr>
          <p:txBody>
            <a:bodyPr wrap="square" lIns="0" tIns="0" rIns="0" bIns="0" rtlCol="0"/>
            <a:lstStyle/>
            <a:p>
              <a:endParaRPr>
                <a:solidFill>
                  <a:prstClr val="black"/>
                </a:solidFill>
              </a:endParaRPr>
            </a:p>
          </p:txBody>
        </p:sp>
        <p:pic>
          <p:nvPicPr>
            <p:cNvPr id="7" name="object 7"/>
            <p:cNvPicPr/>
            <p:nvPr/>
          </p:nvPicPr>
          <p:blipFill>
            <a:blip r:embed="rId3" cstate="print"/>
            <a:stretch>
              <a:fillRect/>
            </a:stretch>
          </p:blipFill>
          <p:spPr>
            <a:xfrm>
              <a:off x="4992623" y="1886711"/>
              <a:ext cx="2113026" cy="1405889"/>
            </a:xfrm>
            <a:prstGeom prst="rect">
              <a:avLst/>
            </a:prstGeom>
          </p:spPr>
        </p:pic>
      </p:grpSp>
      <p:sp>
        <p:nvSpPr>
          <p:cNvPr id="8" name="object 8"/>
          <p:cNvSpPr txBox="1"/>
          <p:nvPr/>
        </p:nvSpPr>
        <p:spPr>
          <a:xfrm>
            <a:off x="5049011" y="1918716"/>
            <a:ext cx="2002789" cy="1295400"/>
          </a:xfrm>
          <a:prstGeom prst="rect">
            <a:avLst/>
          </a:prstGeom>
          <a:solidFill>
            <a:srgbClr val="4AACC5"/>
          </a:solidFill>
          <a:ln w="3175">
            <a:solidFill>
              <a:srgbClr val="BEBEBE"/>
            </a:solidFill>
          </a:ln>
        </p:spPr>
        <p:txBody>
          <a:bodyPr vert="horz" wrap="square" lIns="0" tIns="3175" rIns="0" bIns="0" rtlCol="0">
            <a:spAutoFit/>
          </a:bodyPr>
          <a:lstStyle/>
          <a:p>
            <a:pPr>
              <a:spcBef>
                <a:spcPts val="25"/>
              </a:spcBef>
            </a:pPr>
            <a:endParaRPr sz="2150">
              <a:solidFill>
                <a:prstClr val="black"/>
              </a:solidFill>
              <a:latin typeface="Times New Roman"/>
              <a:cs typeface="Times New Roman"/>
            </a:endParaRPr>
          </a:p>
          <a:p>
            <a:pPr marL="280670" marR="274320" indent="-3810" algn="ctr"/>
            <a:r>
              <a:rPr sz="1400" spc="-15" dirty="0">
                <a:solidFill>
                  <a:srgbClr val="FFFFFF"/>
                </a:solidFill>
                <a:latin typeface="Roboto Lt"/>
                <a:cs typeface="Roboto Lt"/>
              </a:rPr>
              <a:t>Forward</a:t>
            </a:r>
            <a:r>
              <a:rPr sz="1400" spc="40" dirty="0">
                <a:solidFill>
                  <a:srgbClr val="FFFFFF"/>
                </a:solidFill>
                <a:latin typeface="Roboto Lt"/>
                <a:cs typeface="Roboto Lt"/>
              </a:rPr>
              <a:t> </a:t>
            </a:r>
            <a:r>
              <a:rPr sz="1400" spc="-15" dirty="0">
                <a:solidFill>
                  <a:srgbClr val="FFFFFF"/>
                </a:solidFill>
                <a:latin typeface="Roboto Lt"/>
                <a:cs typeface="Roboto Lt"/>
              </a:rPr>
              <a:t>it </a:t>
            </a:r>
            <a:r>
              <a:rPr sz="1400" spc="-20" dirty="0">
                <a:solidFill>
                  <a:srgbClr val="FFFFFF"/>
                </a:solidFill>
                <a:latin typeface="Roboto Lt"/>
                <a:cs typeface="Roboto Lt"/>
              </a:rPr>
              <a:t>trough </a:t>
            </a:r>
            <a:r>
              <a:rPr sz="1400" spc="-15" dirty="0">
                <a:solidFill>
                  <a:srgbClr val="FFFFFF"/>
                </a:solidFill>
                <a:latin typeface="Roboto Lt"/>
                <a:cs typeface="Roboto Lt"/>
              </a:rPr>
              <a:t> the</a:t>
            </a:r>
            <a:r>
              <a:rPr sz="1400" spc="-20" dirty="0">
                <a:solidFill>
                  <a:srgbClr val="FFFFFF"/>
                </a:solidFill>
                <a:latin typeface="Roboto Lt"/>
                <a:cs typeface="Roboto Lt"/>
              </a:rPr>
              <a:t> </a:t>
            </a:r>
            <a:r>
              <a:rPr sz="1400" spc="-15" dirty="0">
                <a:solidFill>
                  <a:srgbClr val="FFFFFF"/>
                </a:solidFill>
                <a:latin typeface="Roboto Lt"/>
                <a:cs typeface="Roboto Lt"/>
              </a:rPr>
              <a:t>network</a:t>
            </a:r>
            <a:r>
              <a:rPr sz="1400" spc="30" dirty="0">
                <a:solidFill>
                  <a:srgbClr val="FFFFFF"/>
                </a:solidFill>
                <a:latin typeface="Roboto Lt"/>
                <a:cs typeface="Roboto Lt"/>
              </a:rPr>
              <a:t> </a:t>
            </a:r>
            <a:r>
              <a:rPr sz="1400" spc="-15" dirty="0">
                <a:solidFill>
                  <a:srgbClr val="FFFFFF"/>
                </a:solidFill>
                <a:latin typeface="Roboto Lt"/>
                <a:cs typeface="Roboto Lt"/>
              </a:rPr>
              <a:t>to </a:t>
            </a:r>
            <a:r>
              <a:rPr sz="1400" spc="-5" dirty="0">
                <a:solidFill>
                  <a:srgbClr val="FFFFFF"/>
                </a:solidFill>
                <a:latin typeface="Roboto Lt"/>
                <a:cs typeface="Roboto Lt"/>
              </a:rPr>
              <a:t>get </a:t>
            </a:r>
            <a:r>
              <a:rPr sz="1400" spc="-335" dirty="0">
                <a:solidFill>
                  <a:srgbClr val="FFFFFF"/>
                </a:solidFill>
                <a:latin typeface="Roboto Lt"/>
                <a:cs typeface="Roboto Lt"/>
              </a:rPr>
              <a:t> </a:t>
            </a:r>
            <a:r>
              <a:rPr sz="1400" spc="-10" dirty="0">
                <a:solidFill>
                  <a:srgbClr val="FFFFFF"/>
                </a:solidFill>
                <a:latin typeface="Roboto Lt"/>
                <a:cs typeface="Roboto Lt"/>
              </a:rPr>
              <a:t>predictions</a:t>
            </a:r>
            <a:endParaRPr sz="1400">
              <a:solidFill>
                <a:prstClr val="black"/>
              </a:solidFill>
              <a:latin typeface="Roboto Lt"/>
              <a:cs typeface="Roboto Lt"/>
            </a:endParaRPr>
          </a:p>
        </p:txBody>
      </p:sp>
      <p:grpSp>
        <p:nvGrpSpPr>
          <p:cNvPr id="9" name="object 9"/>
          <p:cNvGrpSpPr/>
          <p:nvPr/>
        </p:nvGrpSpPr>
        <p:grpSpPr>
          <a:xfrm>
            <a:off x="1969007" y="1886711"/>
            <a:ext cx="2131695" cy="1405890"/>
            <a:chOff x="1969007" y="1886711"/>
            <a:chExt cx="2131695" cy="1405890"/>
          </a:xfrm>
        </p:grpSpPr>
        <p:pic>
          <p:nvPicPr>
            <p:cNvPr id="10" name="object 10"/>
            <p:cNvPicPr/>
            <p:nvPr/>
          </p:nvPicPr>
          <p:blipFill>
            <a:blip r:embed="rId4" cstate="print"/>
            <a:stretch>
              <a:fillRect/>
            </a:stretch>
          </p:blipFill>
          <p:spPr>
            <a:xfrm>
              <a:off x="1969007" y="1886711"/>
              <a:ext cx="2131314" cy="1405889"/>
            </a:xfrm>
            <a:prstGeom prst="rect">
              <a:avLst/>
            </a:prstGeom>
          </p:spPr>
        </p:pic>
        <p:sp>
          <p:nvSpPr>
            <p:cNvPr id="11" name="object 11"/>
            <p:cNvSpPr/>
            <p:nvPr/>
          </p:nvSpPr>
          <p:spPr>
            <a:xfrm>
              <a:off x="2025395" y="1918715"/>
              <a:ext cx="2021205" cy="1295400"/>
            </a:xfrm>
            <a:custGeom>
              <a:avLst/>
              <a:gdLst/>
              <a:ahLst/>
              <a:cxnLst/>
              <a:rect l="l" t="t" r="r" b="b"/>
              <a:pathLst>
                <a:path w="2021204" h="1295400">
                  <a:moveTo>
                    <a:pt x="2020824" y="0"/>
                  </a:moveTo>
                  <a:lnTo>
                    <a:pt x="0" y="0"/>
                  </a:lnTo>
                  <a:lnTo>
                    <a:pt x="0" y="1295400"/>
                  </a:lnTo>
                  <a:lnTo>
                    <a:pt x="2020824" y="1295400"/>
                  </a:lnTo>
                  <a:lnTo>
                    <a:pt x="2020824" y="0"/>
                  </a:lnTo>
                  <a:close/>
                </a:path>
              </a:pathLst>
            </a:custGeom>
            <a:solidFill>
              <a:srgbClr val="4AACC5"/>
            </a:solidFill>
          </p:spPr>
          <p:txBody>
            <a:bodyPr wrap="square" lIns="0" tIns="0" rIns="0" bIns="0" rtlCol="0"/>
            <a:lstStyle/>
            <a:p>
              <a:endParaRPr>
                <a:solidFill>
                  <a:prstClr val="black"/>
                </a:solidFill>
              </a:endParaRPr>
            </a:p>
          </p:txBody>
        </p:sp>
        <p:pic>
          <p:nvPicPr>
            <p:cNvPr id="12" name="object 12"/>
            <p:cNvPicPr/>
            <p:nvPr/>
          </p:nvPicPr>
          <p:blipFill>
            <a:blip r:embed="rId5" cstate="print"/>
            <a:stretch>
              <a:fillRect/>
            </a:stretch>
          </p:blipFill>
          <p:spPr>
            <a:xfrm>
              <a:off x="2857245" y="2235453"/>
              <a:ext cx="713232" cy="374903"/>
            </a:xfrm>
            <a:prstGeom prst="rect">
              <a:avLst/>
            </a:prstGeom>
          </p:spPr>
        </p:pic>
      </p:grpSp>
      <p:sp>
        <p:nvSpPr>
          <p:cNvPr id="13" name="object 13"/>
          <p:cNvSpPr txBox="1"/>
          <p:nvPr/>
        </p:nvSpPr>
        <p:spPr>
          <a:xfrm>
            <a:off x="2025395" y="1918716"/>
            <a:ext cx="2021205" cy="1295400"/>
          </a:xfrm>
          <a:prstGeom prst="rect">
            <a:avLst/>
          </a:prstGeom>
          <a:ln w="3175">
            <a:solidFill>
              <a:srgbClr val="BEBEBE"/>
            </a:solidFill>
          </a:ln>
        </p:spPr>
        <p:txBody>
          <a:bodyPr vert="horz" wrap="square" lIns="0" tIns="0" rIns="0" bIns="0" rtlCol="0">
            <a:spAutoFit/>
          </a:bodyPr>
          <a:lstStyle/>
          <a:p>
            <a:endParaRPr sz="1600">
              <a:solidFill>
                <a:prstClr val="black"/>
              </a:solidFill>
              <a:latin typeface="Times New Roman"/>
              <a:cs typeface="Times New Roman"/>
            </a:endParaRPr>
          </a:p>
          <a:p>
            <a:endParaRPr sz="1600">
              <a:solidFill>
                <a:prstClr val="black"/>
              </a:solidFill>
              <a:latin typeface="Times New Roman"/>
              <a:cs typeface="Times New Roman"/>
            </a:endParaRPr>
          </a:p>
          <a:p>
            <a:pPr>
              <a:spcBef>
                <a:spcPts val="10"/>
              </a:spcBef>
            </a:pPr>
            <a:endParaRPr sz="2250">
              <a:solidFill>
                <a:prstClr val="black"/>
              </a:solidFill>
              <a:latin typeface="Times New Roman"/>
              <a:cs typeface="Times New Roman"/>
            </a:endParaRPr>
          </a:p>
          <a:p>
            <a:pPr marL="200025"/>
            <a:r>
              <a:rPr sz="1400" spc="-10" dirty="0">
                <a:solidFill>
                  <a:srgbClr val="FFFFFF"/>
                </a:solidFill>
                <a:latin typeface="Roboto Lt"/>
                <a:cs typeface="Roboto Lt"/>
              </a:rPr>
              <a:t>Sample</a:t>
            </a:r>
            <a:r>
              <a:rPr sz="1400" dirty="0">
                <a:solidFill>
                  <a:srgbClr val="FFFFFF"/>
                </a:solidFill>
                <a:latin typeface="Roboto Lt"/>
                <a:cs typeface="Roboto Lt"/>
              </a:rPr>
              <a:t> </a:t>
            </a:r>
            <a:r>
              <a:rPr sz="1400" spc="-5" dirty="0">
                <a:solidFill>
                  <a:srgbClr val="FFFFFF"/>
                </a:solidFill>
                <a:latin typeface="Roboto Lt"/>
                <a:cs typeface="Roboto Lt"/>
              </a:rPr>
              <a:t>labeled</a:t>
            </a:r>
            <a:r>
              <a:rPr sz="1400" spc="10" dirty="0">
                <a:solidFill>
                  <a:srgbClr val="FFFFFF"/>
                </a:solidFill>
                <a:latin typeface="Roboto Lt"/>
                <a:cs typeface="Roboto Lt"/>
              </a:rPr>
              <a:t> </a:t>
            </a:r>
            <a:r>
              <a:rPr sz="1400" spc="-15" dirty="0">
                <a:solidFill>
                  <a:srgbClr val="FFFFFF"/>
                </a:solidFill>
                <a:latin typeface="Roboto Lt"/>
                <a:cs typeface="Roboto Lt"/>
              </a:rPr>
              <a:t>data</a:t>
            </a:r>
            <a:endParaRPr sz="1400">
              <a:solidFill>
                <a:prstClr val="black"/>
              </a:solidFill>
              <a:latin typeface="Roboto Lt"/>
              <a:cs typeface="Roboto Lt"/>
            </a:endParaRPr>
          </a:p>
        </p:txBody>
      </p:sp>
      <p:grpSp>
        <p:nvGrpSpPr>
          <p:cNvPr id="14" name="object 14"/>
          <p:cNvGrpSpPr/>
          <p:nvPr/>
        </p:nvGrpSpPr>
        <p:grpSpPr>
          <a:xfrm>
            <a:off x="4046220" y="2508504"/>
            <a:ext cx="3059430" cy="2585720"/>
            <a:chOff x="4046220" y="2508504"/>
            <a:chExt cx="3059430" cy="2585720"/>
          </a:xfrm>
        </p:grpSpPr>
        <p:sp>
          <p:nvSpPr>
            <p:cNvPr id="15" name="object 15"/>
            <p:cNvSpPr/>
            <p:nvPr/>
          </p:nvSpPr>
          <p:spPr>
            <a:xfrm>
              <a:off x="4046220" y="2508504"/>
              <a:ext cx="1002030" cy="119380"/>
            </a:xfrm>
            <a:custGeom>
              <a:avLst/>
              <a:gdLst/>
              <a:ahLst/>
              <a:cxnLst/>
              <a:rect l="l" t="t" r="r" b="b"/>
              <a:pathLst>
                <a:path w="1002029" h="119380">
                  <a:moveTo>
                    <a:pt x="883030" y="0"/>
                  </a:moveTo>
                  <a:lnTo>
                    <a:pt x="883030" y="118872"/>
                  </a:lnTo>
                  <a:lnTo>
                    <a:pt x="962278" y="79248"/>
                  </a:lnTo>
                  <a:lnTo>
                    <a:pt x="902842" y="79248"/>
                  </a:lnTo>
                  <a:lnTo>
                    <a:pt x="902842" y="39624"/>
                  </a:lnTo>
                  <a:lnTo>
                    <a:pt x="962278" y="39624"/>
                  </a:lnTo>
                  <a:lnTo>
                    <a:pt x="883030" y="0"/>
                  </a:lnTo>
                  <a:close/>
                </a:path>
                <a:path w="1002029" h="119380">
                  <a:moveTo>
                    <a:pt x="883030" y="39624"/>
                  </a:moveTo>
                  <a:lnTo>
                    <a:pt x="0" y="39624"/>
                  </a:lnTo>
                  <a:lnTo>
                    <a:pt x="0" y="79248"/>
                  </a:lnTo>
                  <a:lnTo>
                    <a:pt x="883030" y="79248"/>
                  </a:lnTo>
                  <a:lnTo>
                    <a:pt x="883030" y="39624"/>
                  </a:lnTo>
                  <a:close/>
                </a:path>
                <a:path w="1002029" h="119380">
                  <a:moveTo>
                    <a:pt x="962278" y="39624"/>
                  </a:moveTo>
                  <a:lnTo>
                    <a:pt x="902842" y="39624"/>
                  </a:lnTo>
                  <a:lnTo>
                    <a:pt x="902842" y="79248"/>
                  </a:lnTo>
                  <a:lnTo>
                    <a:pt x="962278" y="79248"/>
                  </a:lnTo>
                  <a:lnTo>
                    <a:pt x="1001902" y="59436"/>
                  </a:lnTo>
                  <a:lnTo>
                    <a:pt x="962278" y="39624"/>
                  </a:lnTo>
                  <a:close/>
                </a:path>
              </a:pathLst>
            </a:custGeom>
            <a:solidFill>
              <a:srgbClr val="4AACC5"/>
            </a:solidFill>
          </p:spPr>
          <p:txBody>
            <a:bodyPr wrap="square" lIns="0" tIns="0" rIns="0" bIns="0" rtlCol="0"/>
            <a:lstStyle/>
            <a:p>
              <a:endParaRPr>
                <a:solidFill>
                  <a:prstClr val="black"/>
                </a:solidFill>
              </a:endParaRPr>
            </a:p>
          </p:txBody>
        </p:sp>
        <p:pic>
          <p:nvPicPr>
            <p:cNvPr id="16" name="object 16"/>
            <p:cNvPicPr/>
            <p:nvPr/>
          </p:nvPicPr>
          <p:blipFill>
            <a:blip r:embed="rId6" cstate="print"/>
            <a:stretch>
              <a:fillRect/>
            </a:stretch>
          </p:blipFill>
          <p:spPr>
            <a:xfrm>
              <a:off x="4992624" y="3685032"/>
              <a:ext cx="2113026" cy="1408938"/>
            </a:xfrm>
            <a:prstGeom prst="rect">
              <a:avLst/>
            </a:prstGeom>
          </p:spPr>
        </p:pic>
      </p:grpSp>
      <p:sp>
        <p:nvSpPr>
          <p:cNvPr id="17" name="object 17"/>
          <p:cNvSpPr txBox="1"/>
          <p:nvPr/>
        </p:nvSpPr>
        <p:spPr>
          <a:xfrm>
            <a:off x="5049011" y="3717035"/>
            <a:ext cx="2002789" cy="1298575"/>
          </a:xfrm>
          <a:prstGeom prst="rect">
            <a:avLst/>
          </a:prstGeom>
          <a:solidFill>
            <a:srgbClr val="4AACC5"/>
          </a:solidFill>
          <a:ln w="3175">
            <a:solidFill>
              <a:srgbClr val="BEBEBE"/>
            </a:solidFill>
          </a:ln>
        </p:spPr>
        <p:txBody>
          <a:bodyPr vert="horz" wrap="square" lIns="0" tIns="0" rIns="0" bIns="0" rtlCol="0">
            <a:spAutoFit/>
          </a:bodyPr>
          <a:lstStyle/>
          <a:p>
            <a:endParaRPr sz="1600">
              <a:solidFill>
                <a:prstClr val="black"/>
              </a:solidFill>
              <a:latin typeface="Times New Roman"/>
              <a:cs typeface="Times New Roman"/>
            </a:endParaRPr>
          </a:p>
          <a:p>
            <a:pPr>
              <a:spcBef>
                <a:spcPts val="20"/>
              </a:spcBef>
            </a:pPr>
            <a:endParaRPr sz="1300">
              <a:solidFill>
                <a:prstClr val="black"/>
              </a:solidFill>
              <a:latin typeface="Times New Roman"/>
              <a:cs typeface="Times New Roman"/>
            </a:endParaRPr>
          </a:p>
          <a:p>
            <a:pPr marL="616585" marR="396875" indent="-213360">
              <a:spcBef>
                <a:spcPts val="5"/>
              </a:spcBef>
            </a:pPr>
            <a:r>
              <a:rPr sz="1400" spc="-10" dirty="0">
                <a:solidFill>
                  <a:srgbClr val="FFFFFF"/>
                </a:solidFill>
                <a:latin typeface="Roboto Lt"/>
                <a:cs typeface="Roboto Lt"/>
              </a:rPr>
              <a:t>B</a:t>
            </a:r>
            <a:r>
              <a:rPr sz="1400" spc="-20" dirty="0">
                <a:solidFill>
                  <a:srgbClr val="FFFFFF"/>
                </a:solidFill>
                <a:latin typeface="Roboto Lt"/>
                <a:cs typeface="Roboto Lt"/>
              </a:rPr>
              <a:t>a</a:t>
            </a:r>
            <a:r>
              <a:rPr sz="1400" spc="-10" dirty="0">
                <a:solidFill>
                  <a:srgbClr val="FFFFFF"/>
                </a:solidFill>
                <a:latin typeface="Roboto Lt"/>
                <a:cs typeface="Roboto Lt"/>
              </a:rPr>
              <a:t>c</a:t>
            </a:r>
            <a:r>
              <a:rPr sz="1400" spc="-20" dirty="0">
                <a:solidFill>
                  <a:srgbClr val="FFFFFF"/>
                </a:solidFill>
                <a:latin typeface="Roboto Lt"/>
                <a:cs typeface="Roboto Lt"/>
              </a:rPr>
              <a:t>k</a:t>
            </a:r>
            <a:r>
              <a:rPr sz="1400" spc="-5" dirty="0">
                <a:solidFill>
                  <a:srgbClr val="FFFFFF"/>
                </a:solidFill>
                <a:latin typeface="Roboto Lt"/>
                <a:cs typeface="Roboto Lt"/>
              </a:rPr>
              <a:t>p</a:t>
            </a:r>
            <a:r>
              <a:rPr sz="1400" spc="-15" dirty="0">
                <a:solidFill>
                  <a:srgbClr val="FFFFFF"/>
                </a:solidFill>
                <a:latin typeface="Roboto Lt"/>
                <a:cs typeface="Roboto Lt"/>
              </a:rPr>
              <a:t>r</a:t>
            </a:r>
            <a:r>
              <a:rPr sz="1400" spc="-10" dirty="0">
                <a:solidFill>
                  <a:srgbClr val="FFFFFF"/>
                </a:solidFill>
                <a:latin typeface="Roboto Lt"/>
                <a:cs typeface="Roboto Lt"/>
              </a:rPr>
              <a:t>o</a:t>
            </a:r>
            <a:r>
              <a:rPr sz="1400" dirty="0">
                <a:solidFill>
                  <a:srgbClr val="FFFFFF"/>
                </a:solidFill>
                <a:latin typeface="Roboto Lt"/>
                <a:cs typeface="Roboto Lt"/>
              </a:rPr>
              <a:t>p</a:t>
            </a:r>
            <a:r>
              <a:rPr sz="1400" spc="-20" dirty="0">
                <a:solidFill>
                  <a:srgbClr val="FFFFFF"/>
                </a:solidFill>
                <a:latin typeface="Roboto Lt"/>
                <a:cs typeface="Roboto Lt"/>
              </a:rPr>
              <a:t>a</a:t>
            </a:r>
            <a:r>
              <a:rPr sz="1400" spc="-10" dirty="0">
                <a:solidFill>
                  <a:srgbClr val="FFFFFF"/>
                </a:solidFill>
                <a:latin typeface="Roboto Lt"/>
                <a:cs typeface="Roboto Lt"/>
              </a:rPr>
              <a:t>g</a:t>
            </a:r>
            <a:r>
              <a:rPr sz="1400" spc="-20" dirty="0">
                <a:solidFill>
                  <a:srgbClr val="FFFFFF"/>
                </a:solidFill>
                <a:latin typeface="Roboto Lt"/>
                <a:cs typeface="Roboto Lt"/>
              </a:rPr>
              <a:t>a</a:t>
            </a:r>
            <a:r>
              <a:rPr sz="1400" spc="-30" dirty="0">
                <a:solidFill>
                  <a:srgbClr val="FFFFFF"/>
                </a:solidFill>
                <a:latin typeface="Roboto Lt"/>
                <a:cs typeface="Roboto Lt"/>
              </a:rPr>
              <a:t>t</a:t>
            </a:r>
            <a:r>
              <a:rPr sz="1400" spc="5" dirty="0">
                <a:solidFill>
                  <a:srgbClr val="FFFFFF"/>
                </a:solidFill>
                <a:latin typeface="Roboto Lt"/>
                <a:cs typeface="Roboto Lt"/>
              </a:rPr>
              <a:t>e  </a:t>
            </a:r>
            <a:r>
              <a:rPr sz="1400" spc="-15" dirty="0">
                <a:solidFill>
                  <a:srgbClr val="FFFFFF"/>
                </a:solidFill>
                <a:latin typeface="Roboto Lt"/>
                <a:cs typeface="Roboto Lt"/>
              </a:rPr>
              <a:t>the</a:t>
            </a:r>
            <a:r>
              <a:rPr sz="1400" spc="-10" dirty="0">
                <a:solidFill>
                  <a:srgbClr val="FFFFFF"/>
                </a:solidFill>
                <a:latin typeface="Roboto Lt"/>
                <a:cs typeface="Roboto Lt"/>
              </a:rPr>
              <a:t> errors</a:t>
            </a:r>
            <a:endParaRPr sz="1400">
              <a:solidFill>
                <a:prstClr val="black"/>
              </a:solidFill>
              <a:latin typeface="Roboto Lt"/>
              <a:cs typeface="Roboto Lt"/>
            </a:endParaRPr>
          </a:p>
        </p:txBody>
      </p:sp>
      <p:pic>
        <p:nvPicPr>
          <p:cNvPr id="18" name="object 18"/>
          <p:cNvPicPr/>
          <p:nvPr/>
        </p:nvPicPr>
        <p:blipFill>
          <a:blip r:embed="rId7" cstate="print"/>
          <a:stretch>
            <a:fillRect/>
          </a:stretch>
        </p:blipFill>
        <p:spPr>
          <a:xfrm>
            <a:off x="1990344" y="3685032"/>
            <a:ext cx="2109978" cy="1408938"/>
          </a:xfrm>
          <a:prstGeom prst="rect">
            <a:avLst/>
          </a:prstGeom>
        </p:spPr>
      </p:pic>
      <p:sp>
        <p:nvSpPr>
          <p:cNvPr id="19" name="object 19"/>
          <p:cNvSpPr txBox="1"/>
          <p:nvPr/>
        </p:nvSpPr>
        <p:spPr>
          <a:xfrm>
            <a:off x="2046732" y="3717035"/>
            <a:ext cx="1999614" cy="1298575"/>
          </a:xfrm>
          <a:prstGeom prst="rect">
            <a:avLst/>
          </a:prstGeom>
          <a:solidFill>
            <a:srgbClr val="4AACC5"/>
          </a:solidFill>
          <a:ln w="3175">
            <a:solidFill>
              <a:srgbClr val="BEBEBE"/>
            </a:solidFill>
          </a:ln>
        </p:spPr>
        <p:txBody>
          <a:bodyPr vert="horz" wrap="square" lIns="0" tIns="0" rIns="0" bIns="0" rtlCol="0">
            <a:spAutoFit/>
          </a:bodyPr>
          <a:lstStyle/>
          <a:p>
            <a:endParaRPr sz="1600">
              <a:solidFill>
                <a:prstClr val="black"/>
              </a:solidFill>
              <a:latin typeface="Times New Roman"/>
              <a:cs typeface="Times New Roman"/>
            </a:endParaRPr>
          </a:p>
          <a:p>
            <a:pPr>
              <a:spcBef>
                <a:spcPts val="20"/>
              </a:spcBef>
            </a:pPr>
            <a:endParaRPr sz="1300">
              <a:solidFill>
                <a:prstClr val="black"/>
              </a:solidFill>
              <a:latin typeface="Times New Roman"/>
              <a:cs typeface="Times New Roman"/>
            </a:endParaRPr>
          </a:p>
          <a:p>
            <a:pPr marL="224154" marR="215265" indent="341630">
              <a:spcBef>
                <a:spcPts val="5"/>
              </a:spcBef>
            </a:pPr>
            <a:r>
              <a:rPr sz="1400" spc="-15" dirty="0">
                <a:solidFill>
                  <a:srgbClr val="FFFFFF"/>
                </a:solidFill>
                <a:latin typeface="Roboto Lt"/>
                <a:cs typeface="Roboto Lt"/>
              </a:rPr>
              <a:t>Update</a:t>
            </a:r>
            <a:r>
              <a:rPr sz="1400" spc="15" dirty="0">
                <a:solidFill>
                  <a:srgbClr val="FFFFFF"/>
                </a:solidFill>
                <a:latin typeface="Roboto Lt"/>
                <a:cs typeface="Roboto Lt"/>
              </a:rPr>
              <a:t> </a:t>
            </a:r>
            <a:r>
              <a:rPr sz="1400" spc="-15" dirty="0">
                <a:solidFill>
                  <a:srgbClr val="FFFFFF"/>
                </a:solidFill>
                <a:latin typeface="Roboto Lt"/>
                <a:cs typeface="Roboto Lt"/>
              </a:rPr>
              <a:t>the </a:t>
            </a:r>
            <a:r>
              <a:rPr sz="1400" spc="-10" dirty="0">
                <a:solidFill>
                  <a:srgbClr val="FFFFFF"/>
                </a:solidFill>
                <a:latin typeface="Roboto Lt"/>
                <a:cs typeface="Roboto Lt"/>
              </a:rPr>
              <a:t> </a:t>
            </a:r>
            <a:r>
              <a:rPr sz="1400" spc="-15" dirty="0">
                <a:solidFill>
                  <a:srgbClr val="FFFFFF"/>
                </a:solidFill>
                <a:latin typeface="Roboto Lt"/>
                <a:cs typeface="Roboto Lt"/>
              </a:rPr>
              <a:t>connection</a:t>
            </a:r>
            <a:r>
              <a:rPr sz="1400" spc="40" dirty="0">
                <a:solidFill>
                  <a:srgbClr val="FFFFFF"/>
                </a:solidFill>
                <a:latin typeface="Roboto Lt"/>
                <a:cs typeface="Roboto Lt"/>
              </a:rPr>
              <a:t> </a:t>
            </a:r>
            <a:r>
              <a:rPr sz="1400" spc="-15" dirty="0">
                <a:solidFill>
                  <a:srgbClr val="FFFFFF"/>
                </a:solidFill>
                <a:latin typeface="Roboto Lt"/>
                <a:cs typeface="Roboto Lt"/>
              </a:rPr>
              <a:t>weights</a:t>
            </a:r>
            <a:endParaRPr sz="1400">
              <a:solidFill>
                <a:prstClr val="black"/>
              </a:solidFill>
              <a:latin typeface="Roboto Lt"/>
              <a:cs typeface="Roboto Lt"/>
            </a:endParaRPr>
          </a:p>
        </p:txBody>
      </p:sp>
      <p:sp>
        <p:nvSpPr>
          <p:cNvPr id="20" name="object 20"/>
          <p:cNvSpPr/>
          <p:nvPr/>
        </p:nvSpPr>
        <p:spPr>
          <a:xfrm>
            <a:off x="2980436" y="3214115"/>
            <a:ext cx="3128010" cy="1211580"/>
          </a:xfrm>
          <a:custGeom>
            <a:avLst/>
            <a:gdLst/>
            <a:ahLst/>
            <a:cxnLst/>
            <a:rect l="l" t="t" r="r" b="b"/>
            <a:pathLst>
              <a:path w="3128010" h="1211579">
                <a:moveTo>
                  <a:pt x="118872" y="117602"/>
                </a:moveTo>
                <a:lnTo>
                  <a:pt x="108826" y="98552"/>
                </a:lnTo>
                <a:lnTo>
                  <a:pt x="56896" y="0"/>
                </a:lnTo>
                <a:lnTo>
                  <a:pt x="0" y="120142"/>
                </a:lnTo>
                <a:lnTo>
                  <a:pt x="39662" y="119303"/>
                </a:lnTo>
                <a:lnTo>
                  <a:pt x="47879" y="504444"/>
                </a:lnTo>
                <a:lnTo>
                  <a:pt x="87503" y="503682"/>
                </a:lnTo>
                <a:lnTo>
                  <a:pt x="79286" y="118452"/>
                </a:lnTo>
                <a:lnTo>
                  <a:pt x="118872" y="117602"/>
                </a:lnTo>
                <a:close/>
              </a:path>
              <a:path w="3128010" h="1211579">
                <a:moveTo>
                  <a:pt x="2067687" y="1132332"/>
                </a:moveTo>
                <a:lnTo>
                  <a:pt x="1184656" y="1132332"/>
                </a:lnTo>
                <a:lnTo>
                  <a:pt x="1184656" y="1092708"/>
                </a:lnTo>
                <a:lnTo>
                  <a:pt x="1065784" y="1152144"/>
                </a:lnTo>
                <a:lnTo>
                  <a:pt x="1184656" y="1211580"/>
                </a:lnTo>
                <a:lnTo>
                  <a:pt x="1184656" y="1171956"/>
                </a:lnTo>
                <a:lnTo>
                  <a:pt x="2067687" y="1171956"/>
                </a:lnTo>
                <a:lnTo>
                  <a:pt x="2067687" y="1132332"/>
                </a:lnTo>
                <a:close/>
              </a:path>
              <a:path w="3128010" h="1211579">
                <a:moveTo>
                  <a:pt x="3127756" y="385203"/>
                </a:moveTo>
                <a:lnTo>
                  <a:pt x="3088132" y="385203"/>
                </a:lnTo>
                <a:lnTo>
                  <a:pt x="3088132" y="0"/>
                </a:lnTo>
                <a:lnTo>
                  <a:pt x="3048508" y="0"/>
                </a:lnTo>
                <a:lnTo>
                  <a:pt x="3048508" y="385203"/>
                </a:lnTo>
                <a:lnTo>
                  <a:pt x="3008884" y="385203"/>
                </a:lnTo>
                <a:lnTo>
                  <a:pt x="3068320" y="504063"/>
                </a:lnTo>
                <a:lnTo>
                  <a:pt x="3117850" y="405003"/>
                </a:lnTo>
                <a:lnTo>
                  <a:pt x="3127756" y="385203"/>
                </a:lnTo>
                <a:close/>
              </a:path>
            </a:pathLst>
          </a:custGeom>
          <a:solidFill>
            <a:srgbClr val="4AACC5"/>
          </a:solidFill>
        </p:spPr>
        <p:txBody>
          <a:bodyPr wrap="square" lIns="0" tIns="0" rIns="0" bIns="0" rtlCol="0"/>
          <a:lstStyle/>
          <a:p>
            <a:endParaRPr>
              <a:solidFill>
                <a:prstClr val="black"/>
              </a:solidFill>
            </a:endParaRPr>
          </a:p>
        </p:txBody>
      </p:sp>
      <p:sp>
        <p:nvSpPr>
          <p:cNvPr id="21" name="object 21"/>
          <p:cNvSpPr txBox="1"/>
          <p:nvPr/>
        </p:nvSpPr>
        <p:spPr>
          <a:xfrm>
            <a:off x="964488" y="5304535"/>
            <a:ext cx="7423936" cy="752129"/>
          </a:xfrm>
          <a:prstGeom prst="rect">
            <a:avLst/>
          </a:prstGeom>
        </p:spPr>
        <p:txBody>
          <a:bodyPr vert="horz" wrap="square" lIns="0" tIns="13335" rIns="0" bIns="0" rtlCol="0">
            <a:spAutoFit/>
          </a:bodyPr>
          <a:lstStyle/>
          <a:p>
            <a:pPr marL="12700" marR="5080">
              <a:spcBef>
                <a:spcPts val="105"/>
              </a:spcBef>
            </a:pPr>
            <a:r>
              <a:rPr sz="1600" spc="-5" dirty="0">
                <a:solidFill>
                  <a:srgbClr val="434343"/>
                </a:solidFill>
                <a:latin typeface="Roboto Lt"/>
                <a:cs typeface="Roboto Lt"/>
              </a:rPr>
              <a:t>Learns by </a:t>
            </a:r>
            <a:r>
              <a:rPr sz="1600" dirty="0">
                <a:solidFill>
                  <a:srgbClr val="434343"/>
                </a:solidFill>
                <a:latin typeface="Roboto Lt"/>
                <a:cs typeface="Roboto Lt"/>
              </a:rPr>
              <a:t>generating an error </a:t>
            </a:r>
            <a:r>
              <a:rPr sz="1600" spc="-5" dirty="0">
                <a:solidFill>
                  <a:srgbClr val="434343"/>
                </a:solidFill>
                <a:latin typeface="Roboto Lt"/>
                <a:cs typeface="Roboto Lt"/>
              </a:rPr>
              <a:t>signal </a:t>
            </a:r>
            <a:r>
              <a:rPr sz="1600" spc="5" dirty="0">
                <a:solidFill>
                  <a:srgbClr val="434343"/>
                </a:solidFill>
                <a:latin typeface="Roboto Lt"/>
                <a:cs typeface="Roboto Lt"/>
              </a:rPr>
              <a:t>that </a:t>
            </a:r>
            <a:r>
              <a:rPr sz="1600" dirty="0">
                <a:solidFill>
                  <a:srgbClr val="434343"/>
                </a:solidFill>
                <a:latin typeface="Roboto Lt"/>
                <a:cs typeface="Roboto Lt"/>
              </a:rPr>
              <a:t>measures the </a:t>
            </a:r>
            <a:r>
              <a:rPr sz="1600" spc="5" dirty="0">
                <a:solidFill>
                  <a:srgbClr val="434343"/>
                </a:solidFill>
                <a:latin typeface="Roboto Lt"/>
                <a:cs typeface="Roboto Lt"/>
              </a:rPr>
              <a:t>difference between </a:t>
            </a:r>
            <a:r>
              <a:rPr sz="1600" dirty="0">
                <a:solidFill>
                  <a:srgbClr val="434343"/>
                </a:solidFill>
                <a:latin typeface="Roboto Lt"/>
                <a:cs typeface="Roboto Lt"/>
              </a:rPr>
              <a:t>the </a:t>
            </a:r>
            <a:r>
              <a:rPr sz="1600" spc="-385" dirty="0">
                <a:solidFill>
                  <a:srgbClr val="434343"/>
                </a:solidFill>
                <a:latin typeface="Roboto Lt"/>
                <a:cs typeface="Roboto Lt"/>
              </a:rPr>
              <a:t> </a:t>
            </a:r>
            <a:r>
              <a:rPr sz="1600" dirty="0">
                <a:solidFill>
                  <a:srgbClr val="434343"/>
                </a:solidFill>
                <a:latin typeface="Roboto Lt"/>
                <a:cs typeface="Roboto Lt"/>
              </a:rPr>
              <a:t>predictions</a:t>
            </a:r>
            <a:r>
              <a:rPr sz="1600" spc="-30" dirty="0">
                <a:solidFill>
                  <a:srgbClr val="434343"/>
                </a:solidFill>
                <a:latin typeface="Roboto Lt"/>
                <a:cs typeface="Roboto Lt"/>
              </a:rPr>
              <a:t> </a:t>
            </a:r>
            <a:r>
              <a:rPr sz="1600" dirty="0">
                <a:solidFill>
                  <a:srgbClr val="434343"/>
                </a:solidFill>
                <a:latin typeface="Roboto Lt"/>
                <a:cs typeface="Roboto Lt"/>
              </a:rPr>
              <a:t>of</a:t>
            </a:r>
            <a:r>
              <a:rPr sz="1600" spc="-5" dirty="0">
                <a:solidFill>
                  <a:srgbClr val="434343"/>
                </a:solidFill>
                <a:latin typeface="Roboto Lt"/>
                <a:cs typeface="Roboto Lt"/>
              </a:rPr>
              <a:t> </a:t>
            </a:r>
            <a:r>
              <a:rPr sz="1600" dirty="0">
                <a:solidFill>
                  <a:srgbClr val="434343"/>
                </a:solidFill>
                <a:latin typeface="Roboto Lt"/>
                <a:cs typeface="Roboto Lt"/>
              </a:rPr>
              <a:t>the</a:t>
            </a:r>
            <a:r>
              <a:rPr sz="1600" spc="5" dirty="0">
                <a:solidFill>
                  <a:srgbClr val="434343"/>
                </a:solidFill>
                <a:latin typeface="Roboto Lt"/>
                <a:cs typeface="Roboto Lt"/>
              </a:rPr>
              <a:t> </a:t>
            </a:r>
            <a:r>
              <a:rPr sz="1600" dirty="0">
                <a:solidFill>
                  <a:srgbClr val="434343"/>
                </a:solidFill>
                <a:latin typeface="Roboto Lt"/>
                <a:cs typeface="Roboto Lt"/>
              </a:rPr>
              <a:t>network</a:t>
            </a:r>
            <a:r>
              <a:rPr sz="1600" spc="-25" dirty="0">
                <a:solidFill>
                  <a:srgbClr val="434343"/>
                </a:solidFill>
                <a:latin typeface="Roboto Lt"/>
                <a:cs typeface="Roboto Lt"/>
              </a:rPr>
              <a:t> </a:t>
            </a:r>
            <a:r>
              <a:rPr sz="1600" dirty="0">
                <a:solidFill>
                  <a:srgbClr val="434343"/>
                </a:solidFill>
                <a:latin typeface="Roboto Lt"/>
                <a:cs typeface="Roboto Lt"/>
              </a:rPr>
              <a:t>and</a:t>
            </a:r>
            <a:r>
              <a:rPr sz="1600" spc="-10" dirty="0">
                <a:solidFill>
                  <a:srgbClr val="434343"/>
                </a:solidFill>
                <a:latin typeface="Roboto Lt"/>
                <a:cs typeface="Roboto Lt"/>
              </a:rPr>
              <a:t> </a:t>
            </a:r>
            <a:r>
              <a:rPr sz="1600" dirty="0">
                <a:solidFill>
                  <a:srgbClr val="434343"/>
                </a:solidFill>
                <a:latin typeface="Roboto Lt"/>
                <a:cs typeface="Roboto Lt"/>
              </a:rPr>
              <a:t>the</a:t>
            </a:r>
            <a:r>
              <a:rPr sz="1600" spc="5" dirty="0">
                <a:solidFill>
                  <a:srgbClr val="434343"/>
                </a:solidFill>
                <a:latin typeface="Roboto Lt"/>
                <a:cs typeface="Roboto Lt"/>
              </a:rPr>
              <a:t> </a:t>
            </a:r>
            <a:r>
              <a:rPr sz="1600" dirty="0">
                <a:solidFill>
                  <a:srgbClr val="434343"/>
                </a:solidFill>
                <a:latin typeface="Roboto Lt"/>
                <a:cs typeface="Roboto Lt"/>
              </a:rPr>
              <a:t>desired</a:t>
            </a:r>
            <a:r>
              <a:rPr sz="1600" spc="-30" dirty="0">
                <a:solidFill>
                  <a:srgbClr val="434343"/>
                </a:solidFill>
                <a:latin typeface="Roboto Lt"/>
                <a:cs typeface="Roboto Lt"/>
              </a:rPr>
              <a:t> </a:t>
            </a:r>
            <a:r>
              <a:rPr sz="1600" dirty="0">
                <a:solidFill>
                  <a:srgbClr val="434343"/>
                </a:solidFill>
                <a:latin typeface="Roboto Lt"/>
                <a:cs typeface="Roboto Lt"/>
              </a:rPr>
              <a:t>values</a:t>
            </a:r>
            <a:r>
              <a:rPr sz="1600" spc="-30" dirty="0">
                <a:solidFill>
                  <a:srgbClr val="434343"/>
                </a:solidFill>
                <a:latin typeface="Roboto Lt"/>
                <a:cs typeface="Roboto Lt"/>
              </a:rPr>
              <a:t> </a:t>
            </a:r>
            <a:r>
              <a:rPr sz="1600" dirty="0">
                <a:solidFill>
                  <a:srgbClr val="434343"/>
                </a:solidFill>
                <a:latin typeface="Roboto Lt"/>
                <a:cs typeface="Roboto Lt"/>
              </a:rPr>
              <a:t>and</a:t>
            </a:r>
            <a:r>
              <a:rPr sz="1600" spc="-10" dirty="0">
                <a:solidFill>
                  <a:srgbClr val="434343"/>
                </a:solidFill>
                <a:latin typeface="Roboto Lt"/>
                <a:cs typeface="Roboto Lt"/>
              </a:rPr>
              <a:t> </a:t>
            </a:r>
            <a:r>
              <a:rPr sz="1600" dirty="0">
                <a:solidFill>
                  <a:srgbClr val="434343"/>
                </a:solidFill>
                <a:latin typeface="Roboto Lt"/>
                <a:cs typeface="Roboto Lt"/>
              </a:rPr>
              <a:t>then</a:t>
            </a:r>
            <a:r>
              <a:rPr sz="1600" spc="40" dirty="0">
                <a:solidFill>
                  <a:srgbClr val="434343"/>
                </a:solidFill>
                <a:latin typeface="Roboto Lt"/>
                <a:cs typeface="Roboto Lt"/>
              </a:rPr>
              <a:t> </a:t>
            </a:r>
            <a:r>
              <a:rPr sz="1600" spc="-5" dirty="0">
                <a:solidFill>
                  <a:srgbClr val="F57B00"/>
                </a:solidFill>
                <a:latin typeface="Roboto Lt"/>
                <a:cs typeface="Roboto Lt"/>
              </a:rPr>
              <a:t>using</a:t>
            </a:r>
            <a:r>
              <a:rPr sz="1600" spc="-10" dirty="0">
                <a:solidFill>
                  <a:srgbClr val="F57B00"/>
                </a:solidFill>
                <a:latin typeface="Roboto Lt"/>
                <a:cs typeface="Roboto Lt"/>
              </a:rPr>
              <a:t> </a:t>
            </a:r>
            <a:r>
              <a:rPr sz="1600" dirty="0">
                <a:solidFill>
                  <a:srgbClr val="F57B00"/>
                </a:solidFill>
                <a:latin typeface="Roboto Lt"/>
                <a:cs typeface="Roboto Lt"/>
              </a:rPr>
              <a:t>this</a:t>
            </a:r>
            <a:r>
              <a:rPr sz="1600" spc="15" dirty="0">
                <a:solidFill>
                  <a:srgbClr val="F57B00"/>
                </a:solidFill>
                <a:latin typeface="Roboto Lt"/>
                <a:cs typeface="Roboto Lt"/>
              </a:rPr>
              <a:t> </a:t>
            </a:r>
            <a:r>
              <a:rPr sz="1600" dirty="0">
                <a:solidFill>
                  <a:srgbClr val="F57B00"/>
                </a:solidFill>
                <a:latin typeface="Roboto Lt"/>
                <a:cs typeface="Roboto Lt"/>
              </a:rPr>
              <a:t>error</a:t>
            </a:r>
            <a:r>
              <a:rPr sz="1600" spc="-20" dirty="0">
                <a:solidFill>
                  <a:srgbClr val="F57B00"/>
                </a:solidFill>
                <a:latin typeface="Roboto Lt"/>
                <a:cs typeface="Roboto Lt"/>
              </a:rPr>
              <a:t> </a:t>
            </a:r>
            <a:r>
              <a:rPr lang="en-IN" sz="1600" spc="-20" dirty="0" smtClean="0">
                <a:solidFill>
                  <a:srgbClr val="F57B00"/>
                </a:solidFill>
                <a:latin typeface="Roboto Lt"/>
                <a:cs typeface="Roboto Lt"/>
              </a:rPr>
              <a:t>signals </a:t>
            </a:r>
            <a:r>
              <a:rPr sz="1600" spc="5" dirty="0" smtClean="0">
                <a:solidFill>
                  <a:srgbClr val="F57B00"/>
                </a:solidFill>
                <a:latin typeface="Roboto Lt"/>
                <a:cs typeface="Roboto Lt"/>
              </a:rPr>
              <a:t>o</a:t>
            </a:r>
            <a:r>
              <a:rPr sz="1600" spc="10" dirty="0" smtClean="0">
                <a:solidFill>
                  <a:srgbClr val="F57B00"/>
                </a:solidFill>
                <a:latin typeface="Roboto Lt"/>
                <a:cs typeface="Roboto Lt"/>
              </a:rPr>
              <a:t> </a:t>
            </a:r>
            <a:r>
              <a:rPr sz="1600" dirty="0">
                <a:solidFill>
                  <a:srgbClr val="F57B00"/>
                </a:solidFill>
                <a:latin typeface="Roboto Lt"/>
                <a:cs typeface="Roboto Lt"/>
              </a:rPr>
              <a:t>change</a:t>
            </a:r>
            <a:r>
              <a:rPr sz="1600" spc="-45" dirty="0">
                <a:solidFill>
                  <a:srgbClr val="F57B00"/>
                </a:solidFill>
                <a:latin typeface="Roboto Lt"/>
                <a:cs typeface="Roboto Lt"/>
              </a:rPr>
              <a:t> </a:t>
            </a:r>
            <a:r>
              <a:rPr sz="1600" dirty="0">
                <a:solidFill>
                  <a:srgbClr val="F57B00"/>
                </a:solidFill>
                <a:latin typeface="Roboto Lt"/>
                <a:cs typeface="Roboto Lt"/>
              </a:rPr>
              <a:t>the</a:t>
            </a:r>
            <a:r>
              <a:rPr sz="1600" spc="5" dirty="0">
                <a:solidFill>
                  <a:srgbClr val="F57B00"/>
                </a:solidFill>
                <a:latin typeface="Roboto Lt"/>
                <a:cs typeface="Roboto Lt"/>
              </a:rPr>
              <a:t> </a:t>
            </a:r>
            <a:r>
              <a:rPr sz="1600" dirty="0">
                <a:solidFill>
                  <a:srgbClr val="F57B00"/>
                </a:solidFill>
                <a:latin typeface="Roboto Lt"/>
                <a:cs typeface="Roboto Lt"/>
              </a:rPr>
              <a:t>weights</a:t>
            </a:r>
            <a:r>
              <a:rPr sz="1600" spc="10" dirty="0">
                <a:solidFill>
                  <a:srgbClr val="F57B00"/>
                </a:solidFill>
                <a:latin typeface="Roboto Lt"/>
                <a:cs typeface="Roboto Lt"/>
              </a:rPr>
              <a:t> </a:t>
            </a:r>
            <a:r>
              <a:rPr sz="1600" dirty="0">
                <a:solidFill>
                  <a:srgbClr val="434343"/>
                </a:solidFill>
                <a:latin typeface="Roboto Lt"/>
                <a:cs typeface="Roboto Lt"/>
              </a:rPr>
              <a:t>(or</a:t>
            </a:r>
            <a:r>
              <a:rPr sz="1600" spc="-20" dirty="0">
                <a:solidFill>
                  <a:srgbClr val="434343"/>
                </a:solidFill>
                <a:latin typeface="Roboto Lt"/>
                <a:cs typeface="Roboto Lt"/>
              </a:rPr>
              <a:t> </a:t>
            </a:r>
            <a:r>
              <a:rPr sz="1600" spc="5" dirty="0">
                <a:solidFill>
                  <a:srgbClr val="434343"/>
                </a:solidFill>
                <a:latin typeface="Roboto Lt"/>
                <a:cs typeface="Roboto Lt"/>
              </a:rPr>
              <a:t>parameters)</a:t>
            </a:r>
            <a:r>
              <a:rPr sz="1600" spc="-35" dirty="0">
                <a:solidFill>
                  <a:srgbClr val="434343"/>
                </a:solidFill>
                <a:latin typeface="Roboto Lt"/>
                <a:cs typeface="Roboto Lt"/>
              </a:rPr>
              <a:t> </a:t>
            </a:r>
            <a:r>
              <a:rPr sz="1600" dirty="0">
                <a:solidFill>
                  <a:srgbClr val="434343"/>
                </a:solidFill>
                <a:latin typeface="Roboto Lt"/>
                <a:cs typeface="Roboto Lt"/>
              </a:rPr>
              <a:t>so</a:t>
            </a:r>
            <a:r>
              <a:rPr sz="1600" spc="-5" dirty="0">
                <a:solidFill>
                  <a:srgbClr val="434343"/>
                </a:solidFill>
                <a:latin typeface="Roboto Lt"/>
                <a:cs typeface="Roboto Lt"/>
              </a:rPr>
              <a:t> </a:t>
            </a:r>
            <a:r>
              <a:rPr sz="1600" spc="5" dirty="0">
                <a:solidFill>
                  <a:srgbClr val="434343"/>
                </a:solidFill>
                <a:latin typeface="Roboto Lt"/>
                <a:cs typeface="Roboto Lt"/>
              </a:rPr>
              <a:t>that</a:t>
            </a:r>
            <a:r>
              <a:rPr sz="1600" spc="15" dirty="0">
                <a:solidFill>
                  <a:srgbClr val="434343"/>
                </a:solidFill>
                <a:latin typeface="Roboto Lt"/>
                <a:cs typeface="Roboto Lt"/>
              </a:rPr>
              <a:t> </a:t>
            </a:r>
            <a:r>
              <a:rPr sz="1600" dirty="0">
                <a:solidFill>
                  <a:srgbClr val="434343"/>
                </a:solidFill>
                <a:latin typeface="Roboto Lt"/>
                <a:cs typeface="Roboto Lt"/>
              </a:rPr>
              <a:t>predictions</a:t>
            </a:r>
            <a:r>
              <a:rPr sz="1600" spc="-25" dirty="0">
                <a:solidFill>
                  <a:srgbClr val="434343"/>
                </a:solidFill>
                <a:latin typeface="Roboto Lt"/>
                <a:cs typeface="Roboto Lt"/>
              </a:rPr>
              <a:t> </a:t>
            </a:r>
            <a:r>
              <a:rPr sz="1600" spc="10" dirty="0">
                <a:solidFill>
                  <a:srgbClr val="434343"/>
                </a:solidFill>
                <a:latin typeface="Roboto Lt"/>
                <a:cs typeface="Roboto Lt"/>
              </a:rPr>
              <a:t>get</a:t>
            </a:r>
            <a:r>
              <a:rPr sz="1600" spc="-10" dirty="0">
                <a:solidFill>
                  <a:srgbClr val="434343"/>
                </a:solidFill>
                <a:latin typeface="Roboto Lt"/>
                <a:cs typeface="Roboto Lt"/>
              </a:rPr>
              <a:t> </a:t>
            </a:r>
            <a:r>
              <a:rPr sz="1600" dirty="0">
                <a:solidFill>
                  <a:srgbClr val="434343"/>
                </a:solidFill>
                <a:latin typeface="Roboto Lt"/>
                <a:cs typeface="Roboto Lt"/>
              </a:rPr>
              <a:t>more</a:t>
            </a:r>
            <a:r>
              <a:rPr sz="1600" spc="5" dirty="0">
                <a:solidFill>
                  <a:srgbClr val="434343"/>
                </a:solidFill>
                <a:latin typeface="Roboto Lt"/>
                <a:cs typeface="Roboto Lt"/>
              </a:rPr>
              <a:t> </a:t>
            </a:r>
            <a:r>
              <a:rPr sz="1600" dirty="0">
                <a:solidFill>
                  <a:srgbClr val="434343"/>
                </a:solidFill>
                <a:latin typeface="Roboto Lt"/>
                <a:cs typeface="Roboto Lt"/>
              </a:rPr>
              <a:t>accurate.</a:t>
            </a:r>
            <a:endParaRPr sz="1600" dirty="0">
              <a:solidFill>
                <a:prstClr val="black"/>
              </a:solidFill>
              <a:latin typeface="Roboto Lt"/>
              <a:cs typeface="Roboto Lt"/>
            </a:endParaRPr>
          </a:p>
        </p:txBody>
      </p:sp>
    </p:spTree>
    <p:extLst>
      <p:ext uri="{BB962C8B-B14F-4D97-AF65-F5344CB8AC3E}">
        <p14:creationId xmlns:p14="http://schemas.microsoft.com/office/powerpoint/2010/main" val="1085679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1003</Words>
  <Application>Microsoft Office PowerPoint</Application>
  <PresentationFormat>On-screen Show (4:3)</PresentationFormat>
  <Paragraphs>154</Paragraphs>
  <Slides>21</Slides>
  <Notes>0</Notes>
  <HiddenSlides>0</HiddenSlides>
  <MMClips>0</MMClips>
  <ScaleCrop>false</ScaleCrop>
  <HeadingPairs>
    <vt:vector size="4" baseType="variant">
      <vt:variant>
        <vt:lpstr>Theme</vt:lpstr>
      </vt:variant>
      <vt:variant>
        <vt:i4>5</vt:i4>
      </vt:variant>
      <vt:variant>
        <vt:lpstr>Slide Titles</vt:lpstr>
      </vt:variant>
      <vt:variant>
        <vt:i4>21</vt:i4>
      </vt:variant>
    </vt:vector>
  </HeadingPairs>
  <TitlesOfParts>
    <vt:vector size="26" baseType="lpstr">
      <vt:lpstr>1_Office Theme</vt:lpstr>
      <vt:lpstr>Office Theme</vt:lpstr>
      <vt:lpstr>2_Office Theme</vt:lpstr>
      <vt:lpstr>3_Office Theme</vt:lpstr>
      <vt:lpstr>4_Office Theme</vt:lpstr>
      <vt:lpstr>PowerPoint Presentation</vt:lpstr>
      <vt:lpstr>What is Deep Learning?</vt:lpstr>
      <vt:lpstr>Inspired by the Brain</vt:lpstr>
      <vt:lpstr>Deep Learning - Basics No more feature engineering</vt:lpstr>
      <vt:lpstr>Deep Learning - Basics What did it learn?</vt:lpstr>
      <vt:lpstr>Deep Learning - Basics Artificial Neural Networks</vt:lpstr>
      <vt:lpstr>Deep Learning - Basics The Neuron</vt:lpstr>
      <vt:lpstr>Deep Learning - Basics Non-linear Activation Function</vt:lpstr>
      <vt:lpstr>Deep Learning - Basics The Training Process</vt:lpstr>
      <vt:lpstr>What are Neural Networks? </vt:lpstr>
      <vt:lpstr>PowerPoint Presentation</vt:lpstr>
      <vt:lpstr>Suppose we have to train the neural network to identify shapes i.e circle,square etc. Consider the shapes are images of 28*28 pixels.</vt:lpstr>
      <vt:lpstr>How Do Neural Networks Work? </vt:lpstr>
      <vt:lpstr>How Do Neural Networks Work? </vt:lpstr>
      <vt:lpstr>How Do Neural Networks Work?</vt:lpstr>
      <vt:lpstr>How Do Neural Networks Work?</vt:lpstr>
      <vt:lpstr>How Do Neural Networks Work?</vt:lpstr>
      <vt:lpstr>How Do Neural Networks Work?</vt:lpstr>
      <vt:lpstr>How Do Neural Networks Work?</vt:lpstr>
      <vt:lpstr>DISCLAIMER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Ashwini</cp:lastModifiedBy>
  <cp:revision>7</cp:revision>
  <dcterms:created xsi:type="dcterms:W3CDTF">2023-03-07T17:15:01Z</dcterms:created>
  <dcterms:modified xsi:type="dcterms:W3CDTF">2023-03-29T15:50:28Z</dcterms:modified>
</cp:coreProperties>
</file>