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94" r:id="rId3"/>
    <p:sldId id="256" r:id="rId4"/>
    <p:sldId id="259" r:id="rId5"/>
    <p:sldId id="260" r:id="rId6"/>
    <p:sldId id="261" r:id="rId7"/>
    <p:sldId id="262" r:id="rId8"/>
    <p:sldId id="263" r:id="rId9"/>
    <p:sldId id="264" r:id="rId10"/>
    <p:sldId id="265" r:id="rId11"/>
    <p:sldId id="266" r:id="rId12"/>
    <p:sldId id="299" r:id="rId13"/>
    <p:sldId id="300" r:id="rId14"/>
    <p:sldId id="301" r:id="rId15"/>
    <p:sldId id="302" r:id="rId16"/>
    <p:sldId id="303" r:id="rId17"/>
    <p:sldId id="304" r:id="rId18"/>
    <p:sldId id="306" r:id="rId19"/>
    <p:sldId id="307" r:id="rId20"/>
    <p:sldId id="308" r:id="rId21"/>
    <p:sldId id="305" r:id="rId22"/>
    <p:sldId id="309" r:id="rId23"/>
    <p:sldId id="310" r:id="rId24"/>
    <p:sldId id="311" r:id="rId25"/>
    <p:sldId id="312" r:id="rId26"/>
    <p:sldId id="319" r:id="rId27"/>
    <p:sldId id="323" r:id="rId28"/>
    <p:sldId id="317" r:id="rId29"/>
    <p:sldId id="325" r:id="rId30"/>
    <p:sldId id="324" r:id="rId31"/>
    <p:sldId id="318" r:id="rId32"/>
    <p:sldId id="32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snapToGrid="0" showGuides="1">
      <p:cViewPr varScale="1">
        <p:scale>
          <a:sx n="69" d="100"/>
          <a:sy n="69" d="100"/>
        </p:scale>
        <p:origin x="8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DCF1C-A9AD-439C-99BA-2CF67D6FD36F}" type="datetimeFigureOut">
              <a:rPr lang="en-US" smtClean="0"/>
              <a:t>9/8/2023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53CFD-2F3F-45F3-B8BE-38388D1B9841}" type="slidenum">
              <a:rPr lang="en-US" smtClean="0"/>
              <a:t>‹#›</a:t>
            </a:fld>
            <a:endParaRPr lang="en-US"/>
          </a:p>
        </p:txBody>
      </p:sp>
    </p:spTree>
    <p:extLst>
      <p:ext uri="{BB962C8B-B14F-4D97-AF65-F5344CB8AC3E}">
        <p14:creationId xmlns:p14="http://schemas.microsoft.com/office/powerpoint/2010/main" val="307385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794750dd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8794750dd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1566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1136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5126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CAC42B-022B-4F86-9CC8-128AE615E020}" type="datetime1">
              <a:rPr lang="en-US" smtClean="0"/>
              <a:t>9/8/2023</a:t>
            </a:fld>
            <a:endParaRPr lang="en-US"/>
          </a:p>
        </p:txBody>
      </p:sp>
      <p:sp>
        <p:nvSpPr>
          <p:cNvPr id="5" name="Footer Placeholder 4"/>
          <p:cNvSpPr>
            <a:spLocks noGrp="1"/>
          </p:cNvSpPr>
          <p:nvPr>
            <p:ph type="ftr" sz="quarter" idx="11"/>
          </p:nvPr>
        </p:nvSpPr>
        <p:spPr/>
        <p:txBody>
          <a:bodyPr/>
          <a:lstStyle/>
          <a:p>
            <a:r>
              <a:rPr lang="en-US" smtClean="0"/>
              <a:t>NLP_Dr.G S BHAVEKAR Ph.D</a:t>
            </a:r>
            <a:endParaRPr lang="en-US"/>
          </a:p>
        </p:txBody>
      </p:sp>
      <p:sp>
        <p:nvSpPr>
          <p:cNvPr id="6" name="Slide Number Placeholder 5"/>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255537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8DF2B6-9BD4-4FD7-944C-59BF8A592A09}" type="datetime1">
              <a:rPr lang="en-US" smtClean="0"/>
              <a:t>9/8/2023</a:t>
            </a:fld>
            <a:endParaRPr lang="en-US"/>
          </a:p>
        </p:txBody>
      </p:sp>
      <p:sp>
        <p:nvSpPr>
          <p:cNvPr id="5" name="Footer Placeholder 4"/>
          <p:cNvSpPr>
            <a:spLocks noGrp="1"/>
          </p:cNvSpPr>
          <p:nvPr>
            <p:ph type="ftr" sz="quarter" idx="11"/>
          </p:nvPr>
        </p:nvSpPr>
        <p:spPr/>
        <p:txBody>
          <a:bodyPr/>
          <a:lstStyle/>
          <a:p>
            <a:r>
              <a:rPr lang="en-US" smtClean="0"/>
              <a:t>NLP_Dr.G S BHAVEKAR Ph.D</a:t>
            </a:r>
            <a:endParaRPr lang="en-US"/>
          </a:p>
        </p:txBody>
      </p:sp>
      <p:sp>
        <p:nvSpPr>
          <p:cNvPr id="6" name="Slide Number Placeholder 5"/>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148350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9F3D2-984C-4144-88BF-771F76065065}" type="datetime1">
              <a:rPr lang="en-US" smtClean="0"/>
              <a:t>9/8/2023</a:t>
            </a:fld>
            <a:endParaRPr lang="en-US"/>
          </a:p>
        </p:txBody>
      </p:sp>
      <p:sp>
        <p:nvSpPr>
          <p:cNvPr id="5" name="Footer Placeholder 4"/>
          <p:cNvSpPr>
            <a:spLocks noGrp="1"/>
          </p:cNvSpPr>
          <p:nvPr>
            <p:ph type="ftr" sz="quarter" idx="11"/>
          </p:nvPr>
        </p:nvSpPr>
        <p:spPr/>
        <p:txBody>
          <a:bodyPr/>
          <a:lstStyle/>
          <a:p>
            <a:r>
              <a:rPr lang="en-US" smtClean="0"/>
              <a:t>NLP_Dr.G S BHAVEKAR Ph.D</a:t>
            </a:r>
            <a:endParaRPr lang="en-US"/>
          </a:p>
        </p:txBody>
      </p:sp>
      <p:sp>
        <p:nvSpPr>
          <p:cNvPr id="6" name="Slide Number Placeholder 5"/>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421202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337FAA-C05E-41D0-8CAD-47E42DF0BF18}" type="datetime1">
              <a:rPr lang="en-US" smtClean="0"/>
              <a:t>9/8/2023</a:t>
            </a:fld>
            <a:endParaRPr lang="en-US"/>
          </a:p>
        </p:txBody>
      </p:sp>
      <p:sp>
        <p:nvSpPr>
          <p:cNvPr id="5" name="Footer Placeholder 4"/>
          <p:cNvSpPr>
            <a:spLocks noGrp="1"/>
          </p:cNvSpPr>
          <p:nvPr>
            <p:ph type="ftr" sz="quarter" idx="11"/>
          </p:nvPr>
        </p:nvSpPr>
        <p:spPr/>
        <p:txBody>
          <a:bodyPr/>
          <a:lstStyle/>
          <a:p>
            <a:r>
              <a:rPr lang="en-US" smtClean="0"/>
              <a:t>NLP_Dr.G S BHAVEKAR Ph.D</a:t>
            </a:r>
            <a:endParaRPr lang="en-US"/>
          </a:p>
        </p:txBody>
      </p:sp>
      <p:sp>
        <p:nvSpPr>
          <p:cNvPr id="6" name="Slide Number Placeholder 5"/>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197177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DA3FA9-2F69-48D0-91A7-9AE346BE22D8}" type="datetime1">
              <a:rPr lang="en-US" smtClean="0"/>
              <a:t>9/8/2023</a:t>
            </a:fld>
            <a:endParaRPr lang="en-US"/>
          </a:p>
        </p:txBody>
      </p:sp>
      <p:sp>
        <p:nvSpPr>
          <p:cNvPr id="5" name="Footer Placeholder 4"/>
          <p:cNvSpPr>
            <a:spLocks noGrp="1"/>
          </p:cNvSpPr>
          <p:nvPr>
            <p:ph type="ftr" sz="quarter" idx="11"/>
          </p:nvPr>
        </p:nvSpPr>
        <p:spPr/>
        <p:txBody>
          <a:bodyPr/>
          <a:lstStyle/>
          <a:p>
            <a:r>
              <a:rPr lang="en-US" smtClean="0"/>
              <a:t>NLP_Dr.G S BHAVEKAR Ph.D</a:t>
            </a:r>
            <a:endParaRPr lang="en-US"/>
          </a:p>
        </p:txBody>
      </p:sp>
      <p:sp>
        <p:nvSpPr>
          <p:cNvPr id="6" name="Slide Number Placeholder 5"/>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2534079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3480DC-04D9-4DA1-8A5A-ECBA95538266}" type="datetime1">
              <a:rPr lang="en-US" smtClean="0"/>
              <a:t>9/8/2023</a:t>
            </a:fld>
            <a:endParaRPr lang="en-US"/>
          </a:p>
        </p:txBody>
      </p:sp>
      <p:sp>
        <p:nvSpPr>
          <p:cNvPr id="6" name="Footer Placeholder 5"/>
          <p:cNvSpPr>
            <a:spLocks noGrp="1"/>
          </p:cNvSpPr>
          <p:nvPr>
            <p:ph type="ftr" sz="quarter" idx="11"/>
          </p:nvPr>
        </p:nvSpPr>
        <p:spPr/>
        <p:txBody>
          <a:bodyPr/>
          <a:lstStyle/>
          <a:p>
            <a:r>
              <a:rPr lang="en-US" smtClean="0"/>
              <a:t>NLP_Dr.G S BHAVEKAR Ph.D</a:t>
            </a:r>
            <a:endParaRPr lang="en-US"/>
          </a:p>
        </p:txBody>
      </p:sp>
      <p:sp>
        <p:nvSpPr>
          <p:cNvPr id="7" name="Slide Number Placeholder 6"/>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83243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8F9751-319C-4AC2-BB4D-A28F532AB837}" type="datetime1">
              <a:rPr lang="en-US" smtClean="0"/>
              <a:t>9/8/2023</a:t>
            </a:fld>
            <a:endParaRPr lang="en-US"/>
          </a:p>
        </p:txBody>
      </p:sp>
      <p:sp>
        <p:nvSpPr>
          <p:cNvPr id="8" name="Footer Placeholder 7"/>
          <p:cNvSpPr>
            <a:spLocks noGrp="1"/>
          </p:cNvSpPr>
          <p:nvPr>
            <p:ph type="ftr" sz="quarter" idx="11"/>
          </p:nvPr>
        </p:nvSpPr>
        <p:spPr/>
        <p:txBody>
          <a:bodyPr/>
          <a:lstStyle/>
          <a:p>
            <a:r>
              <a:rPr lang="en-US" smtClean="0"/>
              <a:t>NLP_Dr.G S BHAVEKAR Ph.D</a:t>
            </a:r>
            <a:endParaRPr lang="en-US"/>
          </a:p>
        </p:txBody>
      </p:sp>
      <p:sp>
        <p:nvSpPr>
          <p:cNvPr id="9" name="Slide Number Placeholder 8"/>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165556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2B1EE7-8D00-4A01-8D80-1D6D17207F8F}" type="datetime1">
              <a:rPr lang="en-US" smtClean="0"/>
              <a:t>9/8/2023</a:t>
            </a:fld>
            <a:endParaRPr lang="en-US"/>
          </a:p>
        </p:txBody>
      </p:sp>
      <p:sp>
        <p:nvSpPr>
          <p:cNvPr id="4" name="Footer Placeholder 3"/>
          <p:cNvSpPr>
            <a:spLocks noGrp="1"/>
          </p:cNvSpPr>
          <p:nvPr>
            <p:ph type="ftr" sz="quarter" idx="11"/>
          </p:nvPr>
        </p:nvSpPr>
        <p:spPr/>
        <p:txBody>
          <a:bodyPr/>
          <a:lstStyle/>
          <a:p>
            <a:r>
              <a:rPr lang="en-US" smtClean="0"/>
              <a:t>NLP_Dr.G S BHAVEKAR Ph.D</a:t>
            </a:r>
            <a:endParaRPr lang="en-US"/>
          </a:p>
        </p:txBody>
      </p:sp>
      <p:sp>
        <p:nvSpPr>
          <p:cNvPr id="5" name="Slide Number Placeholder 4"/>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79316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F1E09-A1AD-467C-8B8A-C6A851854872}" type="datetime1">
              <a:rPr lang="en-US" smtClean="0"/>
              <a:t>9/8/2023</a:t>
            </a:fld>
            <a:endParaRPr lang="en-US"/>
          </a:p>
        </p:txBody>
      </p:sp>
      <p:sp>
        <p:nvSpPr>
          <p:cNvPr id="3" name="Footer Placeholder 2"/>
          <p:cNvSpPr>
            <a:spLocks noGrp="1"/>
          </p:cNvSpPr>
          <p:nvPr>
            <p:ph type="ftr" sz="quarter" idx="11"/>
          </p:nvPr>
        </p:nvSpPr>
        <p:spPr/>
        <p:txBody>
          <a:bodyPr/>
          <a:lstStyle/>
          <a:p>
            <a:r>
              <a:rPr lang="en-US" smtClean="0"/>
              <a:t>NLP_Dr.G S BHAVEKAR Ph.D</a:t>
            </a:r>
            <a:endParaRPr lang="en-US"/>
          </a:p>
        </p:txBody>
      </p:sp>
      <p:sp>
        <p:nvSpPr>
          <p:cNvPr id="4" name="Slide Number Placeholder 3"/>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223861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9596B6-EAD1-409C-9B16-920DEAC8309F}" type="datetime1">
              <a:rPr lang="en-US" smtClean="0"/>
              <a:t>9/8/2023</a:t>
            </a:fld>
            <a:endParaRPr lang="en-US"/>
          </a:p>
        </p:txBody>
      </p:sp>
      <p:sp>
        <p:nvSpPr>
          <p:cNvPr id="6" name="Footer Placeholder 5"/>
          <p:cNvSpPr>
            <a:spLocks noGrp="1"/>
          </p:cNvSpPr>
          <p:nvPr>
            <p:ph type="ftr" sz="quarter" idx="11"/>
          </p:nvPr>
        </p:nvSpPr>
        <p:spPr/>
        <p:txBody>
          <a:bodyPr/>
          <a:lstStyle/>
          <a:p>
            <a:r>
              <a:rPr lang="en-US" smtClean="0"/>
              <a:t>NLP_Dr.G S BHAVEKAR Ph.D</a:t>
            </a:r>
            <a:endParaRPr lang="en-US"/>
          </a:p>
        </p:txBody>
      </p:sp>
      <p:sp>
        <p:nvSpPr>
          <p:cNvPr id="7" name="Slide Number Placeholder 6"/>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109407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5A2F66-5770-4574-9B46-991FEA097754}" type="datetime1">
              <a:rPr lang="en-US" smtClean="0"/>
              <a:t>9/8/2023</a:t>
            </a:fld>
            <a:endParaRPr lang="en-US"/>
          </a:p>
        </p:txBody>
      </p:sp>
      <p:sp>
        <p:nvSpPr>
          <p:cNvPr id="6" name="Footer Placeholder 5"/>
          <p:cNvSpPr>
            <a:spLocks noGrp="1"/>
          </p:cNvSpPr>
          <p:nvPr>
            <p:ph type="ftr" sz="quarter" idx="11"/>
          </p:nvPr>
        </p:nvSpPr>
        <p:spPr/>
        <p:txBody>
          <a:bodyPr/>
          <a:lstStyle/>
          <a:p>
            <a:r>
              <a:rPr lang="en-US" smtClean="0"/>
              <a:t>NLP_Dr.G S BHAVEKAR Ph.D</a:t>
            </a:r>
            <a:endParaRPr lang="en-US"/>
          </a:p>
        </p:txBody>
      </p:sp>
      <p:sp>
        <p:nvSpPr>
          <p:cNvPr id="7" name="Slide Number Placeholder 6"/>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162242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2A4AF-7BC9-4089-A1CD-5721379A10A5}" type="datetime1">
              <a:rPr lang="en-US" smtClean="0"/>
              <a:t>9/8/2023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NLP_Dr.G S BHAVEKAR Ph.D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C9B6E-B72C-4C72-B2A2-25CBDB7337F4}" type="slidenum">
              <a:rPr lang="en-US" smtClean="0"/>
              <a:t>‹#›</a:t>
            </a:fld>
            <a:endParaRPr lang="en-US"/>
          </a:p>
        </p:txBody>
      </p:sp>
    </p:spTree>
    <p:extLst>
      <p:ext uri="{BB962C8B-B14F-4D97-AF65-F5344CB8AC3E}">
        <p14:creationId xmlns:p14="http://schemas.microsoft.com/office/powerpoint/2010/main" val="3792764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oursera.org/articles/what-is-computer-science"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oursera.org/articles/seo-market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Box 1"/>
          <p:cNvSpPr txBox="1">
            <a:spLocks noChangeArrowheads="1"/>
          </p:cNvSpPr>
          <p:nvPr/>
        </p:nvSpPr>
        <p:spPr bwMode="auto">
          <a:xfrm>
            <a:off x="1227787" y="96736"/>
            <a:ext cx="87042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3600" b="1" dirty="0" smtClean="0">
                <a:solidFill>
                  <a:srgbClr val="FF0000"/>
                </a:solidFill>
              </a:rPr>
              <a:t>UNIT_1_Introduction </a:t>
            </a:r>
            <a:r>
              <a:rPr lang="en-US" sz="3600" b="1" dirty="0">
                <a:solidFill>
                  <a:srgbClr val="FF0000"/>
                </a:solidFill>
              </a:rPr>
              <a:t>to NLP</a:t>
            </a:r>
            <a:endParaRPr lang="en-US" altLang="en-US" sz="4800" b="1" dirty="0">
              <a:solidFill>
                <a:srgbClr val="FF0000"/>
              </a:solidFill>
              <a:latin typeface="Times New Roman" panose="02020603050405020304" pitchFamily="18" charset="0"/>
              <a:cs typeface="Times New Roman" panose="02020603050405020304" pitchFamily="18" charset="0"/>
            </a:endParaRPr>
          </a:p>
        </p:txBody>
      </p:sp>
      <p:sp>
        <p:nvSpPr>
          <p:cNvPr id="7" name="Rectangle 13"/>
          <p:cNvSpPr>
            <a:spLocks noChangeArrowheads="1"/>
          </p:cNvSpPr>
          <p:nvPr/>
        </p:nvSpPr>
        <p:spPr bwMode="auto">
          <a:xfrm>
            <a:off x="8506691" y="5072896"/>
            <a:ext cx="3380509" cy="1785104"/>
          </a:xfrm>
          <a:prstGeom prst="rect">
            <a:avLst/>
          </a:prstGeom>
          <a:no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a:solidFill>
                  <a:schemeClr val="tx2"/>
                </a:solidFill>
                <a:latin typeface="Times New Roman" panose="02020603050405020304" pitchFamily="18" charset="0"/>
                <a:cs typeface="Times New Roman" panose="02020603050405020304" pitchFamily="18" charset="0"/>
              </a:rPr>
              <a:t>Presented by:</a:t>
            </a:r>
            <a:endParaRPr lang="en-US" altLang="en-US" b="1" dirty="0">
              <a:latin typeface="Times New Roman" panose="02020603050405020304" pitchFamily="18" charset="0"/>
              <a:cs typeface="Times New Roman" panose="02020603050405020304" pitchFamily="18" charset="0"/>
            </a:endParaRPr>
          </a:p>
          <a:p>
            <a:pPr algn="ctr">
              <a:defRPr/>
            </a:pPr>
            <a:r>
              <a:rPr lang="en-US" altLang="en-US" b="1" dirty="0" smtClean="0">
                <a:latin typeface="Times New Roman" panose="02020603050405020304" pitchFamily="18" charset="0"/>
                <a:cs typeface="Times New Roman" panose="02020603050405020304" pitchFamily="18" charset="0"/>
              </a:rPr>
              <a:t>Dr. G. S. </a:t>
            </a:r>
            <a:r>
              <a:rPr lang="en-US" altLang="en-US" b="1" dirty="0" err="1">
                <a:latin typeface="Times New Roman" panose="02020603050405020304" pitchFamily="18" charset="0"/>
                <a:cs typeface="Times New Roman" panose="02020603050405020304" pitchFamily="18" charset="0"/>
              </a:rPr>
              <a:t>Bhavekar</a:t>
            </a:r>
            <a:r>
              <a:rPr lang="en-US" altLang="en-US" b="1" dirty="0">
                <a:latin typeface="Times New Roman" panose="02020603050405020304" pitchFamily="18" charset="0"/>
                <a:cs typeface="Times New Roman" panose="02020603050405020304" pitchFamily="18" charset="0"/>
              </a:rPr>
              <a:t> </a:t>
            </a:r>
          </a:p>
          <a:p>
            <a:pPr algn="ctr">
              <a:defRPr/>
            </a:pPr>
            <a:r>
              <a:rPr lang="en-US" altLang="en-US" dirty="0" smtClean="0">
                <a:latin typeface="Times New Roman" panose="02020603050405020304" pitchFamily="18" charset="0"/>
                <a:cs typeface="Times New Roman" panose="02020603050405020304" pitchFamily="18" charset="0"/>
              </a:rPr>
              <a:t>B.E, M.E, Ph.D. (VIT </a:t>
            </a:r>
            <a:r>
              <a:rPr lang="en-US" altLang="en-US" dirty="0" smtClean="0">
                <a:latin typeface="Times New Roman" panose="02020603050405020304" pitchFamily="18" charset="0"/>
                <a:cs typeface="Times New Roman" panose="02020603050405020304" pitchFamily="18" charset="0"/>
              </a:rPr>
              <a:t>)</a:t>
            </a:r>
            <a:endParaRPr lang="en-US" altLang="en-US" dirty="0" smtClean="0">
              <a:latin typeface="Times New Roman" panose="02020603050405020304" pitchFamily="18" charset="0"/>
              <a:cs typeface="Times New Roman" panose="02020603050405020304" pitchFamily="18" charset="0"/>
            </a:endParaRPr>
          </a:p>
          <a:p>
            <a:pPr algn="ctr">
              <a:defRPr/>
            </a:pPr>
            <a:r>
              <a:rPr lang="en-US" dirty="0" smtClean="0">
                <a:solidFill>
                  <a:srgbClr val="00B0F0"/>
                </a:solidFill>
                <a:latin typeface="Times New Roman" panose="02020603050405020304" pitchFamily="18" charset="0"/>
                <a:cs typeface="Times New Roman" panose="02020603050405020304" pitchFamily="18" charset="0"/>
              </a:rPr>
              <a:t>Associate Professor</a:t>
            </a:r>
          </a:p>
          <a:p>
            <a:pPr algn="ctr">
              <a:defRPr/>
            </a:pPr>
            <a:r>
              <a:rPr lang="en-US" dirty="0" smtClean="0">
                <a:solidFill>
                  <a:schemeClr val="accent6">
                    <a:lumMod val="50000"/>
                  </a:schemeClr>
                </a:solidFill>
                <a:latin typeface="Times New Roman" panose="02020603050405020304" pitchFamily="18" charset="0"/>
                <a:cs typeface="Times New Roman" panose="02020603050405020304" pitchFamily="18" charset="0"/>
              </a:rPr>
              <a:t>AI&amp;DS Engineering</a:t>
            </a:r>
          </a:p>
          <a:p>
            <a:pPr algn="ctr">
              <a:defRPr/>
            </a:pPr>
            <a:r>
              <a:rPr lang="en-US" sz="2000" b="1" dirty="0" smtClean="0">
                <a:solidFill>
                  <a:schemeClr val="tx2"/>
                </a:solidFill>
                <a:latin typeface="Times New Roman" panose="02020603050405020304" pitchFamily="18" charset="0"/>
                <a:cs typeface="Times New Roman" panose="02020603050405020304" pitchFamily="18" charset="0"/>
              </a:rPr>
              <a:t>CSMSS CSCOE  </a:t>
            </a:r>
            <a:endParaRPr lang="en-US" sz="20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93" y="5084618"/>
            <a:ext cx="1329026" cy="127173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00546"/>
            <a:ext cx="6208856" cy="39246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382" y="755543"/>
            <a:ext cx="5435312" cy="3844166"/>
          </a:xfrm>
          <a:prstGeom prst="rect">
            <a:avLst/>
          </a:prstGeom>
        </p:spPr>
      </p:pic>
      <p:sp>
        <p:nvSpPr>
          <p:cNvPr id="3" name="Footer Placeholder 2"/>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1663583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1566"/>
          </a:xfrm>
        </p:spPr>
        <p:txBody>
          <a:bodyPr>
            <a:normAutofit fontScale="90000"/>
          </a:bodyPr>
          <a:lstStyle/>
          <a:p>
            <a:r>
              <a:rPr lang="en-US" b="1" dirty="0">
                <a:solidFill>
                  <a:srgbClr val="FF0000"/>
                </a:solidFill>
              </a:rPr>
              <a:t>Properties of Regular Expressions</a:t>
            </a:r>
            <a:r>
              <a:rPr lang="en-US" b="1" dirty="0"/>
              <a:t> </a:t>
            </a:r>
            <a:br>
              <a:rPr lang="en-US" b="1" dirty="0"/>
            </a:br>
            <a:endParaRPr lang="en-US" dirty="0"/>
          </a:p>
        </p:txBody>
      </p:sp>
      <p:pic>
        <p:nvPicPr>
          <p:cNvPr id="4" name="Picture 3"/>
          <p:cNvPicPr>
            <a:picLocks noChangeAspect="1"/>
          </p:cNvPicPr>
          <p:nvPr/>
        </p:nvPicPr>
        <p:blipFill>
          <a:blip r:embed="rId2"/>
          <a:stretch>
            <a:fillRect/>
          </a:stretch>
        </p:blipFill>
        <p:spPr>
          <a:xfrm>
            <a:off x="304800" y="623455"/>
            <a:ext cx="11582400" cy="6068289"/>
          </a:xfrm>
          <a:prstGeom prst="rect">
            <a:avLst/>
          </a:prstGeom>
        </p:spPr>
      </p:pic>
      <p:sp>
        <p:nvSpPr>
          <p:cNvPr id="3" name="Footer Placeholder 2"/>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3793035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799" y="470117"/>
            <a:ext cx="10695709" cy="4780756"/>
          </a:xfrm>
        </p:spPr>
      </p:pic>
      <p:sp>
        <p:nvSpPr>
          <p:cNvPr id="2" name="TextBox 1"/>
          <p:cNvSpPr txBox="1"/>
          <p:nvPr/>
        </p:nvSpPr>
        <p:spPr>
          <a:xfrm>
            <a:off x="2119745" y="6220691"/>
            <a:ext cx="7564582" cy="369332"/>
          </a:xfrm>
          <a:prstGeom prst="rect">
            <a:avLst/>
          </a:prstGeom>
          <a:noFill/>
        </p:spPr>
        <p:txBody>
          <a:bodyPr wrap="square" rtlCol="0">
            <a:spAutoFit/>
          </a:bodyPr>
          <a:lstStyle/>
          <a:p>
            <a:r>
              <a:rPr lang="en-US" dirty="0" smtClean="0"/>
              <a:t>12/8/2023 , 56,10,63,70,41,46,37,22,34,47,18,52,60</a:t>
            </a:r>
            <a:endParaRPr lang="en-US" dirty="0"/>
          </a:p>
        </p:txBody>
      </p:sp>
      <p:sp>
        <p:nvSpPr>
          <p:cNvPr id="3" name="Footer Placeholder 2"/>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2607134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81891"/>
          </a:xfrm>
        </p:spPr>
        <p:txBody>
          <a:bodyPr>
            <a:normAutofit fontScale="90000"/>
          </a:bodyPr>
          <a:lstStyle/>
          <a:p>
            <a:r>
              <a:rPr lang="en-US" b="1" dirty="0" smtClean="0">
                <a:solidFill>
                  <a:srgbClr val="FF0000"/>
                </a:solidFill>
              </a:rPr>
              <a:t>Corpus</a:t>
            </a:r>
            <a:endParaRPr lang="en-US" b="1" dirty="0">
              <a:solidFill>
                <a:srgbClr val="FF0000"/>
              </a:solidFill>
            </a:endParaRPr>
          </a:p>
        </p:txBody>
      </p:sp>
      <p:sp>
        <p:nvSpPr>
          <p:cNvPr id="3" name="Content Placeholder 2"/>
          <p:cNvSpPr>
            <a:spLocks noGrp="1"/>
          </p:cNvSpPr>
          <p:nvPr>
            <p:ph idx="1"/>
          </p:nvPr>
        </p:nvSpPr>
        <p:spPr>
          <a:xfrm>
            <a:off x="249381" y="581891"/>
            <a:ext cx="11707091" cy="5595072"/>
          </a:xfrm>
        </p:spPr>
        <p:txBody>
          <a:bodyPr>
            <a:normAutofit fontScale="92500" lnSpcReduction="10000"/>
          </a:bodyPr>
          <a:lstStyle/>
          <a:p>
            <a:pPr marL="0" indent="0">
              <a:buNone/>
            </a:pPr>
            <a:r>
              <a:rPr lang="en-US" dirty="0">
                <a:solidFill>
                  <a:srgbClr val="0070C0"/>
                </a:solidFill>
              </a:rPr>
              <a:t>What is a corpus?</a:t>
            </a:r>
          </a:p>
          <a:p>
            <a:pPr>
              <a:buFont typeface="Wingdings" panose="05000000000000000000" pitchFamily="2" charset="2"/>
              <a:buChar char="v"/>
            </a:pPr>
            <a:r>
              <a:rPr lang="en-US" sz="3200" dirty="0" smtClean="0"/>
              <a:t>A </a:t>
            </a:r>
            <a:r>
              <a:rPr lang="en-US" sz="3200" dirty="0"/>
              <a:t>corpus is a collection of </a:t>
            </a:r>
            <a:r>
              <a:rPr lang="en-US" sz="3200" dirty="0">
                <a:solidFill>
                  <a:srgbClr val="00B050"/>
                </a:solidFill>
              </a:rPr>
              <a:t>authentic text or audio organized into datasets. </a:t>
            </a:r>
          </a:p>
          <a:p>
            <a:pPr>
              <a:buFont typeface="Wingdings" panose="05000000000000000000" pitchFamily="2" charset="2"/>
              <a:buChar char="v"/>
            </a:pPr>
            <a:r>
              <a:rPr lang="en-US" sz="3200" dirty="0" smtClean="0"/>
              <a:t>Authentic </a:t>
            </a:r>
            <a:r>
              <a:rPr lang="en-US" sz="3200" dirty="0"/>
              <a:t>here means text written or audio spoken by a native of the language or dialect. </a:t>
            </a:r>
          </a:p>
          <a:p>
            <a:pPr>
              <a:buFont typeface="Wingdings" panose="05000000000000000000" pitchFamily="2" charset="2"/>
              <a:buChar char="v"/>
            </a:pPr>
            <a:r>
              <a:rPr lang="en-US" sz="3200" dirty="0" smtClean="0"/>
              <a:t>A </a:t>
            </a:r>
            <a:r>
              <a:rPr lang="en-US" sz="3200" dirty="0"/>
              <a:t>corpus can be made up of everything from newspapers, novels, recipes, radio broadcasts to television shows, movies, and tweets. </a:t>
            </a:r>
            <a:endParaRPr lang="en-US" sz="3200" dirty="0" smtClean="0"/>
          </a:p>
          <a:p>
            <a:pPr>
              <a:buFont typeface="Wingdings" panose="05000000000000000000" pitchFamily="2" charset="2"/>
              <a:buChar char="v"/>
            </a:pPr>
            <a:r>
              <a:rPr lang="en-US" sz="3200" dirty="0" smtClean="0"/>
              <a:t>In </a:t>
            </a:r>
            <a:r>
              <a:rPr lang="en-US" sz="3200" dirty="0"/>
              <a:t>natural language processing, a corpus contains text and speech data that can be used to train AI and machine learning systems. </a:t>
            </a:r>
            <a:endParaRPr lang="en-US" sz="3200" dirty="0" smtClean="0"/>
          </a:p>
          <a:p>
            <a:pPr>
              <a:buFont typeface="Wingdings" panose="05000000000000000000" pitchFamily="2" charset="2"/>
              <a:buChar char="v"/>
            </a:pPr>
            <a:r>
              <a:rPr lang="en-US" sz="3200" dirty="0" smtClean="0"/>
              <a:t>If </a:t>
            </a:r>
            <a:r>
              <a:rPr lang="en-US" sz="3200" dirty="0"/>
              <a:t>a user has a specific problem or objective they want to address, they’ll need a collection of data that supports, or at least is a representation of, what they’re looking to achieve with machine learning and NLP.</a:t>
            </a:r>
          </a:p>
        </p:txBody>
      </p:sp>
      <p:sp>
        <p:nvSpPr>
          <p:cNvPr id="4" name="Footer Placeholder 3"/>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286169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6148"/>
          </a:xfrm>
        </p:spPr>
        <p:txBody>
          <a:bodyPr>
            <a:normAutofit fontScale="90000"/>
          </a:bodyPr>
          <a:lstStyle/>
          <a:p>
            <a:r>
              <a:rPr lang="en-US" dirty="0">
                <a:solidFill>
                  <a:srgbClr val="FF0000"/>
                </a:solidFill>
              </a:rPr>
              <a:t>What are the features of a good corpus?</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207818" y="678873"/>
            <a:ext cx="11831782" cy="5805053"/>
          </a:xfrm>
        </p:spPr>
        <p:txBody>
          <a:bodyPr>
            <a:normAutofit fontScale="85000" lnSpcReduction="20000"/>
          </a:bodyPr>
          <a:lstStyle/>
          <a:p>
            <a:pPr>
              <a:buFont typeface="Wingdings" panose="05000000000000000000" pitchFamily="2" charset="2"/>
              <a:buChar char="Ø"/>
            </a:pPr>
            <a:r>
              <a:rPr lang="en-US" sz="3600" dirty="0" smtClean="0">
                <a:solidFill>
                  <a:srgbClr val="00B050"/>
                </a:solidFill>
                <a:latin typeface="Times New Roman" panose="02020603050405020304" pitchFamily="18" charset="0"/>
                <a:cs typeface="Times New Roman" panose="02020603050405020304" pitchFamily="18" charset="0"/>
              </a:rPr>
              <a:t>Large </a:t>
            </a:r>
            <a:r>
              <a:rPr lang="en-US" sz="3600" dirty="0">
                <a:solidFill>
                  <a:srgbClr val="00B050"/>
                </a:solidFill>
                <a:latin typeface="Times New Roman" panose="02020603050405020304" pitchFamily="18" charset="0"/>
                <a:cs typeface="Times New Roman" panose="02020603050405020304" pitchFamily="18" charset="0"/>
              </a:rPr>
              <a:t>corpus size</a:t>
            </a:r>
            <a:r>
              <a:rPr lang="en-US" sz="3600" dirty="0" smtClean="0">
                <a:latin typeface="Times New Roman" panose="02020603050405020304" pitchFamily="18" charset="0"/>
                <a:cs typeface="Times New Roman" panose="02020603050405020304" pitchFamily="18" charset="0"/>
              </a:rPr>
              <a:t>: Generally</a:t>
            </a:r>
            <a:r>
              <a:rPr lang="en-US" sz="3600" dirty="0">
                <a:latin typeface="Times New Roman" panose="02020603050405020304" pitchFamily="18" charset="0"/>
                <a:cs typeface="Times New Roman" panose="02020603050405020304" pitchFamily="18" charset="0"/>
              </a:rPr>
              <a:t>, the larger the size of a corpus, the </a:t>
            </a:r>
            <a:r>
              <a:rPr lang="en-US" sz="3600" dirty="0" smtClean="0">
                <a:latin typeface="Times New Roman" panose="02020603050405020304" pitchFamily="18" charset="0"/>
                <a:cs typeface="Times New Roman" panose="02020603050405020304" pitchFamily="18" charset="0"/>
              </a:rPr>
              <a:t>better for NLP model to train. </a:t>
            </a:r>
            <a:r>
              <a:rPr lang="en-US" sz="3600" dirty="0">
                <a:latin typeface="Times New Roman" panose="02020603050405020304" pitchFamily="18" charset="0"/>
                <a:cs typeface="Times New Roman" panose="02020603050405020304" pitchFamily="18" charset="0"/>
              </a:rPr>
              <a:t>Large quantities of specialized datasets are vital to training algorithms designed to perform sentiment </a:t>
            </a:r>
            <a:r>
              <a:rPr lang="en-US" sz="3600" dirty="0" smtClean="0">
                <a:latin typeface="Times New Roman" panose="02020603050405020304" pitchFamily="18" charset="0"/>
                <a:cs typeface="Times New Roman" panose="02020603050405020304" pitchFamily="18" charset="0"/>
              </a:rPr>
              <a:t>analysis or related tasks.</a:t>
            </a:r>
          </a:p>
          <a:p>
            <a:pPr>
              <a:buFont typeface="Wingdings" panose="05000000000000000000" pitchFamily="2" charset="2"/>
              <a:buChar char="Ø"/>
            </a:pPr>
            <a:r>
              <a:rPr lang="en-US" sz="3600" dirty="0" smtClean="0">
                <a:solidFill>
                  <a:srgbClr val="C00000"/>
                </a:solidFill>
                <a:latin typeface="Times New Roman" panose="02020603050405020304" pitchFamily="18" charset="0"/>
                <a:cs typeface="Times New Roman" panose="02020603050405020304" pitchFamily="18" charset="0"/>
              </a:rPr>
              <a:t>High-quality </a:t>
            </a:r>
            <a:r>
              <a:rPr lang="en-US" sz="3600" dirty="0">
                <a:solidFill>
                  <a:srgbClr val="C00000"/>
                </a:solidFill>
                <a:latin typeface="Times New Roman" panose="02020603050405020304" pitchFamily="18" charset="0"/>
                <a:cs typeface="Times New Roman" panose="02020603050405020304" pitchFamily="18" charset="0"/>
              </a:rPr>
              <a:t>data</a:t>
            </a:r>
            <a:r>
              <a:rPr lang="en-US" sz="3600" dirty="0" smtClean="0">
                <a:latin typeface="Times New Roman" panose="02020603050405020304" pitchFamily="18" charset="0"/>
                <a:cs typeface="Times New Roman" panose="02020603050405020304" pitchFamily="18" charset="0"/>
              </a:rPr>
              <a:t>: High </a:t>
            </a:r>
            <a:r>
              <a:rPr lang="en-US" sz="3600" dirty="0">
                <a:latin typeface="Times New Roman" panose="02020603050405020304" pitchFamily="18" charset="0"/>
                <a:cs typeface="Times New Roman" panose="02020603050405020304" pitchFamily="18" charset="0"/>
              </a:rPr>
              <a:t>quality is </a:t>
            </a:r>
            <a:r>
              <a:rPr lang="en-US" sz="3600" dirty="0">
                <a:solidFill>
                  <a:srgbClr val="FF0000"/>
                </a:solidFill>
                <a:latin typeface="Times New Roman" panose="02020603050405020304" pitchFamily="18" charset="0"/>
                <a:cs typeface="Times New Roman" panose="02020603050405020304" pitchFamily="18" charset="0"/>
              </a:rPr>
              <a:t>crucial</a:t>
            </a:r>
            <a:r>
              <a:rPr lang="en-US" sz="3600" dirty="0">
                <a:latin typeface="Times New Roman" panose="02020603050405020304" pitchFamily="18" charset="0"/>
                <a:cs typeface="Times New Roman" panose="02020603050405020304" pitchFamily="18" charset="0"/>
              </a:rPr>
              <a:t> when it comes to the data within a corpus. Due to the large volume of data required for a corpus, even minuscule errors in the training data can lead to large-scale errors in the machine learning system’s </a:t>
            </a:r>
            <a:r>
              <a:rPr lang="en-US" sz="3600" dirty="0" smtClean="0">
                <a:latin typeface="Times New Roman" panose="02020603050405020304" pitchFamily="18" charset="0"/>
                <a:cs typeface="Times New Roman" panose="02020603050405020304" pitchFamily="18" charset="0"/>
              </a:rPr>
              <a:t>output.</a:t>
            </a:r>
          </a:p>
          <a:p>
            <a:pPr>
              <a:buFont typeface="Wingdings" panose="05000000000000000000" pitchFamily="2" charset="2"/>
              <a:buChar char="Ø"/>
            </a:pPr>
            <a:r>
              <a:rPr lang="en-US" sz="3600" dirty="0" smtClean="0">
                <a:solidFill>
                  <a:srgbClr val="0070C0"/>
                </a:solidFill>
                <a:latin typeface="Times New Roman" panose="02020603050405020304" pitchFamily="18" charset="0"/>
                <a:cs typeface="Times New Roman" panose="02020603050405020304" pitchFamily="18" charset="0"/>
              </a:rPr>
              <a:t>Clean </a:t>
            </a:r>
            <a:r>
              <a:rPr lang="en-US" sz="3600" dirty="0">
                <a:solidFill>
                  <a:srgbClr val="0070C0"/>
                </a:solidFill>
                <a:latin typeface="Times New Roman" panose="02020603050405020304" pitchFamily="18" charset="0"/>
                <a:cs typeface="Times New Roman" panose="02020603050405020304" pitchFamily="18" charset="0"/>
              </a:rPr>
              <a:t>data</a:t>
            </a:r>
            <a:r>
              <a:rPr lang="en-US" sz="3600" dirty="0" smtClean="0">
                <a:latin typeface="Times New Roman" panose="02020603050405020304" pitchFamily="18" charset="0"/>
                <a:cs typeface="Times New Roman" panose="02020603050405020304" pitchFamily="18" charset="0"/>
              </a:rPr>
              <a:t>: Data </a:t>
            </a:r>
            <a:r>
              <a:rPr lang="en-US" sz="3600" dirty="0">
                <a:latin typeface="Times New Roman" panose="02020603050405020304" pitchFamily="18" charset="0"/>
                <a:cs typeface="Times New Roman" panose="02020603050405020304" pitchFamily="18" charset="0"/>
              </a:rPr>
              <a:t>cleansing is also vital for creating and maintaining a high-quality corpus. Data cleansing allows identifying and eliminating any errors or duplicate data to create a more reliable corpus for </a:t>
            </a:r>
            <a:r>
              <a:rPr lang="en-US" sz="3600" dirty="0" smtClean="0">
                <a:latin typeface="Times New Roman" panose="02020603050405020304" pitchFamily="18" charset="0"/>
                <a:cs typeface="Times New Roman" panose="02020603050405020304" pitchFamily="18" charset="0"/>
              </a:rPr>
              <a:t>NLP.</a:t>
            </a:r>
          </a:p>
          <a:p>
            <a:pPr>
              <a:buFont typeface="Wingdings" panose="05000000000000000000" pitchFamily="2" charset="2"/>
              <a:buChar char="Ø"/>
            </a:pPr>
            <a:r>
              <a:rPr lang="en-US" sz="3600" dirty="0" smtClean="0">
                <a:solidFill>
                  <a:srgbClr val="FFC000"/>
                </a:solidFill>
                <a:latin typeface="Times New Roman" panose="02020603050405020304" pitchFamily="18" charset="0"/>
                <a:cs typeface="Times New Roman" panose="02020603050405020304" pitchFamily="18" charset="0"/>
              </a:rPr>
              <a:t>Balance</a:t>
            </a:r>
            <a:r>
              <a:rPr lang="en-US" sz="3600" dirty="0" smtClean="0">
                <a:latin typeface="Times New Roman" panose="02020603050405020304" pitchFamily="18" charset="0"/>
                <a:cs typeface="Times New Roman" panose="02020603050405020304" pitchFamily="18" charset="0"/>
              </a:rPr>
              <a:t>: A </a:t>
            </a:r>
            <a:r>
              <a:rPr lang="en-US" sz="3600" dirty="0">
                <a:latin typeface="Times New Roman" panose="02020603050405020304" pitchFamily="18" charset="0"/>
                <a:cs typeface="Times New Roman" panose="02020603050405020304" pitchFamily="18" charset="0"/>
              </a:rPr>
              <a:t>high-quality corpus is a balanced corpus. While it can be tempting to fill a corpus with everything and anything available, if one doesn’t streamline and structure the data collection process, it could unbalance the relevance of the dataset.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2036" y="5721926"/>
            <a:ext cx="847564" cy="939223"/>
          </a:xfrm>
          <a:prstGeom prst="rect">
            <a:avLst/>
          </a:prstGeom>
        </p:spPr>
      </p:pic>
      <p:sp>
        <p:nvSpPr>
          <p:cNvPr id="5" name="Footer Placeholder 4"/>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90417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493"/>
          </a:xfrm>
        </p:spPr>
        <p:txBody>
          <a:bodyPr>
            <a:normAutofit fontScale="90000"/>
          </a:bodyPr>
          <a:lstStyle/>
          <a:p>
            <a:r>
              <a:rPr lang="en-US" dirty="0">
                <a:solidFill>
                  <a:schemeClr val="accent2"/>
                </a:solidFill>
              </a:rPr>
              <a:t>What are the challenges regarding creating a corpus?</a:t>
            </a:r>
            <a:r>
              <a:rPr lang="en-US" dirty="0"/>
              <a:t/>
            </a:r>
            <a:br>
              <a:rPr lang="en-US" dirty="0"/>
            </a:br>
            <a:endParaRPr lang="en-US" dirty="0"/>
          </a:p>
        </p:txBody>
      </p:sp>
      <p:sp>
        <p:nvSpPr>
          <p:cNvPr id="3" name="Content Placeholder 2"/>
          <p:cNvSpPr>
            <a:spLocks noGrp="1"/>
          </p:cNvSpPr>
          <p:nvPr>
            <p:ph idx="1"/>
          </p:nvPr>
        </p:nvSpPr>
        <p:spPr>
          <a:xfrm>
            <a:off x="838200" y="1274618"/>
            <a:ext cx="10515600" cy="2552411"/>
          </a:xfrm>
        </p:spPr>
        <p:txBody>
          <a:bodyPr>
            <a:normAutofit fontScale="55000" lnSpcReduction="20000"/>
          </a:bodyPr>
          <a:lstStyle/>
          <a:p>
            <a:endParaRPr lang="en-US" dirty="0"/>
          </a:p>
          <a:p>
            <a:r>
              <a:rPr lang="en-US" dirty="0"/>
              <a:t>    Deciding the type of data needed to solve the problem statement</a:t>
            </a:r>
          </a:p>
          <a:p>
            <a:r>
              <a:rPr lang="en-US" dirty="0"/>
              <a:t>    Availability of data</a:t>
            </a:r>
          </a:p>
          <a:p>
            <a:r>
              <a:rPr lang="en-US" dirty="0"/>
              <a:t>    Quality of the data</a:t>
            </a:r>
          </a:p>
          <a:p>
            <a:r>
              <a:rPr lang="en-US" dirty="0"/>
              <a:t>    Adequacy of the data in terms of the amount</a:t>
            </a:r>
          </a:p>
          <a:p>
            <a:endParaRPr lang="en-US" dirty="0" smtClean="0"/>
          </a:p>
          <a:p>
            <a:pPr marL="0" indent="0">
              <a:buNone/>
            </a:pPr>
            <a:r>
              <a:rPr lang="en-US" dirty="0" smtClean="0"/>
              <a:t>Example</a:t>
            </a:r>
          </a:p>
          <a:p>
            <a:pPr marL="514350" indent="-514350">
              <a:buAutoNum type="arabicPeriod"/>
            </a:pPr>
            <a:r>
              <a:rPr lang="en-US" dirty="0" smtClean="0"/>
              <a:t>Corpus creation for Marathi language or native languages </a:t>
            </a:r>
            <a:r>
              <a:rPr lang="en-US" dirty="0" err="1" smtClean="0"/>
              <a:t>etc</a:t>
            </a:r>
            <a:endParaRPr lang="en-US" dirty="0" smtClean="0"/>
          </a:p>
          <a:p>
            <a:pPr marL="514350" indent="-514350">
              <a:buAutoNum type="arabicPeriod"/>
            </a:pPr>
            <a:r>
              <a:rPr lang="en-US" dirty="0" smtClean="0"/>
              <a:t>Corpus creation of  foreign language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48" y="5721926"/>
            <a:ext cx="847564" cy="939223"/>
          </a:xfrm>
          <a:prstGeom prst="rect">
            <a:avLst/>
          </a:prstGeom>
        </p:spPr>
      </p:pic>
      <p:sp>
        <p:nvSpPr>
          <p:cNvPr id="5" name="Footer Placeholder 4"/>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404424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2" y="115744"/>
            <a:ext cx="10515600" cy="770948"/>
          </a:xfrm>
        </p:spPr>
        <p:txBody>
          <a:bodyPr>
            <a:normAutofit/>
          </a:bodyPr>
          <a:lstStyle/>
          <a:p>
            <a:r>
              <a:rPr lang="en-US" b="1" dirty="0">
                <a:solidFill>
                  <a:schemeClr val="accent2"/>
                </a:solidFill>
              </a:rPr>
              <a:t>Text </a:t>
            </a:r>
            <a:r>
              <a:rPr lang="en-US" b="1" dirty="0" smtClean="0">
                <a:solidFill>
                  <a:schemeClr val="accent2"/>
                </a:solidFill>
              </a:rPr>
              <a:t>Normalization</a:t>
            </a:r>
            <a:endParaRPr lang="en-US" dirty="0"/>
          </a:p>
        </p:txBody>
      </p:sp>
      <p:sp>
        <p:nvSpPr>
          <p:cNvPr id="3" name="Content Placeholder 2"/>
          <p:cNvSpPr>
            <a:spLocks noGrp="1"/>
          </p:cNvSpPr>
          <p:nvPr>
            <p:ph idx="1"/>
          </p:nvPr>
        </p:nvSpPr>
        <p:spPr>
          <a:xfrm>
            <a:off x="152400" y="789710"/>
            <a:ext cx="11776364" cy="5387254"/>
          </a:xfrm>
          <a:solidFill>
            <a:schemeClr val="accent3">
              <a:lumMod val="40000"/>
              <a:lumOff val="60000"/>
            </a:schemeClr>
          </a:solidFill>
        </p:spPr>
        <p:txBody>
          <a:bodyPr>
            <a:normAutofit/>
          </a:bodyPr>
          <a:lstStyle/>
          <a:p>
            <a:pPr marL="0" indent="0">
              <a:buNone/>
            </a:pPr>
            <a:r>
              <a:rPr lang="en-US" sz="3200" dirty="0"/>
              <a:t>Text normalization is </a:t>
            </a:r>
            <a:r>
              <a:rPr lang="en-US" sz="3200" b="1" dirty="0"/>
              <a:t>a pre-processing step aimed at improving the quality of the text and making it suitable for machines to process</a:t>
            </a:r>
            <a:r>
              <a:rPr lang="en-US" sz="3200" dirty="0"/>
              <a:t>. Four main steps in text normalization are case normalization, tokenization and stop word removal, Parts-of-Speech (POS) tagging, and stemming</a:t>
            </a:r>
            <a:r>
              <a:rPr lang="en-US" sz="3200" dirty="0" smtClean="0"/>
              <a:t>.</a:t>
            </a:r>
          </a:p>
          <a:p>
            <a:pPr marL="0" indent="0">
              <a:buNone/>
            </a:pPr>
            <a:r>
              <a:rPr lang="en-US" sz="3200" dirty="0" smtClean="0"/>
              <a:t>Types: </a:t>
            </a:r>
            <a:r>
              <a:rPr lang="en-US" sz="2000" b="1" dirty="0" smtClean="0">
                <a:solidFill>
                  <a:schemeClr val="accent2"/>
                </a:solidFill>
              </a:rPr>
              <a:t>Text </a:t>
            </a:r>
            <a:r>
              <a:rPr lang="en-US" sz="2000" b="1" dirty="0">
                <a:solidFill>
                  <a:schemeClr val="accent2"/>
                </a:solidFill>
              </a:rPr>
              <a:t>into sentences tokenization</a:t>
            </a:r>
          </a:p>
          <a:p>
            <a:pPr marL="0" indent="0">
              <a:buNone/>
            </a:pPr>
            <a:r>
              <a:rPr lang="en-US" sz="2000" b="1" dirty="0">
                <a:solidFill>
                  <a:schemeClr val="accent2"/>
                </a:solidFill>
              </a:rPr>
              <a:t>    </a:t>
            </a:r>
            <a:r>
              <a:rPr lang="en-US" sz="2000" b="1" dirty="0" smtClean="0">
                <a:solidFill>
                  <a:schemeClr val="accent2"/>
                </a:solidFill>
              </a:rPr>
              <a:t>                 Sentences </a:t>
            </a:r>
            <a:r>
              <a:rPr lang="en-US" sz="2000" b="1" dirty="0">
                <a:solidFill>
                  <a:schemeClr val="accent2"/>
                </a:solidFill>
              </a:rPr>
              <a:t>into words tokenization</a:t>
            </a:r>
          </a:p>
          <a:p>
            <a:pPr marL="0" indent="0">
              <a:buNone/>
            </a:pPr>
            <a:r>
              <a:rPr lang="en-US" sz="2000" b="1" dirty="0">
                <a:solidFill>
                  <a:schemeClr val="accent2"/>
                </a:solidFill>
              </a:rPr>
              <a:t>  </a:t>
            </a:r>
            <a:r>
              <a:rPr lang="en-US" sz="2000" b="1" dirty="0" smtClean="0">
                <a:solidFill>
                  <a:schemeClr val="accent2"/>
                </a:solidFill>
              </a:rPr>
              <a:t>                    </a:t>
            </a:r>
            <a:r>
              <a:rPr lang="en-US" sz="2000" b="1" dirty="0">
                <a:solidFill>
                  <a:schemeClr val="accent2"/>
                </a:solidFill>
              </a:rPr>
              <a:t>Sentences using regular expressions tokenization</a:t>
            </a:r>
          </a:p>
        </p:txBody>
      </p:sp>
      <p:pic>
        <p:nvPicPr>
          <p:cNvPr id="4" name="Picture 3"/>
          <p:cNvPicPr>
            <a:picLocks noChangeAspect="1"/>
          </p:cNvPicPr>
          <p:nvPr/>
        </p:nvPicPr>
        <p:blipFill>
          <a:blip r:embed="rId2"/>
          <a:stretch>
            <a:fillRect/>
          </a:stretch>
        </p:blipFill>
        <p:spPr>
          <a:xfrm>
            <a:off x="0" y="4685074"/>
            <a:ext cx="7523018" cy="22801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1200" y="5707352"/>
            <a:ext cx="847564" cy="939223"/>
          </a:xfrm>
          <a:prstGeom prst="rect">
            <a:avLst/>
          </a:prstGeom>
        </p:spPr>
      </p:pic>
      <p:sp>
        <p:nvSpPr>
          <p:cNvPr id="6" name="Footer Placeholder 5"/>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220645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8" y="-1"/>
            <a:ext cx="11804073" cy="789709"/>
          </a:xfrm>
          <a:solidFill>
            <a:schemeClr val="accent4">
              <a:lumMod val="60000"/>
              <a:lumOff val="40000"/>
            </a:schemeClr>
          </a:solidFill>
        </p:spPr>
        <p:txBody>
          <a:bodyPr/>
          <a:lstStyle/>
          <a:p>
            <a:r>
              <a:rPr lang="en-US" b="1" dirty="0">
                <a:latin typeface="Arial"/>
                <a:ea typeface="Arial"/>
                <a:cs typeface="Arial"/>
                <a:sym typeface="Arial"/>
              </a:rPr>
              <a:t>Tokenization</a:t>
            </a:r>
            <a:endParaRPr lang="en-US" dirty="0"/>
          </a:p>
        </p:txBody>
      </p:sp>
      <p:sp>
        <p:nvSpPr>
          <p:cNvPr id="3" name="Content Placeholder 2"/>
          <p:cNvSpPr>
            <a:spLocks noGrp="1"/>
          </p:cNvSpPr>
          <p:nvPr>
            <p:ph idx="1"/>
          </p:nvPr>
        </p:nvSpPr>
        <p:spPr>
          <a:xfrm>
            <a:off x="180109" y="789708"/>
            <a:ext cx="11804073" cy="5652655"/>
          </a:xfrm>
          <a:solidFill>
            <a:schemeClr val="accent2">
              <a:lumMod val="20000"/>
              <a:lumOff val="80000"/>
            </a:schemeClr>
          </a:solidFill>
        </p:spPr>
        <p:txBody>
          <a:bodyPr/>
          <a:lstStyle/>
          <a:p>
            <a:r>
              <a:rPr lang="en-US" dirty="0"/>
              <a:t>In this process, we break down a piece of input text into smaller units called tokens. This helps in treating each token(word, character, etc.) as an individual component for further processing and analysis. The text is commonly converted into individual tokens by splitting them from whitespaces. Sentence: "I am a big fan of metal music!" Whitespace tokenizer: "</a:t>
            </a:r>
            <a:r>
              <a:rPr lang="en-US" dirty="0" err="1"/>
              <a:t>I","am","a","big","fan","of","metal","music</a:t>
            </a:r>
            <a:r>
              <a:rPr lang="en-US" dirty="0"/>
              <a:t>!" Regular expressions can also be used for tokenization.</a:t>
            </a:r>
          </a:p>
        </p:txBody>
      </p:sp>
      <p:pic>
        <p:nvPicPr>
          <p:cNvPr id="4" name="Google Shape;199;g8794750ddf_0_19"/>
          <p:cNvPicPr preferRelativeResize="0"/>
          <p:nvPr/>
        </p:nvPicPr>
        <p:blipFill>
          <a:blip r:embed="rId2">
            <a:alphaModFix/>
          </a:blip>
          <a:stretch>
            <a:fillRect/>
          </a:stretch>
        </p:blipFill>
        <p:spPr>
          <a:xfrm>
            <a:off x="1828799" y="3616035"/>
            <a:ext cx="8603673" cy="2424546"/>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09" y="5501697"/>
            <a:ext cx="955964" cy="1077768"/>
          </a:xfrm>
          <a:prstGeom prst="rect">
            <a:avLst/>
          </a:prstGeom>
        </p:spPr>
      </p:pic>
      <p:sp>
        <p:nvSpPr>
          <p:cNvPr id="6" name="Footer Placeholder 5"/>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3584623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8" name="Google Shape;198;g8794750ddf_0_19"/>
          <p:cNvSpPr txBox="1"/>
          <p:nvPr/>
        </p:nvSpPr>
        <p:spPr>
          <a:xfrm>
            <a:off x="440075" y="1093600"/>
            <a:ext cx="11259000" cy="1602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000" b="1" dirty="0">
                <a:solidFill>
                  <a:schemeClr val="dk1"/>
                </a:solidFill>
              </a:rPr>
              <a:t>Tokenization</a:t>
            </a:r>
            <a:r>
              <a:rPr lang="en-US" sz="3000" dirty="0">
                <a:solidFill>
                  <a:schemeClr val="dk1"/>
                </a:solidFill>
              </a:rPr>
              <a:t> is the process of replacing sensitive data with unique identification symbols that retain all the essential information about the data without compromising its security.</a:t>
            </a:r>
            <a:endParaRPr sz="3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812" y="2695600"/>
            <a:ext cx="9915525" cy="374072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248" y="5721926"/>
            <a:ext cx="847564" cy="939223"/>
          </a:xfrm>
          <a:prstGeom prst="rect">
            <a:avLst/>
          </a:prstGeom>
        </p:spPr>
      </p:pic>
      <p:sp>
        <p:nvSpPr>
          <p:cNvPr id="3" name="Footer Placeholder 2"/>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1871791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4248" y="204642"/>
            <a:ext cx="11539825" cy="50323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248" y="5721926"/>
            <a:ext cx="847564" cy="939223"/>
          </a:xfrm>
          <a:prstGeom prst="rect">
            <a:avLst/>
          </a:prstGeom>
        </p:spPr>
      </p:pic>
      <p:sp>
        <p:nvSpPr>
          <p:cNvPr id="3" name="Footer Placeholder 2"/>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1402239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normAutofit fontScale="90000"/>
          </a:bodyPr>
          <a:lstStyle/>
          <a:p>
            <a:r>
              <a:rPr lang="en-US" b="1" dirty="0"/>
              <a:t>Why do we need a Tokenizer?</a:t>
            </a:r>
            <a:br>
              <a:rPr lang="en-US" b="1" dirty="0"/>
            </a:br>
            <a:endParaRPr lang="en-US" dirty="0"/>
          </a:p>
        </p:txBody>
      </p:sp>
      <p:sp>
        <p:nvSpPr>
          <p:cNvPr id="3" name="Content Placeholder 2"/>
          <p:cNvSpPr>
            <a:spLocks noGrp="1"/>
          </p:cNvSpPr>
          <p:nvPr>
            <p:ph idx="1"/>
          </p:nvPr>
        </p:nvSpPr>
        <p:spPr>
          <a:xfrm>
            <a:off x="110835" y="886691"/>
            <a:ext cx="11956473" cy="5290272"/>
          </a:xfrm>
          <a:solidFill>
            <a:schemeClr val="accent1">
              <a:lumMod val="20000"/>
              <a:lumOff val="80000"/>
            </a:schemeClr>
          </a:solidFill>
        </p:spPr>
        <p:txBody>
          <a:bodyPr/>
          <a:lstStyle/>
          <a:p>
            <a:pPr>
              <a:buFont typeface="Wingdings" panose="05000000000000000000" pitchFamily="2" charset="2"/>
              <a:buChar char="ü"/>
            </a:pPr>
            <a:r>
              <a:rPr lang="en-US" dirty="0"/>
              <a:t>The need for a tokenizer came from the question "How can we make machines read</a:t>
            </a:r>
            <a:r>
              <a:rPr lang="en-US" dirty="0" smtClean="0"/>
              <a:t>?“</a:t>
            </a:r>
          </a:p>
          <a:p>
            <a:pPr>
              <a:buFont typeface="Wingdings" panose="05000000000000000000" pitchFamily="2" charset="2"/>
              <a:buChar char="ü"/>
            </a:pPr>
            <a:r>
              <a:rPr lang="en-US" dirty="0" smtClean="0"/>
              <a:t>A </a:t>
            </a:r>
            <a:r>
              <a:rPr lang="en-US" dirty="0"/>
              <a:t>common way of processing textual data is to define a set of rules in a dictionary and then look up that fixed dictionary of rules. But this method can only go so far, and we want machines to learn these rules from the text that it </a:t>
            </a:r>
            <a:r>
              <a:rPr lang="en-US" dirty="0" smtClean="0"/>
              <a:t>reads.</a:t>
            </a:r>
          </a:p>
          <a:p>
            <a:pPr>
              <a:buFont typeface="Wingdings" panose="05000000000000000000" pitchFamily="2" charset="2"/>
              <a:buChar char="ü"/>
            </a:pPr>
            <a:r>
              <a:rPr lang="en-US" dirty="0" smtClean="0"/>
              <a:t>Now</a:t>
            </a:r>
            <a:r>
              <a:rPr lang="en-US" dirty="0"/>
              <a:t>, machines don't know any language, nor do they understand sound or phonetics. They need to be taught from scratch and in such a way that they can read any language that's out there.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48" y="5721926"/>
            <a:ext cx="847564" cy="939223"/>
          </a:xfrm>
          <a:prstGeom prst="rect">
            <a:avLst/>
          </a:prstGeom>
        </p:spPr>
      </p:pic>
      <p:sp>
        <p:nvSpPr>
          <p:cNvPr id="5" name="Footer Placeholder 4"/>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253027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6" y="171162"/>
            <a:ext cx="1614055" cy="618548"/>
          </a:xfrm>
        </p:spPr>
        <p:txBody>
          <a:bodyPr>
            <a:normAutofit fontScale="90000"/>
          </a:bodyPr>
          <a:lstStyle/>
          <a:p>
            <a:r>
              <a:rPr lang="en-US" dirty="0" smtClean="0"/>
              <a:t>UNIT 1</a:t>
            </a:r>
            <a:endParaRPr lang="en-US" dirty="0"/>
          </a:p>
        </p:txBody>
      </p:sp>
      <p:sp>
        <p:nvSpPr>
          <p:cNvPr id="3" name="Content Placeholder 2"/>
          <p:cNvSpPr>
            <a:spLocks noGrp="1"/>
          </p:cNvSpPr>
          <p:nvPr>
            <p:ph idx="1"/>
          </p:nvPr>
        </p:nvSpPr>
        <p:spPr>
          <a:xfrm>
            <a:off x="595746" y="789709"/>
            <a:ext cx="11346872" cy="5638799"/>
          </a:xfrm>
          <a:solidFill>
            <a:schemeClr val="bg1"/>
          </a:solidFill>
          <a:ln w="57150">
            <a:solidFill>
              <a:schemeClr val="tx1"/>
            </a:solidFill>
          </a:ln>
        </p:spPr>
        <p:txBody>
          <a:bodyPr>
            <a:normAutofit/>
          </a:bodyPr>
          <a:lstStyle/>
          <a:p>
            <a:r>
              <a:rPr lang="en-US" dirty="0"/>
              <a:t>Definition and scope of NLP, </a:t>
            </a:r>
            <a:endParaRPr lang="en-US" dirty="0" smtClean="0"/>
          </a:p>
          <a:p>
            <a:r>
              <a:rPr lang="en-US" dirty="0" smtClean="0"/>
              <a:t>Applications </a:t>
            </a:r>
            <a:r>
              <a:rPr lang="en-US" dirty="0"/>
              <a:t>and real-world examples of NLP, </a:t>
            </a:r>
            <a:endParaRPr lang="en-US" dirty="0" smtClean="0"/>
          </a:p>
          <a:p>
            <a:r>
              <a:rPr lang="en-US" dirty="0" smtClean="0"/>
              <a:t>Linguistic Fundamentals: Regular </a:t>
            </a:r>
            <a:r>
              <a:rPr lang="en-US" dirty="0"/>
              <a:t>Expressions, </a:t>
            </a:r>
            <a:endParaRPr lang="en-US" dirty="0" smtClean="0"/>
          </a:p>
          <a:p>
            <a:pPr marL="0" indent="0">
              <a:buNone/>
            </a:pPr>
            <a:r>
              <a:rPr lang="en-US" dirty="0"/>
              <a:t> </a:t>
            </a:r>
            <a:r>
              <a:rPr lang="en-US" dirty="0" smtClean="0"/>
              <a:t>                                               Words</a:t>
            </a:r>
            <a:r>
              <a:rPr lang="en-US" dirty="0"/>
              <a:t>, </a:t>
            </a:r>
            <a:endParaRPr lang="en-US" dirty="0" smtClean="0"/>
          </a:p>
          <a:p>
            <a:pPr marL="0" indent="0">
              <a:buNone/>
            </a:pPr>
            <a:r>
              <a:rPr lang="en-US" dirty="0"/>
              <a:t> </a:t>
            </a:r>
            <a:r>
              <a:rPr lang="en-US" dirty="0" smtClean="0"/>
              <a:t>                                                Corpora</a:t>
            </a:r>
            <a:r>
              <a:rPr lang="en-US" dirty="0"/>
              <a:t>, </a:t>
            </a:r>
            <a:endParaRPr lang="en-US" dirty="0" smtClean="0"/>
          </a:p>
          <a:p>
            <a:r>
              <a:rPr lang="en-US" dirty="0" smtClean="0"/>
              <a:t>Text </a:t>
            </a:r>
            <a:r>
              <a:rPr lang="en-US" dirty="0"/>
              <a:t>Normalization: Tokenization </a:t>
            </a:r>
            <a:r>
              <a:rPr lang="en-US" dirty="0" smtClean="0"/>
              <a:t>and</a:t>
            </a:r>
          </a:p>
          <a:p>
            <a:pPr marL="0" indent="0">
              <a:buNone/>
            </a:pPr>
            <a:r>
              <a:rPr lang="en-US" dirty="0" smtClean="0"/>
              <a:t>                                       </a:t>
            </a:r>
            <a:r>
              <a:rPr lang="en-US" dirty="0"/>
              <a:t>segmentation, </a:t>
            </a:r>
          </a:p>
          <a:p>
            <a:pPr marL="0" indent="0">
              <a:buNone/>
            </a:pPr>
            <a:r>
              <a:rPr lang="en-US" dirty="0" smtClean="0"/>
              <a:t>                                       Stop </a:t>
            </a:r>
            <a:r>
              <a:rPr lang="en-US" dirty="0"/>
              <a:t>word removal, </a:t>
            </a:r>
            <a:endParaRPr lang="en-US" dirty="0" smtClean="0"/>
          </a:p>
          <a:p>
            <a:r>
              <a:rPr lang="en-US" dirty="0" smtClean="0"/>
              <a:t>Stemming </a:t>
            </a:r>
            <a:r>
              <a:rPr lang="en-US" dirty="0"/>
              <a:t>and lemmatization, </a:t>
            </a:r>
            <a:endParaRPr lang="en-US" dirty="0" smtClean="0"/>
          </a:p>
          <a:p>
            <a:r>
              <a:rPr lang="en-US" dirty="0" smtClean="0"/>
              <a:t>Handling </a:t>
            </a:r>
            <a:r>
              <a:rPr lang="en-US" dirty="0"/>
              <a:t>capitalization and punctuation, </a:t>
            </a:r>
            <a:endParaRPr lang="en-US" dirty="0" smtClean="0"/>
          </a:p>
          <a:p>
            <a:r>
              <a:rPr lang="en-US" dirty="0" smtClean="0"/>
              <a:t>Minimum </a:t>
            </a:r>
            <a:r>
              <a:rPr lang="en-US" dirty="0"/>
              <a:t>Edit distance.</a:t>
            </a:r>
          </a:p>
        </p:txBody>
      </p:sp>
      <p:sp>
        <p:nvSpPr>
          <p:cNvPr id="4" name="Footer Placeholder 3"/>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2752612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4692" y="246712"/>
            <a:ext cx="9088581" cy="2939833"/>
          </a:xfrm>
          <a:prstGeom prst="rect">
            <a:avLst/>
          </a:prstGeom>
        </p:spPr>
      </p:pic>
      <p:pic>
        <p:nvPicPr>
          <p:cNvPr id="6" name="Picture 5"/>
          <p:cNvPicPr>
            <a:picLocks noChangeAspect="1"/>
          </p:cNvPicPr>
          <p:nvPr/>
        </p:nvPicPr>
        <p:blipFill>
          <a:blip r:embed="rId3"/>
          <a:stretch>
            <a:fillRect/>
          </a:stretch>
        </p:blipFill>
        <p:spPr>
          <a:xfrm>
            <a:off x="124692" y="3340675"/>
            <a:ext cx="9048750" cy="33649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2036" y="5721926"/>
            <a:ext cx="847564" cy="939223"/>
          </a:xfrm>
          <a:prstGeom prst="rect">
            <a:avLst/>
          </a:prstGeom>
        </p:spPr>
      </p:pic>
      <p:sp>
        <p:nvSpPr>
          <p:cNvPr id="2" name="Footer Placeholder 1"/>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3705162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3" y="219365"/>
            <a:ext cx="4010891" cy="563130"/>
          </a:xfrm>
        </p:spPr>
        <p:txBody>
          <a:bodyPr>
            <a:normAutofit fontScale="90000"/>
          </a:bodyPr>
          <a:lstStyle/>
          <a:p>
            <a:r>
              <a:rPr lang="en-US" b="1" dirty="0">
                <a:solidFill>
                  <a:srgbClr val="FF0000"/>
                </a:solidFill>
              </a:rPr>
              <a:t>Stop word removal</a:t>
            </a:r>
          </a:p>
        </p:txBody>
      </p:sp>
      <p:sp>
        <p:nvSpPr>
          <p:cNvPr id="3" name="Content Placeholder 2"/>
          <p:cNvSpPr>
            <a:spLocks noGrp="1"/>
          </p:cNvSpPr>
          <p:nvPr>
            <p:ph idx="1"/>
          </p:nvPr>
        </p:nvSpPr>
        <p:spPr>
          <a:xfrm>
            <a:off x="277088" y="1299153"/>
            <a:ext cx="11651675" cy="4351338"/>
          </a:xfrm>
        </p:spPr>
        <p:txBody>
          <a:bodyPr/>
          <a:lstStyle/>
          <a:p>
            <a:r>
              <a:rPr lang="en-US" dirty="0">
                <a:latin typeface="Times New Roman" panose="02020603050405020304" pitchFamily="18" charset="0"/>
                <a:cs typeface="Times New Roman" panose="02020603050405020304" pitchFamily="18" charset="0"/>
              </a:rPr>
              <a:t>Stop word removal is one of the most commonly used preprocessing steps across different NLP applications. The idea is simply </a:t>
            </a:r>
            <a:r>
              <a:rPr lang="en-US" b="1" dirty="0">
                <a:latin typeface="Times New Roman" panose="02020603050405020304" pitchFamily="18" charset="0"/>
                <a:cs typeface="Times New Roman" panose="02020603050405020304" pitchFamily="18" charset="0"/>
              </a:rPr>
              <a:t>removing the words that occur commonly across all the documents in the corpus</a:t>
            </a:r>
            <a:r>
              <a:rPr lang="en-US" dirty="0">
                <a:latin typeface="Times New Roman" panose="02020603050405020304" pitchFamily="18" charset="0"/>
                <a:cs typeface="Times New Roman" panose="02020603050405020304" pitchFamily="18" charset="0"/>
              </a:rPr>
              <a:t>. Typically, articles and pronouns are generally classified as stop words.</a:t>
            </a:r>
          </a:p>
        </p:txBody>
      </p:sp>
      <p:pic>
        <p:nvPicPr>
          <p:cNvPr id="4" name="Picture 3"/>
          <p:cNvPicPr>
            <a:picLocks noChangeAspect="1"/>
          </p:cNvPicPr>
          <p:nvPr/>
        </p:nvPicPr>
        <p:blipFill>
          <a:blip r:embed="rId2"/>
          <a:stretch>
            <a:fillRect/>
          </a:stretch>
        </p:blipFill>
        <p:spPr>
          <a:xfrm>
            <a:off x="277089" y="2895600"/>
            <a:ext cx="11914911" cy="3962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1199" y="0"/>
            <a:ext cx="847564" cy="939223"/>
          </a:xfrm>
          <a:prstGeom prst="rect">
            <a:avLst/>
          </a:prstGeom>
        </p:spPr>
      </p:pic>
      <p:sp>
        <p:nvSpPr>
          <p:cNvPr id="6" name="Footer Placeholder 5"/>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1368582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Sentence Segmentation</a:t>
            </a:r>
            <a:br>
              <a:rPr lang="en-US" b="1" dirty="0"/>
            </a:br>
            <a:endParaRPr lang="en-US" dirty="0"/>
          </a:p>
        </p:txBody>
      </p:sp>
      <p:sp>
        <p:nvSpPr>
          <p:cNvPr id="3" name="Content Placeholder 2"/>
          <p:cNvSpPr>
            <a:spLocks noGrp="1"/>
          </p:cNvSpPr>
          <p:nvPr>
            <p:ph idx="1"/>
          </p:nvPr>
        </p:nvSpPr>
        <p:spPr>
          <a:xfrm>
            <a:off x="249382" y="1149927"/>
            <a:ext cx="11734800" cy="5027036"/>
          </a:xfrm>
          <a:solidFill>
            <a:schemeClr val="accent4">
              <a:lumMod val="40000"/>
              <a:lumOff val="60000"/>
            </a:schemeClr>
          </a:solidFill>
        </p:spPr>
        <p:txBody>
          <a:bodyPr/>
          <a:lstStyle/>
          <a:p>
            <a:pPr>
              <a:buFont typeface="Wingdings" panose="05000000000000000000" pitchFamily="2" charset="2"/>
              <a:buChar char="v"/>
            </a:pPr>
            <a:r>
              <a:rPr lang="en-US" dirty="0"/>
              <a:t>The process of deciding from where the sentences actually start or end in NLP or we can simply say that here we are dividing a paragraph based on sentences. This process is known as </a:t>
            </a:r>
            <a:r>
              <a:rPr lang="en-US" b="1" dirty="0"/>
              <a:t>Sentence Segmentation</a:t>
            </a:r>
            <a:r>
              <a:rPr lang="en-US" dirty="0"/>
              <a:t>. In Python, we implement this part of NLP using the</a:t>
            </a:r>
            <a:r>
              <a:rPr lang="en-US" b="1" dirty="0"/>
              <a:t> spacy </a:t>
            </a:r>
            <a:r>
              <a:rPr lang="en-US" dirty="0" smtClean="0"/>
              <a:t>library.</a:t>
            </a:r>
          </a:p>
          <a:p>
            <a:pPr>
              <a:buFont typeface="Wingdings" panose="05000000000000000000" pitchFamily="2" charset="2"/>
              <a:buChar char="v"/>
            </a:pPr>
            <a:r>
              <a:rPr lang="en-US" dirty="0" smtClean="0"/>
              <a:t>Spacy </a:t>
            </a:r>
            <a:r>
              <a:rPr lang="en-US" dirty="0"/>
              <a:t>is used for Natural Language Processing in </a:t>
            </a:r>
            <a:r>
              <a:rPr lang="en-US" dirty="0" smtClean="0"/>
              <a:t>Python.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2036" y="5721926"/>
            <a:ext cx="847564" cy="939223"/>
          </a:xfrm>
          <a:prstGeom prst="rect">
            <a:avLst/>
          </a:prstGeom>
        </p:spPr>
      </p:pic>
      <p:sp>
        <p:nvSpPr>
          <p:cNvPr id="5" name="Footer Placeholder 4"/>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3448259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3964" y="149226"/>
            <a:ext cx="11471564" cy="63069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036" y="5721926"/>
            <a:ext cx="847564" cy="939223"/>
          </a:xfrm>
          <a:prstGeom prst="rect">
            <a:avLst/>
          </a:prstGeom>
        </p:spPr>
      </p:pic>
      <p:sp>
        <p:nvSpPr>
          <p:cNvPr id="2" name="Footer Placeholder 1"/>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58512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5" name="Content Placeholder 4"/>
          <p:cNvPicPr>
            <a:picLocks noGrp="1" noChangeAspect="1"/>
          </p:cNvPicPr>
          <p:nvPr>
            <p:ph idx="1"/>
          </p:nvPr>
        </p:nvPicPr>
        <p:blipFill>
          <a:blip r:embed="rId2"/>
          <a:stretch>
            <a:fillRect/>
          </a:stretch>
        </p:blipFill>
        <p:spPr>
          <a:xfrm>
            <a:off x="361517" y="365125"/>
            <a:ext cx="9890847" cy="22669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036" y="5721926"/>
            <a:ext cx="847564" cy="939223"/>
          </a:xfrm>
          <a:prstGeom prst="rect">
            <a:avLst/>
          </a:prstGeom>
        </p:spPr>
      </p:pic>
      <p:sp>
        <p:nvSpPr>
          <p:cNvPr id="3" name="Footer Placeholder 2"/>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3670697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836" y="254289"/>
            <a:ext cx="4634345" cy="854075"/>
          </a:xfrm>
        </p:spPr>
        <p:txBody>
          <a:bodyPr>
            <a:normAutofit fontScale="90000"/>
          </a:bodyPr>
          <a:lstStyle/>
          <a:p>
            <a:r>
              <a:rPr lang="en-US" sz="8800" dirty="0" smtClean="0"/>
              <a:t>Stemming</a:t>
            </a:r>
            <a:endParaRPr lang="en-US" sz="8800" dirty="0"/>
          </a:p>
        </p:txBody>
      </p:sp>
      <p:sp>
        <p:nvSpPr>
          <p:cNvPr id="3" name="Rectangle 2"/>
          <p:cNvSpPr/>
          <p:nvPr/>
        </p:nvSpPr>
        <p:spPr>
          <a:xfrm>
            <a:off x="211281" y="1388194"/>
            <a:ext cx="11291454" cy="5262979"/>
          </a:xfrm>
          <a:prstGeom prst="rect">
            <a:avLst/>
          </a:prstGeom>
        </p:spPr>
        <p:txBody>
          <a:bodyPr wrap="square">
            <a:spAutoFit/>
          </a:bodyPr>
          <a:lstStyle/>
          <a:p>
            <a:r>
              <a:rPr lang="en-US" sz="2800" b="1" dirty="0"/>
              <a:t>What is Stemming?</a:t>
            </a:r>
          </a:p>
          <a:p>
            <a:pPr marL="457200" indent="-457200">
              <a:buFont typeface="Wingdings" panose="05000000000000000000" pitchFamily="2" charset="2"/>
              <a:buChar char="Ø"/>
            </a:pPr>
            <a:r>
              <a:rPr lang="en-US" sz="2800" dirty="0"/>
              <a:t>Stemming is </a:t>
            </a:r>
            <a:r>
              <a:rPr lang="en-US" sz="2800" b="1" dirty="0"/>
              <a:t>a natural language processing technique that is used to reduce words to their base form, also known as the root form</a:t>
            </a:r>
            <a:r>
              <a:rPr lang="en-US" sz="2800" dirty="0"/>
              <a:t>. The process of stemming is used to normalize text and make it easier to process</a:t>
            </a:r>
            <a:r>
              <a:rPr lang="en-US" sz="2800" dirty="0" smtClean="0"/>
              <a:t>.</a:t>
            </a:r>
          </a:p>
          <a:p>
            <a:pPr marL="457200" indent="-457200">
              <a:buFont typeface="Wingdings" panose="05000000000000000000" pitchFamily="2" charset="2"/>
              <a:buChar char="Ø"/>
            </a:pPr>
            <a:r>
              <a:rPr lang="en-US" sz="2800" b="1" dirty="0"/>
              <a:t>Stemming </a:t>
            </a:r>
            <a:r>
              <a:rPr lang="en-US" sz="2800" dirty="0"/>
              <a:t>is an important part of the pipelining process in Natural language processing. The input to the stemmer is tokenized </a:t>
            </a:r>
            <a:r>
              <a:rPr lang="en-US" sz="2800" dirty="0" smtClean="0"/>
              <a:t>words</a:t>
            </a:r>
          </a:p>
          <a:p>
            <a:pPr marL="457200" lvl="0" indent="-457200">
              <a:buFont typeface="Wingdings" panose="05000000000000000000" pitchFamily="2" charset="2"/>
              <a:buChar char="Ø"/>
            </a:pPr>
            <a:r>
              <a:rPr lang="en-US" sz="2800" b="1" dirty="0">
                <a:solidFill>
                  <a:srgbClr val="C00000"/>
                </a:solidFill>
              </a:rPr>
              <a:t>Stemming</a:t>
            </a:r>
            <a:r>
              <a:rPr lang="en-US" sz="2800" dirty="0"/>
              <a:t> is the process of reducing a word to its word stem that affixes to suffixes and prefixes or to the roots of words known as a lemma. </a:t>
            </a:r>
            <a:r>
              <a:rPr lang="en-US" sz="2800" b="1" dirty="0"/>
              <a:t>Stemming</a:t>
            </a:r>
            <a:r>
              <a:rPr lang="en-US" sz="2800" dirty="0"/>
              <a:t> is important in natural language understanding (NLU) and </a:t>
            </a:r>
            <a:r>
              <a:rPr lang="en-US" sz="2800" b="1" dirty="0"/>
              <a:t>natural language processing</a:t>
            </a:r>
            <a:r>
              <a:rPr lang="en-US" sz="2800" dirty="0"/>
              <a:t> (</a:t>
            </a:r>
            <a:r>
              <a:rPr lang="en-US" sz="2800" b="1" dirty="0"/>
              <a:t>NLP</a:t>
            </a:r>
            <a:r>
              <a:rPr lang="en-US" sz="2800" dirty="0"/>
              <a:t>).</a:t>
            </a:r>
            <a:endParaRPr lang="en-US" sz="4800" b="1" dirty="0">
              <a:solidFill>
                <a:schemeClr val="dk1"/>
              </a:solidFill>
            </a:endParaRPr>
          </a:p>
          <a:p>
            <a:pPr marL="457200" indent="-457200">
              <a:buFont typeface="Wingdings" panose="05000000000000000000" pitchFamily="2" charset="2"/>
              <a:buChar char="Ø"/>
            </a:pP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2036" y="5721926"/>
            <a:ext cx="847564" cy="939223"/>
          </a:xfrm>
          <a:prstGeom prst="rect">
            <a:avLst/>
          </a:prstGeom>
        </p:spPr>
      </p:pic>
      <p:sp>
        <p:nvSpPr>
          <p:cNvPr id="5" name="Footer Placeholder 4"/>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3000177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7819" y="129020"/>
            <a:ext cx="11831781" cy="63133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036" y="5721926"/>
            <a:ext cx="847564" cy="939223"/>
          </a:xfrm>
          <a:prstGeom prst="rect">
            <a:avLst/>
          </a:prstGeom>
        </p:spPr>
      </p:pic>
      <p:sp>
        <p:nvSpPr>
          <p:cNvPr id="6" name="Footer Placeholder 5"/>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2992445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2274" y="125483"/>
            <a:ext cx="11635653" cy="630302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2036" y="5943600"/>
            <a:ext cx="847564" cy="717549"/>
          </a:xfrm>
          <a:prstGeom prst="rect">
            <a:avLst/>
          </a:prstGeom>
        </p:spPr>
      </p:pic>
      <p:sp>
        <p:nvSpPr>
          <p:cNvPr id="3" name="Footer Placeholder 2"/>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1791453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a:buSzPts val="6600"/>
            </a:pPr>
            <a:r>
              <a:rPr lang="en-US" b="1" dirty="0">
                <a:solidFill>
                  <a:srgbClr val="C00000"/>
                </a:solidFill>
              </a:rPr>
              <a:t>Lemmatization</a:t>
            </a:r>
            <a:endParaRPr sz="5400" b="1" dirty="0">
              <a:solidFill>
                <a:srgbClr val="C00000"/>
              </a:solidFill>
              <a:latin typeface="Arial"/>
              <a:ea typeface="Arial"/>
              <a:cs typeface="Arial"/>
              <a:sym typeface="Arial"/>
            </a:endParaRPr>
          </a:p>
        </p:txBody>
      </p:sp>
      <p:sp>
        <p:nvSpPr>
          <p:cNvPr id="206" name="Google Shape;206;g8794750ddf_0_29"/>
          <p:cNvSpPr txBox="1"/>
          <p:nvPr/>
        </p:nvSpPr>
        <p:spPr>
          <a:xfrm>
            <a:off x="440075" y="832405"/>
            <a:ext cx="11259000" cy="2782606"/>
          </a:xfrm>
          <a:prstGeom prst="rect">
            <a:avLst/>
          </a:prstGeom>
          <a:noFill/>
          <a:ln>
            <a:noFill/>
          </a:ln>
        </p:spPr>
        <p:txBody>
          <a:bodyPr spcFirstLastPara="1" wrap="square" lIns="91425" tIns="91425" rIns="91425" bIns="91425" anchor="t" anchorCtr="0">
            <a:noAutofit/>
          </a:bodyPr>
          <a:lstStyle/>
          <a:p>
            <a:pPr lvl="0" algn="just"/>
            <a:r>
              <a:rPr lang="en-US" sz="3200" b="1" dirty="0"/>
              <a:t>Lemmatization</a:t>
            </a:r>
            <a:r>
              <a:rPr lang="en-US" sz="3200" dirty="0"/>
              <a:t> usually refers to doing things properly with the use of a vocabulary and morphological analysis of words, normally aiming to remove inflectional endings only and to return the base or dictionary form of a word, which is known as the lemma .</a:t>
            </a:r>
            <a:endParaRPr sz="34400" b="1" dirty="0">
              <a:solidFill>
                <a:schemeClr val="dk1"/>
              </a:solidFill>
            </a:endParaRPr>
          </a:p>
        </p:txBody>
      </p:sp>
      <p:sp>
        <p:nvSpPr>
          <p:cNvPr id="4" name="Rectangle 3">
            <a:extLst>
              <a:ext uri="{FF2B5EF4-FFF2-40B4-BE49-F238E27FC236}">
                <a16:creationId xmlns:a16="http://schemas.microsoft.com/office/drawing/2014/main" id="{D95A428B-A5BC-48A3-9896-EB7A2EACCA15}"/>
              </a:ext>
            </a:extLst>
          </p:cNvPr>
          <p:cNvSpPr/>
          <p:nvPr/>
        </p:nvSpPr>
        <p:spPr>
          <a:xfrm>
            <a:off x="1358745" y="4061462"/>
            <a:ext cx="9196366" cy="1200329"/>
          </a:xfrm>
          <a:prstGeom prst="rect">
            <a:avLst/>
          </a:prstGeom>
        </p:spPr>
        <p:txBody>
          <a:bodyPr wrap="square">
            <a:spAutoFit/>
          </a:bodyPr>
          <a:lstStyle/>
          <a:p>
            <a:r>
              <a:rPr lang="en-US" sz="2400" b="1" i="1" dirty="0">
                <a:solidFill>
                  <a:srgbClr val="C00000"/>
                </a:solidFill>
              </a:rPr>
              <a:t>The lemma of 'was' is 'be' and the lemma of 'mice' is 'mouse’.</a:t>
            </a:r>
          </a:p>
          <a:p>
            <a:r>
              <a:rPr lang="en-US" sz="2400" b="1" i="1" dirty="0">
                <a:solidFill>
                  <a:srgbClr val="C00000"/>
                </a:solidFill>
              </a:rPr>
              <a:t>Further, the lemma of  'meeting' might be 'meet' or 'meeting’ </a:t>
            </a:r>
          </a:p>
          <a:p>
            <a:r>
              <a:rPr lang="en-US" sz="2400" b="1" i="1" dirty="0">
                <a:solidFill>
                  <a:srgbClr val="C00000"/>
                </a:solidFill>
              </a:rPr>
              <a:t>depending on its use in a sentence.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036" y="5721926"/>
            <a:ext cx="847564" cy="939223"/>
          </a:xfrm>
          <a:prstGeom prst="rect">
            <a:avLst/>
          </a:prstGeom>
        </p:spPr>
      </p:pic>
      <p:sp>
        <p:nvSpPr>
          <p:cNvPr id="2" name="Footer Placeholder 1"/>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951307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76644" y="365125"/>
            <a:ext cx="11779829" cy="48996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036" y="5721926"/>
            <a:ext cx="847564" cy="939223"/>
          </a:xfrm>
          <a:prstGeom prst="rect">
            <a:avLst/>
          </a:prstGeom>
        </p:spPr>
      </p:pic>
      <p:sp>
        <p:nvSpPr>
          <p:cNvPr id="3" name="Footer Placeholder 2"/>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120172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4945"/>
            <a:ext cx="9144000" cy="803419"/>
          </a:xfrm>
        </p:spPr>
        <p:txBody>
          <a:bodyPr>
            <a:normAutofit fontScale="90000"/>
          </a:bodyPr>
          <a:lstStyle/>
          <a:p>
            <a:r>
              <a:rPr lang="en-US" dirty="0" smtClean="0">
                <a:solidFill>
                  <a:srgbClr val="FF0000"/>
                </a:solidFill>
              </a:rPr>
              <a:t>1.1Definition </a:t>
            </a:r>
            <a:r>
              <a:rPr lang="en-US" dirty="0">
                <a:solidFill>
                  <a:srgbClr val="FF0000"/>
                </a:solidFill>
              </a:rPr>
              <a:t>and scope of </a:t>
            </a:r>
            <a:r>
              <a:rPr lang="en-US" dirty="0" smtClean="0">
                <a:solidFill>
                  <a:srgbClr val="FF0000"/>
                </a:solidFill>
              </a:rPr>
              <a:t>NLP</a:t>
            </a:r>
            <a:endParaRPr lang="en-US" dirty="0">
              <a:solidFill>
                <a:srgbClr val="FF0000"/>
              </a:solidFill>
            </a:endParaRPr>
          </a:p>
        </p:txBody>
      </p:sp>
      <p:sp>
        <p:nvSpPr>
          <p:cNvPr id="3" name="Subtitle 2"/>
          <p:cNvSpPr>
            <a:spLocks noGrp="1"/>
          </p:cNvSpPr>
          <p:nvPr>
            <p:ph type="subTitle" idx="1"/>
          </p:nvPr>
        </p:nvSpPr>
        <p:spPr>
          <a:xfrm>
            <a:off x="138545" y="1357601"/>
            <a:ext cx="11859491" cy="4447453"/>
          </a:xfrm>
          <a:solidFill>
            <a:schemeClr val="accent5">
              <a:lumMod val="40000"/>
              <a:lumOff val="60000"/>
            </a:schemeClr>
          </a:solidFill>
        </p:spPr>
        <p:txBody>
          <a:bodyPr>
            <a:normAutofit/>
          </a:bodyPr>
          <a:lstStyle/>
          <a:p>
            <a:pPr marL="457200" indent="-457200" algn="l">
              <a:buFont typeface="Wingdings" panose="05000000000000000000" pitchFamily="2" charset="2"/>
              <a:buChar char="v"/>
            </a:pPr>
            <a:r>
              <a:rPr lang="en-US" sz="3200" b="1" dirty="0" smtClean="0"/>
              <a:t>Natural language processing (NLP)</a:t>
            </a:r>
            <a:r>
              <a:rPr lang="en-US" sz="3200" dirty="0" smtClean="0"/>
              <a:t> is a subset of artificial intelligence, </a:t>
            </a:r>
            <a:r>
              <a:rPr lang="en-US" sz="3200" dirty="0" smtClean="0">
                <a:hlinkClick r:id="rId2"/>
              </a:rPr>
              <a:t>computer science</a:t>
            </a:r>
            <a:r>
              <a:rPr lang="en-US" sz="3200" dirty="0" smtClean="0"/>
              <a:t>, and linguistics focused on making human communication, such as speech and text, comprehensible to computers. </a:t>
            </a:r>
          </a:p>
          <a:p>
            <a:pPr marL="457200" indent="-457200" algn="l">
              <a:buFont typeface="Wingdings" panose="05000000000000000000" pitchFamily="2" charset="2"/>
              <a:buChar char="v"/>
            </a:pPr>
            <a:r>
              <a:rPr lang="en-US" sz="3200" dirty="0" smtClean="0"/>
              <a:t>NLP is used in a wide variety of everyday products and services. Some of the most common ways NLP is used are through voice-activated digital assistants on smartphones, email-scanning programs used to identify spam, and translation apps that decipher foreign languages.</a:t>
            </a:r>
          </a:p>
          <a:p>
            <a:endParaRPr lang="en-US" dirty="0"/>
          </a:p>
        </p:txBody>
      </p:sp>
      <p:sp>
        <p:nvSpPr>
          <p:cNvPr id="4" name="Footer Placeholder 3"/>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3269599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235" y="304800"/>
            <a:ext cx="11804074" cy="6179127"/>
          </a:xfrm>
          <a:solidFill>
            <a:schemeClr val="accent1">
              <a:lumMod val="20000"/>
              <a:lumOff val="80000"/>
            </a:schemeClr>
          </a:solidFill>
        </p:spPr>
        <p:txBody>
          <a:bodyPr>
            <a:normAutofit/>
          </a:bodyPr>
          <a:lstStyle/>
          <a:p>
            <a:r>
              <a:rPr lang="en-US" dirty="0"/>
              <a:t>Lemmatization is the process of grouping together the different inflected forms of a word so they can be analyzed as a single item. Lemmatization is similar to stemming but it brings context to the words. So it links words with similar meanings to one word. </a:t>
            </a:r>
          </a:p>
          <a:p>
            <a:r>
              <a:rPr lang="en-US" dirty="0"/>
              <a:t>Text preprocessing includes both Stemming as well as Lemmatization. Many times people find these two terms confusing. Some treat these two as the same. Actually, lemmatization is preferred over Stemming because lemmatization does morphological analysis of the words.</a:t>
            </a:r>
          </a:p>
          <a:p>
            <a:r>
              <a:rPr lang="en-US" dirty="0">
                <a:solidFill>
                  <a:srgbClr val="FF0000"/>
                </a:solidFill>
              </a:rPr>
              <a:t>Applications of lemmatization are: </a:t>
            </a:r>
          </a:p>
          <a:p>
            <a:pPr marL="0" indent="0">
              <a:buNone/>
            </a:pPr>
            <a:r>
              <a:rPr lang="en-US" dirty="0" smtClean="0"/>
              <a:t>Used </a:t>
            </a:r>
            <a:r>
              <a:rPr lang="en-US" dirty="0"/>
              <a:t>in comprehensive retrieval systems like search engines.</a:t>
            </a:r>
          </a:p>
          <a:p>
            <a:pPr marL="0" indent="0">
              <a:buNone/>
            </a:pPr>
            <a:r>
              <a:rPr lang="en-US" dirty="0" smtClean="0"/>
              <a:t>Used </a:t>
            </a:r>
            <a:r>
              <a:rPr lang="en-US" dirty="0"/>
              <a:t>in compact indexing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2036" y="5721926"/>
            <a:ext cx="847564" cy="939223"/>
          </a:xfrm>
          <a:prstGeom prst="rect">
            <a:avLst/>
          </a:prstGeom>
        </p:spPr>
      </p:pic>
      <p:sp>
        <p:nvSpPr>
          <p:cNvPr id="2" name="Footer Placeholder 1"/>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2505694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a:buSzPts val="6600"/>
            </a:pPr>
            <a:r>
              <a:rPr lang="en-US" b="1" dirty="0">
                <a:solidFill>
                  <a:srgbClr val="C00000"/>
                </a:solidFill>
              </a:rPr>
              <a:t>Lemmatization</a:t>
            </a:r>
            <a:endParaRPr sz="5400" b="1" dirty="0">
              <a:solidFill>
                <a:srgbClr val="C00000"/>
              </a:solidFill>
              <a:latin typeface="Arial"/>
              <a:ea typeface="Arial"/>
              <a:cs typeface="Arial"/>
              <a:sym typeface="Arial"/>
            </a:endParaRPr>
          </a:p>
        </p:txBody>
      </p:sp>
      <p:pic>
        <p:nvPicPr>
          <p:cNvPr id="3" name="Picture 2">
            <a:extLst>
              <a:ext uri="{FF2B5EF4-FFF2-40B4-BE49-F238E27FC236}">
                <a16:creationId xmlns:a16="http://schemas.microsoft.com/office/drawing/2014/main" id="{F59B6ED8-5E1B-4F52-BE63-1363D5143CEF}"/>
              </a:ext>
            </a:extLst>
          </p:cNvPr>
          <p:cNvPicPr>
            <a:picLocks noChangeAspect="1"/>
          </p:cNvPicPr>
          <p:nvPr/>
        </p:nvPicPr>
        <p:blipFill>
          <a:blip r:embed="rId3"/>
          <a:stretch>
            <a:fillRect/>
          </a:stretch>
        </p:blipFill>
        <p:spPr>
          <a:xfrm>
            <a:off x="2565751" y="818550"/>
            <a:ext cx="5110693" cy="413894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2036" y="5721926"/>
            <a:ext cx="847564" cy="939223"/>
          </a:xfrm>
          <a:prstGeom prst="rect">
            <a:avLst/>
          </a:prstGeom>
        </p:spPr>
      </p:pic>
      <p:sp>
        <p:nvSpPr>
          <p:cNvPr id="2" name="Footer Placeholder 1"/>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3674229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4" y="129598"/>
            <a:ext cx="9843655" cy="646257"/>
          </a:xfrm>
        </p:spPr>
        <p:txBody>
          <a:bodyPr>
            <a:normAutofit fontScale="90000"/>
          </a:bodyPr>
          <a:lstStyle/>
          <a:p>
            <a:r>
              <a:rPr lang="en-US" b="1" dirty="0" err="1" smtClean="0">
                <a:solidFill>
                  <a:srgbClr val="FF0000"/>
                </a:solidFill>
              </a:rPr>
              <a:t>Min.Edit</a:t>
            </a:r>
            <a:r>
              <a:rPr lang="en-US" b="1" dirty="0" smtClean="0">
                <a:solidFill>
                  <a:srgbClr val="FF0000"/>
                </a:solidFill>
              </a:rPr>
              <a:t> Distance </a:t>
            </a:r>
            <a:r>
              <a:rPr lang="en-US" b="1" dirty="0" err="1" smtClean="0">
                <a:solidFill>
                  <a:srgbClr val="FF0000"/>
                </a:solidFill>
              </a:rPr>
              <a:t>Levenshtein</a:t>
            </a:r>
            <a:r>
              <a:rPr lang="en-US" b="1" dirty="0" smtClean="0">
                <a:solidFill>
                  <a:srgbClr val="FF0000"/>
                </a:solidFill>
              </a:rPr>
              <a:t> </a:t>
            </a:r>
            <a:r>
              <a:rPr lang="en-US" b="1" dirty="0">
                <a:solidFill>
                  <a:srgbClr val="FF0000"/>
                </a:solidFill>
              </a:rPr>
              <a:t>distance</a:t>
            </a:r>
          </a:p>
        </p:txBody>
      </p:sp>
      <p:pic>
        <p:nvPicPr>
          <p:cNvPr id="4" name="Content Placeholder 3"/>
          <p:cNvPicPr>
            <a:picLocks noGrp="1" noChangeAspect="1"/>
          </p:cNvPicPr>
          <p:nvPr>
            <p:ph idx="1"/>
          </p:nvPr>
        </p:nvPicPr>
        <p:blipFill>
          <a:blip r:embed="rId2"/>
          <a:stretch>
            <a:fillRect/>
          </a:stretch>
        </p:blipFill>
        <p:spPr>
          <a:xfrm>
            <a:off x="200890" y="775855"/>
            <a:ext cx="11838710" cy="5985163"/>
          </a:xfrm>
          <a:prstGeom prst="rect">
            <a:avLst/>
          </a:prstGeom>
        </p:spPr>
      </p:pic>
      <p:sp>
        <p:nvSpPr>
          <p:cNvPr id="3" name="Footer Placeholder 2"/>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70025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52500" y="471054"/>
            <a:ext cx="10287000" cy="6109855"/>
          </a:xfrm>
          <a:prstGeom prst="rect">
            <a:avLst/>
          </a:prstGeom>
        </p:spPr>
      </p:pic>
      <p:sp>
        <p:nvSpPr>
          <p:cNvPr id="2" name="Footer Placeholder 1"/>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3339302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US" dirty="0"/>
              <a:t>S</a:t>
            </a:r>
            <a:r>
              <a:rPr lang="en-US" dirty="0" smtClean="0"/>
              <a:t>cope of NLP</a:t>
            </a:r>
            <a:endParaRPr lang="en-US" dirty="0"/>
          </a:p>
        </p:txBody>
      </p:sp>
      <p:sp>
        <p:nvSpPr>
          <p:cNvPr id="3" name="Content Placeholder 2"/>
          <p:cNvSpPr>
            <a:spLocks noGrp="1"/>
          </p:cNvSpPr>
          <p:nvPr>
            <p:ph idx="1"/>
          </p:nvPr>
        </p:nvSpPr>
        <p:spPr>
          <a:xfrm>
            <a:off x="235527" y="1122218"/>
            <a:ext cx="11804073" cy="5054745"/>
          </a:xfrm>
        </p:spPr>
        <p:txBody>
          <a:bodyPr>
            <a:normAutofit fontScale="85000" lnSpcReduction="20000"/>
          </a:bodyPr>
          <a:lstStyle/>
          <a:p>
            <a:r>
              <a:rPr lang="en-US" b="1" dirty="0" smtClean="0"/>
              <a:t>Natural language techniques </a:t>
            </a:r>
          </a:p>
          <a:p>
            <a:pPr>
              <a:buFont typeface="Wingdings" panose="05000000000000000000" pitchFamily="2" charset="2"/>
              <a:buChar char="v"/>
            </a:pPr>
            <a:r>
              <a:rPr lang="en-US" dirty="0" smtClean="0"/>
              <a:t>NLP encompasses a wide range of techniques to analyze human language. Some of the most common techniques you will likely encounter in the field include:</a:t>
            </a:r>
          </a:p>
          <a:p>
            <a:pPr>
              <a:buFont typeface="Wingdings" panose="05000000000000000000" pitchFamily="2" charset="2"/>
              <a:buChar char="v"/>
            </a:pPr>
            <a:r>
              <a:rPr lang="en-US" b="1" dirty="0" smtClean="0"/>
              <a:t>Sentiment analysis:</a:t>
            </a:r>
            <a:r>
              <a:rPr lang="en-US" dirty="0" smtClean="0"/>
              <a:t> An NLP technique that analyzes text to identify its sentiments, such as “positive,” “negative,” or “neutral.” Sentiment analysis is commonly used by businesses to better understand customer feedback. </a:t>
            </a:r>
          </a:p>
          <a:p>
            <a:pPr>
              <a:buFont typeface="Wingdings" panose="05000000000000000000" pitchFamily="2" charset="2"/>
              <a:buChar char="v"/>
            </a:pPr>
            <a:r>
              <a:rPr lang="en-US" b="1" dirty="0" smtClean="0"/>
              <a:t>Summarization: </a:t>
            </a:r>
            <a:r>
              <a:rPr lang="en-US" dirty="0" smtClean="0"/>
              <a:t>An NLP technique that summarizes a longer text, in order to make it more manageable for time-sensitive readers. Some common texts that are summarized include reports and articles. </a:t>
            </a:r>
          </a:p>
          <a:p>
            <a:pPr>
              <a:buFont typeface="Wingdings" panose="05000000000000000000" pitchFamily="2" charset="2"/>
              <a:buChar char="v"/>
            </a:pPr>
            <a:r>
              <a:rPr lang="en-US" b="1" dirty="0" smtClean="0"/>
              <a:t>Keyword extraction: </a:t>
            </a:r>
            <a:r>
              <a:rPr lang="en-US" dirty="0" smtClean="0"/>
              <a:t>An NLP technique that analyzes a text to identify the most important keywords or phrases. Keyword extraction is commonly used for </a:t>
            </a:r>
            <a:r>
              <a:rPr lang="en-US" dirty="0" smtClean="0">
                <a:hlinkClick r:id="rId2"/>
              </a:rPr>
              <a:t>search engine optimization (SEO)</a:t>
            </a:r>
            <a:r>
              <a:rPr lang="en-US" dirty="0" smtClean="0"/>
              <a:t>, social media monitoring, and business intelligence purposes. </a:t>
            </a:r>
          </a:p>
          <a:p>
            <a:pPr>
              <a:buFont typeface="Wingdings" panose="05000000000000000000" pitchFamily="2" charset="2"/>
              <a:buChar char="v"/>
            </a:pPr>
            <a:r>
              <a:rPr lang="en-US" b="1" dirty="0" smtClean="0"/>
              <a:t>Tokenization:</a:t>
            </a:r>
            <a:r>
              <a:rPr lang="en-US" dirty="0" smtClean="0"/>
              <a:t> The process of breaking characters, words, or </a:t>
            </a:r>
            <a:r>
              <a:rPr lang="en-US" dirty="0" err="1" smtClean="0"/>
              <a:t>subwords</a:t>
            </a:r>
            <a:r>
              <a:rPr lang="en-US" dirty="0" smtClean="0"/>
              <a:t> down into “tokens” that can be analyzed by a program. Tokenization undergirds common NLP tasks like word modeling, vocabulary building, and frequent word occurrence. </a:t>
            </a:r>
          </a:p>
          <a:p>
            <a:endParaRPr lang="en-US" dirty="0"/>
          </a:p>
        </p:txBody>
      </p:sp>
      <p:sp>
        <p:nvSpPr>
          <p:cNvPr id="4" name="Footer Placeholder 3"/>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1651550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9" y="365125"/>
            <a:ext cx="10993581" cy="493857"/>
          </a:xfrm>
        </p:spPr>
        <p:txBody>
          <a:bodyPr>
            <a:normAutofit fontScale="90000"/>
          </a:bodyPr>
          <a:lstStyle/>
          <a:p>
            <a:r>
              <a:rPr lang="en-US" dirty="0">
                <a:solidFill>
                  <a:srgbClr val="FF0000"/>
                </a:solidFill>
              </a:rPr>
              <a:t>Linguistic Fundamentals, Regular </a:t>
            </a:r>
            <a:r>
              <a:rPr lang="en-US" dirty="0" smtClean="0">
                <a:solidFill>
                  <a:srgbClr val="FF0000"/>
                </a:solidFill>
              </a:rPr>
              <a:t>Expressions </a:t>
            </a:r>
            <a:r>
              <a:rPr lang="en-US" i="1" dirty="0" err="1">
                <a:solidFill>
                  <a:srgbClr val="FF0000"/>
                </a:solidFill>
              </a:rPr>
              <a:t>RegEx</a:t>
            </a:r>
            <a:endParaRPr lang="en-US" dirty="0">
              <a:solidFill>
                <a:srgbClr val="FF0000"/>
              </a:solidFill>
            </a:endParaRPr>
          </a:p>
        </p:txBody>
      </p:sp>
      <p:sp>
        <p:nvSpPr>
          <p:cNvPr id="3" name="Content Placeholder 2"/>
          <p:cNvSpPr>
            <a:spLocks noGrp="1"/>
          </p:cNvSpPr>
          <p:nvPr>
            <p:ph idx="1"/>
          </p:nvPr>
        </p:nvSpPr>
        <p:spPr>
          <a:xfrm>
            <a:off x="360219" y="1205345"/>
            <a:ext cx="11596254" cy="4971618"/>
          </a:xfrm>
        </p:spPr>
        <p:txBody>
          <a:bodyPr/>
          <a:lstStyle/>
          <a:p>
            <a:r>
              <a:rPr lang="en-US" dirty="0">
                <a:latin typeface="Times New Roman" panose="02020603050405020304" pitchFamily="18" charset="0"/>
                <a:cs typeface="Times New Roman" panose="02020603050405020304" pitchFamily="18" charset="0"/>
              </a:rPr>
              <a:t>Regular expressions or </a:t>
            </a:r>
            <a:r>
              <a:rPr lang="en-US" dirty="0" err="1">
                <a:latin typeface="Times New Roman" panose="02020603050405020304" pitchFamily="18" charset="0"/>
                <a:cs typeface="Times New Roman" panose="02020603050405020304" pitchFamily="18" charset="0"/>
              </a:rPr>
              <a:t>RegEx</a:t>
            </a:r>
            <a:r>
              <a:rPr lang="en-US" dirty="0">
                <a:latin typeface="Times New Roman" panose="02020603050405020304" pitchFamily="18" charset="0"/>
                <a:cs typeface="Times New Roman" panose="02020603050405020304" pitchFamily="18" charset="0"/>
              </a:rPr>
              <a:t> is defined as a sequence of characters that are mainly used to find or replace patterns present in the text.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simple words, we can say that a regular expression is a set of characters or a pattern that is used to find substrings in a given string.</a:t>
            </a:r>
          </a:p>
          <a:p>
            <a:r>
              <a:rPr lang="en-US" dirty="0">
                <a:latin typeface="Times New Roman" panose="02020603050405020304" pitchFamily="18" charset="0"/>
                <a:cs typeface="Times New Roman" panose="02020603050405020304" pitchFamily="18" charset="0"/>
              </a:rPr>
              <a:t>A regular expression (RE) is a language for specifying text search strings. It helps us to match or extract other strings or sets of strings, with the help of a specialized syntax present in a pattern.</a:t>
            </a:r>
          </a:p>
          <a:p>
            <a:r>
              <a:rPr lang="en-US" b="1" dirty="0">
                <a:latin typeface="Times New Roman" panose="02020603050405020304" pitchFamily="18" charset="0"/>
                <a:cs typeface="Times New Roman" panose="02020603050405020304" pitchFamily="18" charset="0"/>
              </a:rPr>
              <a:t>For Example, </a:t>
            </a:r>
            <a:r>
              <a:rPr lang="en-US" dirty="0">
                <a:latin typeface="Times New Roman" panose="02020603050405020304" pitchFamily="18" charset="0"/>
                <a:cs typeface="Times New Roman" panose="02020603050405020304" pitchFamily="18" charset="0"/>
              </a:rPr>
              <a:t>extracting all hashtags from a tweet, getting email </a:t>
            </a:r>
            <a:r>
              <a:rPr lang="en-US" dirty="0" err="1">
                <a:latin typeface="Times New Roman" panose="02020603050405020304" pitchFamily="18" charset="0"/>
                <a:cs typeface="Times New Roman" panose="02020603050405020304" pitchFamily="18" charset="0"/>
              </a:rPr>
              <a:t>iD</a:t>
            </a:r>
            <a:r>
              <a:rPr lang="en-US" dirty="0">
                <a:latin typeface="Times New Roman" panose="02020603050405020304" pitchFamily="18" charset="0"/>
                <a:cs typeface="Times New Roman" panose="02020603050405020304" pitchFamily="18" charset="0"/>
              </a:rPr>
              <a:t> or phone numbers,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from large unstructured text content.</a:t>
            </a:r>
          </a:p>
          <a:p>
            <a:endParaRPr lang="en-US" dirty="0"/>
          </a:p>
        </p:txBody>
      </p:sp>
      <p:sp>
        <p:nvSpPr>
          <p:cNvPr id="4" name="Footer Placeholder 3"/>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2772869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2727"/>
            <a:ext cx="10515600" cy="5484236"/>
          </a:xfrm>
        </p:spPr>
        <p:txBody>
          <a:bodyPr/>
          <a:lstStyle/>
          <a:p>
            <a:r>
              <a:rPr lang="en-US" dirty="0" smtClean="0"/>
              <a:t>Sometimes</a:t>
            </a:r>
            <a:r>
              <a:rPr lang="en-US" dirty="0"/>
              <a:t>, we want to identify the different components of an email address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838200" y="1749569"/>
            <a:ext cx="10515600" cy="3857625"/>
          </a:xfrm>
          <a:prstGeom prst="rect">
            <a:avLst/>
          </a:prstGeom>
        </p:spPr>
      </p:pic>
      <p:sp>
        <p:nvSpPr>
          <p:cNvPr id="2" name="Footer Placeholder 1"/>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614934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0"/>
            <a:ext cx="10515600" cy="5414963"/>
          </a:xfrm>
        </p:spPr>
        <p:txBody>
          <a:bodyPr>
            <a:normAutofit/>
          </a:bodyPr>
          <a:lstStyle/>
          <a:p>
            <a:pPr marL="0" indent="0">
              <a:buNone/>
            </a:pPr>
            <a:r>
              <a:rPr lang="en-US" dirty="0"/>
              <a:t>Simply put, a regular expression is defined as an ”instruction” that is given to a function on what and how to match, search or replace a set of strings.</a:t>
            </a:r>
          </a:p>
          <a:p>
            <a:r>
              <a:rPr lang="en-US" dirty="0"/>
              <a:t>Regular Expressions are used in various tasks such as,</a:t>
            </a:r>
          </a:p>
          <a:p>
            <a:r>
              <a:rPr lang="en-US" dirty="0"/>
              <a:t>Data pre-processing,</a:t>
            </a:r>
          </a:p>
          <a:p>
            <a:r>
              <a:rPr lang="en-US" dirty="0"/>
              <a:t>Rule-based information Mining systems,</a:t>
            </a:r>
          </a:p>
          <a:p>
            <a:r>
              <a:rPr lang="en-US" dirty="0"/>
              <a:t>Pattern Matching,</a:t>
            </a:r>
          </a:p>
          <a:p>
            <a:r>
              <a:rPr lang="en-US" dirty="0"/>
              <a:t>Text feature Engineering,</a:t>
            </a:r>
          </a:p>
          <a:p>
            <a:r>
              <a:rPr lang="en-US" dirty="0"/>
              <a:t>Web scraping,</a:t>
            </a:r>
          </a:p>
          <a:p>
            <a:r>
              <a:rPr lang="en-US" dirty="0"/>
              <a:t>Data Extraction, etc.</a:t>
            </a:r>
          </a:p>
          <a:p>
            <a:endParaRPr lang="en-US" dirty="0"/>
          </a:p>
        </p:txBody>
      </p:sp>
      <p:sp>
        <p:nvSpPr>
          <p:cNvPr id="2" name="Footer Placeholder 1"/>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1203858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548"/>
          </a:xfrm>
        </p:spPr>
        <p:txBody>
          <a:bodyPr>
            <a:normAutofit fontScale="90000"/>
          </a:bodyPr>
          <a:lstStyle/>
          <a:p>
            <a:r>
              <a:rPr lang="en-US" b="1" dirty="0">
                <a:solidFill>
                  <a:srgbClr val="FF0000"/>
                </a:solidFill>
              </a:rPr>
              <a:t>How do Regular Expressions Work?</a:t>
            </a:r>
            <a:r>
              <a:rPr lang="en-US" b="1" dirty="0"/>
              <a:t/>
            </a:r>
            <a:br>
              <a:rPr lang="en-US" b="1" dirty="0"/>
            </a:br>
            <a:endParaRPr lang="en-US" dirty="0"/>
          </a:p>
        </p:txBody>
      </p:sp>
      <p:pic>
        <p:nvPicPr>
          <p:cNvPr id="6" name="Picture 5"/>
          <p:cNvPicPr>
            <a:picLocks noChangeAspect="1"/>
          </p:cNvPicPr>
          <p:nvPr/>
        </p:nvPicPr>
        <p:blipFill>
          <a:blip r:embed="rId2"/>
          <a:stretch>
            <a:fillRect/>
          </a:stretch>
        </p:blipFill>
        <p:spPr>
          <a:xfrm>
            <a:off x="304799" y="983675"/>
            <a:ext cx="11346873" cy="5292434"/>
          </a:xfrm>
          <a:prstGeom prst="rect">
            <a:avLst/>
          </a:prstGeom>
        </p:spPr>
      </p:pic>
      <p:sp>
        <p:nvSpPr>
          <p:cNvPr id="3" name="Footer Placeholder 2"/>
          <p:cNvSpPr>
            <a:spLocks noGrp="1"/>
          </p:cNvSpPr>
          <p:nvPr>
            <p:ph type="ftr" sz="quarter" idx="11"/>
          </p:nvPr>
        </p:nvSpPr>
        <p:spPr/>
        <p:txBody>
          <a:bodyPr/>
          <a:lstStyle/>
          <a:p>
            <a:r>
              <a:rPr lang="en-US" smtClean="0"/>
              <a:t>NLP_Dr.G S BHAVEKAR Ph.D</a:t>
            </a:r>
            <a:endParaRPr lang="en-US"/>
          </a:p>
        </p:txBody>
      </p:sp>
    </p:spTree>
    <p:extLst>
      <p:ext uri="{BB962C8B-B14F-4D97-AF65-F5344CB8AC3E}">
        <p14:creationId xmlns:p14="http://schemas.microsoft.com/office/powerpoint/2010/main" val="2051975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1344</Words>
  <Application>Microsoft Office PowerPoint</Application>
  <PresentationFormat>Widescreen</PresentationFormat>
  <Paragraphs>134</Paragraphs>
  <Slides>32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Office Theme</vt:lpstr>
      <vt:lpstr>PowerPoint Presentation</vt:lpstr>
      <vt:lpstr>UNIT 1</vt:lpstr>
      <vt:lpstr>1.1Definition and scope of NLP</vt:lpstr>
      <vt:lpstr>PowerPoint Presentation</vt:lpstr>
      <vt:lpstr>Scope of NLP</vt:lpstr>
      <vt:lpstr>Linguistic Fundamentals, Regular Expressions RegEx</vt:lpstr>
      <vt:lpstr>PowerPoint Presentation</vt:lpstr>
      <vt:lpstr>PowerPoint Presentation</vt:lpstr>
      <vt:lpstr>How do Regular Expressions Work? </vt:lpstr>
      <vt:lpstr>Properties of Regular Expressions  </vt:lpstr>
      <vt:lpstr>PowerPoint Presentation</vt:lpstr>
      <vt:lpstr>Corpus</vt:lpstr>
      <vt:lpstr>What are the features of a good corpus? </vt:lpstr>
      <vt:lpstr>What are the challenges regarding creating a corpus? </vt:lpstr>
      <vt:lpstr>Text Normalization</vt:lpstr>
      <vt:lpstr>Tokenization</vt:lpstr>
      <vt:lpstr>PowerPoint Presentation</vt:lpstr>
      <vt:lpstr>PowerPoint Presentation</vt:lpstr>
      <vt:lpstr>Why do we need a Tokenizer? </vt:lpstr>
      <vt:lpstr>PowerPoint Presentation</vt:lpstr>
      <vt:lpstr>Stop word removal</vt:lpstr>
      <vt:lpstr>Sentence Segmentation </vt:lpstr>
      <vt:lpstr>PowerPoint Presentation</vt:lpstr>
      <vt:lpstr>Output</vt:lpstr>
      <vt:lpstr>Stemming</vt:lpstr>
      <vt:lpstr>PowerPoint Presentation</vt:lpstr>
      <vt:lpstr>PowerPoint Presentation</vt:lpstr>
      <vt:lpstr>Lemmatization</vt:lpstr>
      <vt:lpstr>PowerPoint Presentation</vt:lpstr>
      <vt:lpstr>PowerPoint Presentation</vt:lpstr>
      <vt:lpstr>Lemmatization</vt:lpstr>
      <vt:lpstr>Min.Edit Distance Levenshtein distance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52</cp:revision>
  <dcterms:created xsi:type="dcterms:W3CDTF">2023-08-09T07:09:06Z</dcterms:created>
  <dcterms:modified xsi:type="dcterms:W3CDTF">2023-09-08T15:37:22Z</dcterms:modified>
</cp:coreProperties>
</file>