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7" r:id="rId2"/>
    <p:sldId id="327" r:id="rId3"/>
    <p:sldId id="333" r:id="rId4"/>
    <p:sldId id="335" r:id="rId5"/>
    <p:sldId id="334" r:id="rId6"/>
    <p:sldId id="336" r:id="rId7"/>
    <p:sldId id="337" r:id="rId8"/>
    <p:sldId id="338" r:id="rId9"/>
    <p:sldId id="339" r:id="rId10"/>
    <p:sldId id="340" r:id="rId11"/>
    <p:sldId id="341" r:id="rId12"/>
    <p:sldId id="342" r:id="rId13"/>
    <p:sldId id="343" r:id="rId14"/>
    <p:sldId id="344" r:id="rId15"/>
    <p:sldId id="347" r:id="rId16"/>
    <p:sldId id="348" r:id="rId17"/>
    <p:sldId id="349" r:id="rId18"/>
    <p:sldId id="350" r:id="rId19"/>
    <p:sldId id="351" r:id="rId20"/>
    <p:sldId id="352" r:id="rId21"/>
    <p:sldId id="353" r:id="rId22"/>
    <p:sldId id="354" r:id="rId23"/>
    <p:sldId id="355" r:id="rId24"/>
    <p:sldId id="358" r:id="rId25"/>
    <p:sldId id="359" r:id="rId26"/>
    <p:sldId id="356" r:id="rId27"/>
    <p:sldId id="357" r:id="rId28"/>
    <p:sldId id="361" r:id="rId29"/>
    <p:sldId id="363" r:id="rId30"/>
    <p:sldId id="362" r:id="rId31"/>
    <p:sldId id="360" r:id="rId32"/>
    <p:sldId id="345" r:id="rId33"/>
    <p:sldId id="346" r:id="rId34"/>
    <p:sldId id="364" r:id="rId35"/>
    <p:sldId id="365" r:id="rId36"/>
    <p:sldId id="366" r:id="rId37"/>
    <p:sldId id="367" r:id="rId38"/>
    <p:sldId id="368" r:id="rId39"/>
    <p:sldId id="369" r:id="rId40"/>
    <p:sldId id="370" r:id="rId41"/>
    <p:sldId id="371" r:id="rId42"/>
    <p:sldId id="373" r:id="rId43"/>
    <p:sldId id="376" r:id="rId44"/>
    <p:sldId id="377" r:id="rId45"/>
    <p:sldId id="372" r:id="rId46"/>
    <p:sldId id="378" r:id="rId47"/>
    <p:sldId id="379" r:id="rId48"/>
    <p:sldId id="380" r:id="rId49"/>
    <p:sldId id="374" r:id="rId50"/>
    <p:sldId id="375" r:id="rId51"/>
    <p:sldId id="328" r:id="rId52"/>
    <p:sldId id="329" r:id="rId53"/>
    <p:sldId id="330" r:id="rId54"/>
    <p:sldId id="331" r:id="rId55"/>
    <p:sldId id="332"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74" autoAdjust="0"/>
    <p:restoredTop sz="94660"/>
  </p:normalViewPr>
  <p:slideViewPr>
    <p:cSldViewPr snapToGrid="0" showGuides="1">
      <p:cViewPr varScale="1">
        <p:scale>
          <a:sx n="59" d="100"/>
          <a:sy n="59" d="100"/>
        </p:scale>
        <p:origin x="105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DCF1C-A9AD-439C-99BA-2CF67D6FD36F}" type="datetimeFigureOut">
              <a:rPr lang="en-US" smtClean="0"/>
              <a:t>10/6/2023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53CFD-2F3F-45F3-B8BE-38388D1B9841}" type="slidenum">
              <a:rPr lang="en-US" smtClean="0"/>
              <a:t>‹#›</a:t>
            </a:fld>
            <a:endParaRPr lang="en-US"/>
          </a:p>
        </p:txBody>
      </p:sp>
    </p:spTree>
    <p:extLst>
      <p:ext uri="{BB962C8B-B14F-4D97-AF65-F5344CB8AC3E}">
        <p14:creationId xmlns:p14="http://schemas.microsoft.com/office/powerpoint/2010/main" val="3073852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CAC42B-022B-4F86-9CC8-128AE615E020}" type="datetime1">
              <a:rPr lang="en-US" smtClean="0"/>
              <a:t>10/6/2023</a:t>
            </a:fld>
            <a:endParaRPr lang="en-US"/>
          </a:p>
        </p:txBody>
      </p:sp>
      <p:sp>
        <p:nvSpPr>
          <p:cNvPr id="5" name="Footer Placeholder 4"/>
          <p:cNvSpPr>
            <a:spLocks noGrp="1"/>
          </p:cNvSpPr>
          <p:nvPr>
            <p:ph type="ftr" sz="quarter" idx="11"/>
          </p:nvPr>
        </p:nvSpPr>
        <p:spPr/>
        <p:txBody>
          <a:bodyPr/>
          <a:lstStyle/>
          <a:p>
            <a:r>
              <a:rPr lang="en-US"/>
              <a:t>NLP_Dr.G S BHAVEKAR Ph.D</a:t>
            </a:r>
          </a:p>
        </p:txBody>
      </p:sp>
      <p:sp>
        <p:nvSpPr>
          <p:cNvPr id="6" name="Slide Number Placeholder 5"/>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2555379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8DF2B6-9BD4-4FD7-944C-59BF8A592A09}" type="datetime1">
              <a:rPr lang="en-US" smtClean="0"/>
              <a:t>10/6/2023</a:t>
            </a:fld>
            <a:endParaRPr lang="en-US"/>
          </a:p>
        </p:txBody>
      </p:sp>
      <p:sp>
        <p:nvSpPr>
          <p:cNvPr id="5" name="Footer Placeholder 4"/>
          <p:cNvSpPr>
            <a:spLocks noGrp="1"/>
          </p:cNvSpPr>
          <p:nvPr>
            <p:ph type="ftr" sz="quarter" idx="11"/>
          </p:nvPr>
        </p:nvSpPr>
        <p:spPr/>
        <p:txBody>
          <a:bodyPr/>
          <a:lstStyle/>
          <a:p>
            <a:r>
              <a:rPr lang="en-US"/>
              <a:t>NLP_Dr.G S BHAVEKAR Ph.D</a:t>
            </a:r>
          </a:p>
        </p:txBody>
      </p:sp>
      <p:sp>
        <p:nvSpPr>
          <p:cNvPr id="6" name="Slide Number Placeholder 5"/>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148350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339F3D2-984C-4144-88BF-771F76065065}" type="datetime1">
              <a:rPr lang="en-US" smtClean="0"/>
              <a:t>10/6/2023</a:t>
            </a:fld>
            <a:endParaRPr lang="en-US"/>
          </a:p>
        </p:txBody>
      </p:sp>
      <p:sp>
        <p:nvSpPr>
          <p:cNvPr id="5" name="Footer Placeholder 4"/>
          <p:cNvSpPr>
            <a:spLocks noGrp="1"/>
          </p:cNvSpPr>
          <p:nvPr>
            <p:ph type="ftr" sz="quarter" idx="11"/>
          </p:nvPr>
        </p:nvSpPr>
        <p:spPr/>
        <p:txBody>
          <a:bodyPr/>
          <a:lstStyle/>
          <a:p>
            <a:r>
              <a:rPr lang="en-US"/>
              <a:t>NLP_Dr.G S BHAVEKAR Ph.D</a:t>
            </a:r>
          </a:p>
        </p:txBody>
      </p:sp>
      <p:sp>
        <p:nvSpPr>
          <p:cNvPr id="6" name="Slide Number Placeholder 5"/>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421202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37FAA-C05E-41D0-8CAD-47E42DF0BF18}" type="datetime1">
              <a:rPr lang="en-US" smtClean="0"/>
              <a:t>10/6/2023</a:t>
            </a:fld>
            <a:endParaRPr lang="en-US"/>
          </a:p>
        </p:txBody>
      </p:sp>
      <p:sp>
        <p:nvSpPr>
          <p:cNvPr id="5" name="Footer Placeholder 4"/>
          <p:cNvSpPr>
            <a:spLocks noGrp="1"/>
          </p:cNvSpPr>
          <p:nvPr>
            <p:ph type="ftr" sz="quarter" idx="11"/>
          </p:nvPr>
        </p:nvSpPr>
        <p:spPr/>
        <p:txBody>
          <a:bodyPr/>
          <a:lstStyle/>
          <a:p>
            <a:r>
              <a:rPr lang="en-US"/>
              <a:t>NLP_Dr.G S BHAVEKAR Ph.D</a:t>
            </a:r>
          </a:p>
        </p:txBody>
      </p:sp>
      <p:sp>
        <p:nvSpPr>
          <p:cNvPr id="6" name="Slide Number Placeholder 5"/>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1971774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DA3FA9-2F69-48D0-91A7-9AE346BE22D8}" type="datetime1">
              <a:rPr lang="en-US" smtClean="0"/>
              <a:t>10/6/2023</a:t>
            </a:fld>
            <a:endParaRPr lang="en-US"/>
          </a:p>
        </p:txBody>
      </p:sp>
      <p:sp>
        <p:nvSpPr>
          <p:cNvPr id="5" name="Footer Placeholder 4"/>
          <p:cNvSpPr>
            <a:spLocks noGrp="1"/>
          </p:cNvSpPr>
          <p:nvPr>
            <p:ph type="ftr" sz="quarter" idx="11"/>
          </p:nvPr>
        </p:nvSpPr>
        <p:spPr/>
        <p:txBody>
          <a:bodyPr/>
          <a:lstStyle/>
          <a:p>
            <a:r>
              <a:rPr lang="en-US"/>
              <a:t>NLP_Dr.G S BHAVEKAR Ph.D</a:t>
            </a:r>
          </a:p>
        </p:txBody>
      </p:sp>
      <p:sp>
        <p:nvSpPr>
          <p:cNvPr id="6" name="Slide Number Placeholder 5"/>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253407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3480DC-04D9-4DA1-8A5A-ECBA95538266}" type="datetime1">
              <a:rPr lang="en-US" smtClean="0"/>
              <a:t>10/6/2023</a:t>
            </a:fld>
            <a:endParaRPr lang="en-US"/>
          </a:p>
        </p:txBody>
      </p:sp>
      <p:sp>
        <p:nvSpPr>
          <p:cNvPr id="6" name="Footer Placeholder 5"/>
          <p:cNvSpPr>
            <a:spLocks noGrp="1"/>
          </p:cNvSpPr>
          <p:nvPr>
            <p:ph type="ftr" sz="quarter" idx="11"/>
          </p:nvPr>
        </p:nvSpPr>
        <p:spPr/>
        <p:txBody>
          <a:bodyPr/>
          <a:lstStyle/>
          <a:p>
            <a:r>
              <a:rPr lang="en-US"/>
              <a:t>NLP_Dr.G S BHAVEKAR Ph.D</a:t>
            </a:r>
          </a:p>
        </p:txBody>
      </p:sp>
      <p:sp>
        <p:nvSpPr>
          <p:cNvPr id="7" name="Slide Number Placeholder 6"/>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832438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8F9751-319C-4AC2-BB4D-A28F532AB837}" type="datetime1">
              <a:rPr lang="en-US" smtClean="0"/>
              <a:t>10/6/2023</a:t>
            </a:fld>
            <a:endParaRPr lang="en-US"/>
          </a:p>
        </p:txBody>
      </p:sp>
      <p:sp>
        <p:nvSpPr>
          <p:cNvPr id="8" name="Footer Placeholder 7"/>
          <p:cNvSpPr>
            <a:spLocks noGrp="1"/>
          </p:cNvSpPr>
          <p:nvPr>
            <p:ph type="ftr" sz="quarter" idx="11"/>
          </p:nvPr>
        </p:nvSpPr>
        <p:spPr/>
        <p:txBody>
          <a:bodyPr/>
          <a:lstStyle/>
          <a:p>
            <a:r>
              <a:rPr lang="en-US"/>
              <a:t>NLP_Dr.G S BHAVEKAR Ph.D</a:t>
            </a:r>
          </a:p>
        </p:txBody>
      </p:sp>
      <p:sp>
        <p:nvSpPr>
          <p:cNvPr id="9" name="Slide Number Placeholder 8"/>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1655563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42B1EE7-8D00-4A01-8D80-1D6D17207F8F}" type="datetime1">
              <a:rPr lang="en-US" smtClean="0"/>
              <a:t>10/6/2023</a:t>
            </a:fld>
            <a:endParaRPr lang="en-US"/>
          </a:p>
        </p:txBody>
      </p:sp>
      <p:sp>
        <p:nvSpPr>
          <p:cNvPr id="4" name="Footer Placeholder 3"/>
          <p:cNvSpPr>
            <a:spLocks noGrp="1"/>
          </p:cNvSpPr>
          <p:nvPr>
            <p:ph type="ftr" sz="quarter" idx="11"/>
          </p:nvPr>
        </p:nvSpPr>
        <p:spPr/>
        <p:txBody>
          <a:bodyPr/>
          <a:lstStyle/>
          <a:p>
            <a:r>
              <a:rPr lang="en-US"/>
              <a:t>NLP_Dr.G S BHAVEKAR Ph.D</a:t>
            </a:r>
          </a:p>
        </p:txBody>
      </p:sp>
      <p:sp>
        <p:nvSpPr>
          <p:cNvPr id="5" name="Slide Number Placeholder 4"/>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793165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DF1E09-A1AD-467C-8B8A-C6A851854872}" type="datetime1">
              <a:rPr lang="en-US" smtClean="0"/>
              <a:t>10/6/2023</a:t>
            </a:fld>
            <a:endParaRPr lang="en-US"/>
          </a:p>
        </p:txBody>
      </p:sp>
      <p:sp>
        <p:nvSpPr>
          <p:cNvPr id="3" name="Footer Placeholder 2"/>
          <p:cNvSpPr>
            <a:spLocks noGrp="1"/>
          </p:cNvSpPr>
          <p:nvPr>
            <p:ph type="ftr" sz="quarter" idx="11"/>
          </p:nvPr>
        </p:nvSpPr>
        <p:spPr/>
        <p:txBody>
          <a:bodyPr/>
          <a:lstStyle/>
          <a:p>
            <a:r>
              <a:rPr lang="en-US"/>
              <a:t>NLP_Dr.G S BHAVEKAR Ph.D</a:t>
            </a:r>
          </a:p>
        </p:txBody>
      </p:sp>
      <p:sp>
        <p:nvSpPr>
          <p:cNvPr id="4" name="Slide Number Placeholder 3"/>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223861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9596B6-EAD1-409C-9B16-920DEAC8309F}" type="datetime1">
              <a:rPr lang="en-US" smtClean="0"/>
              <a:t>10/6/2023</a:t>
            </a:fld>
            <a:endParaRPr lang="en-US"/>
          </a:p>
        </p:txBody>
      </p:sp>
      <p:sp>
        <p:nvSpPr>
          <p:cNvPr id="6" name="Footer Placeholder 5"/>
          <p:cNvSpPr>
            <a:spLocks noGrp="1"/>
          </p:cNvSpPr>
          <p:nvPr>
            <p:ph type="ftr" sz="quarter" idx="11"/>
          </p:nvPr>
        </p:nvSpPr>
        <p:spPr/>
        <p:txBody>
          <a:bodyPr/>
          <a:lstStyle/>
          <a:p>
            <a:r>
              <a:rPr lang="en-US"/>
              <a:t>NLP_Dr.G S BHAVEKAR Ph.D</a:t>
            </a:r>
          </a:p>
        </p:txBody>
      </p:sp>
      <p:sp>
        <p:nvSpPr>
          <p:cNvPr id="7" name="Slide Number Placeholder 6"/>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1094074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5A2F66-5770-4574-9B46-991FEA097754}" type="datetime1">
              <a:rPr lang="en-US" smtClean="0"/>
              <a:t>10/6/2023</a:t>
            </a:fld>
            <a:endParaRPr lang="en-US"/>
          </a:p>
        </p:txBody>
      </p:sp>
      <p:sp>
        <p:nvSpPr>
          <p:cNvPr id="6" name="Footer Placeholder 5"/>
          <p:cNvSpPr>
            <a:spLocks noGrp="1"/>
          </p:cNvSpPr>
          <p:nvPr>
            <p:ph type="ftr" sz="quarter" idx="11"/>
          </p:nvPr>
        </p:nvSpPr>
        <p:spPr/>
        <p:txBody>
          <a:bodyPr/>
          <a:lstStyle/>
          <a:p>
            <a:r>
              <a:rPr lang="en-US"/>
              <a:t>NLP_Dr.G S BHAVEKAR Ph.D</a:t>
            </a:r>
          </a:p>
        </p:txBody>
      </p:sp>
      <p:sp>
        <p:nvSpPr>
          <p:cNvPr id="7" name="Slide Number Placeholder 6"/>
          <p:cNvSpPr>
            <a:spLocks noGrp="1"/>
          </p:cNvSpPr>
          <p:nvPr>
            <p:ph type="sldNum" sz="quarter" idx="12"/>
          </p:nvPr>
        </p:nvSpPr>
        <p:spPr/>
        <p:txBody>
          <a:bodyPr/>
          <a:lstStyle/>
          <a:p>
            <a:fld id="{39DC9B6E-B72C-4C72-B2A2-25CBDB7337F4}" type="slidenum">
              <a:rPr lang="en-US" smtClean="0"/>
              <a:t>‹#›</a:t>
            </a:fld>
            <a:endParaRPr lang="en-US"/>
          </a:p>
        </p:txBody>
      </p:sp>
    </p:spTree>
    <p:extLst>
      <p:ext uri="{BB962C8B-B14F-4D97-AF65-F5344CB8AC3E}">
        <p14:creationId xmlns:p14="http://schemas.microsoft.com/office/powerpoint/2010/main" val="162242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82A4AF-7BC9-4089-A1CD-5721379A10A5}" type="datetime1">
              <a:rPr lang="en-US" smtClean="0"/>
              <a:t>10/6/2023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NLP_Dr.G S BHAVEKAR Ph.D</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C9B6E-B72C-4C72-B2A2-25CBDB7337F4}" type="slidenum">
              <a:rPr lang="en-US" smtClean="0"/>
              <a:t>‹#›</a:t>
            </a:fld>
            <a:endParaRPr lang="en-US"/>
          </a:p>
        </p:txBody>
      </p:sp>
    </p:spTree>
    <p:extLst>
      <p:ext uri="{BB962C8B-B14F-4D97-AF65-F5344CB8AC3E}">
        <p14:creationId xmlns:p14="http://schemas.microsoft.com/office/powerpoint/2010/main" val="37927643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Information_filtering" TargetMode="External"/><Relationship Id="rId7" Type="http://schemas.openxmlformats.org/officeDocument/2006/relationships/image" Target="../media/image14.png"/><Relationship Id="rId2" Type="http://schemas.openxmlformats.org/officeDocument/2006/relationships/hyperlink" Target="https://en.wikipedia.org/wiki/Vector_space" TargetMode="External"/><Relationship Id="rId1" Type="http://schemas.openxmlformats.org/officeDocument/2006/relationships/slideLayout" Target="../slideLayouts/slideLayout2.xml"/><Relationship Id="rId6" Type="http://schemas.openxmlformats.org/officeDocument/2006/relationships/hyperlink" Target="https://en.wikipedia.org/wiki/SMART_Information_Retrieval_System" TargetMode="External"/><Relationship Id="rId5" Type="http://schemas.openxmlformats.org/officeDocument/2006/relationships/hyperlink" Target="https://en.wikipedia.org/wiki/Index_(search_engine)" TargetMode="External"/><Relationship Id="rId4" Type="http://schemas.openxmlformats.org/officeDocument/2006/relationships/hyperlink" Target="https://en.wikipedia.org/wiki/Information_retrieva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Ranking" TargetMode="External"/><Relationship Id="rId2" Type="http://schemas.openxmlformats.org/officeDocument/2006/relationships/hyperlink" Target="https://en.wikipedia.org/wiki/Relevance_(information_retrieval)" TargetMode="External"/><Relationship Id="rId1" Type="http://schemas.openxmlformats.org/officeDocument/2006/relationships/slideLayout" Target="../slideLayouts/slideLayout2.xml"/><Relationship Id="rId4" Type="http://schemas.openxmlformats.org/officeDocument/2006/relationships/hyperlink" Target="https://en.wikipedia.org/wiki/Semantic_similarity"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en.wikipedia.org/wiki/Probability_theory" TargetMode="External"/><Relationship Id="rId7" Type="http://schemas.openxmlformats.org/officeDocument/2006/relationships/hyperlink" Target="https://en.wikipedia.org/wiki/Natural_language_processing" TargetMode="External"/><Relationship Id="rId2" Type="http://schemas.openxmlformats.org/officeDocument/2006/relationships/hyperlink" Target="https://en.wikipedia.org/wiki/Statistics" TargetMode="External"/><Relationship Id="rId1" Type="http://schemas.openxmlformats.org/officeDocument/2006/relationships/slideLayout" Target="../slideLayouts/slideLayout2.xml"/><Relationship Id="rId6" Type="http://schemas.openxmlformats.org/officeDocument/2006/relationships/hyperlink" Target="https://en.wikipedia.org/wiki/Independence_(probability_theory)" TargetMode="External"/><Relationship Id="rId5" Type="http://schemas.openxmlformats.org/officeDocument/2006/relationships/hyperlink" Target="https://en.wikipedia.org/wiki/Association_(statistics)" TargetMode="External"/><Relationship Id="rId4" Type="http://schemas.openxmlformats.org/officeDocument/2006/relationships/hyperlink" Target="https://en.wikipedia.org/wiki/Information_theory"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Box 1"/>
          <p:cNvSpPr txBox="1">
            <a:spLocks noChangeArrowheads="1"/>
          </p:cNvSpPr>
          <p:nvPr/>
        </p:nvSpPr>
        <p:spPr bwMode="auto">
          <a:xfrm>
            <a:off x="1227787" y="96736"/>
            <a:ext cx="8704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3600" b="1" dirty="0">
                <a:solidFill>
                  <a:srgbClr val="FF0000"/>
                </a:solidFill>
              </a:rPr>
              <a:t>UNIT_1_Introduction to NLP</a:t>
            </a:r>
            <a:endParaRPr lang="en-US" altLang="en-US" sz="4800" b="1" dirty="0">
              <a:solidFill>
                <a:srgbClr val="FF0000"/>
              </a:solidFill>
              <a:latin typeface="Times New Roman" panose="02020603050405020304" pitchFamily="18" charset="0"/>
              <a:cs typeface="Times New Roman" panose="02020603050405020304" pitchFamily="18" charset="0"/>
            </a:endParaRPr>
          </a:p>
        </p:txBody>
      </p:sp>
      <p:sp>
        <p:nvSpPr>
          <p:cNvPr id="7" name="Rectangle 13"/>
          <p:cNvSpPr>
            <a:spLocks noChangeArrowheads="1"/>
          </p:cNvSpPr>
          <p:nvPr/>
        </p:nvSpPr>
        <p:spPr bwMode="auto">
          <a:xfrm>
            <a:off x="7195457" y="5072896"/>
            <a:ext cx="4691743" cy="1785104"/>
          </a:xfrm>
          <a:prstGeom prst="rect">
            <a:avLst/>
          </a:prstGeom>
          <a:noFill/>
          <a:ln>
            <a:noFill/>
          </a:ln>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b="1" dirty="0">
                <a:solidFill>
                  <a:schemeClr val="tx2"/>
                </a:solidFill>
                <a:latin typeface="Times New Roman" panose="02020603050405020304" pitchFamily="18" charset="0"/>
                <a:cs typeface="Times New Roman" panose="02020603050405020304" pitchFamily="18" charset="0"/>
              </a:rPr>
              <a:t>Presented by:</a:t>
            </a:r>
            <a:endParaRPr lang="en-US" altLang="en-US" b="1" dirty="0">
              <a:latin typeface="Times New Roman" panose="02020603050405020304" pitchFamily="18" charset="0"/>
              <a:cs typeface="Times New Roman" panose="02020603050405020304" pitchFamily="18" charset="0"/>
            </a:endParaRPr>
          </a:p>
          <a:p>
            <a:pPr algn="ctr">
              <a:defRPr/>
            </a:pPr>
            <a:r>
              <a:rPr lang="en-US" altLang="en-US" b="1" dirty="0">
                <a:latin typeface="Times New Roman" panose="02020603050405020304" pitchFamily="18" charset="0"/>
                <a:cs typeface="Times New Roman" panose="02020603050405020304" pitchFamily="18" charset="0"/>
              </a:rPr>
              <a:t>Dr. G. S. </a:t>
            </a:r>
            <a:r>
              <a:rPr lang="en-US" altLang="en-US" b="1" dirty="0" err="1">
                <a:latin typeface="Times New Roman" panose="02020603050405020304" pitchFamily="18" charset="0"/>
                <a:cs typeface="Times New Roman" panose="02020603050405020304" pitchFamily="18" charset="0"/>
              </a:rPr>
              <a:t>Bhavekar</a:t>
            </a:r>
            <a:r>
              <a:rPr lang="en-US" altLang="en-US" b="1" dirty="0">
                <a:latin typeface="Times New Roman" panose="02020603050405020304" pitchFamily="18" charset="0"/>
                <a:cs typeface="Times New Roman" panose="02020603050405020304" pitchFamily="18" charset="0"/>
              </a:rPr>
              <a:t> </a:t>
            </a:r>
          </a:p>
          <a:p>
            <a:pPr algn="ctr">
              <a:defRPr/>
            </a:pPr>
            <a:r>
              <a:rPr lang="en-US" altLang="en-US" dirty="0">
                <a:latin typeface="Times New Roman" panose="02020603050405020304" pitchFamily="18" charset="0"/>
                <a:cs typeface="Times New Roman" panose="02020603050405020304" pitchFamily="18" charset="0"/>
              </a:rPr>
              <a:t>B.E, M.E, Ph.D. (VIT Vellore) </a:t>
            </a:r>
            <a:r>
              <a:rPr lang="en-US" altLang="en-US" sz="1400" i="1" dirty="0">
                <a:latin typeface="Times New Roman" panose="02020603050405020304" pitchFamily="18" charset="0"/>
                <a:cs typeface="Times New Roman" panose="02020603050405020304" pitchFamily="18" charset="0"/>
              </a:rPr>
              <a:t>Silver Medalist </a:t>
            </a:r>
            <a:endParaRPr lang="en-US" altLang="en-US" i="1" dirty="0">
              <a:latin typeface="Times New Roman" panose="02020603050405020304" pitchFamily="18" charset="0"/>
              <a:cs typeface="Times New Roman" panose="02020603050405020304" pitchFamily="18" charset="0"/>
            </a:endParaRPr>
          </a:p>
          <a:p>
            <a:pPr algn="ctr">
              <a:defRPr/>
            </a:pPr>
            <a:r>
              <a:rPr lang="en-US" dirty="0">
                <a:solidFill>
                  <a:srgbClr val="00B0F0"/>
                </a:solidFill>
                <a:latin typeface="Times New Roman" panose="02020603050405020304" pitchFamily="18" charset="0"/>
                <a:cs typeface="Times New Roman" panose="02020603050405020304" pitchFamily="18" charset="0"/>
              </a:rPr>
              <a:t>Associate Professor</a:t>
            </a:r>
          </a:p>
          <a:p>
            <a:pPr algn="ctr">
              <a:defRPr/>
            </a:pPr>
            <a:r>
              <a:rPr lang="en-US" dirty="0">
                <a:solidFill>
                  <a:schemeClr val="accent6">
                    <a:lumMod val="50000"/>
                  </a:schemeClr>
                </a:solidFill>
                <a:latin typeface="Times New Roman" panose="02020603050405020304" pitchFamily="18" charset="0"/>
                <a:cs typeface="Times New Roman" panose="02020603050405020304" pitchFamily="18" charset="0"/>
              </a:rPr>
              <a:t>AI&amp;DS Engineering</a:t>
            </a:r>
          </a:p>
          <a:p>
            <a:pPr algn="ctr">
              <a:defRPr/>
            </a:pPr>
            <a:r>
              <a:rPr lang="en-US" sz="2000" b="1" dirty="0">
                <a:solidFill>
                  <a:schemeClr val="tx2"/>
                </a:solidFill>
                <a:latin typeface="Times New Roman" panose="02020603050405020304" pitchFamily="18" charset="0"/>
                <a:cs typeface="Times New Roman" panose="02020603050405020304" pitchFamily="18" charset="0"/>
              </a:rPr>
              <a:t>CSMSS CSCOE  </a:t>
            </a:r>
            <a:endParaRPr lang="en-US" sz="2000" b="1" dirty="0">
              <a:solidFill>
                <a:schemeClr val="accent2">
                  <a:lumMod val="75000"/>
                </a:schemeClr>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793" y="5084618"/>
            <a:ext cx="1329026" cy="1271732"/>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0546"/>
            <a:ext cx="6208856" cy="39246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382" y="755543"/>
            <a:ext cx="5435312" cy="3844166"/>
          </a:xfrm>
          <a:prstGeom prst="rect">
            <a:avLst/>
          </a:prstGeom>
        </p:spPr>
      </p:pic>
      <p:sp>
        <p:nvSpPr>
          <p:cNvPr id="3" name="Footer Placeholder 2"/>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1663583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27C04A-E3C7-690E-36E3-DB8CCA4579EA}"/>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570E156F-3B03-59C6-511B-0337395DB8E5}"/>
              </a:ext>
            </a:extLst>
          </p:cNvPr>
          <p:cNvPicPr>
            <a:picLocks noChangeAspect="1"/>
          </p:cNvPicPr>
          <p:nvPr/>
        </p:nvPicPr>
        <p:blipFill>
          <a:blip r:embed="rId2"/>
          <a:stretch>
            <a:fillRect/>
          </a:stretch>
        </p:blipFill>
        <p:spPr>
          <a:xfrm>
            <a:off x="478971" y="413658"/>
            <a:ext cx="11462657" cy="5845628"/>
          </a:xfrm>
          <a:prstGeom prst="rect">
            <a:avLst/>
          </a:prstGeom>
        </p:spPr>
      </p:pic>
    </p:spTree>
    <p:extLst>
      <p:ext uri="{BB962C8B-B14F-4D97-AF65-F5344CB8AC3E}">
        <p14:creationId xmlns:p14="http://schemas.microsoft.com/office/powerpoint/2010/main" val="1860901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CA6A1B9-3467-57F6-F3B0-55767C264E61}"/>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41B1752C-E703-8861-B5BD-D602F11154E5}"/>
              </a:ext>
            </a:extLst>
          </p:cNvPr>
          <p:cNvPicPr>
            <a:picLocks noChangeAspect="1"/>
          </p:cNvPicPr>
          <p:nvPr/>
        </p:nvPicPr>
        <p:blipFill>
          <a:blip r:embed="rId2"/>
          <a:stretch>
            <a:fillRect/>
          </a:stretch>
        </p:blipFill>
        <p:spPr>
          <a:xfrm>
            <a:off x="838199" y="478973"/>
            <a:ext cx="11016343" cy="4582884"/>
          </a:xfrm>
          <a:prstGeom prst="rect">
            <a:avLst/>
          </a:prstGeom>
        </p:spPr>
      </p:pic>
      <p:sp>
        <p:nvSpPr>
          <p:cNvPr id="5" name="TextBox 4">
            <a:extLst>
              <a:ext uri="{FF2B5EF4-FFF2-40B4-BE49-F238E27FC236}">
                <a16:creationId xmlns:a16="http://schemas.microsoft.com/office/drawing/2014/main" id="{3B0C2BF6-C85E-7C65-DC6D-58978BFD758E}"/>
              </a:ext>
            </a:extLst>
          </p:cNvPr>
          <p:cNvSpPr txBox="1"/>
          <p:nvPr/>
        </p:nvSpPr>
        <p:spPr>
          <a:xfrm>
            <a:off x="957943" y="5475514"/>
            <a:ext cx="2296886" cy="646331"/>
          </a:xfrm>
          <a:prstGeom prst="rect">
            <a:avLst/>
          </a:prstGeom>
          <a:noFill/>
        </p:spPr>
        <p:txBody>
          <a:bodyPr wrap="square" rtlCol="0">
            <a:spAutoFit/>
          </a:bodyPr>
          <a:lstStyle/>
          <a:p>
            <a:r>
              <a:rPr lang="en-US" dirty="0">
                <a:solidFill>
                  <a:srgbClr val="FF0000"/>
                </a:solidFill>
              </a:rPr>
              <a:t>Is the multiplication of probability </a:t>
            </a:r>
          </a:p>
        </p:txBody>
      </p:sp>
    </p:spTree>
    <p:extLst>
      <p:ext uri="{BB962C8B-B14F-4D97-AF65-F5344CB8AC3E}">
        <p14:creationId xmlns:p14="http://schemas.microsoft.com/office/powerpoint/2010/main" val="1767575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E86F96-15F9-66D0-3452-201D167133D8}"/>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BD3D950F-30B5-7097-2C1D-8E151927E0A2}"/>
              </a:ext>
            </a:extLst>
          </p:cNvPr>
          <p:cNvPicPr>
            <a:picLocks noChangeAspect="1"/>
          </p:cNvPicPr>
          <p:nvPr/>
        </p:nvPicPr>
        <p:blipFill>
          <a:blip r:embed="rId2"/>
          <a:stretch>
            <a:fillRect/>
          </a:stretch>
        </p:blipFill>
        <p:spPr>
          <a:xfrm>
            <a:off x="642258" y="204333"/>
            <a:ext cx="10722428" cy="5467124"/>
          </a:xfrm>
          <a:prstGeom prst="rect">
            <a:avLst/>
          </a:prstGeom>
        </p:spPr>
      </p:pic>
    </p:spTree>
    <p:extLst>
      <p:ext uri="{BB962C8B-B14F-4D97-AF65-F5344CB8AC3E}">
        <p14:creationId xmlns:p14="http://schemas.microsoft.com/office/powerpoint/2010/main" val="4005437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41763B-4C24-656B-3230-82424200049B}"/>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C10FF755-0A19-92A1-7936-D47BF359FE53}"/>
              </a:ext>
            </a:extLst>
          </p:cNvPr>
          <p:cNvPicPr>
            <a:picLocks noChangeAspect="1"/>
          </p:cNvPicPr>
          <p:nvPr/>
        </p:nvPicPr>
        <p:blipFill>
          <a:blip r:embed="rId2"/>
          <a:stretch>
            <a:fillRect/>
          </a:stretch>
        </p:blipFill>
        <p:spPr>
          <a:xfrm>
            <a:off x="664029" y="942975"/>
            <a:ext cx="10722428" cy="4972050"/>
          </a:xfrm>
          <a:prstGeom prst="rect">
            <a:avLst/>
          </a:prstGeom>
        </p:spPr>
      </p:pic>
    </p:spTree>
    <p:extLst>
      <p:ext uri="{BB962C8B-B14F-4D97-AF65-F5344CB8AC3E}">
        <p14:creationId xmlns:p14="http://schemas.microsoft.com/office/powerpoint/2010/main" val="427361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91E8AE-A742-DDC9-3A9C-F989783F3F1B}"/>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183691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D728F-2858-FB66-2AF2-93E268345A9A}"/>
              </a:ext>
            </a:extLst>
          </p:cNvPr>
          <p:cNvSpPr>
            <a:spLocks noGrp="1"/>
          </p:cNvSpPr>
          <p:nvPr>
            <p:ph type="title"/>
          </p:nvPr>
        </p:nvSpPr>
        <p:spPr>
          <a:xfrm>
            <a:off x="838200" y="365125"/>
            <a:ext cx="10515600" cy="701675"/>
          </a:xfrm>
        </p:spPr>
        <p:txBody>
          <a:bodyPr/>
          <a:lstStyle/>
          <a:p>
            <a:r>
              <a:rPr lang="en-US" dirty="0"/>
              <a:t>Information retrieval</a:t>
            </a:r>
          </a:p>
        </p:txBody>
      </p:sp>
      <p:sp>
        <p:nvSpPr>
          <p:cNvPr id="3" name="Footer Placeholder 2">
            <a:extLst>
              <a:ext uri="{FF2B5EF4-FFF2-40B4-BE49-F238E27FC236}">
                <a16:creationId xmlns:a16="http://schemas.microsoft.com/office/drawing/2014/main" id="{3A1C5ACC-157F-07F0-0C75-D4045890A0E9}"/>
              </a:ext>
            </a:extLst>
          </p:cNvPr>
          <p:cNvSpPr>
            <a:spLocks noGrp="1"/>
          </p:cNvSpPr>
          <p:nvPr>
            <p:ph type="ftr" sz="quarter" idx="11"/>
          </p:nvPr>
        </p:nvSpPr>
        <p:spPr/>
        <p:txBody>
          <a:bodyPr/>
          <a:lstStyle/>
          <a:p>
            <a:r>
              <a:rPr lang="en-US"/>
              <a:t>NLP_Dr.G S BHAVEKAR Ph.D</a:t>
            </a:r>
          </a:p>
        </p:txBody>
      </p:sp>
      <p:sp>
        <p:nvSpPr>
          <p:cNvPr id="5" name="TextBox 4">
            <a:extLst>
              <a:ext uri="{FF2B5EF4-FFF2-40B4-BE49-F238E27FC236}">
                <a16:creationId xmlns:a16="http://schemas.microsoft.com/office/drawing/2014/main" id="{28C3577D-92E6-698C-56D5-CB01F5836F46}"/>
              </a:ext>
            </a:extLst>
          </p:cNvPr>
          <p:cNvSpPr txBox="1"/>
          <p:nvPr/>
        </p:nvSpPr>
        <p:spPr>
          <a:xfrm>
            <a:off x="326571" y="1019165"/>
            <a:ext cx="11538857" cy="4401205"/>
          </a:xfrm>
          <a:prstGeom prst="rect">
            <a:avLst/>
          </a:prstGeom>
          <a:noFill/>
        </p:spPr>
        <p:txBody>
          <a:bodyPr wrap="square">
            <a:spAutoFit/>
          </a:bodyPr>
          <a:lstStyle/>
          <a:p>
            <a:r>
              <a:rPr lang="en-US" sz="2800" dirty="0"/>
              <a:t>Information retrieval (IR) may be defined as a software program that deals with the organization, storage, retrieval and evaluation of information from document repositories particularly textual information. The system assists users in finding the information they require but it does not explicitly return the answers of the questions. It informs the existence and location of documents that might consist of the required information. The documents that satisfy user’s requirement are called relevant documents. A perfect IR system will retrieve only relevant documents.</a:t>
            </a:r>
          </a:p>
          <a:p>
            <a:r>
              <a:rPr lang="en-US" sz="2800" dirty="0"/>
              <a:t>With the help of the following diagram, we can understand the process of information retrieval (IR) </a:t>
            </a:r>
            <a:r>
              <a:rPr lang="en-US" dirty="0"/>
              <a:t>−</a:t>
            </a:r>
          </a:p>
        </p:txBody>
      </p:sp>
    </p:spTree>
    <p:extLst>
      <p:ext uri="{BB962C8B-B14F-4D97-AF65-F5344CB8AC3E}">
        <p14:creationId xmlns:p14="http://schemas.microsoft.com/office/powerpoint/2010/main" val="1751085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9AF5F7-A920-5CAB-8D75-843E20625A9D}"/>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E0D96651-BD4D-DD49-B2A1-8E3DE7FA7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1" y="5897"/>
            <a:ext cx="3439886" cy="6003018"/>
          </a:xfrm>
          <a:prstGeom prst="rect">
            <a:avLst/>
          </a:prstGeom>
        </p:spPr>
      </p:pic>
      <p:sp>
        <p:nvSpPr>
          <p:cNvPr id="6" name="TextBox 5">
            <a:extLst>
              <a:ext uri="{FF2B5EF4-FFF2-40B4-BE49-F238E27FC236}">
                <a16:creationId xmlns:a16="http://schemas.microsoft.com/office/drawing/2014/main" id="{3980D93D-8C98-8EDF-E395-7FB9AC77406B}"/>
              </a:ext>
            </a:extLst>
          </p:cNvPr>
          <p:cNvSpPr txBox="1"/>
          <p:nvPr/>
        </p:nvSpPr>
        <p:spPr>
          <a:xfrm>
            <a:off x="5671457" y="1873907"/>
            <a:ext cx="6096000" cy="4031873"/>
          </a:xfrm>
          <a:prstGeom prst="rect">
            <a:avLst/>
          </a:prstGeom>
          <a:noFill/>
        </p:spPr>
        <p:txBody>
          <a:bodyPr wrap="square">
            <a:spAutoFit/>
          </a:bodyPr>
          <a:lstStyle/>
          <a:p>
            <a:r>
              <a:rPr lang="en-US" dirty="0"/>
              <a:t>I</a:t>
            </a:r>
            <a:r>
              <a:rPr lang="en-US" sz="3200" dirty="0">
                <a:solidFill>
                  <a:srgbClr val="FF0000"/>
                </a:solidFill>
              </a:rPr>
              <a:t>t is clear from the above diagram that a user who needs information will have to formulate a request in the form of query in natural language. Then the IR system will respond by retrieving the relevant output, in the form of documents, about the required information.</a:t>
            </a:r>
          </a:p>
        </p:txBody>
      </p:sp>
    </p:spTree>
    <p:extLst>
      <p:ext uri="{BB962C8B-B14F-4D97-AF65-F5344CB8AC3E}">
        <p14:creationId xmlns:p14="http://schemas.microsoft.com/office/powerpoint/2010/main" val="1660769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0FC4A-ACA4-AA5D-C0C8-33A138259FB5}"/>
              </a:ext>
            </a:extLst>
          </p:cNvPr>
          <p:cNvSpPr>
            <a:spLocks noGrp="1"/>
          </p:cNvSpPr>
          <p:nvPr>
            <p:ph idx="1"/>
          </p:nvPr>
        </p:nvSpPr>
        <p:spPr>
          <a:xfrm>
            <a:off x="838200" y="136525"/>
            <a:ext cx="10515600" cy="6040438"/>
          </a:xfrm>
        </p:spPr>
        <p:txBody>
          <a:bodyPr>
            <a:normAutofit/>
          </a:bodyPr>
          <a:lstStyle/>
          <a:p>
            <a:r>
              <a:rPr lang="en-US" b="1" dirty="0"/>
              <a:t>Classical Problem in Information Retrieval (IR) System</a:t>
            </a:r>
          </a:p>
          <a:p>
            <a:r>
              <a:rPr lang="en-US" dirty="0"/>
              <a:t>The main goal of IR research is to develop a model for retrieving information from the repositories of documents. Here, we are going to discuss a classical problem, named </a:t>
            </a:r>
            <a:r>
              <a:rPr lang="en-US" b="1" dirty="0"/>
              <a:t>ad-hoc retrieval problem</a:t>
            </a:r>
            <a:r>
              <a:rPr lang="en-US" dirty="0"/>
              <a:t>, related to the IR system.</a:t>
            </a:r>
          </a:p>
          <a:p>
            <a:r>
              <a:rPr lang="en-US" dirty="0"/>
              <a:t>In ad-hoc retrieval, the user must enter a query in natural language that describes the required information. Then the IR system will return the required documents related to the desired information. For example, suppose we are searching something on the Internet and it gives some exact pages that are relevant as per our requirement but there can be some non-relevant pages too. This is due to the ad-hoc retrieval problem.</a:t>
            </a:r>
          </a:p>
          <a:p>
            <a:endParaRPr lang="en-US" dirty="0"/>
          </a:p>
        </p:txBody>
      </p:sp>
      <p:sp>
        <p:nvSpPr>
          <p:cNvPr id="4" name="Footer Placeholder 3">
            <a:extLst>
              <a:ext uri="{FF2B5EF4-FFF2-40B4-BE49-F238E27FC236}">
                <a16:creationId xmlns:a16="http://schemas.microsoft.com/office/drawing/2014/main" id="{2EA197C8-1F4F-C1B8-21F8-C710B5884E98}"/>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1841777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C64865-8DE2-FAEA-860C-21DF19CD1923}"/>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81467257-70CC-D051-CF79-EFA33911EB9A}"/>
              </a:ext>
            </a:extLst>
          </p:cNvPr>
          <p:cNvPicPr>
            <a:picLocks noChangeAspect="1"/>
          </p:cNvPicPr>
          <p:nvPr/>
        </p:nvPicPr>
        <p:blipFill>
          <a:blip r:embed="rId2"/>
          <a:stretch>
            <a:fillRect/>
          </a:stretch>
        </p:blipFill>
        <p:spPr>
          <a:xfrm>
            <a:off x="609600" y="253093"/>
            <a:ext cx="11146971" cy="3992336"/>
          </a:xfrm>
          <a:prstGeom prst="rect">
            <a:avLst/>
          </a:prstGeom>
        </p:spPr>
      </p:pic>
      <p:sp>
        <p:nvSpPr>
          <p:cNvPr id="6" name="TextBox 5">
            <a:extLst>
              <a:ext uri="{FF2B5EF4-FFF2-40B4-BE49-F238E27FC236}">
                <a16:creationId xmlns:a16="http://schemas.microsoft.com/office/drawing/2014/main" id="{0D310892-DBAC-4D64-319B-E4A9AF7A97B6}"/>
              </a:ext>
            </a:extLst>
          </p:cNvPr>
          <p:cNvSpPr txBox="1"/>
          <p:nvPr/>
        </p:nvSpPr>
        <p:spPr>
          <a:xfrm>
            <a:off x="609600" y="4325025"/>
            <a:ext cx="6096000" cy="2031325"/>
          </a:xfrm>
          <a:prstGeom prst="rect">
            <a:avLst/>
          </a:prstGeom>
          <a:noFill/>
        </p:spPr>
        <p:txBody>
          <a:bodyPr wrap="square">
            <a:spAutoFit/>
          </a:bodyPr>
          <a:lstStyle/>
          <a:p>
            <a:r>
              <a:rPr lang="en-US" dirty="0"/>
              <a:t>Mathematically, a retrieval model consists of −</a:t>
            </a:r>
          </a:p>
          <a:p>
            <a:r>
              <a:rPr lang="en-US" b="1" dirty="0"/>
              <a:t>D</a:t>
            </a:r>
            <a:r>
              <a:rPr lang="en-US" dirty="0"/>
              <a:t> − Representation for documents.</a:t>
            </a:r>
          </a:p>
          <a:p>
            <a:r>
              <a:rPr lang="en-US" b="1" dirty="0"/>
              <a:t>R</a:t>
            </a:r>
            <a:r>
              <a:rPr lang="en-US" dirty="0"/>
              <a:t> − Representation for queries.</a:t>
            </a:r>
          </a:p>
          <a:p>
            <a:r>
              <a:rPr lang="en-US" b="1" dirty="0"/>
              <a:t>F</a:t>
            </a:r>
            <a:r>
              <a:rPr lang="en-US" dirty="0"/>
              <a:t> − The modeling framework for D, Q along with relationship between them.</a:t>
            </a:r>
          </a:p>
          <a:p>
            <a:r>
              <a:rPr lang="en-US" b="1" dirty="0"/>
              <a:t>R (</a:t>
            </a:r>
            <a:r>
              <a:rPr lang="en-US" b="1" dirty="0" err="1"/>
              <a:t>q,di</a:t>
            </a:r>
            <a:r>
              <a:rPr lang="en-US" b="1" dirty="0"/>
              <a:t>)</a:t>
            </a:r>
            <a:r>
              <a:rPr lang="en-US" dirty="0"/>
              <a:t> − A similarity function which orders the documents with respect to the query. It is also called ranking.</a:t>
            </a:r>
          </a:p>
        </p:txBody>
      </p:sp>
    </p:spTree>
    <p:extLst>
      <p:ext uri="{BB962C8B-B14F-4D97-AF65-F5344CB8AC3E}">
        <p14:creationId xmlns:p14="http://schemas.microsoft.com/office/powerpoint/2010/main" val="3480998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30FDAA-8CAB-F348-FD98-F1D45E2C6F4C}"/>
              </a:ext>
            </a:extLst>
          </p:cNvPr>
          <p:cNvSpPr>
            <a:spLocks noGrp="1"/>
          </p:cNvSpPr>
          <p:nvPr>
            <p:ph type="ftr" sz="quarter" idx="11"/>
          </p:nvPr>
        </p:nvSpPr>
        <p:spPr/>
        <p:txBody>
          <a:bodyPr/>
          <a:lstStyle/>
          <a:p>
            <a:r>
              <a:rPr lang="en-US"/>
              <a:t>NLP_Dr.G S BHAVEKAR Ph.D</a:t>
            </a:r>
          </a:p>
        </p:txBody>
      </p:sp>
      <p:sp>
        <p:nvSpPr>
          <p:cNvPr id="4" name="TextBox 3">
            <a:extLst>
              <a:ext uri="{FF2B5EF4-FFF2-40B4-BE49-F238E27FC236}">
                <a16:creationId xmlns:a16="http://schemas.microsoft.com/office/drawing/2014/main" id="{157BABD2-9BF8-08FB-9E4E-EB414B4F0738}"/>
              </a:ext>
            </a:extLst>
          </p:cNvPr>
          <p:cNvSpPr txBox="1"/>
          <p:nvPr/>
        </p:nvSpPr>
        <p:spPr>
          <a:xfrm>
            <a:off x="326571" y="751344"/>
            <a:ext cx="10983686" cy="3416320"/>
          </a:xfrm>
          <a:prstGeom prst="rect">
            <a:avLst/>
          </a:prstGeom>
          <a:noFill/>
        </p:spPr>
        <p:txBody>
          <a:bodyPr wrap="square">
            <a:spAutoFit/>
          </a:bodyPr>
          <a:lstStyle/>
          <a:p>
            <a:r>
              <a:rPr lang="en-US" b="1" dirty="0"/>
              <a:t>Types of Information Retrieval (IR) Model</a:t>
            </a:r>
          </a:p>
          <a:p>
            <a:r>
              <a:rPr lang="en-US" dirty="0"/>
              <a:t>An information model (IR) model can be classified into the following three models −</a:t>
            </a:r>
          </a:p>
          <a:p>
            <a:r>
              <a:rPr lang="en-US" b="1" dirty="0"/>
              <a:t>Classical IR Model</a:t>
            </a:r>
          </a:p>
          <a:p>
            <a:r>
              <a:rPr lang="en-US" dirty="0"/>
              <a:t>It is the simplest and easy to implement IR model. This model is based on mathematical knowledge that was easily recognized and understood as well. Boolean, Vector and Probabilistic are the three classical IR models.</a:t>
            </a:r>
          </a:p>
          <a:p>
            <a:r>
              <a:rPr lang="en-US" b="1" dirty="0"/>
              <a:t>Non-Classical IR Model</a:t>
            </a:r>
          </a:p>
          <a:p>
            <a:r>
              <a:rPr lang="en-US" dirty="0"/>
              <a:t>It is completely opposite to classical IR model. Such kind of IR models are based on principles other than similarity, probability, Boolean operations. Information logic model, situation theory model and interaction models are the examples of non-classical IR model.</a:t>
            </a:r>
          </a:p>
          <a:p>
            <a:r>
              <a:rPr lang="en-US" b="1" dirty="0"/>
              <a:t>Alternative IR Model</a:t>
            </a:r>
          </a:p>
          <a:p>
            <a:r>
              <a:rPr lang="en-US" dirty="0"/>
              <a:t>It is the enhancement of classical IR model making use of some specific techniques from some other fields. Cluster model, fuzzy model and latent semantic indexing (LSI) models are the example of alternative IR model.</a:t>
            </a:r>
          </a:p>
        </p:txBody>
      </p:sp>
    </p:spTree>
    <p:extLst>
      <p:ext uri="{BB962C8B-B14F-4D97-AF65-F5344CB8AC3E}">
        <p14:creationId xmlns:p14="http://schemas.microsoft.com/office/powerpoint/2010/main" val="2866422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normAutofit fontScale="90000"/>
          </a:bodyPr>
          <a:lstStyle/>
          <a:p>
            <a:r>
              <a:rPr lang="en-US" b="1" dirty="0"/>
              <a:t>Unit 2: Language Models and Vector Semantics</a:t>
            </a:r>
            <a:br>
              <a:rPr lang="en-US" dirty="0"/>
            </a:br>
            <a:endParaRPr lang="en-US" dirty="0"/>
          </a:p>
        </p:txBody>
      </p:sp>
      <p:sp>
        <p:nvSpPr>
          <p:cNvPr id="3" name="Content Placeholder 2"/>
          <p:cNvSpPr>
            <a:spLocks noGrp="1"/>
          </p:cNvSpPr>
          <p:nvPr>
            <p:ph idx="1"/>
          </p:nvPr>
        </p:nvSpPr>
        <p:spPr>
          <a:xfrm>
            <a:off x="272143" y="914400"/>
            <a:ext cx="11647713" cy="5323114"/>
          </a:xfrm>
          <a:solidFill>
            <a:schemeClr val="bg1"/>
          </a:solidFill>
        </p:spPr>
        <p:txBody>
          <a:bodyPr>
            <a:normAutofit lnSpcReduction="10000"/>
          </a:bodyPr>
          <a:lstStyle/>
          <a:p>
            <a:pPr marL="742950" indent="-742950" algn="just">
              <a:buFont typeface="+mj-lt"/>
              <a:buAutoNum type="arabicPeriod"/>
            </a:pPr>
            <a:r>
              <a:rPr lang="en-US" sz="3600" dirty="0"/>
              <a:t>N-gram models, </a:t>
            </a:r>
          </a:p>
          <a:p>
            <a:pPr marL="742950" indent="-742950" algn="just">
              <a:buFont typeface="+mj-lt"/>
              <a:buAutoNum type="arabicPeriod"/>
            </a:pPr>
            <a:r>
              <a:rPr lang="en-US" sz="3600" dirty="0"/>
              <a:t>Language model evaluation, </a:t>
            </a:r>
          </a:p>
          <a:p>
            <a:pPr marL="742950" indent="-742950" algn="just">
              <a:buFont typeface="+mj-lt"/>
              <a:buAutoNum type="arabicPeriod"/>
            </a:pPr>
            <a:r>
              <a:rPr lang="en-US" sz="3600" dirty="0"/>
              <a:t>Smoothing techniques, </a:t>
            </a:r>
          </a:p>
          <a:p>
            <a:pPr marL="742950" indent="-742950" algn="just">
              <a:buFont typeface="+mj-lt"/>
              <a:buAutoNum type="arabicPeriod"/>
            </a:pPr>
            <a:r>
              <a:rPr lang="en-US" sz="3600" dirty="0"/>
              <a:t>Information Retrieval, </a:t>
            </a:r>
          </a:p>
          <a:p>
            <a:pPr marL="742950" indent="-742950" algn="just">
              <a:buFont typeface="+mj-lt"/>
              <a:buAutoNum type="arabicPeriod"/>
            </a:pPr>
            <a:r>
              <a:rPr lang="en-US" sz="3600" dirty="0"/>
              <a:t>Vector space models, </a:t>
            </a:r>
          </a:p>
          <a:p>
            <a:pPr marL="742950" indent="-742950" algn="just">
              <a:buFont typeface="+mj-lt"/>
              <a:buAutoNum type="arabicPeriod"/>
            </a:pPr>
            <a:r>
              <a:rPr lang="en-US" sz="3600" dirty="0"/>
              <a:t>Term frequency-inverse document frequency (TF-IDF), </a:t>
            </a:r>
          </a:p>
          <a:p>
            <a:pPr marL="742950" indent="-742950" algn="just">
              <a:buFont typeface="+mj-lt"/>
              <a:buAutoNum type="arabicPeriod"/>
            </a:pPr>
            <a:r>
              <a:rPr lang="en-IN" sz="3600" dirty="0"/>
              <a:t>Pointwise Mutual Information, </a:t>
            </a:r>
          </a:p>
          <a:p>
            <a:pPr marL="742950" indent="-742950" algn="just">
              <a:buFont typeface="+mj-lt"/>
              <a:buAutoNum type="arabicPeriod"/>
            </a:pPr>
            <a:r>
              <a:rPr lang="en-IN" sz="3600" dirty="0"/>
              <a:t>Applications of the TF-IDF or PPMI vector models, </a:t>
            </a:r>
          </a:p>
          <a:p>
            <a:pPr marL="742950" indent="-742950" algn="just">
              <a:buFont typeface="+mj-lt"/>
              <a:buAutoNum type="arabicPeriod"/>
            </a:pPr>
            <a:r>
              <a:rPr lang="en-IN" sz="3600" dirty="0"/>
              <a:t>Word2vec, </a:t>
            </a:r>
            <a:r>
              <a:rPr lang="en-US" sz="3600" dirty="0"/>
              <a:t>Relevance ranking algorithms.</a:t>
            </a:r>
          </a:p>
        </p:txBody>
      </p:sp>
      <p:sp>
        <p:nvSpPr>
          <p:cNvPr id="4" name="Footer Placeholder 3"/>
          <p:cNvSpPr>
            <a:spLocks noGrp="1"/>
          </p:cNvSpPr>
          <p:nvPr>
            <p:ph type="ftr" sz="quarter" idx="11"/>
          </p:nvPr>
        </p:nvSpPr>
        <p:spPr/>
        <p:txBody>
          <a:bodyPr/>
          <a:lstStyle/>
          <a:p>
            <a:r>
              <a:rPr lang="en-US"/>
              <a:t>NLP_Dr.G S BHAVEKAR Ph.D</a:t>
            </a:r>
          </a:p>
        </p:txBody>
      </p:sp>
      <p:pic>
        <p:nvPicPr>
          <p:cNvPr id="5" name="Picture 4">
            <a:extLst>
              <a:ext uri="{FF2B5EF4-FFF2-40B4-BE49-F238E27FC236}">
                <a16:creationId xmlns:a16="http://schemas.microsoft.com/office/drawing/2014/main" id="{7DEDC122-3EEB-E9D9-270D-0C522B3394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92036" y="5721926"/>
            <a:ext cx="847564" cy="939223"/>
          </a:xfrm>
          <a:prstGeom prst="rect">
            <a:avLst/>
          </a:prstGeom>
        </p:spPr>
      </p:pic>
    </p:spTree>
    <p:extLst>
      <p:ext uri="{BB962C8B-B14F-4D97-AF65-F5344CB8AC3E}">
        <p14:creationId xmlns:p14="http://schemas.microsoft.com/office/powerpoint/2010/main" val="3666355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DD5A0-C9C0-DE25-7BBB-BEF4966B754E}"/>
              </a:ext>
            </a:extLst>
          </p:cNvPr>
          <p:cNvSpPr>
            <a:spLocks noGrp="1"/>
          </p:cNvSpPr>
          <p:nvPr>
            <p:ph type="title"/>
          </p:nvPr>
        </p:nvSpPr>
        <p:spPr/>
        <p:txBody>
          <a:bodyPr/>
          <a:lstStyle/>
          <a:p>
            <a:r>
              <a:rPr lang="en-US" dirty="0"/>
              <a:t>Types of IR Model </a:t>
            </a:r>
          </a:p>
        </p:txBody>
      </p:sp>
      <p:sp>
        <p:nvSpPr>
          <p:cNvPr id="3" name="Content Placeholder 2">
            <a:extLst>
              <a:ext uri="{FF2B5EF4-FFF2-40B4-BE49-F238E27FC236}">
                <a16:creationId xmlns:a16="http://schemas.microsoft.com/office/drawing/2014/main" id="{D1298A91-5F1A-3F61-6BCC-FEB13C8FF421}"/>
              </a:ext>
            </a:extLst>
          </p:cNvPr>
          <p:cNvSpPr>
            <a:spLocks noGrp="1"/>
          </p:cNvSpPr>
          <p:nvPr>
            <p:ph idx="1"/>
          </p:nvPr>
        </p:nvSpPr>
        <p:spPr/>
        <p:txBody>
          <a:bodyPr/>
          <a:lstStyle/>
          <a:p>
            <a:r>
              <a:rPr lang="en-US" dirty="0"/>
              <a:t>Boolean Expression model</a:t>
            </a:r>
          </a:p>
          <a:p>
            <a:r>
              <a:rPr lang="en-US" dirty="0"/>
              <a:t>Vector space model</a:t>
            </a:r>
          </a:p>
        </p:txBody>
      </p:sp>
      <p:sp>
        <p:nvSpPr>
          <p:cNvPr id="4" name="Footer Placeholder 3">
            <a:extLst>
              <a:ext uri="{FF2B5EF4-FFF2-40B4-BE49-F238E27FC236}">
                <a16:creationId xmlns:a16="http://schemas.microsoft.com/office/drawing/2014/main" id="{D907976B-E95B-42AD-145D-263407CCD92A}"/>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1148247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C1492-F08A-1F8C-3B22-E7D2DCB1FE1E}"/>
              </a:ext>
            </a:extLst>
          </p:cNvPr>
          <p:cNvSpPr>
            <a:spLocks noGrp="1"/>
          </p:cNvSpPr>
          <p:nvPr>
            <p:ph type="title"/>
          </p:nvPr>
        </p:nvSpPr>
        <p:spPr>
          <a:xfrm>
            <a:off x="740229" y="1"/>
            <a:ext cx="10515600" cy="762000"/>
          </a:xfrm>
        </p:spPr>
        <p:txBody>
          <a:bodyPr/>
          <a:lstStyle/>
          <a:p>
            <a:r>
              <a:rPr lang="en-US" dirty="0"/>
              <a:t>The Boolean model can be defined as −</a:t>
            </a:r>
          </a:p>
        </p:txBody>
      </p:sp>
      <p:sp>
        <p:nvSpPr>
          <p:cNvPr id="3" name="Content Placeholder 2">
            <a:extLst>
              <a:ext uri="{FF2B5EF4-FFF2-40B4-BE49-F238E27FC236}">
                <a16:creationId xmlns:a16="http://schemas.microsoft.com/office/drawing/2014/main" id="{728887C6-53D3-FF08-D737-0257A16ECA64}"/>
              </a:ext>
            </a:extLst>
          </p:cNvPr>
          <p:cNvSpPr>
            <a:spLocks noGrp="1"/>
          </p:cNvSpPr>
          <p:nvPr>
            <p:ph idx="1"/>
          </p:nvPr>
        </p:nvSpPr>
        <p:spPr>
          <a:xfrm>
            <a:off x="195943" y="762001"/>
            <a:ext cx="11157857" cy="5033962"/>
          </a:xfrm>
        </p:spPr>
        <p:txBody>
          <a:bodyPr/>
          <a:lstStyle/>
          <a:p>
            <a:pPr marL="0" indent="0">
              <a:buNone/>
            </a:pPr>
            <a:r>
              <a:rPr lang="en-US" dirty="0"/>
              <a:t>It is the oldest information retrieval (IR) model. The model is based on set theory and the Boolean algebra, where documents are sets of terms and queries are Boolean expressions on terms</a:t>
            </a:r>
          </a:p>
          <a:p>
            <a:r>
              <a:rPr lang="en-US" b="1" dirty="0"/>
              <a:t>Advantages of the Boolean Mode</a:t>
            </a:r>
          </a:p>
          <a:p>
            <a:r>
              <a:rPr lang="en-US" dirty="0"/>
              <a:t>The advantages of the Boolean model are as follows −</a:t>
            </a:r>
          </a:p>
          <a:p>
            <a:pPr>
              <a:buFont typeface="Arial" panose="020B0604020202020204" pitchFamily="34" charset="0"/>
              <a:buChar char="•"/>
            </a:pPr>
            <a:r>
              <a:rPr lang="en-US" dirty="0"/>
              <a:t>The simplest model, which is based on sets.</a:t>
            </a:r>
          </a:p>
          <a:p>
            <a:pPr>
              <a:buFont typeface="Arial" panose="020B0604020202020204" pitchFamily="34" charset="0"/>
              <a:buChar char="•"/>
            </a:pPr>
            <a:r>
              <a:rPr lang="en-US" dirty="0"/>
              <a:t>Easy to understand and implement.</a:t>
            </a:r>
          </a:p>
          <a:p>
            <a:pPr>
              <a:buFont typeface="Arial" panose="020B0604020202020204" pitchFamily="34" charset="0"/>
              <a:buChar char="•"/>
            </a:pPr>
            <a:r>
              <a:rPr lang="en-US" dirty="0"/>
              <a:t>It only retrieves exact matches</a:t>
            </a:r>
          </a:p>
          <a:p>
            <a:pPr>
              <a:buFont typeface="Arial" panose="020B0604020202020204" pitchFamily="34" charset="0"/>
              <a:buChar char="•"/>
            </a:pPr>
            <a:r>
              <a:rPr lang="en-US" dirty="0"/>
              <a:t>It gives the user, a sense of control over the system.</a:t>
            </a:r>
          </a:p>
          <a:p>
            <a:pPr marL="0" indent="0">
              <a:buNone/>
            </a:pPr>
            <a:endParaRPr lang="en-US" dirty="0"/>
          </a:p>
        </p:txBody>
      </p:sp>
      <p:sp>
        <p:nvSpPr>
          <p:cNvPr id="4" name="Footer Placeholder 3">
            <a:extLst>
              <a:ext uri="{FF2B5EF4-FFF2-40B4-BE49-F238E27FC236}">
                <a16:creationId xmlns:a16="http://schemas.microsoft.com/office/drawing/2014/main" id="{A4C6E4ED-AB37-8FCE-00A0-F4A00FB1755A}"/>
              </a:ext>
            </a:extLst>
          </p:cNvPr>
          <p:cNvSpPr>
            <a:spLocks noGrp="1"/>
          </p:cNvSpPr>
          <p:nvPr>
            <p:ph type="ftr" sz="quarter" idx="11"/>
          </p:nvPr>
        </p:nvSpPr>
        <p:spPr/>
        <p:txBody>
          <a:bodyPr/>
          <a:lstStyle/>
          <a:p>
            <a:r>
              <a:rPr lang="en-US"/>
              <a:t>NLP_Dr.G S BHAVEKAR Ph.D</a:t>
            </a:r>
          </a:p>
        </p:txBody>
      </p:sp>
      <p:pic>
        <p:nvPicPr>
          <p:cNvPr id="6" name="Picture 5">
            <a:extLst>
              <a:ext uri="{FF2B5EF4-FFF2-40B4-BE49-F238E27FC236}">
                <a16:creationId xmlns:a16="http://schemas.microsoft.com/office/drawing/2014/main" id="{9762E3B1-AC1B-812D-87EB-7BA82E57F4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3298371"/>
            <a:ext cx="4343400" cy="3162492"/>
          </a:xfrm>
          <a:prstGeom prst="rect">
            <a:avLst/>
          </a:prstGeom>
        </p:spPr>
      </p:pic>
    </p:spTree>
    <p:extLst>
      <p:ext uri="{BB962C8B-B14F-4D97-AF65-F5344CB8AC3E}">
        <p14:creationId xmlns:p14="http://schemas.microsoft.com/office/powerpoint/2010/main" val="3947476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4FDB9B-0A20-8126-088B-BB58C786139F}"/>
              </a:ext>
            </a:extLst>
          </p:cNvPr>
          <p:cNvSpPr>
            <a:spLocks noGrp="1"/>
          </p:cNvSpPr>
          <p:nvPr>
            <p:ph idx="1"/>
          </p:nvPr>
        </p:nvSpPr>
        <p:spPr>
          <a:xfrm>
            <a:off x="609599" y="410482"/>
            <a:ext cx="11321143" cy="4248604"/>
          </a:xfrm>
        </p:spPr>
        <p:txBody>
          <a:bodyPr/>
          <a:lstStyle/>
          <a:p>
            <a:pPr marL="0" indent="0">
              <a:buNone/>
            </a:pPr>
            <a:r>
              <a:rPr lang="en-US" b="1" dirty="0"/>
              <a:t>Disadvantages of the Boolean Model</a:t>
            </a:r>
          </a:p>
          <a:p>
            <a:pPr marL="0" indent="0">
              <a:buNone/>
            </a:pPr>
            <a:r>
              <a:rPr lang="en-US" dirty="0"/>
              <a:t>The disadvantages of the Boolean model are as follows −</a:t>
            </a:r>
          </a:p>
          <a:p>
            <a:pPr>
              <a:buFont typeface="Arial" panose="020B0604020202020204" pitchFamily="34" charset="0"/>
              <a:buChar char="•"/>
            </a:pPr>
            <a:r>
              <a:rPr lang="en-US" dirty="0"/>
              <a:t>The model’s similarity function is Boolean. Hence, there would be no partial matches. This can be annoying for the users.</a:t>
            </a:r>
          </a:p>
          <a:p>
            <a:pPr>
              <a:buFont typeface="Arial" panose="020B0604020202020204" pitchFamily="34" charset="0"/>
              <a:buChar char="•"/>
            </a:pPr>
            <a:r>
              <a:rPr lang="en-US" dirty="0"/>
              <a:t>In this model, the Boolean operator usage has much more influence than a critical word.</a:t>
            </a:r>
          </a:p>
          <a:p>
            <a:pPr>
              <a:buFont typeface="Arial" panose="020B0604020202020204" pitchFamily="34" charset="0"/>
              <a:buChar char="•"/>
            </a:pPr>
            <a:r>
              <a:rPr lang="en-US" dirty="0"/>
              <a:t>The query language is expressive, but it is complicated too.</a:t>
            </a:r>
          </a:p>
          <a:p>
            <a:pPr>
              <a:buFont typeface="Arial" panose="020B0604020202020204" pitchFamily="34" charset="0"/>
              <a:buChar char="•"/>
            </a:pPr>
            <a:r>
              <a:rPr lang="en-US" dirty="0"/>
              <a:t>No ranking for retrieved documents.</a:t>
            </a:r>
          </a:p>
          <a:p>
            <a:endParaRPr lang="en-US" dirty="0"/>
          </a:p>
        </p:txBody>
      </p:sp>
      <p:sp>
        <p:nvSpPr>
          <p:cNvPr id="4" name="Footer Placeholder 3">
            <a:extLst>
              <a:ext uri="{FF2B5EF4-FFF2-40B4-BE49-F238E27FC236}">
                <a16:creationId xmlns:a16="http://schemas.microsoft.com/office/drawing/2014/main" id="{85A6F62C-7C0F-2DF0-91BF-AD7733AA530C}"/>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0452955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6F42-1C47-974E-4A8E-5C52A3FD8F94}"/>
              </a:ext>
            </a:extLst>
          </p:cNvPr>
          <p:cNvSpPr>
            <a:spLocks noGrp="1"/>
          </p:cNvSpPr>
          <p:nvPr>
            <p:ph type="title"/>
          </p:nvPr>
        </p:nvSpPr>
        <p:spPr/>
        <p:txBody>
          <a:bodyPr/>
          <a:lstStyle/>
          <a:p>
            <a:r>
              <a:rPr lang="en-US" b="1" dirty="0"/>
              <a:t>Vector Space Model</a:t>
            </a:r>
            <a:br>
              <a:rPr lang="en-US" b="1" dirty="0"/>
            </a:br>
            <a:endParaRPr lang="en-US" dirty="0"/>
          </a:p>
        </p:txBody>
      </p:sp>
      <p:sp>
        <p:nvSpPr>
          <p:cNvPr id="3" name="Content Placeholder 2">
            <a:extLst>
              <a:ext uri="{FF2B5EF4-FFF2-40B4-BE49-F238E27FC236}">
                <a16:creationId xmlns:a16="http://schemas.microsoft.com/office/drawing/2014/main" id="{93D4E3EB-24D8-4B68-2439-F9308E664434}"/>
              </a:ext>
            </a:extLst>
          </p:cNvPr>
          <p:cNvSpPr>
            <a:spLocks noGrp="1"/>
          </p:cNvSpPr>
          <p:nvPr>
            <p:ph idx="1"/>
          </p:nvPr>
        </p:nvSpPr>
        <p:spPr>
          <a:xfrm>
            <a:off x="0" y="1253331"/>
            <a:ext cx="12028714" cy="4351338"/>
          </a:xfrm>
        </p:spPr>
        <p:txBody>
          <a:bodyPr>
            <a:normAutofit/>
          </a:bodyPr>
          <a:lstStyle/>
          <a:p>
            <a:r>
              <a:rPr lang="en-US" sz="2000" dirty="0"/>
              <a:t>Due to the above disadvantages of the Boolean model, Gerard Salton and his colleagues suggested a model, which is based on </a:t>
            </a:r>
            <a:r>
              <a:rPr lang="en-US" sz="2000" dirty="0" err="1"/>
              <a:t>Luhn’s</a:t>
            </a:r>
            <a:r>
              <a:rPr lang="en-US" sz="2000" dirty="0"/>
              <a:t> similarity criterion. </a:t>
            </a:r>
          </a:p>
          <a:p>
            <a:r>
              <a:rPr lang="en-US" sz="2000" b="1" dirty="0"/>
              <a:t>Vector space model</a:t>
            </a:r>
            <a:r>
              <a:rPr lang="en-US" sz="2000" dirty="0"/>
              <a:t> or </a:t>
            </a:r>
            <a:r>
              <a:rPr lang="en-US" sz="2000" b="1" dirty="0"/>
              <a:t>term vector model</a:t>
            </a:r>
            <a:r>
              <a:rPr lang="en-US" sz="2000" dirty="0"/>
              <a:t> is an algebraic model for representing text documents (and any objects, in general) as </a:t>
            </a:r>
            <a:r>
              <a:rPr lang="en-US" sz="2000" dirty="0">
                <a:hlinkClick r:id="rId2" tooltip="Vector space">
                  <a:extLst>
                    <a:ext uri="{A12FA001-AC4F-418D-AE19-62706E023703}">
                      <ahyp:hlinkClr xmlns:ahyp="http://schemas.microsoft.com/office/drawing/2018/hyperlinkcolor" val="tx"/>
                    </a:ext>
                  </a:extLst>
                </a:hlinkClick>
              </a:rPr>
              <a:t>vectors</a:t>
            </a:r>
            <a:r>
              <a:rPr lang="en-US" sz="2000" dirty="0"/>
              <a:t> of identifiers (such as index terms). It is used in </a:t>
            </a:r>
            <a:r>
              <a:rPr lang="en-US" sz="2000" dirty="0">
                <a:hlinkClick r:id="rId3" tooltip="Information filtering">
                  <a:extLst>
                    <a:ext uri="{A12FA001-AC4F-418D-AE19-62706E023703}">
                      <ahyp:hlinkClr xmlns:ahyp="http://schemas.microsoft.com/office/drawing/2018/hyperlinkcolor" val="tx"/>
                    </a:ext>
                  </a:extLst>
                </a:hlinkClick>
              </a:rPr>
              <a:t>information filtering</a:t>
            </a:r>
            <a:r>
              <a:rPr lang="en-US" sz="2000" dirty="0"/>
              <a:t>, </a:t>
            </a:r>
            <a:r>
              <a:rPr lang="en-US" sz="2000" dirty="0">
                <a:hlinkClick r:id="rId4" tooltip="Information retrieval">
                  <a:extLst>
                    <a:ext uri="{A12FA001-AC4F-418D-AE19-62706E023703}">
                      <ahyp:hlinkClr xmlns:ahyp="http://schemas.microsoft.com/office/drawing/2018/hyperlinkcolor" val="tx"/>
                    </a:ext>
                  </a:extLst>
                </a:hlinkClick>
              </a:rPr>
              <a:t>information retrieval</a:t>
            </a:r>
            <a:r>
              <a:rPr lang="en-US" sz="2000" dirty="0"/>
              <a:t>, </a:t>
            </a:r>
            <a:r>
              <a:rPr lang="en-US" sz="2000" dirty="0">
                <a:hlinkClick r:id="rId5" tooltip="Index (search engine)">
                  <a:extLst>
                    <a:ext uri="{A12FA001-AC4F-418D-AE19-62706E023703}">
                      <ahyp:hlinkClr xmlns:ahyp="http://schemas.microsoft.com/office/drawing/2018/hyperlinkcolor" val="tx"/>
                    </a:ext>
                  </a:extLst>
                </a:hlinkClick>
              </a:rPr>
              <a:t>indexing</a:t>
            </a:r>
            <a:r>
              <a:rPr lang="en-US" sz="2000" dirty="0"/>
              <a:t> and relevancy rankings. Its first use was in the </a:t>
            </a:r>
            <a:r>
              <a:rPr lang="en-US" sz="2000" dirty="0">
                <a:hlinkClick r:id="rId6" tooltip="SMART Information Retrieval System">
                  <a:extLst>
                    <a:ext uri="{A12FA001-AC4F-418D-AE19-62706E023703}">
                      <ahyp:hlinkClr xmlns:ahyp="http://schemas.microsoft.com/office/drawing/2018/hyperlinkcolor" val="tx"/>
                    </a:ext>
                  </a:extLst>
                </a:hlinkClick>
              </a:rPr>
              <a:t>SMART Information Retrieval System</a:t>
            </a:r>
            <a:r>
              <a:rPr lang="en-US" sz="2000" dirty="0"/>
              <a:t>. </a:t>
            </a:r>
          </a:p>
          <a:p>
            <a:r>
              <a:rPr lang="en-US" sz="2000" dirty="0"/>
              <a:t>The similarity criterion formulated by </a:t>
            </a:r>
            <a:r>
              <a:rPr lang="en-US" sz="2000" dirty="0" err="1"/>
              <a:t>Luhn</a:t>
            </a:r>
            <a:r>
              <a:rPr lang="en-US" sz="2000" dirty="0"/>
              <a:t> states, “the more two representations agreed in given elements and their distribution, the higher would be the probability of their representing similar information</a:t>
            </a:r>
            <a:r>
              <a:rPr lang="en-US" dirty="0"/>
              <a:t>.”</a:t>
            </a:r>
          </a:p>
          <a:p>
            <a:endParaRPr lang="en-US" dirty="0"/>
          </a:p>
        </p:txBody>
      </p:sp>
      <p:sp>
        <p:nvSpPr>
          <p:cNvPr id="4" name="Footer Placeholder 3">
            <a:extLst>
              <a:ext uri="{FF2B5EF4-FFF2-40B4-BE49-F238E27FC236}">
                <a16:creationId xmlns:a16="http://schemas.microsoft.com/office/drawing/2014/main" id="{9CC69EBF-5545-6490-F89E-2CDFFF6D21F8}"/>
              </a:ext>
            </a:extLst>
          </p:cNvPr>
          <p:cNvSpPr>
            <a:spLocks noGrp="1"/>
          </p:cNvSpPr>
          <p:nvPr>
            <p:ph type="ftr" sz="quarter" idx="11"/>
          </p:nvPr>
        </p:nvSpPr>
        <p:spPr/>
        <p:txBody>
          <a:bodyPr/>
          <a:lstStyle/>
          <a:p>
            <a:r>
              <a:rPr lang="en-US"/>
              <a:t>NLP_Dr.G S BHAVEKAR Ph.D</a:t>
            </a:r>
          </a:p>
        </p:txBody>
      </p:sp>
      <p:pic>
        <p:nvPicPr>
          <p:cNvPr id="6" name="Picture 5">
            <a:extLst>
              <a:ext uri="{FF2B5EF4-FFF2-40B4-BE49-F238E27FC236}">
                <a16:creationId xmlns:a16="http://schemas.microsoft.com/office/drawing/2014/main" id="{5B9C1A3B-E034-DAC2-5D75-9D0B7F9A601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000" y="3955766"/>
            <a:ext cx="9535886" cy="2400584"/>
          </a:xfrm>
          <a:prstGeom prst="rect">
            <a:avLst/>
          </a:prstGeom>
        </p:spPr>
      </p:pic>
    </p:spTree>
    <p:extLst>
      <p:ext uri="{BB962C8B-B14F-4D97-AF65-F5344CB8AC3E}">
        <p14:creationId xmlns:p14="http://schemas.microsoft.com/office/powerpoint/2010/main" val="361441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CA2B-1BF1-9FBC-9C1E-E693602C2C01}"/>
              </a:ext>
            </a:extLst>
          </p:cNvPr>
          <p:cNvSpPr>
            <a:spLocks noGrp="1"/>
          </p:cNvSpPr>
          <p:nvPr>
            <p:ph type="title"/>
          </p:nvPr>
        </p:nvSpPr>
        <p:spPr/>
        <p:txBody>
          <a:bodyPr/>
          <a:lstStyle/>
          <a:p>
            <a:r>
              <a:rPr lang="en-US" dirty="0"/>
              <a:t>Definition</a:t>
            </a:r>
          </a:p>
        </p:txBody>
      </p:sp>
      <p:pic>
        <p:nvPicPr>
          <p:cNvPr id="9" name="Content Placeholder 8">
            <a:extLst>
              <a:ext uri="{FF2B5EF4-FFF2-40B4-BE49-F238E27FC236}">
                <a16:creationId xmlns:a16="http://schemas.microsoft.com/office/drawing/2014/main" id="{87F37BB8-81E5-FE1E-3715-EADF682519D2}"/>
              </a:ext>
            </a:extLst>
          </p:cNvPr>
          <p:cNvPicPr>
            <a:picLocks noGrp="1" noChangeAspect="1"/>
          </p:cNvPicPr>
          <p:nvPr>
            <p:ph idx="1"/>
          </p:nvPr>
        </p:nvPicPr>
        <p:blipFill>
          <a:blip r:embed="rId2"/>
          <a:stretch>
            <a:fillRect/>
          </a:stretch>
        </p:blipFill>
        <p:spPr>
          <a:xfrm>
            <a:off x="838200" y="1578429"/>
            <a:ext cx="10515600" cy="4506685"/>
          </a:xfrm>
        </p:spPr>
      </p:pic>
      <p:sp>
        <p:nvSpPr>
          <p:cNvPr id="4" name="Footer Placeholder 3">
            <a:extLst>
              <a:ext uri="{FF2B5EF4-FFF2-40B4-BE49-F238E27FC236}">
                <a16:creationId xmlns:a16="http://schemas.microsoft.com/office/drawing/2014/main" id="{892587CA-A077-AC19-6323-93949BF2D041}"/>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094137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FB217-4FC0-713C-51A3-1D283942C24D}"/>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26240054-5E8D-9429-0AC3-4BFF8F26805C}"/>
              </a:ext>
            </a:extLst>
          </p:cNvPr>
          <p:cNvSpPr>
            <a:spLocks noGrp="1"/>
          </p:cNvSpPr>
          <p:nvPr>
            <p:ph idx="1"/>
          </p:nvPr>
        </p:nvSpPr>
        <p:spPr/>
        <p:txBody>
          <a:bodyPr/>
          <a:lstStyle/>
          <a:p>
            <a:r>
              <a:rPr lang="en-US" dirty="0">
                <a:hlinkClick r:id="rId2"/>
              </a:rPr>
              <a:t>Relevance</a:t>
            </a:r>
            <a:r>
              <a:rPr lang="en-US" dirty="0"/>
              <a:t> </a:t>
            </a:r>
            <a:r>
              <a:rPr lang="en-US" dirty="0">
                <a:hlinkClick r:id="rId3" tooltip="Ranking"/>
              </a:rPr>
              <a:t>rankings</a:t>
            </a:r>
            <a:r>
              <a:rPr lang="en-US" dirty="0"/>
              <a:t> of documents in a keyword search can be calculated, using the assumptions of </a:t>
            </a:r>
            <a:r>
              <a:rPr lang="en-US" dirty="0">
                <a:hlinkClick r:id="rId4" tooltip="Semantic similarity"/>
              </a:rPr>
              <a:t>document similarities</a:t>
            </a:r>
            <a:r>
              <a:rPr lang="en-US" dirty="0"/>
              <a:t> theory, by comparing the deviation of angles between each document vector and the original query vector where the query is represented as a vector with same dimension as the vectors that represent the other documents. </a:t>
            </a:r>
          </a:p>
        </p:txBody>
      </p:sp>
      <p:sp>
        <p:nvSpPr>
          <p:cNvPr id="4" name="Footer Placeholder 3">
            <a:extLst>
              <a:ext uri="{FF2B5EF4-FFF2-40B4-BE49-F238E27FC236}">
                <a16:creationId xmlns:a16="http://schemas.microsoft.com/office/drawing/2014/main" id="{6ACB0528-8FA0-68B8-1B01-847023486171}"/>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804985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A861-255B-6DCF-5251-3E07C534963F}"/>
              </a:ext>
            </a:extLst>
          </p:cNvPr>
          <p:cNvSpPr>
            <a:spLocks noGrp="1"/>
          </p:cNvSpPr>
          <p:nvPr>
            <p:ph type="title"/>
          </p:nvPr>
        </p:nvSpPr>
        <p:spPr/>
        <p:txBody>
          <a:bodyPr>
            <a:normAutofit fontScale="90000"/>
          </a:bodyPr>
          <a:lstStyle/>
          <a:p>
            <a:r>
              <a:rPr lang="en-US" b="1" dirty="0"/>
              <a:t>Vector Space Representation with Query and Document</a:t>
            </a:r>
            <a:br>
              <a:rPr lang="en-US" b="1" dirty="0"/>
            </a:br>
            <a:endParaRPr lang="en-US" dirty="0"/>
          </a:p>
        </p:txBody>
      </p:sp>
      <p:sp>
        <p:nvSpPr>
          <p:cNvPr id="3" name="Content Placeholder 2">
            <a:extLst>
              <a:ext uri="{FF2B5EF4-FFF2-40B4-BE49-F238E27FC236}">
                <a16:creationId xmlns:a16="http://schemas.microsoft.com/office/drawing/2014/main" id="{D6404708-DF27-FAC0-932C-B34D40677E8E}"/>
              </a:ext>
            </a:extLst>
          </p:cNvPr>
          <p:cNvSpPr>
            <a:spLocks noGrp="1"/>
          </p:cNvSpPr>
          <p:nvPr>
            <p:ph idx="1"/>
          </p:nvPr>
        </p:nvSpPr>
        <p:spPr/>
        <p:txBody>
          <a:bodyPr/>
          <a:lstStyle/>
          <a:p>
            <a:r>
              <a:rPr lang="en-US" dirty="0"/>
              <a:t>The query and documents are represented by a two-dimensional vector space. The terms are </a:t>
            </a:r>
            <a:r>
              <a:rPr lang="en-US" b="1" i="1" dirty="0"/>
              <a:t>car</a:t>
            </a:r>
            <a:r>
              <a:rPr lang="en-US" dirty="0"/>
              <a:t> and </a:t>
            </a:r>
            <a:r>
              <a:rPr lang="en-US" b="1" i="1" dirty="0"/>
              <a:t>insurance</a:t>
            </a:r>
            <a:r>
              <a:rPr lang="en-US" dirty="0"/>
              <a:t>. There is one query and three documents in the vector space.</a:t>
            </a:r>
          </a:p>
          <a:p>
            <a:endParaRPr lang="en-US" dirty="0"/>
          </a:p>
        </p:txBody>
      </p:sp>
      <p:sp>
        <p:nvSpPr>
          <p:cNvPr id="4" name="Footer Placeholder 3">
            <a:extLst>
              <a:ext uri="{FF2B5EF4-FFF2-40B4-BE49-F238E27FC236}">
                <a16:creationId xmlns:a16="http://schemas.microsoft.com/office/drawing/2014/main" id="{33EEE559-C3A6-D699-AB93-448AEA27EDBE}"/>
              </a:ext>
            </a:extLst>
          </p:cNvPr>
          <p:cNvSpPr>
            <a:spLocks noGrp="1"/>
          </p:cNvSpPr>
          <p:nvPr>
            <p:ph type="ftr" sz="quarter" idx="11"/>
          </p:nvPr>
        </p:nvSpPr>
        <p:spPr/>
        <p:txBody>
          <a:bodyPr/>
          <a:lstStyle/>
          <a:p>
            <a:r>
              <a:rPr lang="en-US"/>
              <a:t>NLP_Dr.G S BHAVEKAR Ph.D</a:t>
            </a:r>
          </a:p>
        </p:txBody>
      </p:sp>
      <p:pic>
        <p:nvPicPr>
          <p:cNvPr id="6" name="Picture 5">
            <a:extLst>
              <a:ext uri="{FF2B5EF4-FFF2-40B4-BE49-F238E27FC236}">
                <a16:creationId xmlns:a16="http://schemas.microsoft.com/office/drawing/2014/main" id="{2EFE92F9-3C29-74DC-1FC0-2C2395CD6F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5661" y="2995613"/>
            <a:ext cx="4514850" cy="3181350"/>
          </a:xfrm>
          <a:prstGeom prst="rect">
            <a:avLst/>
          </a:prstGeom>
        </p:spPr>
      </p:pic>
    </p:spTree>
    <p:extLst>
      <p:ext uri="{BB962C8B-B14F-4D97-AF65-F5344CB8AC3E}">
        <p14:creationId xmlns:p14="http://schemas.microsoft.com/office/powerpoint/2010/main" val="4193312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43DCBB-EFCF-B8CB-CA67-6D0556D9AB3B}"/>
              </a:ext>
            </a:extLst>
          </p:cNvPr>
          <p:cNvSpPr>
            <a:spLocks noGrp="1"/>
          </p:cNvSpPr>
          <p:nvPr>
            <p:ph idx="1"/>
          </p:nvPr>
        </p:nvSpPr>
        <p:spPr>
          <a:xfrm>
            <a:off x="261257" y="381000"/>
            <a:ext cx="11734800" cy="5795963"/>
          </a:xfrm>
        </p:spPr>
        <p:txBody>
          <a:bodyPr/>
          <a:lstStyle/>
          <a:p>
            <a:r>
              <a:rPr lang="en-US" dirty="0"/>
              <a:t>The top ranked document in response to the terms car and insurance will be the document </a:t>
            </a:r>
            <a:r>
              <a:rPr lang="en-US" b="1" dirty="0"/>
              <a:t>d</a:t>
            </a:r>
            <a:r>
              <a:rPr lang="en-US" b="1" baseline="-25000" dirty="0"/>
              <a:t>2</a:t>
            </a:r>
            <a:r>
              <a:rPr lang="en-US" dirty="0"/>
              <a:t> because the angle between </a:t>
            </a:r>
            <a:r>
              <a:rPr lang="en-US" b="1" dirty="0"/>
              <a:t>q</a:t>
            </a:r>
            <a:r>
              <a:rPr lang="en-US" dirty="0"/>
              <a:t> and </a:t>
            </a:r>
            <a:r>
              <a:rPr lang="en-US" b="1" dirty="0"/>
              <a:t>d</a:t>
            </a:r>
            <a:r>
              <a:rPr lang="en-US" b="1" baseline="-25000" dirty="0"/>
              <a:t>2</a:t>
            </a:r>
            <a:r>
              <a:rPr lang="en-US" dirty="0"/>
              <a:t> is the smallest.</a:t>
            </a:r>
          </a:p>
          <a:p>
            <a:r>
              <a:rPr lang="en-US" dirty="0"/>
              <a:t>The reason behind this is that both the concepts car and insurance are salient in d</a:t>
            </a:r>
            <a:r>
              <a:rPr lang="en-US" baseline="-25000" dirty="0"/>
              <a:t>2</a:t>
            </a:r>
            <a:r>
              <a:rPr lang="en-US" dirty="0"/>
              <a:t> and hence have the high weights. On the other side, </a:t>
            </a:r>
            <a:r>
              <a:rPr lang="en-US" b="1" dirty="0"/>
              <a:t>d</a:t>
            </a:r>
            <a:r>
              <a:rPr lang="en-US" b="1" baseline="-25000" dirty="0"/>
              <a:t>1</a:t>
            </a:r>
            <a:r>
              <a:rPr lang="en-US" dirty="0"/>
              <a:t> and </a:t>
            </a:r>
            <a:r>
              <a:rPr lang="en-US" b="1" dirty="0"/>
              <a:t>d</a:t>
            </a:r>
            <a:r>
              <a:rPr lang="en-US" b="1" baseline="-25000" dirty="0"/>
              <a:t>3</a:t>
            </a:r>
            <a:r>
              <a:rPr lang="en-US" dirty="0"/>
              <a:t> also mention both the terms but in each case, one of them is not a centrally important term in the document.</a:t>
            </a:r>
          </a:p>
        </p:txBody>
      </p:sp>
      <p:sp>
        <p:nvSpPr>
          <p:cNvPr id="4" name="Footer Placeholder 3">
            <a:extLst>
              <a:ext uri="{FF2B5EF4-FFF2-40B4-BE49-F238E27FC236}">
                <a16:creationId xmlns:a16="http://schemas.microsoft.com/office/drawing/2014/main" id="{41683170-2BE2-F78D-F3C1-9179DD759B41}"/>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5712174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30A3C25-2F0A-38A1-78D1-D1CE628D078F}"/>
              </a:ext>
            </a:extLst>
          </p:cNvPr>
          <p:cNvPicPr>
            <a:picLocks noGrp="1" noChangeAspect="1"/>
          </p:cNvPicPr>
          <p:nvPr>
            <p:ph idx="1"/>
          </p:nvPr>
        </p:nvPicPr>
        <p:blipFill>
          <a:blip r:embed="rId2"/>
          <a:stretch>
            <a:fillRect/>
          </a:stretch>
        </p:blipFill>
        <p:spPr>
          <a:xfrm>
            <a:off x="881743" y="245041"/>
            <a:ext cx="10232572" cy="5577909"/>
          </a:xfrm>
        </p:spPr>
      </p:pic>
      <p:sp>
        <p:nvSpPr>
          <p:cNvPr id="4" name="Footer Placeholder 3">
            <a:extLst>
              <a:ext uri="{FF2B5EF4-FFF2-40B4-BE49-F238E27FC236}">
                <a16:creationId xmlns:a16="http://schemas.microsoft.com/office/drawing/2014/main" id="{70EFF915-FD9F-AB3F-58D2-7466A6CAFB94}"/>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265551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7E7047-F140-B689-9DCA-CB43A78BE581}"/>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FF583EA6-C3B3-A6FC-D1EA-56D885B830D0}"/>
              </a:ext>
            </a:extLst>
          </p:cNvPr>
          <p:cNvPicPr>
            <a:picLocks noChangeAspect="1"/>
          </p:cNvPicPr>
          <p:nvPr/>
        </p:nvPicPr>
        <p:blipFill>
          <a:blip r:embed="rId2"/>
          <a:stretch>
            <a:fillRect/>
          </a:stretch>
        </p:blipFill>
        <p:spPr>
          <a:xfrm>
            <a:off x="1624012" y="1114425"/>
            <a:ext cx="8943975" cy="4629150"/>
          </a:xfrm>
          <a:prstGeom prst="rect">
            <a:avLst/>
          </a:prstGeom>
        </p:spPr>
      </p:pic>
    </p:spTree>
    <p:extLst>
      <p:ext uri="{BB962C8B-B14F-4D97-AF65-F5344CB8AC3E}">
        <p14:creationId xmlns:p14="http://schemas.microsoft.com/office/powerpoint/2010/main" val="395536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9600" dirty="0">
                <a:solidFill>
                  <a:srgbClr val="FF0000"/>
                </a:solidFill>
              </a:rPr>
              <a:t>N-gram models </a:t>
            </a:r>
          </a:p>
          <a:p>
            <a:endParaRPr lang="en-US" dirty="0"/>
          </a:p>
        </p:txBody>
      </p:sp>
      <p:sp>
        <p:nvSpPr>
          <p:cNvPr id="4" name="Footer Placeholder 3"/>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628622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F46F4D1-681B-1DE3-4CB5-0A9813E73E81}"/>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36623CB0-9C74-2A3E-D047-6D868D0DCEDC}"/>
              </a:ext>
            </a:extLst>
          </p:cNvPr>
          <p:cNvPicPr>
            <a:picLocks noChangeAspect="1"/>
          </p:cNvPicPr>
          <p:nvPr/>
        </p:nvPicPr>
        <p:blipFill>
          <a:blip r:embed="rId2"/>
          <a:stretch>
            <a:fillRect/>
          </a:stretch>
        </p:blipFill>
        <p:spPr>
          <a:xfrm>
            <a:off x="1576387" y="1281112"/>
            <a:ext cx="9039225" cy="4295775"/>
          </a:xfrm>
          <a:prstGeom prst="rect">
            <a:avLst/>
          </a:prstGeom>
        </p:spPr>
      </p:pic>
    </p:spTree>
    <p:extLst>
      <p:ext uri="{BB962C8B-B14F-4D97-AF65-F5344CB8AC3E}">
        <p14:creationId xmlns:p14="http://schemas.microsoft.com/office/powerpoint/2010/main" val="2908533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EC97C-DD17-5D9A-A446-6F9E6C5EEB0B}"/>
              </a:ext>
            </a:extLst>
          </p:cNvPr>
          <p:cNvSpPr>
            <a:spLocks noGrp="1"/>
          </p:cNvSpPr>
          <p:nvPr>
            <p:ph type="title"/>
          </p:nvPr>
        </p:nvSpPr>
        <p:spPr>
          <a:xfrm>
            <a:off x="838200" y="18256"/>
            <a:ext cx="10515600" cy="798174"/>
          </a:xfrm>
        </p:spPr>
        <p:txBody>
          <a:bodyPr/>
          <a:lstStyle/>
          <a:p>
            <a:r>
              <a:rPr lang="en-US" b="1" dirty="0"/>
              <a:t>Term Frequency-Inverse Document Frequency</a:t>
            </a:r>
            <a:endParaRPr lang="en-US" dirty="0"/>
          </a:p>
        </p:txBody>
      </p:sp>
      <p:sp>
        <p:nvSpPr>
          <p:cNvPr id="3" name="Content Placeholder 2">
            <a:extLst>
              <a:ext uri="{FF2B5EF4-FFF2-40B4-BE49-F238E27FC236}">
                <a16:creationId xmlns:a16="http://schemas.microsoft.com/office/drawing/2014/main" id="{74566052-6E8E-AD21-EAA3-A0BEC600196A}"/>
              </a:ext>
            </a:extLst>
          </p:cNvPr>
          <p:cNvSpPr>
            <a:spLocks noGrp="1"/>
          </p:cNvSpPr>
          <p:nvPr>
            <p:ph idx="1"/>
          </p:nvPr>
        </p:nvSpPr>
        <p:spPr>
          <a:xfrm>
            <a:off x="424543" y="816430"/>
            <a:ext cx="11462657" cy="5360533"/>
          </a:xfrm>
        </p:spPr>
        <p:txBody>
          <a:bodyPr/>
          <a:lstStyle/>
          <a:p>
            <a:r>
              <a:rPr lang="en-US" b="1" dirty="0"/>
              <a:t>TF-IDF</a:t>
            </a:r>
            <a:r>
              <a:rPr lang="en-US" dirty="0"/>
              <a:t> stands for Term Frequency Inverse Document Frequency of records. It can be defined as the calculation of how relevant a word in a series or corpus is to a text. The meaning increases proportionally to the number of times in the text a word appears but is compensated by the word frequency in the corpus (data-set).</a:t>
            </a:r>
          </a:p>
        </p:txBody>
      </p:sp>
      <p:sp>
        <p:nvSpPr>
          <p:cNvPr id="4" name="Footer Placeholder 3">
            <a:extLst>
              <a:ext uri="{FF2B5EF4-FFF2-40B4-BE49-F238E27FC236}">
                <a16:creationId xmlns:a16="http://schemas.microsoft.com/office/drawing/2014/main" id="{5FFDDA36-0450-2D03-E4F7-A4E1CCDB565B}"/>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1237115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BC2B4-EE70-FD56-5605-1A6D87DC8901}"/>
              </a:ext>
            </a:extLst>
          </p:cNvPr>
          <p:cNvSpPr>
            <a:spLocks noGrp="1"/>
          </p:cNvSpPr>
          <p:nvPr>
            <p:ph type="title"/>
          </p:nvPr>
        </p:nvSpPr>
        <p:spPr>
          <a:xfrm>
            <a:off x="838200" y="365126"/>
            <a:ext cx="10515600" cy="365126"/>
          </a:xfrm>
        </p:spPr>
        <p:txBody>
          <a:bodyPr>
            <a:normAutofit fontScale="90000"/>
          </a:bodyPr>
          <a:lstStyle/>
          <a:p>
            <a:r>
              <a:rPr lang="en-US" b="1" dirty="0"/>
              <a:t>Smoothing in NLP</a:t>
            </a:r>
            <a:br>
              <a:rPr lang="en-US" b="1" dirty="0"/>
            </a:br>
            <a:endParaRPr lang="en-US" dirty="0"/>
          </a:p>
        </p:txBody>
      </p:sp>
      <p:sp>
        <p:nvSpPr>
          <p:cNvPr id="3" name="Footer Placeholder 2">
            <a:extLst>
              <a:ext uri="{FF2B5EF4-FFF2-40B4-BE49-F238E27FC236}">
                <a16:creationId xmlns:a16="http://schemas.microsoft.com/office/drawing/2014/main" id="{3A7C8C56-E0AE-0C2E-8D5A-80949E7C680B}"/>
              </a:ext>
            </a:extLst>
          </p:cNvPr>
          <p:cNvSpPr>
            <a:spLocks noGrp="1"/>
          </p:cNvSpPr>
          <p:nvPr>
            <p:ph type="ftr" sz="quarter" idx="11"/>
          </p:nvPr>
        </p:nvSpPr>
        <p:spPr/>
        <p:txBody>
          <a:bodyPr/>
          <a:lstStyle/>
          <a:p>
            <a:r>
              <a:rPr lang="en-US"/>
              <a:t>NLP_Dr.G S BHAVEKAR Ph.D</a:t>
            </a:r>
          </a:p>
        </p:txBody>
      </p:sp>
      <p:sp>
        <p:nvSpPr>
          <p:cNvPr id="5" name="TextBox 4">
            <a:extLst>
              <a:ext uri="{FF2B5EF4-FFF2-40B4-BE49-F238E27FC236}">
                <a16:creationId xmlns:a16="http://schemas.microsoft.com/office/drawing/2014/main" id="{4EA8B06B-E666-E2DB-B3C5-F008634CFF49}"/>
              </a:ext>
            </a:extLst>
          </p:cNvPr>
          <p:cNvSpPr txBox="1"/>
          <p:nvPr/>
        </p:nvSpPr>
        <p:spPr>
          <a:xfrm>
            <a:off x="228600" y="730252"/>
            <a:ext cx="11125200" cy="3970318"/>
          </a:xfrm>
          <a:prstGeom prst="rect">
            <a:avLst/>
          </a:prstGeom>
          <a:noFill/>
        </p:spPr>
        <p:txBody>
          <a:bodyPr wrap="square">
            <a:spAutoFit/>
          </a:bodyPr>
          <a:lstStyle/>
          <a:p>
            <a:r>
              <a:rPr lang="en-US" sz="2800" dirty="0">
                <a:solidFill>
                  <a:srgbClr val="000000"/>
                </a:solidFill>
                <a:effectLst/>
              </a:rPr>
              <a:t>Now, we predict the next words based on training data, which has complete sentences so that the model can understand the pattern for prediction.</a:t>
            </a:r>
          </a:p>
          <a:p>
            <a:r>
              <a:rPr lang="en-US" sz="2800" dirty="0">
                <a:solidFill>
                  <a:srgbClr val="000000"/>
                </a:solidFill>
                <a:effectLst/>
              </a:rPr>
              <a:t>Naturally, we have so many combinations of words possible. It is next to impossible to include all the varieties in training data so that our model can predict accurately on unseen data. So, here comes Smoothing to the rescue</a:t>
            </a:r>
          </a:p>
          <a:p>
            <a:endParaRPr lang="en-US" sz="2800" dirty="0">
              <a:solidFill>
                <a:srgbClr val="000000"/>
              </a:solidFill>
            </a:endParaRPr>
          </a:p>
          <a:p>
            <a:r>
              <a:rPr lang="en-US" sz="2800" b="1" dirty="0">
                <a:solidFill>
                  <a:srgbClr val="000000"/>
                </a:solidFill>
                <a:effectLst/>
              </a:rPr>
              <a:t>Smoothing</a:t>
            </a:r>
            <a:r>
              <a:rPr lang="en-US" sz="2800" dirty="0">
                <a:solidFill>
                  <a:srgbClr val="000000"/>
                </a:solidFill>
                <a:effectLst/>
              </a:rPr>
              <a:t> refers to the technique we use to adjust the probabilities used in the model so that our model can perform more accurately and even handle the words absent in the training set..</a:t>
            </a:r>
            <a:endParaRPr lang="en-US" sz="2800" dirty="0"/>
          </a:p>
        </p:txBody>
      </p:sp>
    </p:spTree>
    <p:extLst>
      <p:ext uri="{BB962C8B-B14F-4D97-AF65-F5344CB8AC3E}">
        <p14:creationId xmlns:p14="http://schemas.microsoft.com/office/powerpoint/2010/main" val="32783332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94-45DE-0E7C-17AF-7820FFE4D500}"/>
              </a:ext>
            </a:extLst>
          </p:cNvPr>
          <p:cNvSpPr>
            <a:spLocks noGrp="1"/>
          </p:cNvSpPr>
          <p:nvPr>
            <p:ph type="title"/>
          </p:nvPr>
        </p:nvSpPr>
        <p:spPr/>
        <p:txBody>
          <a:bodyPr/>
          <a:lstStyle/>
          <a:p>
            <a:r>
              <a:rPr lang="en-US" b="1" dirty="0">
                <a:solidFill>
                  <a:srgbClr val="000000"/>
                </a:solidFill>
                <a:effectLst/>
              </a:rPr>
              <a:t>Types of Smoothing in NLP</a:t>
            </a:r>
            <a:br>
              <a:rPr lang="en-US" b="1" dirty="0"/>
            </a:br>
            <a:endParaRPr lang="en-US" dirty="0"/>
          </a:p>
        </p:txBody>
      </p:sp>
      <p:sp>
        <p:nvSpPr>
          <p:cNvPr id="3" name="Footer Placeholder 2">
            <a:extLst>
              <a:ext uri="{FF2B5EF4-FFF2-40B4-BE49-F238E27FC236}">
                <a16:creationId xmlns:a16="http://schemas.microsoft.com/office/drawing/2014/main" id="{ECAFB936-2017-287E-1FBD-44B650217651}"/>
              </a:ext>
            </a:extLst>
          </p:cNvPr>
          <p:cNvSpPr>
            <a:spLocks noGrp="1"/>
          </p:cNvSpPr>
          <p:nvPr>
            <p:ph type="ftr" sz="quarter" idx="11"/>
          </p:nvPr>
        </p:nvSpPr>
        <p:spPr/>
        <p:txBody>
          <a:bodyPr/>
          <a:lstStyle/>
          <a:p>
            <a:r>
              <a:rPr lang="en-US"/>
              <a:t>NLP_Dr.G S BHAVEKAR Ph.D</a:t>
            </a:r>
          </a:p>
        </p:txBody>
      </p:sp>
      <p:sp>
        <p:nvSpPr>
          <p:cNvPr id="5" name="TextBox 4">
            <a:extLst>
              <a:ext uri="{FF2B5EF4-FFF2-40B4-BE49-F238E27FC236}">
                <a16:creationId xmlns:a16="http://schemas.microsoft.com/office/drawing/2014/main" id="{AC7F75A7-78D6-03E6-49E9-E1DFDCBF21F5}"/>
              </a:ext>
            </a:extLst>
          </p:cNvPr>
          <p:cNvSpPr txBox="1"/>
          <p:nvPr/>
        </p:nvSpPr>
        <p:spPr>
          <a:xfrm>
            <a:off x="664029" y="1053080"/>
            <a:ext cx="10940142" cy="3323987"/>
          </a:xfrm>
          <a:prstGeom prst="rect">
            <a:avLst/>
          </a:prstGeom>
          <a:noFill/>
        </p:spPr>
        <p:txBody>
          <a:bodyPr wrap="square">
            <a:spAutoFit/>
          </a:bodyPr>
          <a:lstStyle/>
          <a:p>
            <a:r>
              <a:rPr lang="en-US" sz="2400" b="1" dirty="0">
                <a:solidFill>
                  <a:srgbClr val="000000"/>
                </a:solidFill>
                <a:effectLst/>
              </a:rPr>
              <a:t>1. Laplace / Add-1 Smoothing</a:t>
            </a:r>
            <a:br>
              <a:rPr lang="en-US" sz="2400" dirty="0">
                <a:effectLst/>
              </a:rPr>
            </a:br>
            <a:r>
              <a:rPr lang="en-US" sz="2400" dirty="0">
                <a:solidFill>
                  <a:srgbClr val="000000"/>
                </a:solidFill>
                <a:effectLst/>
              </a:rPr>
              <a:t>Here, we simply add 1 to all the counts of words so that we never incur 0 value.</a:t>
            </a:r>
            <a:br>
              <a:rPr lang="en-US" sz="2400" dirty="0">
                <a:effectLst/>
              </a:rPr>
            </a:br>
            <a:r>
              <a:rPr lang="en-US" sz="2400" dirty="0" err="1">
                <a:solidFill>
                  <a:srgbClr val="000000"/>
                </a:solidFill>
                <a:effectLst/>
              </a:rPr>
              <a:t>P</a:t>
            </a:r>
            <a:r>
              <a:rPr lang="en-US" sz="2400" baseline="-25000" dirty="0" err="1">
                <a:solidFill>
                  <a:srgbClr val="000000"/>
                </a:solidFill>
                <a:effectLst/>
              </a:rPr>
              <a:t>Laplace</a:t>
            </a:r>
            <a:r>
              <a:rPr lang="en-US" sz="2400" dirty="0">
                <a:solidFill>
                  <a:srgbClr val="000000"/>
                </a:solidFill>
                <a:effectLst/>
              </a:rPr>
              <a:t>(</a:t>
            </a:r>
            <a:r>
              <a:rPr lang="en-US" sz="2400" dirty="0" err="1">
                <a:solidFill>
                  <a:srgbClr val="000000"/>
                </a:solidFill>
                <a:effectLst/>
              </a:rPr>
              <a:t>w</a:t>
            </a:r>
            <a:r>
              <a:rPr lang="en-US" sz="2400" baseline="-25000" dirty="0" err="1">
                <a:solidFill>
                  <a:srgbClr val="000000"/>
                </a:solidFill>
                <a:effectLst/>
              </a:rPr>
              <a:t>i</a:t>
            </a:r>
            <a:r>
              <a:rPr lang="en-US" sz="2400" dirty="0">
                <a:solidFill>
                  <a:srgbClr val="000000"/>
                </a:solidFill>
                <a:effectLst/>
              </a:rPr>
              <a:t> | w</a:t>
            </a:r>
            <a:r>
              <a:rPr lang="en-US" sz="2400" baseline="-25000" dirty="0">
                <a:solidFill>
                  <a:srgbClr val="000000"/>
                </a:solidFill>
                <a:effectLst/>
              </a:rPr>
              <a:t>(i-1)</a:t>
            </a:r>
            <a:r>
              <a:rPr lang="en-US" sz="2400" dirty="0">
                <a:solidFill>
                  <a:srgbClr val="000000"/>
                </a:solidFill>
                <a:effectLst/>
              </a:rPr>
              <a:t>) = (count(</a:t>
            </a:r>
            <a:r>
              <a:rPr lang="en-US" sz="2400" dirty="0" err="1">
                <a:solidFill>
                  <a:srgbClr val="000000"/>
                </a:solidFill>
                <a:effectLst/>
              </a:rPr>
              <a:t>w</a:t>
            </a:r>
            <a:r>
              <a:rPr lang="en-US" sz="2400" baseline="-25000" dirty="0" err="1">
                <a:solidFill>
                  <a:srgbClr val="000000"/>
                </a:solidFill>
                <a:effectLst/>
              </a:rPr>
              <a:t>i</a:t>
            </a:r>
            <a:r>
              <a:rPr lang="en-US" sz="2400" dirty="0">
                <a:solidFill>
                  <a:srgbClr val="000000"/>
                </a:solidFill>
                <a:effectLst/>
              </a:rPr>
              <a:t> w</a:t>
            </a:r>
            <a:r>
              <a:rPr lang="en-US" sz="2400" baseline="-25000" dirty="0">
                <a:solidFill>
                  <a:srgbClr val="000000"/>
                </a:solidFill>
                <a:effectLst/>
              </a:rPr>
              <a:t>(i-1)</a:t>
            </a:r>
            <a:r>
              <a:rPr lang="en-US" sz="2400" dirty="0">
                <a:solidFill>
                  <a:srgbClr val="000000"/>
                </a:solidFill>
                <a:effectLst/>
              </a:rPr>
              <a:t>) +1 ) / (count(w</a:t>
            </a:r>
            <a:r>
              <a:rPr lang="en-US" sz="2400" baseline="-25000" dirty="0">
                <a:solidFill>
                  <a:srgbClr val="000000"/>
                </a:solidFill>
                <a:effectLst/>
              </a:rPr>
              <a:t>(i-1)</a:t>
            </a:r>
            <a:r>
              <a:rPr lang="en-US" sz="2400" dirty="0">
                <a:solidFill>
                  <a:srgbClr val="000000"/>
                </a:solidFill>
                <a:effectLst/>
              </a:rPr>
              <a:t>) + V)</a:t>
            </a:r>
            <a:br>
              <a:rPr lang="en-US" sz="2400" dirty="0">
                <a:effectLst/>
              </a:rPr>
            </a:br>
            <a:r>
              <a:rPr lang="en-US" sz="2400" dirty="0">
                <a:solidFill>
                  <a:srgbClr val="000000"/>
                </a:solidFill>
                <a:effectLst/>
              </a:rPr>
              <a:t>Where V= total words in the training set, 9 in our example.</a:t>
            </a:r>
            <a:br>
              <a:rPr lang="en-US" sz="2400" dirty="0">
                <a:effectLst/>
              </a:rPr>
            </a:br>
            <a:br>
              <a:rPr lang="en-US" sz="2400" dirty="0">
                <a:effectLst/>
              </a:rPr>
            </a:br>
            <a:r>
              <a:rPr lang="en-US" sz="2400" dirty="0">
                <a:solidFill>
                  <a:srgbClr val="000000"/>
                </a:solidFill>
                <a:effectLst/>
              </a:rPr>
              <a:t>So, P(“I like mathematics”) </a:t>
            </a:r>
            <a:r>
              <a:rPr lang="en-US" sz="2400" dirty="0">
                <a:effectLst/>
              </a:rPr>
              <a:t> </a:t>
            </a:r>
          </a:p>
          <a:p>
            <a:pPr marL="457200"/>
            <a:r>
              <a:rPr lang="en-US" sz="2400" dirty="0">
                <a:solidFill>
                  <a:srgbClr val="000000"/>
                </a:solidFill>
                <a:effectLst/>
              </a:rPr>
              <a:t>= P( I | &lt;S&gt;)*P( like | I)*P( mathematics | like)*P(&lt;E&gt; | mathematics)</a:t>
            </a:r>
            <a:endParaRPr lang="en-US" sz="2400" dirty="0">
              <a:effectLst/>
            </a:endParaRPr>
          </a:p>
          <a:p>
            <a:pPr marL="457200"/>
            <a:r>
              <a:rPr lang="en-US" sz="2400" dirty="0">
                <a:solidFill>
                  <a:srgbClr val="000000"/>
                </a:solidFill>
                <a:effectLst/>
              </a:rPr>
              <a:t>= ((1+1) / (3+9))   *  ((1+1) / (1+9))  *  ((0+1) / (1+9))  *  ((1+1) / (3+9))           </a:t>
            </a:r>
            <a:r>
              <a:rPr lang="en-US" dirty="0">
                <a:solidFill>
                  <a:srgbClr val="000000"/>
                </a:solidFill>
                <a:effectLst/>
              </a:rPr>
              <a:t>     </a:t>
            </a:r>
            <a:endParaRPr lang="en-US" dirty="0">
              <a:effectLst/>
            </a:endParaRPr>
          </a:p>
          <a:p>
            <a:pPr marL="457200"/>
            <a:r>
              <a:rPr lang="en-US" dirty="0">
                <a:solidFill>
                  <a:srgbClr val="000000"/>
                </a:solidFill>
                <a:effectLst/>
              </a:rPr>
              <a:t>=  1 / 1800</a:t>
            </a:r>
            <a:endParaRPr lang="en-US" dirty="0">
              <a:effectLst/>
            </a:endParaRPr>
          </a:p>
        </p:txBody>
      </p:sp>
      <p:sp>
        <p:nvSpPr>
          <p:cNvPr id="7" name="TextBox 6">
            <a:extLst>
              <a:ext uri="{FF2B5EF4-FFF2-40B4-BE49-F238E27FC236}">
                <a16:creationId xmlns:a16="http://schemas.microsoft.com/office/drawing/2014/main" id="{BEF9ACDF-2BE0-F919-595C-F60256B0A6F3}"/>
              </a:ext>
            </a:extLst>
          </p:cNvPr>
          <p:cNvSpPr txBox="1"/>
          <p:nvPr/>
        </p:nvSpPr>
        <p:spPr>
          <a:xfrm>
            <a:off x="838200" y="4766544"/>
            <a:ext cx="10482943" cy="1477328"/>
          </a:xfrm>
          <a:prstGeom prst="rect">
            <a:avLst/>
          </a:prstGeom>
          <a:noFill/>
        </p:spPr>
        <p:txBody>
          <a:bodyPr wrap="square">
            <a:spAutoFit/>
          </a:bodyPr>
          <a:lstStyle/>
          <a:p>
            <a:r>
              <a:rPr lang="en-US" sz="2400" b="1" dirty="0">
                <a:solidFill>
                  <a:srgbClr val="000000"/>
                </a:solidFill>
                <a:effectLst/>
              </a:rPr>
              <a:t>2.Additive Smoothing</a:t>
            </a:r>
            <a:br>
              <a:rPr lang="en-US" sz="2400" dirty="0"/>
            </a:br>
            <a:r>
              <a:rPr lang="en-US" sz="2400" dirty="0">
                <a:solidFill>
                  <a:srgbClr val="000000"/>
                </a:solidFill>
                <a:effectLst/>
              </a:rPr>
              <a:t>It is very similar to Laplace smoothing. Instead of 1, we add a δ value.</a:t>
            </a:r>
            <a:br>
              <a:rPr lang="en-US" sz="2400" dirty="0"/>
            </a:br>
            <a:r>
              <a:rPr lang="en-US" sz="2400" dirty="0">
                <a:solidFill>
                  <a:srgbClr val="000000"/>
                </a:solidFill>
                <a:effectLst/>
              </a:rPr>
              <a:t>So, </a:t>
            </a:r>
            <a:r>
              <a:rPr lang="en-US" sz="2400" dirty="0" err="1">
                <a:solidFill>
                  <a:srgbClr val="000000"/>
                </a:solidFill>
                <a:effectLst/>
              </a:rPr>
              <a:t>P</a:t>
            </a:r>
            <a:r>
              <a:rPr lang="en-US" sz="2400" baseline="-25000" dirty="0" err="1">
                <a:solidFill>
                  <a:srgbClr val="000000"/>
                </a:solidFill>
                <a:effectLst/>
              </a:rPr>
              <a:t>Additive</a:t>
            </a:r>
            <a:r>
              <a:rPr lang="en-US" sz="2400" dirty="0">
                <a:solidFill>
                  <a:srgbClr val="000000"/>
                </a:solidFill>
                <a:effectLst/>
              </a:rPr>
              <a:t>(</a:t>
            </a:r>
            <a:r>
              <a:rPr lang="en-US" sz="2400" dirty="0" err="1">
                <a:solidFill>
                  <a:srgbClr val="000000"/>
                </a:solidFill>
                <a:effectLst/>
              </a:rPr>
              <a:t>w</a:t>
            </a:r>
            <a:r>
              <a:rPr lang="en-US" sz="2400" baseline="-25000" dirty="0" err="1">
                <a:solidFill>
                  <a:srgbClr val="000000"/>
                </a:solidFill>
                <a:effectLst/>
              </a:rPr>
              <a:t>i</a:t>
            </a:r>
            <a:r>
              <a:rPr lang="en-US" sz="2400" dirty="0">
                <a:solidFill>
                  <a:srgbClr val="000000"/>
                </a:solidFill>
                <a:effectLst/>
              </a:rPr>
              <a:t> | w</a:t>
            </a:r>
            <a:r>
              <a:rPr lang="en-US" sz="2400" baseline="-25000" dirty="0">
                <a:solidFill>
                  <a:srgbClr val="000000"/>
                </a:solidFill>
                <a:effectLst/>
              </a:rPr>
              <a:t>(i-1)</a:t>
            </a:r>
            <a:r>
              <a:rPr lang="en-US" sz="2400" dirty="0">
                <a:solidFill>
                  <a:srgbClr val="000000"/>
                </a:solidFill>
                <a:effectLst/>
              </a:rPr>
              <a:t>) = (count(</a:t>
            </a:r>
            <a:r>
              <a:rPr lang="en-US" sz="2400" dirty="0" err="1">
                <a:solidFill>
                  <a:srgbClr val="000000"/>
                </a:solidFill>
                <a:effectLst/>
              </a:rPr>
              <a:t>w</a:t>
            </a:r>
            <a:r>
              <a:rPr lang="en-US" sz="2400" baseline="-25000" dirty="0" err="1">
                <a:solidFill>
                  <a:srgbClr val="000000"/>
                </a:solidFill>
                <a:effectLst/>
              </a:rPr>
              <a:t>i</a:t>
            </a:r>
            <a:r>
              <a:rPr lang="en-US" sz="2400" dirty="0">
                <a:solidFill>
                  <a:srgbClr val="000000"/>
                </a:solidFill>
                <a:effectLst/>
              </a:rPr>
              <a:t> w</a:t>
            </a:r>
            <a:r>
              <a:rPr lang="en-US" sz="2400" baseline="-25000" dirty="0">
                <a:solidFill>
                  <a:srgbClr val="000000"/>
                </a:solidFill>
                <a:effectLst/>
              </a:rPr>
              <a:t>(i-1)</a:t>
            </a:r>
            <a:r>
              <a:rPr lang="en-US" sz="2400" dirty="0">
                <a:solidFill>
                  <a:srgbClr val="000000"/>
                </a:solidFill>
                <a:effectLst/>
              </a:rPr>
              <a:t>) + δ) / (count(w</a:t>
            </a:r>
            <a:r>
              <a:rPr lang="en-US" sz="2400" baseline="-25000" dirty="0">
                <a:solidFill>
                  <a:srgbClr val="000000"/>
                </a:solidFill>
                <a:effectLst/>
              </a:rPr>
              <a:t>(i-1)</a:t>
            </a:r>
            <a:r>
              <a:rPr lang="en-US" sz="2400" dirty="0">
                <a:solidFill>
                  <a:srgbClr val="000000"/>
                </a:solidFill>
                <a:effectLst/>
              </a:rPr>
              <a:t>) + </a:t>
            </a:r>
            <a:r>
              <a:rPr lang="en-US" sz="2400" dirty="0" err="1">
                <a:solidFill>
                  <a:srgbClr val="000000"/>
                </a:solidFill>
                <a:effectLst/>
              </a:rPr>
              <a:t>δ|V</a:t>
            </a:r>
            <a:r>
              <a:rPr lang="en-US" sz="2400" dirty="0">
                <a:solidFill>
                  <a:srgbClr val="000000"/>
                </a:solidFill>
                <a:effectLst/>
              </a:rPr>
              <a:t>|)</a:t>
            </a:r>
            <a:br>
              <a:rPr lang="en-US" dirty="0"/>
            </a:br>
            <a:endParaRPr lang="en-US" dirty="0"/>
          </a:p>
        </p:txBody>
      </p:sp>
    </p:spTree>
    <p:extLst>
      <p:ext uri="{BB962C8B-B14F-4D97-AF65-F5344CB8AC3E}">
        <p14:creationId xmlns:p14="http://schemas.microsoft.com/office/powerpoint/2010/main" val="1262002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706D-A0EE-5D4B-D00E-A5A04B2AC9DA}"/>
              </a:ext>
            </a:extLst>
          </p:cNvPr>
          <p:cNvSpPr>
            <a:spLocks noGrp="1"/>
          </p:cNvSpPr>
          <p:nvPr>
            <p:ph type="title"/>
          </p:nvPr>
        </p:nvSpPr>
        <p:spPr>
          <a:xfrm>
            <a:off x="838200" y="365125"/>
            <a:ext cx="10515600" cy="636361"/>
          </a:xfrm>
        </p:spPr>
        <p:txBody>
          <a:bodyPr>
            <a:normAutofit fontScale="90000"/>
          </a:bodyPr>
          <a:lstStyle/>
          <a:p>
            <a:r>
              <a:rPr lang="en-US" dirty="0"/>
              <a:t>What is the relevance ranking algorithm?</a:t>
            </a:r>
            <a:br>
              <a:rPr lang="en-US" dirty="0"/>
            </a:br>
            <a:endParaRPr lang="en-US" dirty="0"/>
          </a:p>
        </p:txBody>
      </p:sp>
      <p:sp>
        <p:nvSpPr>
          <p:cNvPr id="3" name="Content Placeholder 2">
            <a:extLst>
              <a:ext uri="{FF2B5EF4-FFF2-40B4-BE49-F238E27FC236}">
                <a16:creationId xmlns:a16="http://schemas.microsoft.com/office/drawing/2014/main" id="{3E25B987-C936-BA13-484E-DC1E207BFD22}"/>
              </a:ext>
            </a:extLst>
          </p:cNvPr>
          <p:cNvSpPr>
            <a:spLocks noGrp="1"/>
          </p:cNvSpPr>
          <p:nvPr>
            <p:ph idx="1"/>
          </p:nvPr>
        </p:nvSpPr>
        <p:spPr>
          <a:xfrm>
            <a:off x="217713" y="683305"/>
            <a:ext cx="11778344" cy="4351338"/>
          </a:xfrm>
        </p:spPr>
        <p:txBody>
          <a:bodyPr/>
          <a:lstStyle/>
          <a:p>
            <a:pPr marL="0" indent="0">
              <a:buNone/>
            </a:pPr>
            <a:r>
              <a:rPr lang="en-US" dirty="0">
                <a:effectLst/>
              </a:rPr>
              <a:t>Relevance ranking is a core problem of Information Retrieval which plays a fundamental role in various real world applications, such as search engines. Given a query and a set of candidate text documents, relevance ranking algorithms </a:t>
            </a:r>
            <a:r>
              <a:rPr lang="en-US" b="1" dirty="0">
                <a:effectLst/>
              </a:rPr>
              <a:t>determine how relevant each text document is for the given query</a:t>
            </a:r>
            <a:r>
              <a:rPr lang="en-US" dirty="0">
                <a:effectLst/>
              </a:rPr>
              <a:t>.</a:t>
            </a:r>
          </a:p>
          <a:p>
            <a:endParaRPr lang="en-US" dirty="0"/>
          </a:p>
        </p:txBody>
      </p:sp>
      <p:sp>
        <p:nvSpPr>
          <p:cNvPr id="4" name="Footer Placeholder 3">
            <a:extLst>
              <a:ext uri="{FF2B5EF4-FFF2-40B4-BE49-F238E27FC236}">
                <a16:creationId xmlns:a16="http://schemas.microsoft.com/office/drawing/2014/main" id="{DCD51EAE-70A9-D923-4776-AAB67DE70CC7}"/>
              </a:ext>
            </a:extLst>
          </p:cNvPr>
          <p:cNvSpPr>
            <a:spLocks noGrp="1"/>
          </p:cNvSpPr>
          <p:nvPr>
            <p:ph type="ftr" sz="quarter" idx="11"/>
          </p:nvPr>
        </p:nvSpPr>
        <p:spPr/>
        <p:txBody>
          <a:bodyPr/>
          <a:lstStyle/>
          <a:p>
            <a:r>
              <a:rPr lang="en-US"/>
              <a:t>NLP_Dr.G S BHAVEKAR Ph.D</a:t>
            </a:r>
          </a:p>
        </p:txBody>
      </p:sp>
      <p:pic>
        <p:nvPicPr>
          <p:cNvPr id="6" name="Picture 5">
            <a:extLst>
              <a:ext uri="{FF2B5EF4-FFF2-40B4-BE49-F238E27FC236}">
                <a16:creationId xmlns:a16="http://schemas.microsoft.com/office/drawing/2014/main" id="{312C02C9-FB36-B8B6-BA3C-A23A47076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2858974"/>
            <a:ext cx="11136087" cy="2968262"/>
          </a:xfrm>
          <a:prstGeom prst="rect">
            <a:avLst/>
          </a:prstGeom>
        </p:spPr>
      </p:pic>
    </p:spTree>
    <p:extLst>
      <p:ext uri="{BB962C8B-B14F-4D97-AF65-F5344CB8AC3E}">
        <p14:creationId xmlns:p14="http://schemas.microsoft.com/office/powerpoint/2010/main" val="18315514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A15888-1CE3-ADEC-E89F-339DBB7228E7}"/>
              </a:ext>
            </a:extLst>
          </p:cNvPr>
          <p:cNvSpPr>
            <a:spLocks noGrp="1"/>
          </p:cNvSpPr>
          <p:nvPr>
            <p:ph idx="1"/>
          </p:nvPr>
        </p:nvSpPr>
        <p:spPr/>
        <p:txBody>
          <a:bodyPr/>
          <a:lstStyle/>
          <a:p>
            <a:r>
              <a:rPr lang="en-US" dirty="0"/>
              <a:t>Ranking algorithms are used to rank items in a dataset according to some criterion. Ranking algorithms can be divided into two categories: deterministic and probabilistic.</a:t>
            </a:r>
          </a:p>
          <a:p>
            <a:r>
              <a:rPr lang="en-US" dirty="0"/>
              <a:t> Ranking algorithms are used in search engines to rank webpages according to their relevance to a user’s search query. In </a:t>
            </a:r>
          </a:p>
        </p:txBody>
      </p:sp>
      <p:sp>
        <p:nvSpPr>
          <p:cNvPr id="4" name="Footer Placeholder 3">
            <a:extLst>
              <a:ext uri="{FF2B5EF4-FFF2-40B4-BE49-F238E27FC236}">
                <a16:creationId xmlns:a16="http://schemas.microsoft.com/office/drawing/2014/main" id="{49EBDE19-6C8D-CE95-1F10-65BD1D0834BB}"/>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652938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290BA-47D5-373C-64D8-BF6E722087AB}"/>
              </a:ext>
            </a:extLst>
          </p:cNvPr>
          <p:cNvSpPr>
            <a:spLocks noGrp="1"/>
          </p:cNvSpPr>
          <p:nvPr>
            <p:ph idx="1"/>
          </p:nvPr>
        </p:nvSpPr>
        <p:spPr>
          <a:xfrm>
            <a:off x="838200" y="489857"/>
            <a:ext cx="10515600" cy="5687106"/>
          </a:xfrm>
        </p:spPr>
        <p:txBody>
          <a:bodyPr/>
          <a:lstStyle/>
          <a:p>
            <a:r>
              <a:rPr lang="en-US" b="1" dirty="0"/>
              <a:t>Deterministic ranking algorithms</a:t>
            </a:r>
            <a:r>
              <a:rPr lang="en-US" dirty="0"/>
              <a:t>: A deterministic ranking algorithm is one in which the order of the items in the ranked list is fixed and does not change, regardless of the input data. An example of a deterministic ranking algorithm is the rank-by-feature algorithm. In this algorithm, each item is assigned a rank based on its feature value. The item with the highest feature value is assigned a rank of 1, and the item with the lowest feature value is assigned a rank of N, where N is the number of items in the dataset</a:t>
            </a:r>
          </a:p>
        </p:txBody>
      </p:sp>
      <p:sp>
        <p:nvSpPr>
          <p:cNvPr id="4" name="Footer Placeholder 3">
            <a:extLst>
              <a:ext uri="{FF2B5EF4-FFF2-40B4-BE49-F238E27FC236}">
                <a16:creationId xmlns:a16="http://schemas.microsoft.com/office/drawing/2014/main" id="{E6FE8D20-D962-849F-F91E-3EADE5A886EF}"/>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2816615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433E2C-338A-B604-60C2-AA9ECB6BA793}"/>
              </a:ext>
            </a:extLst>
          </p:cNvPr>
          <p:cNvSpPr>
            <a:spLocks noGrp="1"/>
          </p:cNvSpPr>
          <p:nvPr>
            <p:ph idx="1"/>
          </p:nvPr>
        </p:nvSpPr>
        <p:spPr>
          <a:xfrm>
            <a:off x="838200" y="348343"/>
            <a:ext cx="10515600" cy="5828620"/>
          </a:xfrm>
        </p:spPr>
        <p:txBody>
          <a:bodyPr/>
          <a:lstStyle/>
          <a:p>
            <a:pPr marL="0" indent="0">
              <a:buNone/>
            </a:pPr>
            <a:r>
              <a:rPr lang="en-US" b="1" dirty="0"/>
              <a:t>Probabilistic ranking algorithms</a:t>
            </a:r>
            <a:r>
              <a:rPr lang="en-US" dirty="0"/>
              <a:t>: In a probabilistic ranking algorithm, the order of the items in the ranked list may vary, depending on the input data. An example of a probabilistic ranking algorithm is the rank-by-confidence algorithm. In this algorithm, each item is assigned a rank based on its confidence value. The item with the highest confidence value is assigned a rank of 1, and the item with the lowest confidence value is assigned a rank of N, where N is the number of items in the dataset.</a:t>
            </a:r>
          </a:p>
          <a:p>
            <a:pPr marL="0" indent="0">
              <a:buNone/>
            </a:pPr>
            <a:endParaRPr lang="en-US" dirty="0"/>
          </a:p>
          <a:p>
            <a:pPr marL="0" indent="0">
              <a:buNone/>
            </a:pPr>
            <a:r>
              <a:rPr lang="en-US" b="1" dirty="0"/>
              <a:t>Bayesian Ranking Algorithm</a:t>
            </a:r>
            <a:r>
              <a:rPr lang="en-US" dirty="0"/>
              <a:t>: A Bayesian ranking algorithm is a probabilistic ranking algorithm that uses a Bayesian network to calculate the item’s relevance score. The Bayesian network is a graphical model that represents a set of random variables and their conditional dependencies. </a:t>
            </a:r>
          </a:p>
          <a:p>
            <a:pPr marL="0" indent="0">
              <a:buNone/>
            </a:pPr>
            <a:endParaRPr lang="en-US" dirty="0"/>
          </a:p>
        </p:txBody>
      </p:sp>
      <p:sp>
        <p:nvSpPr>
          <p:cNvPr id="4" name="Footer Placeholder 3">
            <a:extLst>
              <a:ext uri="{FF2B5EF4-FFF2-40B4-BE49-F238E27FC236}">
                <a16:creationId xmlns:a16="http://schemas.microsoft.com/office/drawing/2014/main" id="{E18E1229-3A4D-494D-9D70-4974850C78D6}"/>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2226492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9DADC2-F95A-E8C3-C243-505FC3DA4DB3}"/>
              </a:ext>
            </a:extLst>
          </p:cNvPr>
          <p:cNvSpPr>
            <a:spLocks noGrp="1"/>
          </p:cNvSpPr>
          <p:nvPr>
            <p:ph idx="1"/>
          </p:nvPr>
        </p:nvSpPr>
        <p:spPr>
          <a:xfrm>
            <a:off x="838199" y="533400"/>
            <a:ext cx="11157857" cy="5643563"/>
          </a:xfrm>
        </p:spPr>
        <p:txBody>
          <a:bodyPr/>
          <a:lstStyle/>
          <a:p>
            <a:pPr marL="0" indent="0">
              <a:buNone/>
            </a:pPr>
            <a:r>
              <a:rPr lang="en-US" b="1" dirty="0"/>
              <a:t>Log-linear Model Ranking Algorithm</a:t>
            </a:r>
            <a:r>
              <a:rPr lang="en-US" dirty="0"/>
              <a:t>: A log-linear model ranking algorithm is a probabilistic ranking algorithm that uses a log-linear model to calculate the item’s relevance score. </a:t>
            </a:r>
          </a:p>
          <a:p>
            <a:pPr marL="0" indent="0">
              <a:buNone/>
            </a:pPr>
            <a:endParaRPr lang="en-US" dirty="0"/>
          </a:p>
          <a:p>
            <a:pPr marL="0" indent="0">
              <a:buNone/>
            </a:pPr>
            <a:r>
              <a:rPr lang="en-US" dirty="0"/>
              <a:t>One of the most common applications of ranking algorithms is in search engines. Search engines use ranking algorithms to determine which webpages are most relevant to a user’s search query. Ranking algorithms are also used in recommendation systems to recommend items that a user may be interested in</a:t>
            </a:r>
          </a:p>
        </p:txBody>
      </p:sp>
      <p:sp>
        <p:nvSpPr>
          <p:cNvPr id="4" name="Footer Placeholder 3">
            <a:extLst>
              <a:ext uri="{FF2B5EF4-FFF2-40B4-BE49-F238E27FC236}">
                <a16:creationId xmlns:a16="http://schemas.microsoft.com/office/drawing/2014/main" id="{52F537CF-C3D8-AF88-EED2-0BFC410415D8}"/>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472365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7F716-91AC-779D-55AF-6342259DA64A}"/>
              </a:ext>
            </a:extLst>
          </p:cNvPr>
          <p:cNvSpPr>
            <a:spLocks noGrp="1"/>
          </p:cNvSpPr>
          <p:nvPr>
            <p:ph idx="1"/>
          </p:nvPr>
        </p:nvSpPr>
        <p:spPr>
          <a:xfrm>
            <a:off x="838200" y="261257"/>
            <a:ext cx="10515600" cy="5915706"/>
          </a:xfrm>
        </p:spPr>
        <p:txBody>
          <a:bodyPr/>
          <a:lstStyle/>
          <a:p>
            <a:r>
              <a:rPr lang="en-US" b="1" dirty="0"/>
              <a:t>Google Ranking Algorithm</a:t>
            </a:r>
            <a:r>
              <a:rPr lang="en-US" dirty="0"/>
              <a:t>: Google’s ranking algorithm is a secret, but we know that it is a probabilistic ranking algorithm. Google uses a variety of factors to rank webpages, including the number of links to a page, the page’s PageRank, and the relevance of the search query to the page.</a:t>
            </a:r>
          </a:p>
          <a:p>
            <a:endParaRPr lang="en-US" dirty="0"/>
          </a:p>
          <a:p>
            <a:r>
              <a:rPr lang="en-US" b="1" dirty="0"/>
              <a:t>Amazon Ranking Algorithm</a:t>
            </a:r>
            <a:r>
              <a:rPr lang="en-US" dirty="0"/>
              <a:t>: Amazon’s ranking algorithm is also a probabilistic ranking algorithm. Amazon uses a variety of factors to rank items, including the number of reviews an item has, the average rating of an item, and the price of an item</a:t>
            </a:r>
          </a:p>
        </p:txBody>
      </p:sp>
      <p:sp>
        <p:nvSpPr>
          <p:cNvPr id="4" name="Footer Placeholder 3">
            <a:extLst>
              <a:ext uri="{FF2B5EF4-FFF2-40B4-BE49-F238E27FC236}">
                <a16:creationId xmlns:a16="http://schemas.microsoft.com/office/drawing/2014/main" id="{BD47C549-03FB-CB64-F2AC-6F139F6A22A8}"/>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54811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NLP_Dr.G S BHAVEKAR Ph.D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622" y="277091"/>
            <a:ext cx="11331014" cy="297872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311" y="3255818"/>
            <a:ext cx="11845636" cy="3100532"/>
          </a:xfrm>
          <a:prstGeom prst="rect">
            <a:avLst/>
          </a:prstGeom>
        </p:spPr>
      </p:pic>
    </p:spTree>
    <p:extLst>
      <p:ext uri="{BB962C8B-B14F-4D97-AF65-F5344CB8AC3E}">
        <p14:creationId xmlns:p14="http://schemas.microsoft.com/office/powerpoint/2010/main" val="1214678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3AA20-600A-828F-BC62-8BAF8FEA7477}"/>
              </a:ext>
            </a:extLst>
          </p:cNvPr>
          <p:cNvSpPr>
            <a:spLocks noGrp="1"/>
          </p:cNvSpPr>
          <p:nvPr>
            <p:ph idx="1"/>
          </p:nvPr>
        </p:nvSpPr>
        <p:spPr>
          <a:xfrm>
            <a:off x="337457" y="0"/>
            <a:ext cx="11016343" cy="6176963"/>
          </a:xfrm>
        </p:spPr>
        <p:txBody>
          <a:bodyPr>
            <a:normAutofit/>
          </a:bodyPr>
          <a:lstStyle/>
          <a:p>
            <a:r>
              <a:rPr lang="en-US" b="1" dirty="0"/>
              <a:t>Facebook Ranking Algorithm</a:t>
            </a:r>
            <a:r>
              <a:rPr lang="en-US" dirty="0"/>
              <a:t>: Facebook’s ranking algorithm is a secret, but we know that it is a probabilistic ranking algorithm. Facebook uses a variety of factors to rank news stories, including the number of likes, shares, and comments a story has, the story’s PageRank, and the relevance of the story to the user’s News Feed.</a:t>
            </a:r>
          </a:p>
          <a:p>
            <a:endParaRPr lang="en-US" dirty="0"/>
          </a:p>
          <a:p>
            <a:r>
              <a:rPr lang="en-US" b="1" dirty="0"/>
              <a:t>Twitter Ranking Algorithm</a:t>
            </a:r>
            <a:r>
              <a:rPr lang="en-US" dirty="0"/>
              <a:t>: Twitter’s ranking algorithm is also a probabilistic ranking algorithm. Twitter uses a variety of factors to rank tweets, including the number of retweets, favorites, and replies a tweet has, the tweeter’s PageRank, and the relevance of the tweet to the user’s timeline.</a:t>
            </a:r>
          </a:p>
        </p:txBody>
      </p:sp>
      <p:sp>
        <p:nvSpPr>
          <p:cNvPr id="4" name="Footer Placeholder 3">
            <a:extLst>
              <a:ext uri="{FF2B5EF4-FFF2-40B4-BE49-F238E27FC236}">
                <a16:creationId xmlns:a16="http://schemas.microsoft.com/office/drawing/2014/main" id="{A6D1F1AF-4831-DC00-0ECF-EB265A6D4F63}"/>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3679318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92D95-E884-252E-6C1A-0C9858D32E8E}"/>
              </a:ext>
            </a:extLst>
          </p:cNvPr>
          <p:cNvSpPr>
            <a:spLocks noGrp="1"/>
          </p:cNvSpPr>
          <p:nvPr>
            <p:ph idx="1"/>
          </p:nvPr>
        </p:nvSpPr>
        <p:spPr/>
        <p:txBody>
          <a:bodyPr/>
          <a:lstStyle/>
          <a:p>
            <a:r>
              <a:rPr lang="en-US" dirty="0"/>
              <a:t>Ranking algorithms are used to rank items in a dataset according to some criterion. There are many different types of ranking algorithms, each with its own set of advantages and disadvantages. Ranking by similarity, distance, preference, and probability are the most common types of ranking algorithms. Ranking by probability is the most accurate type of ranking algorithm because it takes into account the uncertainty of the data</a:t>
            </a:r>
          </a:p>
        </p:txBody>
      </p:sp>
      <p:sp>
        <p:nvSpPr>
          <p:cNvPr id="4" name="Footer Placeholder 3">
            <a:extLst>
              <a:ext uri="{FF2B5EF4-FFF2-40B4-BE49-F238E27FC236}">
                <a16:creationId xmlns:a16="http://schemas.microsoft.com/office/drawing/2014/main" id="{16564CD0-F090-7995-190B-AAEB36B53D7D}"/>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6902986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A6F1-144C-1046-A889-19BF7147F830}"/>
              </a:ext>
            </a:extLst>
          </p:cNvPr>
          <p:cNvSpPr>
            <a:spLocks noGrp="1"/>
          </p:cNvSpPr>
          <p:nvPr>
            <p:ph type="title"/>
          </p:nvPr>
        </p:nvSpPr>
        <p:spPr/>
        <p:txBody>
          <a:bodyPr/>
          <a:lstStyle/>
          <a:p>
            <a:r>
              <a:rPr lang="en-US" dirty="0"/>
              <a:t>PMI</a:t>
            </a:r>
          </a:p>
        </p:txBody>
      </p:sp>
      <p:sp>
        <p:nvSpPr>
          <p:cNvPr id="3" name="Content Placeholder 2">
            <a:extLst>
              <a:ext uri="{FF2B5EF4-FFF2-40B4-BE49-F238E27FC236}">
                <a16:creationId xmlns:a16="http://schemas.microsoft.com/office/drawing/2014/main" id="{F58E3F5E-FDF1-AF72-C58E-75A2F31005D7}"/>
              </a:ext>
            </a:extLst>
          </p:cNvPr>
          <p:cNvSpPr>
            <a:spLocks noGrp="1"/>
          </p:cNvSpPr>
          <p:nvPr>
            <p:ph idx="1"/>
          </p:nvPr>
        </p:nvSpPr>
        <p:spPr>
          <a:xfrm>
            <a:off x="838199" y="1825625"/>
            <a:ext cx="10874829" cy="4351338"/>
          </a:xfrm>
        </p:spPr>
        <p:txBody>
          <a:bodyPr>
            <a:normAutofit lnSpcReduction="10000"/>
          </a:bodyPr>
          <a:lstStyle/>
          <a:p>
            <a:r>
              <a:rPr lang="en-US" dirty="0"/>
              <a:t>In </a:t>
            </a:r>
            <a:r>
              <a:rPr lang="en-US" dirty="0">
                <a:hlinkClick r:id="rId2" tooltip="Statistics">
                  <a:extLst>
                    <a:ext uri="{A12FA001-AC4F-418D-AE19-62706E023703}">
                      <ahyp:hlinkClr xmlns:ahyp="http://schemas.microsoft.com/office/drawing/2018/hyperlinkcolor" val="tx"/>
                    </a:ext>
                  </a:extLst>
                </a:hlinkClick>
              </a:rPr>
              <a:t>statistics</a:t>
            </a:r>
            <a:r>
              <a:rPr lang="en-US" dirty="0"/>
              <a:t>, </a:t>
            </a:r>
            <a:r>
              <a:rPr lang="en-US" dirty="0">
                <a:hlinkClick r:id="rId3" tooltip="Probability theory">
                  <a:extLst>
                    <a:ext uri="{A12FA001-AC4F-418D-AE19-62706E023703}">
                      <ahyp:hlinkClr xmlns:ahyp="http://schemas.microsoft.com/office/drawing/2018/hyperlinkcolor" val="tx"/>
                    </a:ext>
                  </a:extLst>
                </a:hlinkClick>
              </a:rPr>
              <a:t>probability theory</a:t>
            </a:r>
            <a:r>
              <a:rPr lang="en-US" dirty="0"/>
              <a:t> and </a:t>
            </a:r>
            <a:r>
              <a:rPr lang="en-US" dirty="0">
                <a:hlinkClick r:id="rId4" tooltip="Information theory">
                  <a:extLst>
                    <a:ext uri="{A12FA001-AC4F-418D-AE19-62706E023703}">
                      <ahyp:hlinkClr xmlns:ahyp="http://schemas.microsoft.com/office/drawing/2018/hyperlinkcolor" val="tx"/>
                    </a:ext>
                  </a:extLst>
                </a:hlinkClick>
              </a:rPr>
              <a:t>information theory</a:t>
            </a:r>
            <a:r>
              <a:rPr lang="en-US" dirty="0"/>
              <a:t>, </a:t>
            </a:r>
            <a:r>
              <a:rPr lang="en-US" b="1" dirty="0"/>
              <a:t>pointwise mutual information</a:t>
            </a:r>
            <a:r>
              <a:rPr lang="en-US" dirty="0"/>
              <a:t> (</a:t>
            </a:r>
            <a:r>
              <a:rPr lang="en-US" b="1" dirty="0"/>
              <a:t>PMI</a:t>
            </a:r>
            <a:r>
              <a:rPr lang="en-US" dirty="0"/>
              <a:t>),or </a:t>
            </a:r>
            <a:r>
              <a:rPr lang="en-US" b="1" dirty="0"/>
              <a:t>point mutual information</a:t>
            </a:r>
            <a:r>
              <a:rPr lang="en-US" dirty="0"/>
              <a:t>, is a measure of </a:t>
            </a:r>
            <a:r>
              <a:rPr lang="en-US" dirty="0">
                <a:hlinkClick r:id="rId5" tooltip="Association (statistics)">
                  <a:extLst>
                    <a:ext uri="{A12FA001-AC4F-418D-AE19-62706E023703}">
                      <ahyp:hlinkClr xmlns:ahyp="http://schemas.microsoft.com/office/drawing/2018/hyperlinkcolor" val="tx"/>
                    </a:ext>
                  </a:extLst>
                </a:hlinkClick>
              </a:rPr>
              <a:t>association</a:t>
            </a:r>
            <a:r>
              <a:rPr lang="en-US" dirty="0"/>
              <a:t>. It compares the probability of two events occurring together to what this probability would be if the events were </a:t>
            </a:r>
            <a:r>
              <a:rPr lang="en-US" dirty="0">
                <a:hlinkClick r:id="rId6" tooltip="Independence (probability theory)">
                  <a:extLst>
                    <a:ext uri="{A12FA001-AC4F-418D-AE19-62706E023703}">
                      <ahyp:hlinkClr xmlns:ahyp="http://schemas.microsoft.com/office/drawing/2018/hyperlinkcolor" val="tx"/>
                    </a:ext>
                  </a:extLst>
                </a:hlinkClick>
              </a:rPr>
              <a:t>independent</a:t>
            </a:r>
            <a:r>
              <a:rPr lang="en-US" dirty="0"/>
              <a:t>.</a:t>
            </a:r>
          </a:p>
          <a:p>
            <a:r>
              <a:rPr lang="en-US" dirty="0"/>
              <a:t>PMI (especially in its </a:t>
            </a:r>
            <a:r>
              <a:rPr lang="en-US" b="1" dirty="0"/>
              <a:t>positive pointwise mutual</a:t>
            </a:r>
            <a:r>
              <a:rPr lang="en-US" dirty="0"/>
              <a:t> </a:t>
            </a:r>
            <a:r>
              <a:rPr lang="en-US" b="1" dirty="0"/>
              <a:t>information</a:t>
            </a:r>
            <a:r>
              <a:rPr lang="en-US" dirty="0"/>
              <a:t> variant) has been described as "one of the most important concepts in </a:t>
            </a:r>
            <a:r>
              <a:rPr lang="en-US" dirty="0">
                <a:hlinkClick r:id="rId7" tooltip="Natural language processing">
                  <a:extLst>
                    <a:ext uri="{A12FA001-AC4F-418D-AE19-62706E023703}">
                      <ahyp:hlinkClr xmlns:ahyp="http://schemas.microsoft.com/office/drawing/2018/hyperlinkcolor" val="tx"/>
                    </a:ext>
                  </a:extLst>
                </a:hlinkClick>
              </a:rPr>
              <a:t>NLP</a:t>
            </a:r>
            <a:r>
              <a:rPr lang="en-US" dirty="0"/>
              <a:t>", where it "draws on the intuition that the best way to weigh the association between two words is to ask how much more the two words co-occur in [a] corpus than we would have a priori expected them to appear by chance.</a:t>
            </a:r>
          </a:p>
        </p:txBody>
      </p:sp>
      <p:sp>
        <p:nvSpPr>
          <p:cNvPr id="4" name="Footer Placeholder 3">
            <a:extLst>
              <a:ext uri="{FF2B5EF4-FFF2-40B4-BE49-F238E27FC236}">
                <a16:creationId xmlns:a16="http://schemas.microsoft.com/office/drawing/2014/main" id="{97B6FD8D-ABF6-43BB-197D-C57CAC4BA7AA}"/>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2507347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71AC-DC8C-EB2E-3120-185FD8F5AC8E}"/>
              </a:ext>
            </a:extLst>
          </p:cNvPr>
          <p:cNvSpPr>
            <a:spLocks noGrp="1"/>
          </p:cNvSpPr>
          <p:nvPr>
            <p:ph type="title"/>
          </p:nvPr>
        </p:nvSpPr>
        <p:spPr/>
        <p:txBody>
          <a:bodyPr/>
          <a:lstStyle/>
          <a:p>
            <a:r>
              <a:rPr lang="en-US" b="1" dirty="0">
                <a:effectLst/>
              </a:rPr>
              <a:t>What is Pointwise mutual information?</a:t>
            </a:r>
            <a:br>
              <a:rPr lang="en-US" b="1" dirty="0">
                <a:effectLst/>
              </a:rPr>
            </a:br>
            <a:endParaRPr lang="en-US" dirty="0"/>
          </a:p>
        </p:txBody>
      </p:sp>
      <p:sp>
        <p:nvSpPr>
          <p:cNvPr id="3" name="Content Placeholder 2">
            <a:extLst>
              <a:ext uri="{FF2B5EF4-FFF2-40B4-BE49-F238E27FC236}">
                <a16:creationId xmlns:a16="http://schemas.microsoft.com/office/drawing/2014/main" id="{2F58A5AF-54FA-248C-7C7C-BC13E6E9CB09}"/>
              </a:ext>
            </a:extLst>
          </p:cNvPr>
          <p:cNvSpPr>
            <a:spLocks noGrp="1"/>
          </p:cNvSpPr>
          <p:nvPr>
            <p:ph idx="1"/>
          </p:nvPr>
        </p:nvSpPr>
        <p:spPr/>
        <p:txBody>
          <a:bodyPr/>
          <a:lstStyle/>
          <a:p>
            <a:r>
              <a:rPr lang="en-US" dirty="0"/>
              <a:t>PMI helps us to find related words. In other words, it explains how likely the co-occurrence of two words than we would expect by chance. For example the word "Data Science" has a specific meaning when these two words "Data" and "Science" go together. Otherwise meaning of these two words are independent. Similarly "Great Britain" is meaningful since we know the word "Great" can be used with several other words but not so relevant in meaning like "Great UK, Great London, Great Dubai etc."</a:t>
            </a:r>
          </a:p>
          <a:p>
            <a:endParaRPr lang="en-US" dirty="0"/>
          </a:p>
        </p:txBody>
      </p:sp>
      <p:sp>
        <p:nvSpPr>
          <p:cNvPr id="4" name="Footer Placeholder 3">
            <a:extLst>
              <a:ext uri="{FF2B5EF4-FFF2-40B4-BE49-F238E27FC236}">
                <a16:creationId xmlns:a16="http://schemas.microsoft.com/office/drawing/2014/main" id="{06E24AAA-0D70-D53D-8ABA-F8DC6382E759}"/>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14491910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D26DD8-9E8F-EC4B-61AB-675EBF37294D}"/>
              </a:ext>
            </a:extLst>
          </p:cNvPr>
          <p:cNvSpPr>
            <a:spLocks noGrp="1"/>
          </p:cNvSpPr>
          <p:nvPr>
            <p:ph idx="1"/>
          </p:nvPr>
        </p:nvSpPr>
        <p:spPr>
          <a:xfrm>
            <a:off x="838200" y="326571"/>
            <a:ext cx="10515600" cy="5850392"/>
          </a:xfrm>
        </p:spPr>
        <p:txBody>
          <a:bodyPr/>
          <a:lstStyle/>
          <a:p>
            <a:r>
              <a:rPr lang="en-US" dirty="0"/>
              <a:t>When words 'w1' and 'w2' are independent, their joint probability is equal to the product of their individual probabilities. Imagine when the formula of PMI as shown below returns 0, it means the numerator and denominator is same and then taking log of 1 produces 0. In simple words it means the words together has NO specific meaning or relevance</a:t>
            </a:r>
          </a:p>
        </p:txBody>
      </p:sp>
      <p:sp>
        <p:nvSpPr>
          <p:cNvPr id="4" name="Footer Placeholder 3">
            <a:extLst>
              <a:ext uri="{FF2B5EF4-FFF2-40B4-BE49-F238E27FC236}">
                <a16:creationId xmlns:a16="http://schemas.microsoft.com/office/drawing/2014/main" id="{D8505EDD-F855-A3E2-BC69-3A5453B39D3D}"/>
              </a:ext>
            </a:extLst>
          </p:cNvPr>
          <p:cNvSpPr>
            <a:spLocks noGrp="1"/>
          </p:cNvSpPr>
          <p:nvPr>
            <p:ph type="ftr" sz="quarter" idx="11"/>
          </p:nvPr>
        </p:nvSpPr>
        <p:spPr/>
        <p:txBody>
          <a:bodyPr/>
          <a:lstStyle/>
          <a:p>
            <a:r>
              <a:rPr lang="en-US"/>
              <a:t>NLP_Dr.G S BHAVEKAR Ph.D</a:t>
            </a:r>
          </a:p>
        </p:txBody>
      </p:sp>
      <p:pic>
        <p:nvPicPr>
          <p:cNvPr id="6" name="Picture 5">
            <a:extLst>
              <a:ext uri="{FF2B5EF4-FFF2-40B4-BE49-F238E27FC236}">
                <a16:creationId xmlns:a16="http://schemas.microsoft.com/office/drawing/2014/main" id="{07EEECCB-D667-BA50-45B6-9FC0E960FA63}"/>
              </a:ext>
            </a:extLst>
          </p:cNvPr>
          <p:cNvPicPr>
            <a:picLocks noChangeAspect="1"/>
          </p:cNvPicPr>
          <p:nvPr/>
        </p:nvPicPr>
        <p:blipFill>
          <a:blip r:embed="rId2"/>
          <a:stretch>
            <a:fillRect/>
          </a:stretch>
        </p:blipFill>
        <p:spPr>
          <a:xfrm>
            <a:off x="987196" y="3040744"/>
            <a:ext cx="9324975" cy="2652486"/>
          </a:xfrm>
          <a:prstGeom prst="rect">
            <a:avLst/>
          </a:prstGeom>
        </p:spPr>
      </p:pic>
    </p:spTree>
    <p:extLst>
      <p:ext uri="{BB962C8B-B14F-4D97-AF65-F5344CB8AC3E}">
        <p14:creationId xmlns:p14="http://schemas.microsoft.com/office/powerpoint/2010/main" val="37085541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29C87C0-61C5-1748-06BF-17AF955EB320}"/>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E7D30F6F-FBF3-3A97-51B9-1BFDC53272DE}"/>
              </a:ext>
            </a:extLst>
          </p:cNvPr>
          <p:cNvPicPr>
            <a:picLocks noChangeAspect="1"/>
          </p:cNvPicPr>
          <p:nvPr/>
        </p:nvPicPr>
        <p:blipFill>
          <a:blip r:embed="rId2"/>
          <a:stretch>
            <a:fillRect/>
          </a:stretch>
        </p:blipFill>
        <p:spPr>
          <a:xfrm>
            <a:off x="762340" y="136525"/>
            <a:ext cx="10667320" cy="6099403"/>
          </a:xfrm>
          <a:prstGeom prst="rect">
            <a:avLst/>
          </a:prstGeom>
        </p:spPr>
      </p:pic>
    </p:spTree>
    <p:extLst>
      <p:ext uri="{BB962C8B-B14F-4D97-AF65-F5344CB8AC3E}">
        <p14:creationId xmlns:p14="http://schemas.microsoft.com/office/powerpoint/2010/main" val="3758304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147A7A-DAF0-7BA2-7456-B817CDB01A2F}"/>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70DA327A-081D-810A-DBEB-5C17AA4B7D9D}"/>
              </a:ext>
            </a:extLst>
          </p:cNvPr>
          <p:cNvPicPr>
            <a:picLocks noChangeAspect="1"/>
          </p:cNvPicPr>
          <p:nvPr/>
        </p:nvPicPr>
        <p:blipFill>
          <a:blip r:embed="rId2"/>
          <a:stretch>
            <a:fillRect/>
          </a:stretch>
        </p:blipFill>
        <p:spPr>
          <a:xfrm>
            <a:off x="909637" y="695325"/>
            <a:ext cx="10372725" cy="5467350"/>
          </a:xfrm>
          <a:prstGeom prst="rect">
            <a:avLst/>
          </a:prstGeom>
        </p:spPr>
      </p:pic>
    </p:spTree>
    <p:extLst>
      <p:ext uri="{BB962C8B-B14F-4D97-AF65-F5344CB8AC3E}">
        <p14:creationId xmlns:p14="http://schemas.microsoft.com/office/powerpoint/2010/main" val="3447516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E50A81-98D1-3AB2-6F00-3B5614458BDB}"/>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A0F85CA3-8806-9805-FB2E-DB23689A8342}"/>
              </a:ext>
            </a:extLst>
          </p:cNvPr>
          <p:cNvPicPr>
            <a:picLocks noChangeAspect="1"/>
          </p:cNvPicPr>
          <p:nvPr/>
        </p:nvPicPr>
        <p:blipFill>
          <a:blip r:embed="rId2"/>
          <a:stretch>
            <a:fillRect/>
          </a:stretch>
        </p:blipFill>
        <p:spPr>
          <a:xfrm>
            <a:off x="581025" y="423862"/>
            <a:ext cx="11029950" cy="6010275"/>
          </a:xfrm>
          <a:prstGeom prst="rect">
            <a:avLst/>
          </a:prstGeom>
        </p:spPr>
      </p:pic>
    </p:spTree>
    <p:extLst>
      <p:ext uri="{BB962C8B-B14F-4D97-AF65-F5344CB8AC3E}">
        <p14:creationId xmlns:p14="http://schemas.microsoft.com/office/powerpoint/2010/main" val="14450080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DED4FF-41DC-3C1B-A527-4C38DDF0A4A1}"/>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E8920B99-80C0-6D95-0404-55AE80F434D9}"/>
              </a:ext>
            </a:extLst>
          </p:cNvPr>
          <p:cNvPicPr>
            <a:picLocks noChangeAspect="1"/>
          </p:cNvPicPr>
          <p:nvPr/>
        </p:nvPicPr>
        <p:blipFill>
          <a:blip r:embed="rId2"/>
          <a:stretch>
            <a:fillRect/>
          </a:stretch>
        </p:blipFill>
        <p:spPr>
          <a:xfrm>
            <a:off x="709612" y="1481137"/>
            <a:ext cx="10772775" cy="3895725"/>
          </a:xfrm>
          <a:prstGeom prst="rect">
            <a:avLst/>
          </a:prstGeom>
        </p:spPr>
      </p:pic>
    </p:spTree>
    <p:extLst>
      <p:ext uri="{BB962C8B-B14F-4D97-AF65-F5344CB8AC3E}">
        <p14:creationId xmlns:p14="http://schemas.microsoft.com/office/powerpoint/2010/main" val="10473949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981397-6661-68F2-13EE-6E2794A934C6}"/>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7A920834-6787-6E6E-3C9C-07E8E5EDAD02}"/>
              </a:ext>
            </a:extLst>
          </p:cNvPr>
          <p:cNvPicPr>
            <a:picLocks noChangeAspect="1"/>
          </p:cNvPicPr>
          <p:nvPr/>
        </p:nvPicPr>
        <p:blipFill>
          <a:blip r:embed="rId2"/>
          <a:stretch>
            <a:fillRect/>
          </a:stretch>
        </p:blipFill>
        <p:spPr>
          <a:xfrm>
            <a:off x="849084" y="547687"/>
            <a:ext cx="9906001" cy="5000625"/>
          </a:xfrm>
          <a:prstGeom prst="rect">
            <a:avLst/>
          </a:prstGeom>
        </p:spPr>
      </p:pic>
    </p:spTree>
    <p:extLst>
      <p:ext uri="{BB962C8B-B14F-4D97-AF65-F5344CB8AC3E}">
        <p14:creationId xmlns:p14="http://schemas.microsoft.com/office/powerpoint/2010/main" val="1617544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527" y="290945"/>
            <a:ext cx="11790218" cy="5886018"/>
          </a:xfrm>
        </p:spPr>
        <p:txBody>
          <a:bodyPr>
            <a:normAutofit fontScale="92500" lnSpcReduction="10000"/>
          </a:bodyPr>
          <a:lstStyle/>
          <a:p>
            <a:r>
              <a:rPr lang="en-US" dirty="0"/>
              <a:t>Language modeling is the way of determining the probability of any sequence of words. Language modeling is used in a wide variety of applications such as Speech Recognition, Spam filtering, etc. In fact, language modeling is the key aim behind the implementation of many state-of-the-art Natural Language Processing models.</a:t>
            </a:r>
          </a:p>
          <a:p>
            <a:r>
              <a:rPr lang="en-US" b="1" dirty="0"/>
              <a:t>Methods of Language </a:t>
            </a:r>
            <a:r>
              <a:rPr lang="en-US" b="1" dirty="0" err="1"/>
              <a:t>Modelings</a:t>
            </a:r>
            <a:r>
              <a:rPr lang="en-US" b="1" dirty="0"/>
              <a:t>:</a:t>
            </a:r>
            <a:endParaRPr lang="en-US" dirty="0"/>
          </a:p>
          <a:p>
            <a:pPr marL="0" indent="0">
              <a:buNone/>
            </a:pPr>
            <a:r>
              <a:rPr lang="en-US" dirty="0"/>
              <a:t>Two types of Language </a:t>
            </a:r>
            <a:r>
              <a:rPr lang="en-US" dirty="0" err="1"/>
              <a:t>Modelings</a:t>
            </a:r>
            <a:r>
              <a:rPr lang="en-US" dirty="0"/>
              <a:t>:</a:t>
            </a:r>
          </a:p>
          <a:p>
            <a:r>
              <a:rPr lang="en-US" b="1" dirty="0"/>
              <a:t>Statistical Language </a:t>
            </a:r>
            <a:r>
              <a:rPr lang="en-US" b="1" dirty="0" err="1"/>
              <a:t>Modelings</a:t>
            </a:r>
            <a:r>
              <a:rPr lang="en-US" dirty="0"/>
              <a:t>: Statistical Language Modeling, or Language Modeling, is the development of probabilistic models that are able to predict the next word in the sequence given the words that precede. Examples such as N-gram language modeling.</a:t>
            </a:r>
          </a:p>
          <a:p>
            <a:r>
              <a:rPr lang="en-US" b="1" dirty="0"/>
              <a:t>Neural Language </a:t>
            </a:r>
            <a:r>
              <a:rPr lang="en-US" b="1" dirty="0" err="1"/>
              <a:t>Modelings</a:t>
            </a:r>
            <a:r>
              <a:rPr lang="en-US" dirty="0"/>
              <a:t>: Neural network methods are achieving better results than classical methods both on standalone language models and when models are incorporated into larger models on challenging tasks like speech recognition and machine translation. A way of performing a neural language model is through word </a:t>
            </a:r>
            <a:r>
              <a:rPr lang="en-US" dirty="0" err="1"/>
              <a:t>embeddings</a:t>
            </a:r>
            <a:r>
              <a:rPr lang="en-US" dirty="0"/>
              <a:t>.</a:t>
            </a:r>
          </a:p>
          <a:p>
            <a:endParaRPr lang="en-US" dirty="0"/>
          </a:p>
        </p:txBody>
      </p:sp>
      <p:sp>
        <p:nvSpPr>
          <p:cNvPr id="4" name="Footer Placeholder 3"/>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4218479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58B2AE7-FA42-E865-7D7F-3716D58A8242}"/>
              </a:ext>
            </a:extLst>
          </p:cNvPr>
          <p:cNvSpPr>
            <a:spLocks noGrp="1"/>
          </p:cNvSpPr>
          <p:nvPr>
            <p:ph type="ftr" sz="quarter" idx="11"/>
          </p:nvPr>
        </p:nvSpPr>
        <p:spPr/>
        <p:txBody>
          <a:bodyPr/>
          <a:lstStyle/>
          <a:p>
            <a:r>
              <a:rPr lang="en-US"/>
              <a:t>NLP_Dr.G S BHAVEKAR Ph.D</a:t>
            </a:r>
          </a:p>
        </p:txBody>
      </p:sp>
      <p:pic>
        <p:nvPicPr>
          <p:cNvPr id="4" name="Picture 3">
            <a:extLst>
              <a:ext uri="{FF2B5EF4-FFF2-40B4-BE49-F238E27FC236}">
                <a16:creationId xmlns:a16="http://schemas.microsoft.com/office/drawing/2014/main" id="{418222D1-58C1-A2BB-97D3-2EA235ED5C26}"/>
              </a:ext>
            </a:extLst>
          </p:cNvPr>
          <p:cNvPicPr>
            <a:picLocks noChangeAspect="1"/>
          </p:cNvPicPr>
          <p:nvPr/>
        </p:nvPicPr>
        <p:blipFill>
          <a:blip r:embed="rId2"/>
          <a:stretch>
            <a:fillRect/>
          </a:stretch>
        </p:blipFill>
        <p:spPr>
          <a:xfrm>
            <a:off x="925966" y="756557"/>
            <a:ext cx="10231891" cy="5089071"/>
          </a:xfrm>
          <a:prstGeom prst="rect">
            <a:avLst/>
          </a:prstGeom>
        </p:spPr>
      </p:pic>
    </p:spTree>
    <p:extLst>
      <p:ext uri="{BB962C8B-B14F-4D97-AF65-F5344CB8AC3E}">
        <p14:creationId xmlns:p14="http://schemas.microsoft.com/office/powerpoint/2010/main" val="3211154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Unit 3: Sequence Labeling</a:t>
            </a:r>
            <a:br>
              <a:rPr lang="en-US" dirty="0"/>
            </a:br>
            <a:endParaRPr lang="en-US" dirty="0"/>
          </a:p>
        </p:txBody>
      </p:sp>
      <p:sp>
        <p:nvSpPr>
          <p:cNvPr id="3" name="Content Placeholder 2"/>
          <p:cNvSpPr>
            <a:spLocks noGrp="1"/>
          </p:cNvSpPr>
          <p:nvPr>
            <p:ph idx="1"/>
          </p:nvPr>
        </p:nvSpPr>
        <p:spPr>
          <a:xfrm>
            <a:off x="838200" y="1094509"/>
            <a:ext cx="10515600" cy="5082454"/>
          </a:xfrm>
          <a:solidFill>
            <a:schemeClr val="accent6">
              <a:lumMod val="60000"/>
              <a:lumOff val="40000"/>
            </a:schemeClr>
          </a:solidFill>
          <a:ln>
            <a:solidFill>
              <a:schemeClr val="tx1"/>
            </a:solidFill>
            <a:prstDash val="lgDashDotDot"/>
          </a:ln>
        </p:spPr>
        <p:txBody>
          <a:bodyPr>
            <a:normAutofit/>
          </a:bodyPr>
          <a:lstStyle/>
          <a:p>
            <a:r>
              <a:rPr lang="en-US" dirty="0"/>
              <a:t>Text Preprocessing, </a:t>
            </a:r>
          </a:p>
          <a:p>
            <a:r>
              <a:rPr lang="en-IN" dirty="0"/>
              <a:t>Context-Free Grammars</a:t>
            </a:r>
            <a:r>
              <a:rPr lang="en-US" dirty="0"/>
              <a:t>, </a:t>
            </a:r>
          </a:p>
          <a:p>
            <a:r>
              <a:rPr lang="en-US" dirty="0"/>
              <a:t>Part-of-speech tagging, </a:t>
            </a:r>
          </a:p>
          <a:p>
            <a:r>
              <a:rPr lang="en-IN" dirty="0"/>
              <a:t>HMM Tagging, </a:t>
            </a:r>
          </a:p>
          <a:p>
            <a:r>
              <a:rPr lang="en-IN" dirty="0"/>
              <a:t>CRF, </a:t>
            </a:r>
            <a:r>
              <a:rPr lang="en-US" dirty="0"/>
              <a:t>Named entity recognition, </a:t>
            </a:r>
          </a:p>
          <a:p>
            <a:r>
              <a:rPr lang="en-IN" dirty="0"/>
              <a:t>Evaluation of Named Entity Recognition. </a:t>
            </a:r>
          </a:p>
          <a:p>
            <a:r>
              <a:rPr lang="en-IN" dirty="0"/>
              <a:t>Syntax and Parsing</a:t>
            </a:r>
            <a:r>
              <a:rPr lang="en-US" dirty="0"/>
              <a:t>, </a:t>
            </a:r>
          </a:p>
          <a:p>
            <a:r>
              <a:rPr lang="en-US" dirty="0"/>
              <a:t>Parsing techniques: dependency parsing, constituency parsing, </a:t>
            </a:r>
          </a:p>
          <a:p>
            <a:r>
              <a:rPr lang="en-IN" dirty="0"/>
              <a:t>Maximum Entropy Markov Models.</a:t>
            </a:r>
            <a:endParaRPr lang="en-US" dirty="0"/>
          </a:p>
          <a:p>
            <a:endParaRPr lang="en-US" dirty="0"/>
          </a:p>
        </p:txBody>
      </p:sp>
      <p:sp>
        <p:nvSpPr>
          <p:cNvPr id="4" name="Footer Placeholder 3"/>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20162449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817"/>
            <a:ext cx="10515600" cy="554184"/>
          </a:xfrm>
        </p:spPr>
        <p:txBody>
          <a:bodyPr>
            <a:normAutofit fontScale="90000"/>
          </a:bodyPr>
          <a:lstStyle/>
          <a:p>
            <a:r>
              <a:rPr lang="en-IN" b="1" dirty="0"/>
              <a:t>Unit 4: Text Classification and Sentiment Analysis</a:t>
            </a:r>
            <a:br>
              <a:rPr lang="en-US" dirty="0"/>
            </a:br>
            <a:endParaRPr lang="en-US" dirty="0"/>
          </a:p>
        </p:txBody>
      </p:sp>
      <p:sp>
        <p:nvSpPr>
          <p:cNvPr id="3" name="Content Placeholder 2"/>
          <p:cNvSpPr>
            <a:spLocks noGrp="1"/>
          </p:cNvSpPr>
          <p:nvPr>
            <p:ph idx="1"/>
          </p:nvPr>
        </p:nvSpPr>
        <p:spPr>
          <a:xfrm>
            <a:off x="270164" y="484909"/>
            <a:ext cx="11651672" cy="6289963"/>
          </a:xfrm>
          <a:blipFill>
            <a:blip r:embed="rId2"/>
            <a:tile tx="0" ty="0" sx="100000" sy="100000" flip="none" algn="tl"/>
          </a:blipFill>
          <a:ln w="76200">
            <a:solidFill>
              <a:schemeClr val="tx1"/>
            </a:solidFill>
          </a:ln>
        </p:spPr>
        <p:txBody>
          <a:bodyPr>
            <a:normAutofit/>
          </a:bodyPr>
          <a:lstStyle/>
          <a:p>
            <a:r>
              <a:rPr lang="en-IN" dirty="0"/>
              <a:t>Classifiers for text classification and sentiment analysis, </a:t>
            </a:r>
          </a:p>
          <a:p>
            <a:r>
              <a:rPr lang="en-IN" dirty="0"/>
              <a:t>Optimizing Sentiment </a:t>
            </a:r>
            <a:r>
              <a:rPr lang="en-IN" dirty="0" err="1"/>
              <a:t>Analyzer</a:t>
            </a:r>
            <a:r>
              <a:rPr lang="en-IN" dirty="0"/>
              <a:t>, </a:t>
            </a:r>
          </a:p>
          <a:p>
            <a:r>
              <a:rPr lang="en-IN" dirty="0"/>
              <a:t>Other text classification tasks and the Language Model, </a:t>
            </a:r>
          </a:p>
          <a:p>
            <a:r>
              <a:rPr lang="en-IN" dirty="0"/>
              <a:t>Text Classification with Logistic Regression Model, </a:t>
            </a:r>
          </a:p>
          <a:p>
            <a:r>
              <a:rPr lang="en-IN" dirty="0"/>
              <a:t>Multinomial logistic regression, </a:t>
            </a:r>
          </a:p>
          <a:p>
            <a:r>
              <a:rPr lang="en-IN" dirty="0"/>
              <a:t>Cross-entropy loss function, </a:t>
            </a:r>
          </a:p>
          <a:p>
            <a:r>
              <a:rPr lang="en-IN" dirty="0"/>
              <a:t>Gradient Descent, </a:t>
            </a:r>
          </a:p>
          <a:p>
            <a:r>
              <a:rPr lang="en-IN" dirty="0"/>
              <a:t>Regularization, </a:t>
            </a:r>
          </a:p>
          <a:p>
            <a:r>
              <a:rPr lang="en-IN" dirty="0"/>
              <a:t>Interpreting model. </a:t>
            </a:r>
            <a:endParaRPr lang="en-US" dirty="0"/>
          </a:p>
          <a:p>
            <a:endParaRPr lang="en-US" dirty="0"/>
          </a:p>
        </p:txBody>
      </p:sp>
      <p:sp>
        <p:nvSpPr>
          <p:cNvPr id="4" name="Footer Placeholder 3"/>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5334993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3130"/>
          </a:xfrm>
        </p:spPr>
        <p:txBody>
          <a:bodyPr>
            <a:normAutofit fontScale="90000"/>
          </a:bodyPr>
          <a:lstStyle/>
          <a:p>
            <a:r>
              <a:rPr lang="en-IN" b="1" dirty="0"/>
              <a:t>Unit 5: Deep Learning for NLP</a:t>
            </a:r>
            <a:r>
              <a:rPr lang="en-IN" dirty="0"/>
              <a:t> </a:t>
            </a:r>
            <a:r>
              <a:rPr lang="en-IN" b="1" dirty="0"/>
              <a:t>Applications</a:t>
            </a:r>
            <a:br>
              <a:rPr lang="en-US" dirty="0"/>
            </a:br>
            <a:endParaRPr lang="en-US" dirty="0"/>
          </a:p>
        </p:txBody>
      </p:sp>
      <p:sp>
        <p:nvSpPr>
          <p:cNvPr id="3" name="Content Placeholder 2"/>
          <p:cNvSpPr>
            <a:spLocks noGrp="1"/>
          </p:cNvSpPr>
          <p:nvPr>
            <p:ph idx="1"/>
          </p:nvPr>
        </p:nvSpPr>
        <p:spPr>
          <a:xfrm>
            <a:off x="110835" y="775855"/>
            <a:ext cx="11914909" cy="5401108"/>
          </a:xfrm>
        </p:spPr>
        <p:txBody>
          <a:bodyPr>
            <a:normAutofit/>
          </a:bodyPr>
          <a:lstStyle/>
          <a:p>
            <a:r>
              <a:rPr lang="en-IN" dirty="0"/>
              <a:t>Simple Recurrent Networks, Applications of RNNs, Deep Networks: Stacked and Bidirectional RNNs, Managing Context in RNNs: LSTMs and GRUs, The Encoder-Decoder Model with RNNs, Words, Characters and Byte-Pairs, Transformers and </a:t>
            </a:r>
            <a:r>
              <a:rPr lang="en-IN" dirty="0" err="1"/>
              <a:t>Pretrained</a:t>
            </a:r>
            <a:r>
              <a:rPr lang="en-IN" dirty="0"/>
              <a:t> Language Models, Fine-Tuning and Masked Language Models</a:t>
            </a:r>
            <a:endParaRPr lang="en-US" dirty="0"/>
          </a:p>
          <a:p>
            <a:r>
              <a:rPr lang="en-IN" dirty="0"/>
              <a:t>CASE STUDY: </a:t>
            </a:r>
            <a:r>
              <a:rPr lang="en-IN" dirty="0" err="1"/>
              <a:t>ChatGPT</a:t>
            </a:r>
            <a:r>
              <a:rPr lang="en-IN" dirty="0"/>
              <a:t>, GPT, AI Powered Tools, Sentiment Classification, Dialog Systems, </a:t>
            </a:r>
            <a:r>
              <a:rPr lang="en-IN" dirty="0" err="1"/>
              <a:t>Chatbots</a:t>
            </a:r>
            <a:r>
              <a:rPr lang="en-IN" dirty="0"/>
              <a:t>, Movie review system, Text Summarization, Language Translation, Question Answering and Information Retrieval, Automatic Speech Recognition, Text-to-Speech Conversion, Speech to Text Conversion</a:t>
            </a:r>
            <a:endParaRPr lang="en-US" dirty="0"/>
          </a:p>
          <a:p>
            <a:endParaRPr lang="en-US" dirty="0"/>
          </a:p>
        </p:txBody>
      </p:sp>
      <p:sp>
        <p:nvSpPr>
          <p:cNvPr id="4" name="Footer Placeholder 3"/>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015221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673" y="143453"/>
            <a:ext cx="11804072" cy="1325563"/>
          </a:xfrm>
        </p:spPr>
        <p:txBody>
          <a:bodyPr>
            <a:normAutofit/>
          </a:bodyPr>
          <a:lstStyle/>
          <a:p>
            <a:r>
              <a:rPr lang="en-IN" sz="3200" dirty="0"/>
              <a:t>4. Perform Lemmatization and Stemming. Identify parts-of Speech using Penn Treebank tag set.</a:t>
            </a:r>
            <a:endParaRPr lang="en-US" sz="3200" dirty="0"/>
          </a:p>
        </p:txBody>
      </p:sp>
      <p:graphicFrame>
        <p:nvGraphicFramePr>
          <p:cNvPr id="6" name="Content Placeholder 5"/>
          <p:cNvGraphicFramePr>
            <a:graphicFrameLocks noGrp="1"/>
          </p:cNvGraphicFramePr>
          <p:nvPr>
            <p:ph idx="1"/>
          </p:nvPr>
        </p:nvGraphicFramePr>
        <p:xfrm>
          <a:off x="3081972" y="3726974"/>
          <a:ext cx="6028055" cy="520319"/>
        </p:xfrm>
        <a:graphic>
          <a:graphicData uri="http://schemas.openxmlformats.org/drawingml/2006/table">
            <a:tbl>
              <a:tblPr firstRow="1" firstCol="1" bandRow="1">
                <a:tableStyleId>{5C22544A-7EE6-4342-B048-85BDC9FD1C3A}</a:tableStyleId>
              </a:tblPr>
              <a:tblGrid>
                <a:gridCol w="869315">
                  <a:extLst>
                    <a:ext uri="{9D8B030D-6E8A-4147-A177-3AD203B41FA5}">
                      <a16:colId xmlns:a16="http://schemas.microsoft.com/office/drawing/2014/main" val="2564233387"/>
                    </a:ext>
                  </a:extLst>
                </a:gridCol>
                <a:gridCol w="730885">
                  <a:extLst>
                    <a:ext uri="{9D8B030D-6E8A-4147-A177-3AD203B41FA5}">
                      <a16:colId xmlns:a16="http://schemas.microsoft.com/office/drawing/2014/main" val="250771336"/>
                    </a:ext>
                  </a:extLst>
                </a:gridCol>
                <a:gridCol w="4427855">
                  <a:extLst>
                    <a:ext uri="{9D8B030D-6E8A-4147-A177-3AD203B41FA5}">
                      <a16:colId xmlns:a16="http://schemas.microsoft.com/office/drawing/2014/main" val="1009430913"/>
                    </a:ext>
                  </a:extLst>
                </a:gridCol>
              </a:tblGrid>
              <a:tr h="0">
                <a:tc>
                  <a:txBody>
                    <a:bodyPr/>
                    <a:lstStyle/>
                    <a:p>
                      <a:pPr marL="0" marR="0" algn="ctr">
                        <a:lnSpc>
                          <a:spcPct val="150000"/>
                        </a:lnSpc>
                        <a:spcBef>
                          <a:spcPts val="0"/>
                        </a:spcBef>
                        <a:spcAft>
                          <a:spcPts val="0"/>
                        </a:spcAft>
                      </a:pPr>
                      <a:r>
                        <a:rPr lang="en-IN" sz="1200" kern="10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Bef>
                          <a:spcPts val="0"/>
                        </a:spcBef>
                        <a:spcAft>
                          <a:spcPts val="0"/>
                        </a:spcAft>
                      </a:pPr>
                      <a:r>
                        <a:rPr lang="en-IN" sz="1200" kern="100">
                          <a:effectLst/>
                        </a:rPr>
                        <a:t>Unit 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IN" sz="1200" kern="100" dirty="0">
                          <a:effectLst/>
                        </a:rPr>
                        <a:t>Perform Lemmatization and Stemming. Identify parts-of Speech using Penn Treebank tag set.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6211131"/>
                  </a:ext>
                </a:extLst>
              </a:tr>
            </a:tbl>
          </a:graphicData>
        </a:graphic>
      </p:graphicFrame>
      <p:sp>
        <p:nvSpPr>
          <p:cNvPr id="4" name="Footer Placeholder 3"/>
          <p:cNvSpPr>
            <a:spLocks noGrp="1"/>
          </p:cNvSpPr>
          <p:nvPr>
            <p:ph type="ftr" sz="quarter" idx="11"/>
          </p:nvPr>
        </p:nvSpPr>
        <p:spPr/>
        <p:txBody>
          <a:bodyPr/>
          <a:lstStyle/>
          <a:p>
            <a:r>
              <a:rPr lang="en-US"/>
              <a:t>NLP_Dr.G S BHAVEKAR Ph.D</a:t>
            </a:r>
          </a:p>
        </p:txBody>
      </p:sp>
      <p:pic>
        <p:nvPicPr>
          <p:cNvPr id="5" name="Picture 4"/>
          <p:cNvPicPr>
            <a:picLocks noChangeAspect="1"/>
          </p:cNvPicPr>
          <p:nvPr/>
        </p:nvPicPr>
        <p:blipFill>
          <a:blip r:embed="rId2"/>
          <a:stretch>
            <a:fillRect/>
          </a:stretch>
        </p:blipFill>
        <p:spPr>
          <a:xfrm>
            <a:off x="491403" y="2309812"/>
            <a:ext cx="10502179" cy="4229100"/>
          </a:xfrm>
          <a:prstGeom prst="rect">
            <a:avLst/>
          </a:prstGeom>
        </p:spPr>
      </p:pic>
      <p:sp>
        <p:nvSpPr>
          <p:cNvPr id="8" name="Rectangle 7"/>
          <p:cNvSpPr/>
          <p:nvPr/>
        </p:nvSpPr>
        <p:spPr>
          <a:xfrm>
            <a:off x="777518" y="1757917"/>
            <a:ext cx="1132746" cy="369332"/>
          </a:xfrm>
          <a:prstGeom prst="rect">
            <a:avLst/>
          </a:prstGeom>
        </p:spPr>
        <p:txBody>
          <a:bodyPr wrap="none">
            <a:spAutoFit/>
          </a:bodyPr>
          <a:lstStyle/>
          <a:p>
            <a:r>
              <a:rPr lang="en-IN" dirty="0"/>
              <a:t>Stemming</a:t>
            </a:r>
            <a:endParaRPr lang="en-US" dirty="0"/>
          </a:p>
        </p:txBody>
      </p:sp>
    </p:spTree>
    <p:extLst>
      <p:ext uri="{BB962C8B-B14F-4D97-AF65-F5344CB8AC3E}">
        <p14:creationId xmlns:p14="http://schemas.microsoft.com/office/powerpoint/2010/main" val="22979470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NLP_Dr.G S BHAVEKAR Ph.D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705" y="1050575"/>
            <a:ext cx="10058400" cy="4041648"/>
          </a:xfrm>
          <a:prstGeom prst="rect">
            <a:avLst/>
          </a:prstGeom>
        </p:spPr>
      </p:pic>
      <p:sp>
        <p:nvSpPr>
          <p:cNvPr id="6" name="Rectangle 5"/>
          <p:cNvSpPr/>
          <p:nvPr/>
        </p:nvSpPr>
        <p:spPr>
          <a:xfrm>
            <a:off x="1387960" y="487279"/>
            <a:ext cx="1574405" cy="369332"/>
          </a:xfrm>
          <a:prstGeom prst="rect">
            <a:avLst/>
          </a:prstGeom>
        </p:spPr>
        <p:txBody>
          <a:bodyPr wrap="none">
            <a:spAutoFit/>
          </a:bodyPr>
          <a:lstStyle/>
          <a:p>
            <a:r>
              <a:rPr lang="en-IN" dirty="0"/>
              <a:t>Lemmatization</a:t>
            </a:r>
            <a:endParaRPr lang="en-US" dirty="0"/>
          </a:p>
        </p:txBody>
      </p:sp>
      <p:sp>
        <p:nvSpPr>
          <p:cNvPr id="7" name="Rectangle 6"/>
          <p:cNvSpPr/>
          <p:nvPr/>
        </p:nvSpPr>
        <p:spPr>
          <a:xfrm>
            <a:off x="990600" y="5618696"/>
            <a:ext cx="6096000" cy="646331"/>
          </a:xfrm>
          <a:prstGeom prst="rect">
            <a:avLst/>
          </a:prstGeom>
        </p:spPr>
        <p:txBody>
          <a:bodyPr>
            <a:spAutoFit/>
          </a:bodyPr>
          <a:lstStyle/>
          <a:p>
            <a:r>
              <a:rPr lang="en-US" dirty="0"/>
              <a:t>https://www.datacamp.com/tutorial/stemming-lemmatization-python</a:t>
            </a:r>
          </a:p>
        </p:txBody>
      </p:sp>
    </p:spTree>
    <p:extLst>
      <p:ext uri="{BB962C8B-B14F-4D97-AF65-F5344CB8AC3E}">
        <p14:creationId xmlns:p14="http://schemas.microsoft.com/office/powerpoint/2010/main" val="181295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64C0B-34BA-F72C-36E7-5D0A905A6351}"/>
              </a:ext>
            </a:extLst>
          </p:cNvPr>
          <p:cNvSpPr>
            <a:spLocks noGrp="1"/>
          </p:cNvSpPr>
          <p:nvPr>
            <p:ph type="title"/>
          </p:nvPr>
        </p:nvSpPr>
        <p:spPr>
          <a:xfrm>
            <a:off x="91966" y="136525"/>
            <a:ext cx="10515600" cy="496723"/>
          </a:xfrm>
        </p:spPr>
        <p:txBody>
          <a:bodyPr>
            <a:normAutofit fontScale="90000"/>
          </a:bodyPr>
          <a:lstStyle/>
          <a:p>
            <a:r>
              <a:rPr lang="en-US" dirty="0">
                <a:solidFill>
                  <a:srgbClr val="FF0000"/>
                </a:solidFill>
              </a:rPr>
              <a:t>Language model evaluation</a:t>
            </a:r>
          </a:p>
        </p:txBody>
      </p:sp>
      <p:sp>
        <p:nvSpPr>
          <p:cNvPr id="3" name="Content Placeholder 2">
            <a:extLst>
              <a:ext uri="{FF2B5EF4-FFF2-40B4-BE49-F238E27FC236}">
                <a16:creationId xmlns:a16="http://schemas.microsoft.com/office/drawing/2014/main" id="{89CD6721-E8FB-D3AD-BF42-21F491B805B5}"/>
              </a:ext>
            </a:extLst>
          </p:cNvPr>
          <p:cNvSpPr>
            <a:spLocks noGrp="1"/>
          </p:cNvSpPr>
          <p:nvPr>
            <p:ph idx="1"/>
          </p:nvPr>
        </p:nvSpPr>
        <p:spPr>
          <a:xfrm>
            <a:off x="283779" y="633248"/>
            <a:ext cx="11708524" cy="5543716"/>
          </a:xfrm>
        </p:spPr>
        <p:txBody>
          <a:bodyPr>
            <a:normAutofit/>
          </a:bodyPr>
          <a:lstStyle/>
          <a:p>
            <a:pPr marL="0" indent="0">
              <a:buNone/>
            </a:pPr>
            <a:r>
              <a:rPr lang="en-US" sz="2000" b="1" dirty="0"/>
              <a:t>Extrinsic Evaluation</a:t>
            </a:r>
          </a:p>
          <a:p>
            <a:r>
              <a:rPr lang="en-US" sz="2000" dirty="0"/>
              <a:t>Extrinsic evaluation is the best way to evaluate the performance of a language model by </a:t>
            </a:r>
            <a:r>
              <a:rPr lang="en-US" sz="2000" b="1" dirty="0"/>
              <a:t>embedding</a:t>
            </a:r>
            <a:r>
              <a:rPr lang="en-US" sz="2000" dirty="0"/>
              <a:t> it in an application and measuring how much the application </a:t>
            </a:r>
            <a:r>
              <a:rPr lang="en-US" sz="2000" b="1" dirty="0"/>
              <a:t>improves</a:t>
            </a:r>
            <a:r>
              <a:rPr lang="en-US" sz="2000" dirty="0"/>
              <a:t>.</a:t>
            </a:r>
          </a:p>
          <a:p>
            <a:pPr>
              <a:buFont typeface="Arial" panose="020B0604020202020204" pitchFamily="34" charset="0"/>
              <a:buChar char="•"/>
            </a:pPr>
            <a:r>
              <a:rPr lang="en-US" sz="2000" dirty="0"/>
              <a:t>It is an </a:t>
            </a:r>
            <a:r>
              <a:rPr lang="en-US" sz="2000" b="1" dirty="0"/>
              <a:t>end-to-end evaluation</a:t>
            </a:r>
            <a:r>
              <a:rPr lang="en-US" sz="2000" dirty="0"/>
              <a:t> where we can understand if a particular improvement in a component is really going to help the task at hand.</a:t>
            </a:r>
          </a:p>
          <a:p>
            <a:pPr>
              <a:buFont typeface="Arial" panose="020B0604020202020204" pitchFamily="34" charset="0"/>
              <a:buChar char="•"/>
            </a:pPr>
            <a:r>
              <a:rPr lang="en-US" sz="2000" dirty="0"/>
              <a:t>Example: For speech recognition, we can </a:t>
            </a:r>
            <a:r>
              <a:rPr lang="en-US" sz="2000" b="1" dirty="0"/>
              <a:t>compare the performance of two language models</a:t>
            </a:r>
            <a:r>
              <a:rPr lang="en-US" sz="2000" dirty="0"/>
              <a:t> by running the speech recognizer twice, once with each language model, and seeing which gives the more accurate transcription.</a:t>
            </a:r>
          </a:p>
          <a:p>
            <a:endParaRPr lang="en-US" dirty="0"/>
          </a:p>
        </p:txBody>
      </p:sp>
      <p:sp>
        <p:nvSpPr>
          <p:cNvPr id="4" name="Footer Placeholder 3">
            <a:extLst>
              <a:ext uri="{FF2B5EF4-FFF2-40B4-BE49-F238E27FC236}">
                <a16:creationId xmlns:a16="http://schemas.microsoft.com/office/drawing/2014/main" id="{9F561FAB-8AF2-741E-92FC-0894E8E81612}"/>
              </a:ext>
            </a:extLst>
          </p:cNvPr>
          <p:cNvSpPr>
            <a:spLocks noGrp="1"/>
          </p:cNvSpPr>
          <p:nvPr>
            <p:ph type="ftr" sz="quarter" idx="11"/>
          </p:nvPr>
        </p:nvSpPr>
        <p:spPr/>
        <p:txBody>
          <a:bodyPr/>
          <a:lstStyle/>
          <a:p>
            <a:r>
              <a:rPr lang="en-US"/>
              <a:t>NLP_Dr.G S BHAVEKAR Ph.D</a:t>
            </a:r>
          </a:p>
        </p:txBody>
      </p:sp>
      <p:pic>
        <p:nvPicPr>
          <p:cNvPr id="6" name="Picture 5">
            <a:extLst>
              <a:ext uri="{FF2B5EF4-FFF2-40B4-BE49-F238E27FC236}">
                <a16:creationId xmlns:a16="http://schemas.microsoft.com/office/drawing/2014/main" id="{B00CAD81-CF0C-DDF3-2139-C46BAB52B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551" y="3429000"/>
            <a:ext cx="11146993" cy="3213537"/>
          </a:xfrm>
          <a:prstGeom prst="rect">
            <a:avLst/>
          </a:prstGeom>
        </p:spPr>
      </p:pic>
    </p:spTree>
    <p:extLst>
      <p:ext uri="{BB962C8B-B14F-4D97-AF65-F5344CB8AC3E}">
        <p14:creationId xmlns:p14="http://schemas.microsoft.com/office/powerpoint/2010/main" val="1345220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7FFA9-126B-018E-8D66-7A6908AC7688}"/>
              </a:ext>
            </a:extLst>
          </p:cNvPr>
          <p:cNvSpPr>
            <a:spLocks noGrp="1"/>
          </p:cNvSpPr>
          <p:nvPr>
            <p:ph idx="1"/>
          </p:nvPr>
        </p:nvSpPr>
        <p:spPr>
          <a:xfrm>
            <a:off x="315309" y="315310"/>
            <a:ext cx="11666483" cy="5861653"/>
          </a:xfrm>
        </p:spPr>
        <p:txBody>
          <a:bodyPr/>
          <a:lstStyle/>
          <a:p>
            <a:pPr marL="0" indent="0">
              <a:buNone/>
            </a:pPr>
            <a:r>
              <a:rPr lang="en-US" sz="2400" b="1" dirty="0">
                <a:solidFill>
                  <a:srgbClr val="FF0000"/>
                </a:solidFill>
              </a:rPr>
              <a:t>Intrinsic Evaluation</a:t>
            </a:r>
          </a:p>
          <a:p>
            <a:pPr marL="0" indent="0">
              <a:buNone/>
            </a:pPr>
            <a:r>
              <a:rPr lang="en-US" sz="2400" dirty="0"/>
              <a:t>We need to take advantage of intrinsic measures because </a:t>
            </a:r>
            <a:r>
              <a:rPr lang="en-US" sz="2400" b="1" dirty="0"/>
              <a:t>running big language models</a:t>
            </a:r>
            <a:r>
              <a:rPr lang="en-US" sz="2400" dirty="0"/>
              <a:t> in NLP systems end-to-end is often very </a:t>
            </a:r>
            <a:r>
              <a:rPr lang="en-US" sz="2400" b="1" dirty="0"/>
              <a:t>expensive</a:t>
            </a:r>
            <a:r>
              <a:rPr lang="en-US" sz="2400" dirty="0"/>
              <a:t>, and it is easier to have a metric that can be used to quickly evaluate potential improvements in a language model.</a:t>
            </a:r>
          </a:p>
          <a:p>
            <a:pPr marL="0" indent="0">
              <a:buNone/>
            </a:pPr>
            <a:r>
              <a:rPr lang="en-US" sz="2400" b="1" dirty="0">
                <a:solidFill>
                  <a:srgbClr val="FF0000"/>
                </a:solidFill>
              </a:rPr>
              <a:t>Perplexity</a:t>
            </a:r>
          </a:p>
          <a:p>
            <a:pPr marL="0" indent="0">
              <a:buNone/>
            </a:pPr>
            <a:r>
              <a:rPr lang="en-US" sz="2400" dirty="0"/>
              <a:t>Perplexity is a very common method to evaluate the language model on some held-out data. It is a measure of </a:t>
            </a:r>
            <a:r>
              <a:rPr lang="en-US" sz="2400" b="1" dirty="0"/>
              <a:t>how well a probability model predicts a sample</a:t>
            </a:r>
            <a:r>
              <a:rPr lang="en-US" sz="2400" dirty="0"/>
              <a:t>.</a:t>
            </a:r>
          </a:p>
          <a:p>
            <a:pPr marL="0" indent="0">
              <a:buNone/>
            </a:pPr>
            <a:r>
              <a:rPr lang="en-US" sz="2400" b="1" dirty="0">
                <a:solidFill>
                  <a:srgbClr val="FF0000"/>
                </a:solidFill>
              </a:rPr>
              <a:t>The Intuition</a:t>
            </a:r>
          </a:p>
          <a:p>
            <a:pPr marL="0" indent="0">
              <a:buNone/>
            </a:pPr>
            <a:r>
              <a:rPr lang="en-US" sz="2400" dirty="0"/>
              <a:t>The basic intuition is that the </a:t>
            </a:r>
            <a:r>
              <a:rPr lang="en-US" sz="2400" b="1" dirty="0"/>
              <a:t>higher the perplexity measure</a:t>
            </a:r>
            <a:r>
              <a:rPr lang="en-US" sz="2400" dirty="0"/>
              <a:t> is, the </a:t>
            </a:r>
            <a:r>
              <a:rPr lang="en-US" sz="2400" b="1" dirty="0"/>
              <a:t>better</a:t>
            </a:r>
            <a:r>
              <a:rPr lang="en-US" sz="2400" dirty="0"/>
              <a:t> the language model is at modeling unseen sentences.</a:t>
            </a:r>
          </a:p>
          <a:p>
            <a:pPr marL="0" indent="0">
              <a:buNone/>
            </a:pPr>
            <a:r>
              <a:rPr lang="en-US" sz="2400" b="1" dirty="0">
                <a:solidFill>
                  <a:srgbClr val="FF0000"/>
                </a:solidFill>
              </a:rPr>
              <a:t>Calculating Perplexity</a:t>
            </a:r>
          </a:p>
          <a:p>
            <a:pPr marL="0" indent="0">
              <a:buNone/>
            </a:pPr>
            <a:r>
              <a:rPr lang="en-US" sz="2400" dirty="0"/>
              <a:t>Perplexity of a probability model like language models in NLP: For a model of an unknown probability distribution, and a proposed probability model, we can evaluate perplexity</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80834E0D-17DE-9A5E-93B8-B09731B8D4CE}"/>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2296405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8241C-A9F8-5B51-D3CB-59AE38D591F6}"/>
              </a:ext>
            </a:extLst>
          </p:cNvPr>
          <p:cNvSpPr>
            <a:spLocks noGrp="1"/>
          </p:cNvSpPr>
          <p:nvPr>
            <p:ph idx="1"/>
          </p:nvPr>
        </p:nvSpPr>
        <p:spPr>
          <a:xfrm>
            <a:off x="210207" y="262759"/>
            <a:ext cx="11143593" cy="5914204"/>
          </a:xfrm>
        </p:spPr>
        <p:txBody>
          <a:bodyPr/>
          <a:lstStyle/>
          <a:p>
            <a:pPr marL="0" indent="0">
              <a:buNone/>
            </a:pPr>
            <a:r>
              <a:rPr lang="en-US" b="1" dirty="0"/>
              <a:t>Entropy</a:t>
            </a:r>
          </a:p>
          <a:p>
            <a:pPr marL="0" indent="0">
              <a:buNone/>
            </a:pPr>
            <a:r>
              <a:rPr lang="en-US" dirty="0"/>
              <a:t>Entropy is a metric that has been used to quantify the randomness of a process in many fields and compare worldwide languages, specifically in </a:t>
            </a:r>
            <a:r>
              <a:rPr lang="en-US" dirty="0">
                <a:solidFill>
                  <a:srgbClr val="FF0000"/>
                </a:solidFill>
              </a:rPr>
              <a:t>computational linguistics.</a:t>
            </a:r>
          </a:p>
          <a:p>
            <a:pPr marL="0" indent="0">
              <a:buNone/>
            </a:pPr>
            <a:endParaRPr lang="en-US" dirty="0"/>
          </a:p>
          <a:p>
            <a:pPr marL="0" indent="0" algn="ctr">
              <a:buNone/>
            </a:pPr>
            <a:r>
              <a:rPr lang="en-US" b="1" dirty="0"/>
              <a:t>Handling Unknown Words</a:t>
            </a:r>
          </a:p>
          <a:p>
            <a:pPr marL="0" indent="0">
              <a:buNone/>
            </a:pPr>
            <a:r>
              <a:rPr lang="en-US" b="1" dirty="0"/>
              <a:t>Tokenizers in Language Models:</a:t>
            </a:r>
            <a:r>
              <a:rPr lang="en-US" dirty="0"/>
              <a:t> Tokenization is the first and important step in any NLP pipeline, especially for language models which break unstructured data and natural language text into chunks of information that can be considered as discrete elements. </a:t>
            </a:r>
          </a:p>
          <a:p>
            <a:pPr marL="0" indent="0">
              <a:buNone/>
            </a:pPr>
            <a:endParaRPr lang="en-US" dirty="0"/>
          </a:p>
        </p:txBody>
      </p:sp>
      <p:sp>
        <p:nvSpPr>
          <p:cNvPr id="4" name="Footer Placeholder 3">
            <a:extLst>
              <a:ext uri="{FF2B5EF4-FFF2-40B4-BE49-F238E27FC236}">
                <a16:creationId xmlns:a16="http://schemas.microsoft.com/office/drawing/2014/main" id="{C01DE324-2548-468F-69B8-C7ADFA5C6534}"/>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1491542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9C4AD-4B9A-092D-9799-8A95919492F9}"/>
              </a:ext>
            </a:extLst>
          </p:cNvPr>
          <p:cNvSpPr>
            <a:spLocks noGrp="1"/>
          </p:cNvSpPr>
          <p:nvPr>
            <p:ph type="title"/>
          </p:nvPr>
        </p:nvSpPr>
        <p:spPr>
          <a:xfrm>
            <a:off x="152400" y="0"/>
            <a:ext cx="11887200" cy="681037"/>
          </a:xfrm>
        </p:spPr>
        <p:txBody>
          <a:bodyPr>
            <a:normAutofit fontScale="90000"/>
          </a:bodyPr>
          <a:lstStyle/>
          <a:p>
            <a:r>
              <a:rPr lang="en-US" b="1" dirty="0"/>
              <a:t>Conclusion</a:t>
            </a:r>
            <a:endParaRPr lang="en-US" dirty="0"/>
          </a:p>
        </p:txBody>
      </p:sp>
      <p:sp>
        <p:nvSpPr>
          <p:cNvPr id="3" name="Content Placeholder 2">
            <a:extLst>
              <a:ext uri="{FF2B5EF4-FFF2-40B4-BE49-F238E27FC236}">
                <a16:creationId xmlns:a16="http://schemas.microsoft.com/office/drawing/2014/main" id="{F91DFA23-2E2C-D7FB-C0BA-BE2BBDADB510}"/>
              </a:ext>
            </a:extLst>
          </p:cNvPr>
          <p:cNvSpPr>
            <a:spLocks noGrp="1"/>
          </p:cNvSpPr>
          <p:nvPr>
            <p:ph idx="1"/>
          </p:nvPr>
        </p:nvSpPr>
        <p:spPr>
          <a:xfrm>
            <a:off x="126124" y="681038"/>
            <a:ext cx="11913476" cy="5495926"/>
          </a:xfrm>
        </p:spPr>
        <p:txBody>
          <a:bodyPr>
            <a:normAutofit/>
          </a:bodyPr>
          <a:lstStyle/>
          <a:p>
            <a:pPr>
              <a:buFont typeface="Arial" panose="020B0604020202020204" pitchFamily="34" charset="0"/>
              <a:buChar char="•"/>
            </a:pPr>
            <a:r>
              <a:rPr lang="en-US" dirty="0">
                <a:solidFill>
                  <a:srgbClr val="FF0000"/>
                </a:solidFill>
              </a:rPr>
              <a:t>Intrinsic evaluation and extrinsic evaluation are two methods to evaluate the performance of language models in NLP.</a:t>
            </a:r>
          </a:p>
          <a:p>
            <a:pPr>
              <a:buFont typeface="Arial" panose="020B0604020202020204" pitchFamily="34" charset="0"/>
              <a:buChar char="•"/>
            </a:pPr>
            <a:r>
              <a:rPr lang="en-US" dirty="0">
                <a:solidFill>
                  <a:schemeClr val="accent2">
                    <a:lumMod val="75000"/>
                  </a:schemeClr>
                </a:solidFill>
              </a:rPr>
              <a:t>Intrinsic evaluation captures how well the model captures what it is supposed to capture on test sets from the corpus</a:t>
            </a:r>
            <a:r>
              <a:rPr lang="en-US" dirty="0"/>
              <a:t>.</a:t>
            </a:r>
          </a:p>
          <a:p>
            <a:pPr>
              <a:buFont typeface="Arial" panose="020B0604020202020204" pitchFamily="34" charset="0"/>
              <a:buChar char="•"/>
            </a:pPr>
            <a:r>
              <a:rPr lang="en-US" dirty="0">
                <a:solidFill>
                  <a:schemeClr val="accent5">
                    <a:lumMod val="75000"/>
                  </a:schemeClr>
                </a:solidFill>
              </a:rPr>
              <a:t>Extrinsic evaluation is also called task-based evaluation and captures how useful the model is in a particular task that is used in downstream applications</a:t>
            </a:r>
            <a:r>
              <a:rPr lang="en-US" dirty="0"/>
              <a:t>.</a:t>
            </a:r>
          </a:p>
          <a:p>
            <a:pPr>
              <a:buFont typeface="Arial" panose="020B0604020202020204" pitchFamily="34" charset="0"/>
              <a:buChar char="•"/>
            </a:pPr>
            <a:r>
              <a:rPr lang="en-US" b="1" dirty="0">
                <a:solidFill>
                  <a:srgbClr val="FF0000"/>
                </a:solidFill>
              </a:rPr>
              <a:t>Entropy, Cross entropy, and Perplexity are common metrics for evaluating the performance of language models in NLP.</a:t>
            </a:r>
          </a:p>
          <a:p>
            <a:pPr>
              <a:buFont typeface="Arial" panose="020B0604020202020204" pitchFamily="34" charset="0"/>
              <a:buChar char="•"/>
            </a:pPr>
            <a:r>
              <a:rPr lang="en-US" dirty="0">
                <a:highlight>
                  <a:srgbClr val="FF00FF"/>
                </a:highlight>
              </a:rPr>
              <a:t>Words not seen while training a language model are out of vocabulary words and can be handled using custom tokens, character level embeddings, and sub-word tokenization techniques.</a:t>
            </a:r>
          </a:p>
          <a:p>
            <a:endParaRPr lang="en-US" dirty="0"/>
          </a:p>
        </p:txBody>
      </p:sp>
      <p:sp>
        <p:nvSpPr>
          <p:cNvPr id="4" name="Footer Placeholder 3">
            <a:extLst>
              <a:ext uri="{FF2B5EF4-FFF2-40B4-BE49-F238E27FC236}">
                <a16:creationId xmlns:a16="http://schemas.microsoft.com/office/drawing/2014/main" id="{576C296E-2C8F-030E-F871-61ADB70334AC}"/>
              </a:ext>
            </a:extLst>
          </p:cNvPr>
          <p:cNvSpPr>
            <a:spLocks noGrp="1"/>
          </p:cNvSpPr>
          <p:nvPr>
            <p:ph type="ftr" sz="quarter" idx="11"/>
          </p:nvPr>
        </p:nvSpPr>
        <p:spPr/>
        <p:txBody>
          <a:bodyPr/>
          <a:lstStyle/>
          <a:p>
            <a:r>
              <a:rPr lang="en-US"/>
              <a:t>NLP_Dr.G S BHAVEKAR Ph.D</a:t>
            </a:r>
          </a:p>
        </p:txBody>
      </p:sp>
    </p:spTree>
    <p:extLst>
      <p:ext uri="{BB962C8B-B14F-4D97-AF65-F5344CB8AC3E}">
        <p14:creationId xmlns:p14="http://schemas.microsoft.com/office/powerpoint/2010/main" val="3543111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TotalTime>
  <Words>3866</Words>
  <Application>Microsoft Office PowerPoint</Application>
  <PresentationFormat>Widescreen</PresentationFormat>
  <Paragraphs>218</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Times New Roman</vt:lpstr>
      <vt:lpstr>Office Theme</vt:lpstr>
      <vt:lpstr>PowerPoint Presentation</vt:lpstr>
      <vt:lpstr>Unit 2: Language Models and Vector Semantics </vt:lpstr>
      <vt:lpstr>PowerPoint Presentation</vt:lpstr>
      <vt:lpstr>PowerPoint Presentation</vt:lpstr>
      <vt:lpstr>PowerPoint Presentation</vt:lpstr>
      <vt:lpstr>Language model evaluation</vt:lpstr>
      <vt:lpstr>PowerPoint Presentation</vt:lpstr>
      <vt:lpstr>PowerPoint Presentation</vt:lpstr>
      <vt:lpstr>Conclusion</vt:lpstr>
      <vt:lpstr>PowerPoint Presentation</vt:lpstr>
      <vt:lpstr>PowerPoint Presentation</vt:lpstr>
      <vt:lpstr>PowerPoint Presentation</vt:lpstr>
      <vt:lpstr>PowerPoint Presentation</vt:lpstr>
      <vt:lpstr>PowerPoint Presentation</vt:lpstr>
      <vt:lpstr>Information retrieval</vt:lpstr>
      <vt:lpstr>PowerPoint Presentation</vt:lpstr>
      <vt:lpstr>PowerPoint Presentation</vt:lpstr>
      <vt:lpstr>PowerPoint Presentation</vt:lpstr>
      <vt:lpstr>PowerPoint Presentation</vt:lpstr>
      <vt:lpstr>Types of IR Model </vt:lpstr>
      <vt:lpstr>The Boolean model can be defined as −</vt:lpstr>
      <vt:lpstr>PowerPoint Presentation</vt:lpstr>
      <vt:lpstr>Vector Space Model </vt:lpstr>
      <vt:lpstr>Definition</vt:lpstr>
      <vt:lpstr>Application</vt:lpstr>
      <vt:lpstr>Vector Space Representation with Query and Document </vt:lpstr>
      <vt:lpstr>PowerPoint Presentation</vt:lpstr>
      <vt:lpstr>PowerPoint Presentation</vt:lpstr>
      <vt:lpstr>PowerPoint Presentation</vt:lpstr>
      <vt:lpstr>PowerPoint Presentation</vt:lpstr>
      <vt:lpstr>Term Frequency-Inverse Document Frequency</vt:lpstr>
      <vt:lpstr>Smoothing in NLP </vt:lpstr>
      <vt:lpstr>Types of Smoothing in NLP </vt:lpstr>
      <vt:lpstr>What is the relevance ranking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PMI</vt:lpstr>
      <vt:lpstr>What is Pointwise mutual information?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3: Sequence Labeling </vt:lpstr>
      <vt:lpstr>Unit 4: Text Classification and Sentiment Analysis </vt:lpstr>
      <vt:lpstr>Unit 5: Deep Learning for NLP Applications </vt:lpstr>
      <vt:lpstr>4. Perform Lemmatization and Stemming. Identify parts-of Speech using Penn Treebank tag 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Girish</cp:lastModifiedBy>
  <cp:revision>80</cp:revision>
  <dcterms:created xsi:type="dcterms:W3CDTF">2023-08-09T07:09:06Z</dcterms:created>
  <dcterms:modified xsi:type="dcterms:W3CDTF">2023-10-06T06:02:16Z</dcterms:modified>
</cp:coreProperties>
</file>