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4" r:id="rId8"/>
    <p:sldId id="263" r:id="rId9"/>
    <p:sldId id="266" r:id="rId10"/>
    <p:sldId id="265" r:id="rId11"/>
    <p:sldId id="268" r:id="rId12"/>
    <p:sldId id="267" r:id="rId13"/>
    <p:sldId id="270" r:id="rId14"/>
    <p:sldId id="269" r:id="rId15"/>
    <p:sldId id="271" r:id="rId16"/>
    <p:sldId id="272" r:id="rId17"/>
    <p:sldId id="273" r:id="rId18"/>
    <p:sldId id="274" r:id="rId19"/>
    <p:sldId id="275" r:id="rId20"/>
    <p:sldId id="276" r:id="rId21"/>
    <p:sldId id="277" r:id="rId22"/>
    <p:sldId id="278" r:id="rId23"/>
    <p:sldId id="279" r:id="rId24"/>
    <p:sldId id="284" r:id="rId25"/>
    <p:sldId id="285" r:id="rId26"/>
    <p:sldId id="281" r:id="rId27"/>
    <p:sldId id="280" r:id="rId28"/>
    <p:sldId id="282" r:id="rId29"/>
    <p:sldId id="283"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2F7E7-6047-4A9A-B48F-631FF63E1461}" type="datetimeFigureOut">
              <a:rPr lang="en-US" smtClean="0"/>
              <a:t>9/7/2023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A74D5-6505-4F27-BCAD-9B52B0631387}" type="slidenum">
              <a:rPr lang="en-US" smtClean="0"/>
              <a:t>‹#›</a:t>
            </a:fld>
            <a:endParaRPr lang="en-US"/>
          </a:p>
        </p:txBody>
      </p:sp>
    </p:spTree>
    <p:extLst>
      <p:ext uri="{BB962C8B-B14F-4D97-AF65-F5344CB8AC3E}">
        <p14:creationId xmlns:p14="http://schemas.microsoft.com/office/powerpoint/2010/main" val="24375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A74D5-6505-4F27-BCAD-9B52B0631387}" type="slidenum">
              <a:rPr lang="en-US" smtClean="0"/>
              <a:t>25</a:t>
            </a:fld>
            <a:endParaRPr lang="en-US"/>
          </a:p>
        </p:txBody>
      </p:sp>
    </p:spTree>
    <p:extLst>
      <p:ext uri="{BB962C8B-B14F-4D97-AF65-F5344CB8AC3E}">
        <p14:creationId xmlns:p14="http://schemas.microsoft.com/office/powerpoint/2010/main" val="117430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9/7/2023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9/7/2023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9/7/2023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9/7/2023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9/7/2023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9/7/2023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9/7/2023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9/7/2023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9/7/2023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9/7/2023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9/7/2023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9/7/2023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htmldog.com/guides/css/advanced/colo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rowserstack.com/guide/audio-video-testing-on-real-device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htmldog.com/guides/css/beginner/color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cssref/pr_charset_rule.php"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thoughtco.com/css-initial-caps-346621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browserstack.com/docs/automate/javascript-test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browserstack.com/docs/app-live/location-testing/geolocation-test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browserstack.com/screen-resolution-testing" TargetMode="External"/><Relationship Id="rId2" Type="http://schemas.openxmlformats.org/officeDocument/2006/relationships/hyperlink" Target="https://www.browserstack.com/guide/how-to-make-images-responsiv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697"/>
            <a:ext cx="8750206" cy="6370975"/>
          </a:xfrm>
          <a:prstGeom prst="rect">
            <a:avLst/>
          </a:prstGeom>
          <a:noFill/>
        </p:spPr>
        <p:txBody>
          <a:bodyPr wrap="square" rtlCol="0">
            <a:spAutoFit/>
          </a:bodyPr>
          <a:lstStyle/>
          <a:p>
            <a:r>
              <a:rPr lang="en-US" sz="2400" b="1" dirty="0">
                <a:solidFill>
                  <a:srgbClr val="FFFF00"/>
                </a:solidFill>
              </a:rPr>
              <a:t>Unit 01: Full Stack Fundamentals	</a:t>
            </a:r>
            <a:r>
              <a:rPr lang="en-US" sz="2400" dirty="0">
                <a:solidFill>
                  <a:srgbClr val="FFFF00"/>
                </a:solidFill>
              </a:rPr>
              <a:t>	</a:t>
            </a:r>
            <a:r>
              <a:rPr lang="en-US" sz="2400" dirty="0" smtClean="0">
                <a:solidFill>
                  <a:srgbClr val="FFFF00"/>
                </a:solidFill>
              </a:rPr>
              <a:t>           [</a:t>
            </a:r>
            <a:r>
              <a:rPr lang="en-US" sz="2400" dirty="0">
                <a:solidFill>
                  <a:srgbClr val="FFFF00"/>
                </a:solidFill>
              </a:rPr>
              <a:t>6 </a:t>
            </a:r>
            <a:r>
              <a:rPr lang="en-US" sz="2400" dirty="0" smtClean="0">
                <a:solidFill>
                  <a:srgbClr val="FFFF00"/>
                </a:solidFill>
              </a:rPr>
              <a:t>Hours</a:t>
            </a:r>
            <a:r>
              <a:rPr lang="en-US" sz="2400" dirty="0">
                <a:solidFill>
                  <a:srgbClr val="FFFF00"/>
                </a:solidFill>
              </a:rPr>
              <a:t>]</a:t>
            </a:r>
          </a:p>
          <a:p>
            <a:r>
              <a:rPr lang="en-US" sz="3200" dirty="0"/>
              <a:t>HTML, Basic, HTML5 </a:t>
            </a:r>
            <a:r>
              <a:rPr lang="en-US" sz="3200" dirty="0" err="1"/>
              <a:t>Doctype</a:t>
            </a:r>
            <a:r>
              <a:rPr lang="en-US" sz="3200" dirty="0"/>
              <a:t>, Some New HTML5 Elements, HTML5 advance feature Canvas Elements, </a:t>
            </a:r>
            <a:r>
              <a:rPr lang="en-US" sz="3200" dirty="0" err="1"/>
              <a:t>Geolocation</a:t>
            </a:r>
            <a:r>
              <a:rPr lang="en-US" sz="3200" dirty="0"/>
              <a:t> API, Responsive Images, Audio and Video Support, Header And Footer, Allow spell check and editable areas, Adding audio, Drag &amp; drop.</a:t>
            </a:r>
          </a:p>
          <a:p>
            <a:r>
              <a:rPr lang="en-US" sz="3200" dirty="0"/>
              <a:t>CSS </a:t>
            </a:r>
            <a:r>
              <a:rPr lang="en-US" sz="3200" dirty="0" smtClean="0"/>
              <a:t>Advanced :</a:t>
            </a:r>
            <a:r>
              <a:rPr lang="en-US" sz="3200" dirty="0"/>
              <a:t> : </a:t>
            </a:r>
            <a:r>
              <a:rPr lang="en-US" sz="3200" dirty="0">
                <a:hlinkClick r:id="rId2"/>
              </a:rPr>
              <a:t>Advanced </a:t>
            </a:r>
            <a:r>
              <a:rPr lang="en-US" sz="3200" dirty="0" smtClean="0">
                <a:hlinkClick r:id="rId2"/>
              </a:rPr>
              <a:t>Colors</a:t>
            </a:r>
            <a:r>
              <a:rPr lang="en-US" sz="3200" dirty="0" smtClean="0"/>
              <a:t> </a:t>
            </a:r>
            <a:r>
              <a:rPr lang="en-US" sz="3200" dirty="0"/>
              <a:t>Alpha transparency, At-Rules: Importing style sheets, styles for different media types, specifying the character set of a </a:t>
            </a:r>
            <a:r>
              <a:rPr lang="en-US" sz="3200" dirty="0" smtClean="0"/>
              <a:t>style sheet </a:t>
            </a:r>
            <a:r>
              <a:rPr lang="en-US" sz="3200" dirty="0"/>
              <a:t>and embedded fonts, CSS3: also known as Cascading Style Sheets Level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7504" y="188640"/>
            <a:ext cx="8928992" cy="6463308"/>
          </a:xfrm>
          <a:prstGeom prst="rect">
            <a:avLst/>
          </a:prstGeom>
          <a:noFill/>
        </p:spPr>
        <p:txBody>
          <a:bodyPr wrap="square" rtlCol="0">
            <a:spAutoFit/>
          </a:bodyPr>
          <a:lstStyle/>
          <a:p>
            <a:r>
              <a:rPr lang="en-US" b="1" dirty="0" smtClean="0">
                <a:solidFill>
                  <a:srgbClr val="FF0000"/>
                </a:solidFill>
              </a:rPr>
              <a:t>-Audio </a:t>
            </a:r>
            <a:r>
              <a:rPr lang="en-US" b="1" dirty="0">
                <a:solidFill>
                  <a:srgbClr val="FF0000"/>
                </a:solidFill>
              </a:rPr>
              <a:t>and Video </a:t>
            </a:r>
            <a:r>
              <a:rPr lang="en-US" b="1" dirty="0" smtClean="0">
                <a:solidFill>
                  <a:srgbClr val="FF0000"/>
                </a:solidFill>
              </a:rPr>
              <a:t>Support:</a:t>
            </a:r>
            <a:endParaRPr lang="en-US" dirty="0">
              <a:solidFill>
                <a:srgbClr val="FF0000"/>
              </a:solidFill>
            </a:endParaRPr>
          </a:p>
          <a:p>
            <a:r>
              <a:rPr lang="en-US" dirty="0" smtClean="0"/>
              <a:t>-One </a:t>
            </a:r>
            <a:r>
              <a:rPr lang="en-US" dirty="0"/>
              <a:t>of the many HTML 5 features is the support for </a:t>
            </a:r>
            <a:r>
              <a:rPr lang="en-US" u="sng" dirty="0">
                <a:hlinkClick r:id="rId2" tooltip="How to perform Audio / Video Testing on Real Devices"/>
              </a:rPr>
              <a:t>audio and video</a:t>
            </a:r>
            <a:r>
              <a:rPr lang="en-US" dirty="0"/>
              <a:t>. </a:t>
            </a:r>
            <a:endParaRPr lang="en-US" dirty="0" smtClean="0"/>
          </a:p>
          <a:p>
            <a:r>
              <a:rPr lang="en-US" dirty="0"/>
              <a:t>-</a:t>
            </a:r>
            <a:r>
              <a:rPr lang="en-US" dirty="0" smtClean="0"/>
              <a:t>It </a:t>
            </a:r>
            <a:r>
              <a:rPr lang="en-US" dirty="0"/>
              <a:t>has reduced the hassle of relying upon third-party services such as Adobe Flash player. </a:t>
            </a:r>
            <a:r>
              <a:rPr lang="en-US" dirty="0" smtClean="0"/>
              <a:t>-To </a:t>
            </a:r>
            <a:r>
              <a:rPr lang="en-US" dirty="0"/>
              <a:t>embed Audio and Video into your HTML document, you may use the following two tags, </a:t>
            </a:r>
            <a:r>
              <a:rPr lang="en-US" b="1" dirty="0"/>
              <a:t>&lt;audio&gt;</a:t>
            </a:r>
            <a:r>
              <a:rPr lang="en-US" dirty="0"/>
              <a:t> and </a:t>
            </a:r>
            <a:r>
              <a:rPr lang="en-US" b="1" dirty="0"/>
              <a:t>&lt;video&gt;</a:t>
            </a:r>
            <a:r>
              <a:rPr lang="en-US" dirty="0"/>
              <a:t> tags. </a:t>
            </a:r>
          </a:p>
          <a:p>
            <a:r>
              <a:rPr lang="en-US" dirty="0" smtClean="0"/>
              <a:t>-These </a:t>
            </a:r>
            <a:r>
              <a:rPr lang="en-US" dirty="0"/>
              <a:t>two tags are launched with the release of HTML 5 and support a numerous range of attributes such as height, width, and more that offers developers to leverage the customization of HTML documents. </a:t>
            </a:r>
            <a:endParaRPr lang="en-US" dirty="0" smtClean="0"/>
          </a:p>
          <a:p>
            <a:r>
              <a:rPr lang="en-US" dirty="0" smtClean="0"/>
              <a:t>-Now </a:t>
            </a:r>
            <a:r>
              <a:rPr lang="en-US" dirty="0"/>
              <a:t>let’s take an example and add audio and video using these </a:t>
            </a:r>
            <a:r>
              <a:rPr lang="en-US" dirty="0" smtClean="0"/>
              <a:t>tags:</a:t>
            </a:r>
          </a:p>
          <a:p>
            <a:r>
              <a:rPr lang="en-US" dirty="0" smtClean="0"/>
              <a:t>	&lt;!</a:t>
            </a:r>
            <a:r>
              <a:rPr lang="en-US" dirty="0"/>
              <a:t>DOCTYPE html&gt;</a:t>
            </a:r>
          </a:p>
          <a:p>
            <a:r>
              <a:rPr lang="en-US" dirty="0" smtClean="0"/>
              <a:t>      &lt;</a:t>
            </a:r>
            <a:r>
              <a:rPr lang="en-US" dirty="0"/>
              <a:t>html </a:t>
            </a:r>
            <a:r>
              <a:rPr lang="en-US" dirty="0" err="1"/>
              <a:t>lang</a:t>
            </a:r>
            <a:r>
              <a:rPr lang="en-US" dirty="0"/>
              <a:t>="en"&gt;</a:t>
            </a:r>
          </a:p>
          <a:p>
            <a:r>
              <a:rPr lang="en-US" dirty="0" smtClean="0"/>
              <a:t>	&lt;</a:t>
            </a:r>
            <a:r>
              <a:rPr lang="en-US" dirty="0"/>
              <a:t>head&gt;</a:t>
            </a:r>
          </a:p>
          <a:p>
            <a:r>
              <a:rPr lang="en-US" dirty="0" smtClean="0"/>
              <a:t>	&lt;</a:t>
            </a:r>
            <a:r>
              <a:rPr lang="en-US" dirty="0"/>
              <a:t>title&gt;HTML5&lt;/title&gt;</a:t>
            </a:r>
          </a:p>
          <a:p>
            <a:r>
              <a:rPr lang="en-US" dirty="0" smtClean="0"/>
              <a:t>	&lt;/</a:t>
            </a:r>
            <a:r>
              <a:rPr lang="en-US" dirty="0"/>
              <a:t>head</a:t>
            </a:r>
            <a:r>
              <a:rPr lang="en-US" dirty="0" smtClean="0"/>
              <a:t>&gt;  &lt;</a:t>
            </a:r>
            <a:r>
              <a:rPr lang="en-US" dirty="0"/>
              <a:t>body&gt;</a:t>
            </a:r>
          </a:p>
          <a:p>
            <a:r>
              <a:rPr lang="en-US" dirty="0" smtClean="0"/>
              <a:t>	&lt;!-- </a:t>
            </a:r>
            <a:r>
              <a:rPr lang="en-US" dirty="0"/>
              <a:t>Code to setup video --&gt;</a:t>
            </a:r>
          </a:p>
          <a:p>
            <a:r>
              <a:rPr lang="en-US" dirty="0" smtClean="0"/>
              <a:t>	&lt;</a:t>
            </a:r>
            <a:r>
              <a:rPr lang="en-US" dirty="0"/>
              <a:t>video width = "300" height = "200" controls </a:t>
            </a:r>
            <a:r>
              <a:rPr lang="en-US" dirty="0" err="1"/>
              <a:t>autoplay</a:t>
            </a:r>
            <a:r>
              <a:rPr lang="en-US" dirty="0"/>
              <a:t>&gt;</a:t>
            </a:r>
          </a:p>
          <a:p>
            <a:r>
              <a:rPr lang="en-US" dirty="0" smtClean="0"/>
              <a:t>	&lt;</a:t>
            </a:r>
            <a:r>
              <a:rPr lang="en-US" dirty="0"/>
              <a:t>source </a:t>
            </a:r>
            <a:r>
              <a:rPr lang="en-US" dirty="0" err="1"/>
              <a:t>src</a:t>
            </a:r>
            <a:r>
              <a:rPr lang="en-US" dirty="0"/>
              <a:t> = "./dog.mp4" type ="video/mp4" /&gt;</a:t>
            </a:r>
          </a:p>
          <a:p>
            <a:r>
              <a:rPr lang="en-US" dirty="0" smtClean="0"/>
              <a:t>	&lt;/</a:t>
            </a:r>
            <a:r>
              <a:rPr lang="en-US" dirty="0"/>
              <a:t>video&gt;</a:t>
            </a:r>
          </a:p>
          <a:p>
            <a:r>
              <a:rPr lang="en-US" dirty="0" smtClean="0"/>
              <a:t>	&lt;!-- </a:t>
            </a:r>
            <a:r>
              <a:rPr lang="en-US" dirty="0"/>
              <a:t>Code to setup audio --&gt;</a:t>
            </a:r>
          </a:p>
          <a:p>
            <a:r>
              <a:rPr lang="en-US" dirty="0" smtClean="0"/>
              <a:t>	&lt;</a:t>
            </a:r>
            <a:r>
              <a:rPr lang="en-US" dirty="0"/>
              <a:t>audio controls&gt;</a:t>
            </a:r>
          </a:p>
          <a:p>
            <a:r>
              <a:rPr lang="en-US" dirty="0" smtClean="0"/>
              <a:t>	&lt;</a:t>
            </a:r>
            <a:r>
              <a:rPr lang="en-US" dirty="0"/>
              <a:t>source </a:t>
            </a:r>
            <a:r>
              <a:rPr lang="en-US" dirty="0" err="1"/>
              <a:t>src</a:t>
            </a:r>
            <a:r>
              <a:rPr lang="en-US" dirty="0"/>
              <a:t>="dog.mp3" type="audio/mp3"&gt;</a:t>
            </a:r>
          </a:p>
          <a:p>
            <a:r>
              <a:rPr lang="en-US" dirty="0" smtClean="0"/>
              <a:t>	&lt;/</a:t>
            </a:r>
            <a:r>
              <a:rPr lang="en-US" dirty="0"/>
              <a:t>audio</a:t>
            </a:r>
            <a:r>
              <a:rPr lang="en-US" dirty="0" smtClean="0"/>
              <a:t>&gt;    &lt;/</a:t>
            </a:r>
            <a:r>
              <a:rPr lang="en-US" dirty="0"/>
              <a:t>body&gt;</a:t>
            </a:r>
          </a:p>
          <a:p>
            <a:r>
              <a:rPr lang="en-US" dirty="0" smtClean="0"/>
              <a:t>     &lt;/</a:t>
            </a:r>
            <a:r>
              <a:rPr lang="en-US" dirty="0"/>
              <a:t>html&gt;</a:t>
            </a:r>
          </a:p>
        </p:txBody>
      </p:sp>
    </p:spTree>
    <p:extLst>
      <p:ext uri="{BB962C8B-B14F-4D97-AF65-F5344CB8AC3E}">
        <p14:creationId xmlns:p14="http://schemas.microsoft.com/office/powerpoint/2010/main" val="3506302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323528" y="332656"/>
            <a:ext cx="8208912" cy="5632311"/>
          </a:xfrm>
          <a:prstGeom prst="rect">
            <a:avLst/>
          </a:prstGeom>
          <a:noFill/>
        </p:spPr>
        <p:txBody>
          <a:bodyPr wrap="square" rtlCol="0">
            <a:spAutoFit/>
          </a:bodyPr>
          <a:lstStyle/>
          <a:p>
            <a:r>
              <a:rPr lang="en-US" dirty="0">
                <a:solidFill>
                  <a:srgbClr val="FF0000"/>
                </a:solidFill>
              </a:rPr>
              <a:t>Header and Footer:</a:t>
            </a:r>
          </a:p>
          <a:p>
            <a:r>
              <a:rPr lang="en-US" dirty="0"/>
              <a:t>     </a:t>
            </a:r>
            <a:r>
              <a:rPr lang="en-US" dirty="0" smtClean="0"/>
              <a:t>-With </a:t>
            </a:r>
            <a:r>
              <a:rPr lang="en-US" dirty="0"/>
              <a:t>these new tags, there is no longer a need to identify the two elements with a &lt;div&gt; tag</a:t>
            </a:r>
            <a:r>
              <a:rPr lang="en-US" dirty="0" smtClean="0"/>
              <a:t>.</a:t>
            </a:r>
          </a:p>
          <a:p>
            <a:r>
              <a:rPr lang="en-US" dirty="0" smtClean="0"/>
              <a:t>- </a:t>
            </a:r>
            <a:r>
              <a:rPr lang="en-US" dirty="0"/>
              <a:t>Footer is placed at the end of the web page while Header is placed at the start of the web page. By using &lt;header&gt; and &lt;footer&gt; HTML5 elements, the browser will know what to load first and what to load later. </a:t>
            </a:r>
          </a:p>
          <a:p>
            <a:endParaRPr lang="en-US" dirty="0"/>
          </a:p>
          <a:p>
            <a:r>
              <a:rPr lang="en-US" dirty="0">
                <a:solidFill>
                  <a:srgbClr val="FF0000"/>
                </a:solidFill>
              </a:rPr>
              <a:t>The header can contain-</a:t>
            </a:r>
          </a:p>
          <a:p>
            <a:endParaRPr lang="en-US" dirty="0"/>
          </a:p>
          <a:p>
            <a:r>
              <a:rPr lang="en-US" dirty="0"/>
              <a:t>One or more heading elements (&lt;h1&gt; – &lt;h6&gt;)</a:t>
            </a:r>
          </a:p>
          <a:p>
            <a:r>
              <a:rPr lang="en-US" dirty="0"/>
              <a:t>Logo or icon</a:t>
            </a:r>
          </a:p>
          <a:p>
            <a:r>
              <a:rPr lang="en-US" dirty="0"/>
              <a:t>Authorship information</a:t>
            </a:r>
          </a:p>
          <a:p>
            <a:endParaRPr lang="en-US" dirty="0" smtClean="0"/>
          </a:p>
          <a:p>
            <a:r>
              <a:rPr lang="en-US" dirty="0" smtClean="0">
                <a:solidFill>
                  <a:srgbClr val="FF0000"/>
                </a:solidFill>
              </a:rPr>
              <a:t>Footer </a:t>
            </a:r>
            <a:r>
              <a:rPr lang="en-US" dirty="0">
                <a:solidFill>
                  <a:srgbClr val="FF0000"/>
                </a:solidFill>
              </a:rPr>
              <a:t>can contain-</a:t>
            </a:r>
          </a:p>
          <a:p>
            <a:endParaRPr lang="en-US" dirty="0"/>
          </a:p>
          <a:p>
            <a:r>
              <a:rPr lang="en-US" dirty="0"/>
              <a:t>Authorship information</a:t>
            </a:r>
          </a:p>
          <a:p>
            <a:r>
              <a:rPr lang="en-US" dirty="0"/>
              <a:t>Copyright information</a:t>
            </a:r>
          </a:p>
          <a:p>
            <a:r>
              <a:rPr lang="en-US" dirty="0"/>
              <a:t>Contact information</a:t>
            </a:r>
          </a:p>
          <a:p>
            <a:r>
              <a:rPr lang="en-US" dirty="0"/>
              <a:t>Back to top links</a:t>
            </a:r>
          </a:p>
          <a:p>
            <a:r>
              <a:rPr lang="en-US" dirty="0"/>
              <a:t>They both have the same default CSS property as a display block.</a:t>
            </a:r>
          </a:p>
        </p:txBody>
      </p:sp>
    </p:spTree>
    <p:extLst>
      <p:ext uri="{BB962C8B-B14F-4D97-AF65-F5344CB8AC3E}">
        <p14:creationId xmlns:p14="http://schemas.microsoft.com/office/powerpoint/2010/main" val="3776312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332883"/>
            <a:ext cx="8712968" cy="6555641"/>
          </a:xfrm>
          <a:prstGeom prst="rect">
            <a:avLst/>
          </a:prstGeom>
          <a:noFill/>
        </p:spPr>
        <p:txBody>
          <a:bodyPr wrap="square" rtlCol="0">
            <a:spAutoFit/>
          </a:bodyPr>
          <a:lstStyle/>
          <a:p>
            <a:r>
              <a:rPr lang="en-US" sz="2100" b="1" dirty="0">
                <a:solidFill>
                  <a:srgbClr val="FF0000"/>
                </a:solidFill>
              </a:rPr>
              <a:t>Allow spell check and editable </a:t>
            </a:r>
            <a:r>
              <a:rPr lang="en-US" sz="2100" b="1" dirty="0" smtClean="0">
                <a:solidFill>
                  <a:srgbClr val="FF0000"/>
                </a:solidFill>
              </a:rPr>
              <a:t>area:</a:t>
            </a:r>
            <a:endParaRPr lang="en-US" sz="2100" b="1" dirty="0">
              <a:solidFill>
                <a:srgbClr val="FF0000"/>
              </a:solidFill>
            </a:endParaRPr>
          </a:p>
          <a:p>
            <a:r>
              <a:rPr lang="en-US" sz="2100" dirty="0" smtClean="0"/>
              <a:t>- The </a:t>
            </a:r>
            <a:r>
              <a:rPr lang="en-US" sz="2100" dirty="0"/>
              <a:t>Spell Check feature in HTML is used to detect grammatical or spelling mistakes in the text fields.</a:t>
            </a:r>
          </a:p>
          <a:p>
            <a:pPr marL="285750" indent="-285750">
              <a:buFontTx/>
              <a:buChar char="-"/>
            </a:pPr>
            <a:r>
              <a:rPr lang="en-US" sz="2100" dirty="0" smtClean="0"/>
              <a:t>The </a:t>
            </a:r>
            <a:r>
              <a:rPr lang="en-US" sz="2100" dirty="0"/>
              <a:t>Spell Check feature can be applied to HTML forms using the spellcheck attribute. The spellcheck attribute is an enumerated attribute which defines whether the HTML element will be checked for errors or not</a:t>
            </a:r>
            <a:r>
              <a:rPr lang="en-US" sz="2100" dirty="0" smtClean="0"/>
              <a:t>.</a:t>
            </a:r>
          </a:p>
          <a:p>
            <a:pPr marL="285750" indent="-285750">
              <a:buFontTx/>
              <a:buChar char="-"/>
            </a:pPr>
            <a:r>
              <a:rPr lang="en-US" sz="2100" dirty="0" smtClean="0"/>
              <a:t>It </a:t>
            </a:r>
            <a:r>
              <a:rPr lang="en-US" sz="2100" dirty="0"/>
              <a:t>can be used with “input” and “</a:t>
            </a:r>
            <a:r>
              <a:rPr lang="en-US" sz="2100" dirty="0" err="1"/>
              <a:t>textarea</a:t>
            </a:r>
            <a:r>
              <a:rPr lang="en-US" sz="2100" dirty="0"/>
              <a:t>” fields in </a:t>
            </a:r>
            <a:r>
              <a:rPr lang="en-US" sz="2100" dirty="0" smtClean="0"/>
              <a:t>HTML.</a:t>
            </a:r>
          </a:p>
          <a:p>
            <a:pPr marL="285750" indent="-285750">
              <a:buFontTx/>
              <a:buChar char="-"/>
            </a:pPr>
            <a:r>
              <a:rPr lang="en-US" sz="2100" dirty="0"/>
              <a:t>Syntax for spellcheck attribute in an input field in html:  </a:t>
            </a:r>
          </a:p>
          <a:p>
            <a:pPr lvl="0"/>
            <a:r>
              <a:rPr lang="en-US" sz="2100" dirty="0"/>
              <a:t>	&lt;input type="text" spellcheck="value" &gt;</a:t>
            </a:r>
          </a:p>
          <a:p>
            <a:pPr lvl="0"/>
            <a:r>
              <a:rPr lang="en-US" sz="2100" dirty="0"/>
              <a:t>-Syntax for spellcheck in a </a:t>
            </a:r>
            <a:r>
              <a:rPr lang="en-US" sz="2100" dirty="0" err="1"/>
              <a:t>textarea</a:t>
            </a:r>
            <a:r>
              <a:rPr lang="en-US" sz="2100" dirty="0"/>
              <a:t> field in html: </a:t>
            </a:r>
          </a:p>
          <a:p>
            <a:r>
              <a:rPr lang="en-US" sz="2100" dirty="0"/>
              <a:t>	&lt;</a:t>
            </a:r>
            <a:r>
              <a:rPr lang="en-US" sz="2100" dirty="0" err="1"/>
              <a:t>textarea</a:t>
            </a:r>
            <a:r>
              <a:rPr lang="en-US" sz="2100" dirty="0"/>
              <a:t> type="text" spellcheck="value"&gt;&lt;/</a:t>
            </a:r>
            <a:r>
              <a:rPr lang="en-US" sz="2100" dirty="0" err="1"/>
              <a:t>textarea</a:t>
            </a:r>
            <a:r>
              <a:rPr lang="en-US" sz="2100" dirty="0"/>
              <a:t>&gt; </a:t>
            </a:r>
          </a:p>
          <a:p>
            <a:pPr fontAlgn="base"/>
            <a:r>
              <a:rPr lang="en-US" sz="2100" dirty="0" smtClean="0">
                <a:latin typeface="Arial" panose="020B0604020202020204" pitchFamily="34" charset="0"/>
              </a:rPr>
              <a:t>-</a:t>
            </a:r>
            <a:r>
              <a:rPr lang="en-US" sz="2100" dirty="0"/>
              <a:t>The spellcheck attribute has two valid values, which are: </a:t>
            </a:r>
          </a:p>
          <a:p>
            <a:pPr fontAlgn="base"/>
            <a:r>
              <a:rPr lang="en-US" sz="2100" b="1" dirty="0" smtClean="0"/>
              <a:t>	True</a:t>
            </a:r>
            <a:r>
              <a:rPr lang="en-US" sz="2100" b="1" dirty="0"/>
              <a:t>:</a:t>
            </a:r>
            <a:r>
              <a:rPr lang="en-US" sz="2100" dirty="0"/>
              <a:t> It defines that the HTML element should be checked for errors.</a:t>
            </a:r>
          </a:p>
          <a:p>
            <a:pPr fontAlgn="base"/>
            <a:r>
              <a:rPr lang="en-US" sz="2100" b="1" dirty="0" smtClean="0"/>
              <a:t>	False</a:t>
            </a:r>
            <a:r>
              <a:rPr lang="en-US" sz="2100" b="1" dirty="0"/>
              <a:t>:</a:t>
            </a:r>
            <a:r>
              <a:rPr lang="en-US" sz="2100" dirty="0"/>
              <a:t> It defines that the HTML element should not be checked for errors</a:t>
            </a:r>
            <a:r>
              <a:rPr lang="en-US" sz="2100" dirty="0" smtClean="0"/>
              <a:t>.</a:t>
            </a:r>
          </a:p>
          <a:p>
            <a:pPr fontAlgn="base"/>
            <a:r>
              <a:rPr lang="en-US" sz="2100" dirty="0" smtClean="0">
                <a:latin typeface="Arial" panose="020B0604020202020204" pitchFamily="34" charset="0"/>
              </a:rPr>
              <a:t>-</a:t>
            </a:r>
            <a:r>
              <a:rPr lang="en-US" sz="2100" b="1" dirty="0"/>
              <a:t>Enabling Spell Check in an HTML Form</a:t>
            </a:r>
            <a:r>
              <a:rPr lang="en-US" sz="2100" dirty="0"/>
              <a:t>: To enable spellcheck in an HTML form the spellcheck attribute is set to “true”. Below is the sample HTML program with enabled spellcheck.  </a:t>
            </a:r>
          </a:p>
        </p:txBody>
      </p:sp>
    </p:spTree>
    <p:extLst>
      <p:ext uri="{BB962C8B-B14F-4D97-AF65-F5344CB8AC3E}">
        <p14:creationId xmlns:p14="http://schemas.microsoft.com/office/powerpoint/2010/main" val="1581716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468114" y="404664"/>
            <a:ext cx="8064896" cy="5632311"/>
          </a:xfrm>
          <a:prstGeom prst="rect">
            <a:avLst/>
          </a:prstGeom>
          <a:noFill/>
        </p:spPr>
        <p:txBody>
          <a:bodyPr wrap="square" rtlCol="0">
            <a:spAutoFit/>
          </a:bodyPr>
          <a:lstStyle/>
          <a:p>
            <a:r>
              <a:rPr lang="en-US" b="1" dirty="0">
                <a:solidFill>
                  <a:srgbClr val="FF0000"/>
                </a:solidFill>
              </a:rPr>
              <a:t>Spell Check </a:t>
            </a:r>
            <a:r>
              <a:rPr lang="en-US" b="1" dirty="0" smtClean="0">
                <a:solidFill>
                  <a:srgbClr val="FF0000"/>
                </a:solidFill>
              </a:rPr>
              <a:t>Example in </a:t>
            </a:r>
            <a:r>
              <a:rPr lang="en-US" b="1" dirty="0">
                <a:solidFill>
                  <a:srgbClr val="FF0000"/>
                </a:solidFill>
              </a:rPr>
              <a:t>an HTML </a:t>
            </a:r>
            <a:r>
              <a:rPr lang="en-US" b="1" dirty="0" smtClean="0">
                <a:solidFill>
                  <a:srgbClr val="FF0000"/>
                </a:solidFill>
              </a:rPr>
              <a:t>:</a:t>
            </a:r>
            <a:endParaRPr lang="en-US" dirty="0" smtClean="0">
              <a:solidFill>
                <a:srgbClr val="FF0000"/>
              </a:solidFill>
            </a:endParaRPr>
          </a:p>
          <a:p>
            <a:r>
              <a:rPr lang="en-US" dirty="0" smtClean="0"/>
              <a:t>&lt;!</a:t>
            </a:r>
            <a:r>
              <a:rPr lang="en-US" dirty="0"/>
              <a:t>DOCTYPE html&gt;</a:t>
            </a:r>
          </a:p>
          <a:p>
            <a:r>
              <a:rPr lang="en-US" dirty="0"/>
              <a:t>&lt;html&gt;</a:t>
            </a:r>
          </a:p>
          <a:p>
            <a:r>
              <a:rPr lang="en-US" dirty="0"/>
              <a:t> </a:t>
            </a:r>
          </a:p>
          <a:p>
            <a:r>
              <a:rPr lang="en-US" dirty="0"/>
              <a:t>&lt;body&gt;</a:t>
            </a:r>
          </a:p>
          <a:p>
            <a:r>
              <a:rPr lang="en-US" dirty="0"/>
              <a:t>    &lt;h3&gt;Example of Enabling </a:t>
            </a:r>
            <a:r>
              <a:rPr lang="en-US" dirty="0" err="1"/>
              <a:t>SpellCheck</a:t>
            </a:r>
            <a:r>
              <a:rPr lang="en-US" dirty="0"/>
              <a:t>&lt;/h3&gt;</a:t>
            </a:r>
          </a:p>
          <a:p>
            <a:r>
              <a:rPr lang="en-US" dirty="0"/>
              <a:t>    &lt;form&gt;</a:t>
            </a:r>
          </a:p>
          <a:p>
            <a:r>
              <a:rPr lang="en-US" dirty="0"/>
              <a:t>        &lt;p&gt;</a:t>
            </a:r>
          </a:p>
          <a:p>
            <a:r>
              <a:rPr lang="en-US" dirty="0"/>
              <a:t>            &lt;input type="text" spellcheck="true"&gt;</a:t>
            </a:r>
          </a:p>
          <a:p>
            <a:r>
              <a:rPr lang="en-US" dirty="0"/>
              <a:t>        &lt;/p&gt;</a:t>
            </a:r>
          </a:p>
          <a:p>
            <a:r>
              <a:rPr lang="en-US" dirty="0"/>
              <a:t>         </a:t>
            </a:r>
          </a:p>
          <a:p>
            <a:r>
              <a:rPr lang="en-US" dirty="0"/>
              <a:t>        &lt;p&gt;</a:t>
            </a:r>
          </a:p>
          <a:p>
            <a:r>
              <a:rPr lang="en-US" dirty="0"/>
              <a:t>            &lt;</a:t>
            </a:r>
            <a:r>
              <a:rPr lang="en-US" dirty="0" err="1"/>
              <a:t>textarea</a:t>
            </a:r>
            <a:r>
              <a:rPr lang="en-US" dirty="0"/>
              <a:t> spellcheck="true"&gt;&lt;/</a:t>
            </a:r>
            <a:r>
              <a:rPr lang="en-US" dirty="0" err="1"/>
              <a:t>textarea</a:t>
            </a:r>
            <a:r>
              <a:rPr lang="en-US" dirty="0"/>
              <a:t>&gt;</a:t>
            </a:r>
          </a:p>
          <a:p>
            <a:r>
              <a:rPr lang="en-US" dirty="0"/>
              <a:t>        &lt;/p&gt;</a:t>
            </a:r>
          </a:p>
          <a:p>
            <a:r>
              <a:rPr lang="en-US" dirty="0"/>
              <a:t>         </a:t>
            </a:r>
          </a:p>
          <a:p>
            <a:r>
              <a:rPr lang="en-US" dirty="0"/>
              <a:t>        &lt;button type="reset"&gt;Reset&lt;/button&gt;</a:t>
            </a:r>
          </a:p>
          <a:p>
            <a:r>
              <a:rPr lang="en-US" dirty="0"/>
              <a:t>    &lt;/form&gt;</a:t>
            </a:r>
          </a:p>
          <a:p>
            <a:r>
              <a:rPr lang="en-US" dirty="0"/>
              <a:t>&lt;/body&gt;</a:t>
            </a:r>
          </a:p>
          <a:p>
            <a:r>
              <a:rPr lang="en-US" dirty="0"/>
              <a:t> </a:t>
            </a:r>
          </a:p>
          <a:p>
            <a:r>
              <a:rPr lang="en-US" dirty="0"/>
              <a:t>&lt;/html&gt;</a:t>
            </a:r>
          </a:p>
        </p:txBody>
      </p:sp>
    </p:spTree>
    <p:extLst>
      <p:ext uri="{BB962C8B-B14F-4D97-AF65-F5344CB8AC3E}">
        <p14:creationId xmlns:p14="http://schemas.microsoft.com/office/powerpoint/2010/main" val="155551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332656"/>
            <a:ext cx="8568952" cy="6186309"/>
          </a:xfrm>
          <a:prstGeom prst="rect">
            <a:avLst/>
          </a:prstGeom>
          <a:noFill/>
        </p:spPr>
        <p:txBody>
          <a:bodyPr wrap="square" rtlCol="0">
            <a:spAutoFit/>
          </a:bodyPr>
          <a:lstStyle/>
          <a:p>
            <a:r>
              <a:rPr lang="en-US" dirty="0">
                <a:solidFill>
                  <a:srgbClr val="FF0000"/>
                </a:solidFill>
              </a:rPr>
              <a:t>Adding </a:t>
            </a:r>
            <a:r>
              <a:rPr lang="en-US" dirty="0" smtClean="0">
                <a:solidFill>
                  <a:srgbClr val="FF0000"/>
                </a:solidFill>
              </a:rPr>
              <a:t>audio in HTML :</a:t>
            </a:r>
          </a:p>
          <a:p>
            <a:r>
              <a:rPr lang="en-US" dirty="0" smtClean="0"/>
              <a:t>-There </a:t>
            </a:r>
            <a:r>
              <a:rPr lang="en-US" dirty="0"/>
              <a:t>are a few attributes you can use with the audio element:</a:t>
            </a:r>
          </a:p>
          <a:p>
            <a:pPr lvl="0"/>
            <a:r>
              <a:rPr lang="en-US" dirty="0" smtClean="0"/>
              <a:t>     1) controls</a:t>
            </a:r>
            <a:r>
              <a:rPr lang="en-US" dirty="0"/>
              <a:t> adds controls for play/pause, volume and </a:t>
            </a:r>
            <a:r>
              <a:rPr lang="en-US" dirty="0" smtClean="0"/>
              <a:t>seeking</a:t>
            </a:r>
            <a:endParaRPr lang="en-US" dirty="0"/>
          </a:p>
          <a:p>
            <a:pPr lvl="0"/>
            <a:r>
              <a:rPr lang="en-US" dirty="0" smtClean="0"/>
              <a:t>     2) loop</a:t>
            </a:r>
            <a:r>
              <a:rPr lang="en-US" dirty="0"/>
              <a:t> will repeat the </a:t>
            </a:r>
            <a:r>
              <a:rPr lang="en-US" dirty="0" smtClean="0"/>
              <a:t>playback.</a:t>
            </a:r>
            <a:endParaRPr lang="en-US" dirty="0"/>
          </a:p>
          <a:p>
            <a:pPr lvl="0"/>
            <a:r>
              <a:rPr lang="en-US" dirty="0" smtClean="0"/>
              <a:t>     3) </a:t>
            </a:r>
            <a:r>
              <a:rPr lang="en-US" dirty="0" err="1" smtClean="0"/>
              <a:t>autoplay</a:t>
            </a:r>
            <a:r>
              <a:rPr lang="en-US" dirty="0"/>
              <a:t> plays the audio automatically</a:t>
            </a:r>
          </a:p>
          <a:p>
            <a:r>
              <a:rPr lang="en-US" dirty="0" smtClean="0"/>
              <a:t>     4) preload</a:t>
            </a:r>
            <a:r>
              <a:rPr lang="en-US" dirty="0"/>
              <a:t> can take the values </a:t>
            </a:r>
            <a:r>
              <a:rPr lang="en-US" b="1" dirty="0"/>
              <a:t>none</a:t>
            </a:r>
            <a:r>
              <a:rPr lang="en-US" dirty="0"/>
              <a:t>, </a:t>
            </a:r>
            <a:r>
              <a:rPr lang="en-US" b="1" dirty="0"/>
              <a:t>metadata</a:t>
            </a:r>
            <a:r>
              <a:rPr lang="en-US" dirty="0"/>
              <a:t>, or </a:t>
            </a:r>
            <a:r>
              <a:rPr lang="en-US" b="1" dirty="0"/>
              <a:t>auto</a:t>
            </a:r>
            <a:r>
              <a:rPr lang="en-US" dirty="0"/>
              <a:t>. </a:t>
            </a:r>
            <a:endParaRPr lang="en-US" dirty="0" smtClean="0"/>
          </a:p>
          <a:p>
            <a:endParaRPr lang="en-US" dirty="0"/>
          </a:p>
          <a:p>
            <a:r>
              <a:rPr lang="en-US" dirty="0" smtClean="0"/>
              <a:t>	The </a:t>
            </a:r>
            <a:r>
              <a:rPr lang="en-US" dirty="0"/>
              <a:t>default is </a:t>
            </a:r>
            <a:r>
              <a:rPr lang="en-US" b="1" dirty="0"/>
              <a:t>auto</a:t>
            </a:r>
            <a:r>
              <a:rPr lang="en-US" dirty="0"/>
              <a:t>. It can be good to set it to </a:t>
            </a:r>
            <a:r>
              <a:rPr lang="en-US" b="1" dirty="0"/>
              <a:t>none</a:t>
            </a:r>
            <a:r>
              <a:rPr lang="en-US" dirty="0"/>
              <a:t> on pages where you include multiple audio elements, preventing the browser from downloading all the audio </a:t>
            </a:r>
            <a:r>
              <a:rPr lang="en-US" dirty="0" smtClean="0"/>
              <a:t>data.</a:t>
            </a:r>
          </a:p>
          <a:p>
            <a:r>
              <a:rPr lang="en-US" dirty="0" smtClean="0"/>
              <a:t>-</a:t>
            </a:r>
            <a:r>
              <a:rPr lang="en-US" dirty="0"/>
              <a:t> Audio Format and Browser Support</a:t>
            </a:r>
          </a:p>
          <a:p>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48130097"/>
              </p:ext>
            </p:extLst>
          </p:nvPr>
        </p:nvGraphicFramePr>
        <p:xfrm>
          <a:off x="457200" y="3623872"/>
          <a:ext cx="8229599" cy="2109384"/>
        </p:xfrm>
        <a:graphic>
          <a:graphicData uri="http://schemas.openxmlformats.org/drawingml/2006/table">
            <a:tbl>
              <a:tblPr/>
              <a:tblGrid>
                <a:gridCol w="2057369"/>
                <a:gridCol w="2057369"/>
                <a:gridCol w="2057369"/>
                <a:gridCol w="2057492"/>
              </a:tblGrid>
              <a:tr h="344299">
                <a:tc>
                  <a:txBody>
                    <a:bodyPr/>
                    <a:lstStyle/>
                    <a:p>
                      <a:pPr algn="l" fontAlgn="t"/>
                      <a:r>
                        <a:rPr lang="en-US" sz="1500" dirty="0">
                          <a:solidFill>
                            <a:srgbClr val="FF0000"/>
                          </a:solidFill>
                          <a:effectLst/>
                        </a:rPr>
                        <a:t>Browser</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FF0000"/>
                          </a:solidFill>
                          <a:effectLst/>
                        </a:rPr>
                        <a:t>MP3</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FF0000"/>
                          </a:solidFill>
                          <a:effectLst/>
                        </a:rPr>
                        <a:t>WAV</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FF0000"/>
                          </a:solidFill>
                          <a:effectLst/>
                        </a:rPr>
                        <a:t>OGG</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dirty="0">
                          <a:solidFill>
                            <a:srgbClr val="7030A0"/>
                          </a:solidFill>
                          <a:effectLst/>
                        </a:rPr>
                        <a:t>Edge / IE</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44299">
                <a:tc>
                  <a:txBody>
                    <a:bodyPr/>
                    <a:lstStyle/>
                    <a:p>
                      <a:pPr algn="l" fontAlgn="t"/>
                      <a:r>
                        <a:rPr lang="en-US" sz="1500" dirty="0">
                          <a:solidFill>
                            <a:srgbClr val="7030A0"/>
                          </a:solidFill>
                          <a:effectLst/>
                        </a:rPr>
                        <a:t>Chrome</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dirty="0">
                          <a:solidFill>
                            <a:srgbClr val="7030A0"/>
                          </a:solidFill>
                          <a:effectLst/>
                        </a:rPr>
                        <a:t>Firefox</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44299">
                <a:tc>
                  <a:txBody>
                    <a:bodyPr/>
                    <a:lstStyle/>
                    <a:p>
                      <a:pPr algn="l" fontAlgn="t"/>
                      <a:r>
                        <a:rPr lang="en-US" sz="1500" dirty="0">
                          <a:solidFill>
                            <a:srgbClr val="7030A0"/>
                          </a:solidFill>
                          <a:effectLst/>
                        </a:rPr>
                        <a:t>Safari</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NO</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a:solidFill>
                            <a:srgbClr val="7030A0"/>
                          </a:solidFill>
                          <a:effectLst/>
                        </a:rPr>
                        <a:t>Opera</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546729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9" y="404664"/>
            <a:ext cx="8064896" cy="5078313"/>
          </a:xfrm>
          <a:prstGeom prst="rect">
            <a:avLst/>
          </a:prstGeom>
          <a:noFill/>
        </p:spPr>
        <p:txBody>
          <a:bodyPr wrap="square" rtlCol="0">
            <a:spAutoFit/>
          </a:bodyPr>
          <a:lstStyle/>
          <a:p>
            <a:r>
              <a:rPr lang="en-US" dirty="0"/>
              <a:t>There are three supported video formats in HTML: MP4, </a:t>
            </a:r>
            <a:r>
              <a:rPr lang="en-US" dirty="0" err="1"/>
              <a:t>WebM</a:t>
            </a:r>
            <a:r>
              <a:rPr lang="en-US" dirty="0"/>
              <a:t>, and OGG</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49156951"/>
              </p:ext>
            </p:extLst>
          </p:nvPr>
        </p:nvGraphicFramePr>
        <p:xfrm>
          <a:off x="179512" y="868892"/>
          <a:ext cx="8229599" cy="2109384"/>
        </p:xfrm>
        <a:graphic>
          <a:graphicData uri="http://schemas.openxmlformats.org/drawingml/2006/table">
            <a:tbl>
              <a:tblPr/>
              <a:tblGrid>
                <a:gridCol w="2057369"/>
                <a:gridCol w="2057369"/>
                <a:gridCol w="2057369"/>
                <a:gridCol w="2057492"/>
              </a:tblGrid>
              <a:tr h="344299">
                <a:tc>
                  <a:txBody>
                    <a:bodyPr/>
                    <a:lstStyle/>
                    <a:p>
                      <a:pPr algn="l" fontAlgn="t"/>
                      <a:r>
                        <a:rPr lang="en-US" sz="1500" dirty="0">
                          <a:solidFill>
                            <a:srgbClr val="FF0000"/>
                          </a:solidFill>
                          <a:effectLst/>
                        </a:rPr>
                        <a:t>Browser</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FF0000"/>
                          </a:solidFill>
                          <a:effectLst/>
                        </a:rPr>
                        <a:t>MP4</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err="1">
                          <a:solidFill>
                            <a:srgbClr val="FF0000"/>
                          </a:solidFill>
                          <a:effectLst/>
                        </a:rPr>
                        <a:t>WebM</a:t>
                      </a:r>
                      <a:endParaRPr lang="en-US" sz="1500" dirty="0">
                        <a:solidFill>
                          <a:srgbClr val="FF0000"/>
                        </a:solidFill>
                        <a:effectLst/>
                      </a:endParaRP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err="1">
                          <a:solidFill>
                            <a:srgbClr val="FF0000"/>
                          </a:solidFill>
                          <a:effectLst/>
                        </a:rPr>
                        <a:t>Ogg</a:t>
                      </a:r>
                      <a:endParaRPr lang="en-US" sz="1500" dirty="0">
                        <a:solidFill>
                          <a:srgbClr val="FF0000"/>
                        </a:solidFill>
                        <a:effectLst/>
                      </a:endParaRP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dirty="0">
                          <a:solidFill>
                            <a:srgbClr val="7030A0"/>
                          </a:solidFill>
                          <a:effectLst/>
                        </a:rPr>
                        <a:t>Edge</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44299">
                <a:tc>
                  <a:txBody>
                    <a:bodyPr/>
                    <a:lstStyle/>
                    <a:p>
                      <a:pPr algn="l" fontAlgn="t"/>
                      <a:r>
                        <a:rPr lang="en-US" sz="1500" dirty="0">
                          <a:solidFill>
                            <a:srgbClr val="7030A0"/>
                          </a:solidFill>
                          <a:effectLst/>
                        </a:rPr>
                        <a:t>Chrome</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dirty="0">
                          <a:solidFill>
                            <a:srgbClr val="7030A0"/>
                          </a:solidFill>
                          <a:effectLst/>
                        </a:rPr>
                        <a:t>Firefox</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50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344299">
                <a:tc>
                  <a:txBody>
                    <a:bodyPr/>
                    <a:lstStyle/>
                    <a:p>
                      <a:pPr algn="l" fontAlgn="t"/>
                      <a:r>
                        <a:rPr lang="en-US" sz="1500">
                          <a:solidFill>
                            <a:srgbClr val="7030A0"/>
                          </a:solidFill>
                          <a:effectLst/>
                        </a:rPr>
                        <a:t>Safari</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solidFill>
                            <a:srgbClr val="7030A0"/>
                          </a:solidFill>
                          <a:effectLst/>
                        </a:rPr>
                        <a:t>NO</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44299">
                <a:tc>
                  <a:txBody>
                    <a:bodyPr/>
                    <a:lstStyle/>
                    <a:p>
                      <a:pPr algn="l" fontAlgn="t"/>
                      <a:r>
                        <a:rPr lang="en-US" sz="1500">
                          <a:solidFill>
                            <a:srgbClr val="7030A0"/>
                          </a:solidFill>
                          <a:effectLst/>
                        </a:rPr>
                        <a:t>Opera</a:t>
                      </a:r>
                    </a:p>
                  </a:txBody>
                  <a:tcPr marL="122964"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500" dirty="0">
                          <a:solidFill>
                            <a:srgbClr val="7030A0"/>
                          </a:solidFill>
                          <a:effectLst/>
                        </a:rPr>
                        <a:t>YES</a:t>
                      </a:r>
                    </a:p>
                  </a:txBody>
                  <a:tcPr marL="61482" marR="61482" marT="61482" marB="614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087268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8" y="188640"/>
            <a:ext cx="9019847" cy="9279463"/>
          </a:xfrm>
          <a:prstGeom prst="rect">
            <a:avLst/>
          </a:prstGeom>
          <a:noFill/>
        </p:spPr>
        <p:txBody>
          <a:bodyPr wrap="square" rtlCol="0">
            <a:spAutoFit/>
          </a:bodyPr>
          <a:lstStyle/>
          <a:p>
            <a:r>
              <a:rPr lang="en-US" sz="2100" dirty="0">
                <a:solidFill>
                  <a:srgbClr val="FF0000"/>
                </a:solidFill>
              </a:rPr>
              <a:t>Drag and Drop </a:t>
            </a:r>
            <a:r>
              <a:rPr lang="en-US" sz="2100" dirty="0" smtClean="0">
                <a:solidFill>
                  <a:srgbClr val="FF0000"/>
                </a:solidFill>
              </a:rPr>
              <a:t>Events:</a:t>
            </a:r>
            <a:endParaRPr lang="en-US" sz="2100" dirty="0">
              <a:solidFill>
                <a:srgbClr val="FF0000"/>
              </a:solidFill>
            </a:endParaRPr>
          </a:p>
          <a:p>
            <a:r>
              <a:rPr lang="en-US" dirty="0" smtClean="0"/>
              <a:t> </a:t>
            </a:r>
            <a:r>
              <a:rPr lang="en-US" sz="2100" dirty="0" smtClean="0"/>
              <a:t>- Drag </a:t>
            </a:r>
            <a:r>
              <a:rPr lang="en-US" sz="2100" dirty="0"/>
              <a:t>and Drop (</a:t>
            </a:r>
            <a:r>
              <a:rPr lang="en-US" sz="2100" dirty="0" err="1"/>
              <a:t>DnD</a:t>
            </a:r>
            <a:r>
              <a:rPr lang="en-US" sz="2100" dirty="0"/>
              <a:t>) is powerful User Interface concept which makes it easy to copy, reorder and deletion of items with the help of mouse clicks. </a:t>
            </a:r>
            <a:endParaRPr lang="en-US" sz="2100" dirty="0" smtClean="0"/>
          </a:p>
          <a:p>
            <a:r>
              <a:rPr lang="en-US" sz="2100" dirty="0" smtClean="0"/>
              <a:t>- This </a:t>
            </a:r>
            <a:r>
              <a:rPr lang="en-US" sz="2100" dirty="0"/>
              <a:t>allows the user to click and hold the mouse button down over an element, drag it to another location, and release the mouse button to drop the element there.</a:t>
            </a:r>
          </a:p>
          <a:p>
            <a:r>
              <a:rPr lang="en-US" sz="2100" dirty="0" smtClean="0"/>
              <a:t>- To </a:t>
            </a:r>
            <a:r>
              <a:rPr lang="en-US" sz="2100" dirty="0"/>
              <a:t>achieve drag and drop functionality with traditional HTML4, developers would either have to either have to use complex JavaScript programming or other JavaScript frameworks like </a:t>
            </a:r>
            <a:r>
              <a:rPr lang="en-US" sz="2100" dirty="0" err="1"/>
              <a:t>jQuery</a:t>
            </a:r>
            <a:r>
              <a:rPr lang="en-US" sz="2100" dirty="0"/>
              <a:t> etc.</a:t>
            </a:r>
          </a:p>
          <a:p>
            <a:r>
              <a:rPr lang="en-US" sz="2100" dirty="0" smtClean="0"/>
              <a:t>- Now </a:t>
            </a:r>
            <a:r>
              <a:rPr lang="en-US" sz="2100" dirty="0"/>
              <a:t>HTML 5 came up with a Drag and Drop (</a:t>
            </a:r>
            <a:r>
              <a:rPr lang="en-US" sz="2100" dirty="0" err="1"/>
              <a:t>DnD</a:t>
            </a:r>
            <a:r>
              <a:rPr lang="en-US" sz="2100" dirty="0"/>
              <a:t>) API that brings native </a:t>
            </a:r>
            <a:r>
              <a:rPr lang="en-US" sz="2100" dirty="0" err="1"/>
              <a:t>DnD</a:t>
            </a:r>
            <a:r>
              <a:rPr lang="en-US" sz="2100" dirty="0"/>
              <a:t> support to the browser making it much easier to code up.</a:t>
            </a:r>
          </a:p>
          <a:p>
            <a:r>
              <a:rPr lang="en-US" sz="2100" dirty="0" smtClean="0"/>
              <a:t>- HTML </a:t>
            </a:r>
            <a:r>
              <a:rPr lang="en-US" sz="2100" dirty="0"/>
              <a:t>5 </a:t>
            </a:r>
            <a:r>
              <a:rPr lang="en-US" sz="2100" dirty="0" err="1"/>
              <a:t>DnD</a:t>
            </a:r>
            <a:r>
              <a:rPr lang="en-US" sz="2100" dirty="0"/>
              <a:t> is supported by all the major browsers like Chrome, Firefox 3.5 and Safari 4 etc.</a:t>
            </a:r>
          </a:p>
          <a:p>
            <a:endParaRPr lang="en-US" dirty="0" smtClean="0"/>
          </a:p>
          <a:p>
            <a:pPr marL="285750" indent="-285750">
              <a:buFontTx/>
              <a:buChar cha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960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8" y="116632"/>
            <a:ext cx="9019847" cy="4801314"/>
          </a:xfrm>
          <a:prstGeom prst="rect">
            <a:avLst/>
          </a:prstGeom>
          <a:noFill/>
        </p:spPr>
        <p:txBody>
          <a:bodyPr wrap="square" rtlCol="0">
            <a:spAutoFit/>
          </a:bodyPr>
          <a:lstStyle/>
          <a:p>
            <a:r>
              <a:rPr lang="en-US" dirty="0">
                <a:solidFill>
                  <a:srgbClr val="FF0000"/>
                </a:solidFill>
              </a:rPr>
              <a:t>Drag and Drop </a:t>
            </a:r>
            <a:r>
              <a:rPr lang="en-US" dirty="0" smtClean="0">
                <a:solidFill>
                  <a:srgbClr val="FF0000"/>
                </a:solidFill>
              </a:rPr>
              <a:t>Events:</a:t>
            </a:r>
            <a:endParaRPr lang="en-US" dirty="0">
              <a:solidFill>
                <a:srgbClr val="FF0000"/>
              </a:solidFill>
            </a:endParaRPr>
          </a:p>
          <a:p>
            <a:pPr marL="285750" indent="-285750">
              <a:buFontTx/>
              <a:buChar char="-"/>
            </a:pPr>
            <a:r>
              <a:rPr lang="en-US" dirty="0" smtClean="0"/>
              <a:t>These </a:t>
            </a:r>
            <a:r>
              <a:rPr lang="en-US" dirty="0"/>
              <a:t>events are listed below </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8810263"/>
              </p:ext>
            </p:extLst>
          </p:nvPr>
        </p:nvGraphicFramePr>
        <p:xfrm>
          <a:off x="251520" y="764704"/>
          <a:ext cx="8712968" cy="5976664"/>
        </p:xfrm>
        <a:graphic>
          <a:graphicData uri="http://schemas.openxmlformats.org/drawingml/2006/table">
            <a:tbl>
              <a:tblPr/>
              <a:tblGrid>
                <a:gridCol w="363040"/>
                <a:gridCol w="8349928"/>
              </a:tblGrid>
              <a:tr h="370133">
                <a:tc>
                  <a:txBody>
                    <a:bodyPr/>
                    <a:lstStyle/>
                    <a:p>
                      <a:pPr algn="ctr" fontAlgn="t"/>
                      <a:r>
                        <a:rPr lang="en-US" sz="1000" dirty="0" err="1" smtClean="0">
                          <a:solidFill>
                            <a:srgbClr val="FF0000"/>
                          </a:solidFill>
                          <a:effectLst/>
                        </a:rPr>
                        <a:t>Sr.No</a:t>
                      </a:r>
                      <a:endParaRPr lang="en-US" sz="1000" dirty="0">
                        <a:solidFill>
                          <a:srgbClr val="FF0000"/>
                        </a:solidFill>
                        <a:effectLst/>
                      </a:endParaRP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solidFill>
                            <a:srgbClr val="FF0000"/>
                          </a:solidFill>
                          <a:effectLst/>
                        </a:rPr>
                        <a:t>Events &amp; Description</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70133">
                <a:tc>
                  <a:txBody>
                    <a:bodyPr/>
                    <a:lstStyle/>
                    <a:p>
                      <a:pPr algn="ctr" fontAlgn="ctr"/>
                      <a:r>
                        <a:rPr lang="en-US" sz="1800" dirty="0">
                          <a:solidFill>
                            <a:srgbClr val="002060"/>
                          </a:solidFill>
                          <a:effectLst/>
                        </a:rPr>
                        <a:t>1</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Dragstart</a:t>
                      </a:r>
                      <a:r>
                        <a:rPr lang="en-US" sz="1800" b="1" dirty="0" smtClean="0">
                          <a:solidFill>
                            <a:srgbClr val="002060"/>
                          </a:solidFill>
                          <a:effectLst/>
                        </a:rPr>
                        <a:t>: </a:t>
                      </a:r>
                      <a:r>
                        <a:rPr lang="en-US" sz="1800" dirty="0" smtClean="0">
                          <a:solidFill>
                            <a:srgbClr val="002060"/>
                          </a:solidFill>
                          <a:effectLst/>
                        </a:rPr>
                        <a:t>Fires </a:t>
                      </a:r>
                      <a:r>
                        <a:rPr lang="en-US" sz="1800" dirty="0">
                          <a:solidFill>
                            <a:srgbClr val="002060"/>
                          </a:solidFill>
                          <a:effectLst/>
                        </a:rPr>
                        <a:t>when the user starts dragging of the object.</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08365">
                <a:tc>
                  <a:txBody>
                    <a:bodyPr/>
                    <a:lstStyle/>
                    <a:p>
                      <a:pPr algn="ctr" fontAlgn="ctr"/>
                      <a:r>
                        <a:rPr lang="en-US" sz="1800" dirty="0">
                          <a:solidFill>
                            <a:srgbClr val="002060"/>
                          </a:solidFill>
                          <a:effectLst/>
                        </a:rPr>
                        <a:t>2</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Dragenter</a:t>
                      </a:r>
                      <a:r>
                        <a:rPr lang="en-US" sz="1800" b="1" dirty="0" smtClean="0">
                          <a:solidFill>
                            <a:srgbClr val="002060"/>
                          </a:solidFill>
                          <a:effectLst/>
                        </a:rPr>
                        <a:t> : </a:t>
                      </a:r>
                      <a:r>
                        <a:rPr lang="en-US" sz="1800" dirty="0" smtClean="0">
                          <a:solidFill>
                            <a:srgbClr val="002060"/>
                          </a:solidFill>
                          <a:effectLst/>
                        </a:rPr>
                        <a:t>Fired </a:t>
                      </a:r>
                      <a:r>
                        <a:rPr lang="en-US" sz="1800" dirty="0">
                          <a:solidFill>
                            <a:srgbClr val="002060"/>
                          </a:solidFill>
                          <a:effectLst/>
                        </a:rPr>
                        <a:t>when the mouse is first moved over the target element while a drag is occurring. A listener for this event should indicate whether a drop is allowed over this location. If there are no listeners, or the listeners perform no operations, then a drop is not allowed by default.</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5621">
                <a:tc>
                  <a:txBody>
                    <a:bodyPr/>
                    <a:lstStyle/>
                    <a:p>
                      <a:pPr algn="ctr" fontAlgn="ctr"/>
                      <a:r>
                        <a:rPr lang="en-US" sz="1800">
                          <a:solidFill>
                            <a:srgbClr val="002060"/>
                          </a:solidFill>
                          <a:effectLst/>
                        </a:rPr>
                        <a:t>3</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Dragover</a:t>
                      </a:r>
                      <a:r>
                        <a:rPr lang="en-US" sz="1800" b="1" dirty="0" smtClean="0">
                          <a:solidFill>
                            <a:srgbClr val="002060"/>
                          </a:solidFill>
                          <a:effectLst/>
                        </a:rPr>
                        <a:t>: </a:t>
                      </a:r>
                      <a:r>
                        <a:rPr lang="en-US" sz="1800" dirty="0" smtClean="0">
                          <a:solidFill>
                            <a:srgbClr val="002060"/>
                          </a:solidFill>
                          <a:effectLst/>
                        </a:rPr>
                        <a:t>This </a:t>
                      </a:r>
                      <a:r>
                        <a:rPr lang="en-US" sz="1800" dirty="0">
                          <a:solidFill>
                            <a:srgbClr val="002060"/>
                          </a:solidFill>
                          <a:effectLst/>
                        </a:rPr>
                        <a:t>event is fired as the mouse is moved over an element when a drag is occurring. Much of the time, the operation that occurs during a listener will be the same as the </a:t>
                      </a:r>
                      <a:r>
                        <a:rPr lang="en-US" sz="1800" dirty="0" err="1">
                          <a:solidFill>
                            <a:srgbClr val="002060"/>
                          </a:solidFill>
                          <a:effectLst/>
                        </a:rPr>
                        <a:t>dragenter</a:t>
                      </a:r>
                      <a:r>
                        <a:rPr lang="en-US" sz="1800" dirty="0">
                          <a:solidFill>
                            <a:srgbClr val="002060"/>
                          </a:solidFill>
                          <a:effectLst/>
                        </a:rPr>
                        <a:t> event.</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5621">
                <a:tc>
                  <a:txBody>
                    <a:bodyPr/>
                    <a:lstStyle/>
                    <a:p>
                      <a:pPr algn="ctr" fontAlgn="ctr"/>
                      <a:r>
                        <a:rPr lang="en-US" sz="1800">
                          <a:solidFill>
                            <a:srgbClr val="002060"/>
                          </a:solidFill>
                          <a:effectLst/>
                        </a:rPr>
                        <a:t>4</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Dragleave</a:t>
                      </a:r>
                      <a:r>
                        <a:rPr lang="en-US" sz="1800" b="1" dirty="0" smtClean="0">
                          <a:solidFill>
                            <a:srgbClr val="002060"/>
                          </a:solidFill>
                          <a:effectLst/>
                        </a:rPr>
                        <a:t>: </a:t>
                      </a:r>
                      <a:r>
                        <a:rPr lang="en-US" sz="1800" dirty="0" smtClean="0">
                          <a:solidFill>
                            <a:srgbClr val="002060"/>
                          </a:solidFill>
                          <a:effectLst/>
                        </a:rPr>
                        <a:t>This </a:t>
                      </a:r>
                      <a:r>
                        <a:rPr lang="en-US" sz="1800" dirty="0">
                          <a:solidFill>
                            <a:srgbClr val="002060"/>
                          </a:solidFill>
                          <a:effectLst/>
                        </a:rPr>
                        <a:t>event is fired when the mouse leaves an element while a drag is occurring. Listeners should remove any highlighting or insertion markers used for drop feedback.</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0585">
                <a:tc>
                  <a:txBody>
                    <a:bodyPr/>
                    <a:lstStyle/>
                    <a:p>
                      <a:pPr algn="ctr" fontAlgn="ctr"/>
                      <a:r>
                        <a:rPr lang="en-US" sz="1800">
                          <a:solidFill>
                            <a:srgbClr val="002060"/>
                          </a:solidFill>
                          <a:effectLst/>
                        </a:rPr>
                        <a:t>5</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a:t>
                      </a:r>
                      <a:r>
                        <a:rPr lang="en-US" sz="1800" dirty="0" err="1" smtClean="0">
                          <a:solidFill>
                            <a:srgbClr val="002060"/>
                          </a:solidFill>
                          <a:effectLst/>
                        </a:rPr>
                        <a:t>Fires</a:t>
                      </a:r>
                      <a:r>
                        <a:rPr lang="en-US" sz="1800" dirty="0" smtClean="0">
                          <a:solidFill>
                            <a:srgbClr val="002060"/>
                          </a:solidFill>
                          <a:effectLst/>
                        </a:rPr>
                        <a:t> </a:t>
                      </a:r>
                      <a:r>
                        <a:rPr lang="en-US" sz="1800" dirty="0">
                          <a:solidFill>
                            <a:srgbClr val="002060"/>
                          </a:solidFill>
                          <a:effectLst/>
                        </a:rPr>
                        <a:t>every time the mouse is moved while the object is being dragged.</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5621">
                <a:tc>
                  <a:txBody>
                    <a:bodyPr/>
                    <a:lstStyle/>
                    <a:p>
                      <a:pPr algn="ctr" fontAlgn="ctr"/>
                      <a:r>
                        <a:rPr lang="en-US" sz="1800">
                          <a:solidFill>
                            <a:srgbClr val="002060"/>
                          </a:solidFill>
                          <a:effectLst/>
                        </a:rPr>
                        <a:t>6</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smtClean="0">
                          <a:solidFill>
                            <a:srgbClr val="002060"/>
                          </a:solidFill>
                          <a:effectLst/>
                        </a:rPr>
                        <a:t>Drop :</a:t>
                      </a:r>
                      <a:r>
                        <a:rPr lang="en-US" sz="1800" dirty="0" smtClean="0">
                          <a:solidFill>
                            <a:srgbClr val="002060"/>
                          </a:solidFill>
                          <a:effectLst/>
                        </a:rPr>
                        <a:t>The </a:t>
                      </a:r>
                      <a:r>
                        <a:rPr lang="en-US" sz="1800" dirty="0">
                          <a:solidFill>
                            <a:srgbClr val="002060"/>
                          </a:solidFill>
                          <a:effectLst/>
                        </a:rPr>
                        <a:t>drop event is fired on the element where the drop was occurred at the end of the drag operation. A listener would be responsible for retrieving the data being dragged and inserting it at the drop location.</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0585">
                <a:tc>
                  <a:txBody>
                    <a:bodyPr/>
                    <a:lstStyle/>
                    <a:p>
                      <a:pPr algn="ctr" fontAlgn="ctr"/>
                      <a:r>
                        <a:rPr lang="en-US" sz="1800">
                          <a:solidFill>
                            <a:srgbClr val="002060"/>
                          </a:solidFill>
                          <a:effectLst/>
                        </a:rPr>
                        <a:t>7</a:t>
                      </a:r>
                    </a:p>
                  </a:txBody>
                  <a:tcPr marL="25169" marR="25169" marT="25169" marB="251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solidFill>
                            <a:srgbClr val="002060"/>
                          </a:solidFill>
                          <a:effectLst/>
                        </a:rPr>
                        <a:t>Dragend:</a:t>
                      </a:r>
                      <a:r>
                        <a:rPr lang="en-US" sz="1800" dirty="0" err="1" smtClean="0">
                          <a:solidFill>
                            <a:srgbClr val="002060"/>
                          </a:solidFill>
                          <a:effectLst/>
                        </a:rPr>
                        <a:t>Fires</a:t>
                      </a:r>
                      <a:r>
                        <a:rPr lang="en-US" sz="1800" dirty="0" smtClean="0">
                          <a:solidFill>
                            <a:srgbClr val="002060"/>
                          </a:solidFill>
                          <a:effectLst/>
                        </a:rPr>
                        <a:t> </a:t>
                      </a:r>
                      <a:r>
                        <a:rPr lang="en-US" sz="1800" dirty="0">
                          <a:solidFill>
                            <a:srgbClr val="002060"/>
                          </a:solidFill>
                          <a:effectLst/>
                        </a:rPr>
                        <a:t>when the user releases the mouse button while dragging an object.</a:t>
                      </a:r>
                    </a:p>
                  </a:txBody>
                  <a:tcPr marL="25169" marR="25169" marT="25169" marB="251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24788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8" y="116632"/>
            <a:ext cx="9019847" cy="6786473"/>
          </a:xfrm>
          <a:prstGeom prst="rect">
            <a:avLst/>
          </a:prstGeom>
          <a:noFill/>
        </p:spPr>
        <p:txBody>
          <a:bodyPr wrap="square" rtlCol="0">
            <a:spAutoFit/>
          </a:bodyPr>
          <a:lstStyle/>
          <a:p>
            <a:r>
              <a:rPr lang="en-US" sz="2100" dirty="0">
                <a:solidFill>
                  <a:srgbClr val="FFFF00"/>
                </a:solidFill>
              </a:rPr>
              <a:t>Advanced CSS </a:t>
            </a:r>
            <a:r>
              <a:rPr lang="en-US" sz="2100" dirty="0" smtClean="0">
                <a:solidFill>
                  <a:srgbClr val="FFFF00"/>
                </a:solidFill>
              </a:rPr>
              <a:t>:</a:t>
            </a:r>
          </a:p>
          <a:p>
            <a:r>
              <a:rPr lang="en-US" sz="2100" dirty="0" smtClean="0"/>
              <a:t>-    Advanced </a:t>
            </a:r>
            <a:r>
              <a:rPr lang="en-US" sz="2100" dirty="0"/>
              <a:t>CSS is a set of tools and techniques that help you create the modern websites that employers and clients are looking for. </a:t>
            </a:r>
            <a:endParaRPr lang="en-US" sz="2100" dirty="0" smtClean="0"/>
          </a:p>
          <a:p>
            <a:pPr marL="285750" indent="-285750">
              <a:buFontTx/>
              <a:buChar char="-"/>
            </a:pPr>
            <a:r>
              <a:rPr lang="en-US" sz="2100" dirty="0" smtClean="0"/>
              <a:t>These </a:t>
            </a:r>
            <a:r>
              <a:rPr lang="en-US" sz="2100" dirty="0"/>
              <a:t>skills help you make websites more responsive more easily so, whatever kind or size of device someone is using to view your site, it looks fantastic and works well</a:t>
            </a:r>
            <a:r>
              <a:rPr lang="en-US" sz="2100" dirty="0" smtClean="0"/>
              <a:t>.</a:t>
            </a:r>
          </a:p>
          <a:p>
            <a:pPr marL="285750" indent="-285750">
              <a:buFontTx/>
              <a:buChar char="-"/>
            </a:pPr>
            <a:r>
              <a:rPr lang="en-US" sz="2100" dirty="0"/>
              <a:t>We already know that </a:t>
            </a:r>
            <a:r>
              <a:rPr lang="en-US" sz="2100" dirty="0">
                <a:hlinkClick r:id="rId2"/>
              </a:rPr>
              <a:t>colors can be defined by name, RGB, or hex values</a:t>
            </a:r>
            <a:r>
              <a:rPr lang="en-US" sz="2100" dirty="0"/>
              <a:t>, but CSS 3 also allows you to paint away with </a:t>
            </a:r>
            <a:r>
              <a:rPr lang="en-US" sz="2100" b="1" dirty="0"/>
              <a:t>HSL</a:t>
            </a:r>
            <a:r>
              <a:rPr lang="en-US" sz="2100" dirty="0"/>
              <a:t> — hue, saturation, and lightness — as well as stipulating </a:t>
            </a:r>
            <a:r>
              <a:rPr lang="en-US" sz="2100" b="1" dirty="0"/>
              <a:t>transparency</a:t>
            </a:r>
            <a:r>
              <a:rPr lang="en-US" sz="2100" dirty="0"/>
              <a:t>.</a:t>
            </a:r>
            <a:endParaRPr lang="en-US" sz="2100" dirty="0" smtClean="0"/>
          </a:p>
          <a:p>
            <a:r>
              <a:rPr lang="en-US" sz="2100" dirty="0">
                <a:solidFill>
                  <a:srgbClr val="FFFF00"/>
                </a:solidFill>
              </a:rPr>
              <a:t>Alpha transparency:</a:t>
            </a:r>
          </a:p>
          <a:p>
            <a:r>
              <a:rPr lang="en-US" sz="2100" dirty="0" smtClean="0"/>
              <a:t>-   RGB a </a:t>
            </a:r>
            <a:r>
              <a:rPr lang="en-US" sz="2100" dirty="0"/>
              <a:t>opens up an exciting new dimension to web design, allowing you to set the transparency of a box or text. </a:t>
            </a:r>
            <a:endParaRPr lang="en-US" sz="2100" dirty="0" smtClean="0"/>
          </a:p>
          <a:p>
            <a:pPr marL="342900" indent="-342900">
              <a:buFontTx/>
              <a:buChar char="-"/>
            </a:pPr>
            <a:r>
              <a:rPr lang="en-US" sz="2100" dirty="0" smtClean="0"/>
              <a:t>If </a:t>
            </a:r>
            <a:r>
              <a:rPr lang="en-US" sz="2100" dirty="0"/>
              <a:t>you wanted a smidgen of a snazzy background image to peep through a heading, for example, you might use something like this</a:t>
            </a:r>
            <a:r>
              <a:rPr lang="en-US" sz="2100" dirty="0" smtClean="0"/>
              <a:t>:</a:t>
            </a:r>
          </a:p>
          <a:p>
            <a:r>
              <a:rPr lang="en-US" sz="2400" dirty="0" smtClean="0">
                <a:solidFill>
                  <a:srgbClr val="FFFF00"/>
                </a:solidFill>
              </a:rPr>
              <a:t>	h1 </a:t>
            </a:r>
            <a:r>
              <a:rPr lang="en-US" sz="2400" dirty="0">
                <a:solidFill>
                  <a:srgbClr val="FFFF00"/>
                </a:solidFill>
              </a:rPr>
              <a:t>{</a:t>
            </a:r>
          </a:p>
          <a:p>
            <a:r>
              <a:rPr lang="en-US" sz="2400" dirty="0" smtClean="0">
                <a:solidFill>
                  <a:srgbClr val="FFFF00"/>
                </a:solidFill>
              </a:rPr>
              <a:t>		padding</a:t>
            </a:r>
            <a:r>
              <a:rPr lang="en-US" sz="2400" dirty="0">
                <a:solidFill>
                  <a:srgbClr val="FFFF00"/>
                </a:solidFill>
              </a:rPr>
              <a:t>: 50px;</a:t>
            </a:r>
          </a:p>
          <a:p>
            <a:r>
              <a:rPr lang="en-US" sz="2400" dirty="0" smtClean="0">
                <a:solidFill>
                  <a:srgbClr val="FFFF00"/>
                </a:solidFill>
              </a:rPr>
              <a:t>	    	background-image</a:t>
            </a:r>
            <a:r>
              <a:rPr lang="en-US" sz="2400" dirty="0">
                <a:solidFill>
                  <a:srgbClr val="FFFF00"/>
                </a:solidFill>
              </a:rPr>
              <a:t>: </a:t>
            </a:r>
            <a:r>
              <a:rPr lang="en-US" sz="2400" dirty="0" err="1">
                <a:solidFill>
                  <a:srgbClr val="FFFF00"/>
                </a:solidFill>
              </a:rPr>
              <a:t>url</a:t>
            </a:r>
            <a:r>
              <a:rPr lang="en-US" sz="2400" dirty="0">
                <a:solidFill>
                  <a:srgbClr val="FFFF00"/>
                </a:solidFill>
              </a:rPr>
              <a:t>(snazzy.jpg);</a:t>
            </a:r>
          </a:p>
          <a:p>
            <a:r>
              <a:rPr lang="en-US" sz="2400" dirty="0">
                <a:solidFill>
                  <a:srgbClr val="FFFF00"/>
                </a:solidFill>
              </a:rPr>
              <a:t>    </a:t>
            </a:r>
            <a:r>
              <a:rPr lang="en-US" sz="2400" dirty="0" smtClean="0">
                <a:solidFill>
                  <a:srgbClr val="FFFF00"/>
                </a:solidFill>
              </a:rPr>
              <a:t>		</a:t>
            </a:r>
            <a:r>
              <a:rPr lang="en-US" sz="2400" b="1" dirty="0" smtClean="0">
                <a:solidFill>
                  <a:srgbClr val="FFFF00"/>
                </a:solidFill>
              </a:rPr>
              <a:t>color</a:t>
            </a:r>
            <a:r>
              <a:rPr lang="en-US" sz="2400" b="1" dirty="0">
                <a:solidFill>
                  <a:srgbClr val="FFFF00"/>
                </a:solidFill>
              </a:rPr>
              <a:t>: </a:t>
            </a:r>
            <a:r>
              <a:rPr lang="en-US" sz="2400" b="1" dirty="0" err="1">
                <a:solidFill>
                  <a:srgbClr val="FFFF00"/>
                </a:solidFill>
              </a:rPr>
              <a:t>rgba</a:t>
            </a:r>
            <a:r>
              <a:rPr lang="en-US" sz="2400" b="1" dirty="0">
                <a:solidFill>
                  <a:srgbClr val="FFFF00"/>
                </a:solidFill>
              </a:rPr>
              <a:t>(0,0,0,0.8);</a:t>
            </a:r>
            <a:endParaRPr lang="en-US" sz="2400" dirty="0">
              <a:solidFill>
                <a:srgbClr val="FFFF00"/>
              </a:solidFill>
            </a:endParaRPr>
          </a:p>
          <a:p>
            <a:r>
              <a:rPr lang="en-US" sz="2400" dirty="0" smtClean="0">
                <a:solidFill>
                  <a:srgbClr val="FFFF00"/>
                </a:solidFill>
              </a:rPr>
              <a:t>	     }</a:t>
            </a:r>
            <a:endParaRPr lang="en-US" sz="2400" dirty="0">
              <a:solidFill>
                <a:srgbClr val="FFFF00"/>
              </a:solidFill>
            </a:endParaRPr>
          </a:p>
          <a:p>
            <a:pPr marL="342900" indent="-342900">
              <a:buFontTx/>
              <a:buChar char="-"/>
            </a:pPr>
            <a:endParaRPr lang="en-US" sz="2100" dirty="0" smtClean="0"/>
          </a:p>
        </p:txBody>
      </p:sp>
    </p:spTree>
    <p:extLst>
      <p:ext uri="{BB962C8B-B14F-4D97-AF65-F5344CB8AC3E}">
        <p14:creationId xmlns:p14="http://schemas.microsoft.com/office/powerpoint/2010/main" val="770948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9" y="116632"/>
            <a:ext cx="8947840" cy="10248960"/>
          </a:xfrm>
          <a:prstGeom prst="rect">
            <a:avLst/>
          </a:prstGeom>
          <a:noFill/>
        </p:spPr>
        <p:txBody>
          <a:bodyPr wrap="square" rtlCol="0">
            <a:spAutoFit/>
          </a:bodyPr>
          <a:lstStyle/>
          <a:p>
            <a:pPr marL="342900" indent="-342900">
              <a:buFontTx/>
              <a:buChar char="-"/>
            </a:pPr>
            <a:r>
              <a:rPr lang="en-US" sz="2100" dirty="0"/>
              <a:t>A standard value of </a:t>
            </a:r>
            <a:r>
              <a:rPr lang="en-US" sz="2100" dirty="0" err="1"/>
              <a:t>rgb</a:t>
            </a:r>
            <a:r>
              <a:rPr lang="en-US" sz="2100" dirty="0"/>
              <a:t>(0,0,0) would set the heading to pure black but that fourth value, in </a:t>
            </a:r>
            <a:r>
              <a:rPr lang="en-US" sz="2100" dirty="0" err="1"/>
              <a:t>rgba</a:t>
            </a:r>
            <a:r>
              <a:rPr lang="en-US" sz="2100" dirty="0"/>
              <a:t>, sets the level of transparency, “1” being completely opaque, “0” being completely transparent. So </a:t>
            </a:r>
            <a:r>
              <a:rPr lang="en-US" sz="2100" dirty="0" err="1"/>
              <a:t>rgba</a:t>
            </a:r>
            <a:r>
              <a:rPr lang="en-US" sz="2100" dirty="0"/>
              <a:t>(0,0,0,0.8) is saying red=“0”, green=“0”, blue=“0”, alpha=“0.8”, which, all together, makes it 80% black.</a:t>
            </a:r>
          </a:p>
          <a:p>
            <a:pPr marL="342900" indent="-342900">
              <a:buFontTx/>
              <a:buChar char="-"/>
            </a:pPr>
            <a:r>
              <a:rPr lang="en-US" sz="2100" dirty="0"/>
              <a:t>This doesn’t only apply to text, of course, you could apply a transparent background color to an entire box, a transparent box shadow… anywhere where you can use </a:t>
            </a:r>
            <a:r>
              <a:rPr lang="en-US" sz="2100" dirty="0" err="1"/>
              <a:t>rgb</a:t>
            </a:r>
            <a:r>
              <a:rPr lang="en-US" sz="2100" dirty="0"/>
              <a:t>, you can used </a:t>
            </a:r>
            <a:r>
              <a:rPr lang="en-US" sz="2100" dirty="0" err="1"/>
              <a:t>rgba</a:t>
            </a:r>
            <a:r>
              <a:rPr lang="en-US" sz="2100" dirty="0"/>
              <a:t>.</a:t>
            </a:r>
          </a:p>
          <a:p>
            <a:pPr marL="342900" indent="-342900">
              <a:buFontTx/>
              <a:buChar char="-"/>
            </a:pPr>
            <a:endParaRPr lang="en-US" sz="2100" dirty="0" smtClean="0"/>
          </a:p>
          <a:p>
            <a:r>
              <a:rPr lang="en-US" sz="2400" dirty="0">
                <a:solidFill>
                  <a:srgbClr val="FFFF00"/>
                </a:solidFill>
              </a:rPr>
              <a:t>Hue, saturation, and </a:t>
            </a:r>
            <a:r>
              <a:rPr lang="en-US" sz="2400" dirty="0" smtClean="0">
                <a:solidFill>
                  <a:srgbClr val="FFFF00"/>
                </a:solidFill>
              </a:rPr>
              <a:t>lightness:</a:t>
            </a:r>
            <a:endParaRPr lang="en-US" sz="2400" dirty="0">
              <a:solidFill>
                <a:srgbClr val="FFFF00"/>
              </a:solidFill>
            </a:endParaRPr>
          </a:p>
          <a:p>
            <a:r>
              <a:rPr lang="en-US" sz="2400" dirty="0" smtClean="0"/>
              <a:t>-  Color </a:t>
            </a:r>
            <a:r>
              <a:rPr lang="en-US" sz="2400" dirty="0"/>
              <a:t>names aside, web colors have always been red-green-blue biased, be that through hex codes or explicit RBG (or </a:t>
            </a:r>
            <a:r>
              <a:rPr lang="en-US" sz="2400" dirty="0" err="1"/>
              <a:t>RGBa</a:t>
            </a:r>
            <a:r>
              <a:rPr lang="en-US" sz="2400" dirty="0"/>
              <a:t>). </a:t>
            </a:r>
            <a:endParaRPr lang="en-US" sz="2400" dirty="0" smtClean="0"/>
          </a:p>
          <a:p>
            <a:pPr marL="342900" indent="-342900">
              <a:buFontTx/>
              <a:buChar char="-"/>
            </a:pPr>
            <a:r>
              <a:rPr lang="en-US" sz="2400" dirty="0" smtClean="0"/>
              <a:t>Although </a:t>
            </a:r>
            <a:r>
              <a:rPr lang="en-US" sz="2400" dirty="0"/>
              <a:t>mildly less straightforward (especially if your brain is trained to break down colors into red, green and blue), HSL can actually be more intuitive </a:t>
            </a:r>
            <a:endParaRPr lang="en-US" sz="2400" dirty="0" smtClean="0"/>
          </a:p>
          <a:p>
            <a:pPr marL="342900" indent="-342900">
              <a:buFontTx/>
              <a:buChar char="-"/>
            </a:pPr>
            <a:r>
              <a:rPr lang="en-US" sz="2400" dirty="0" smtClean="0"/>
              <a:t>Because </a:t>
            </a:r>
            <a:r>
              <a:rPr lang="en-US" sz="2400" dirty="0"/>
              <a:t>it gives you direct control over the aspects of a color’s shade rather than its logical ingredients.</a:t>
            </a:r>
          </a:p>
          <a:p>
            <a:r>
              <a:rPr lang="en-US" sz="2400" dirty="0"/>
              <a:t> </a:t>
            </a:r>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smtClean="0"/>
          </a:p>
          <a:p>
            <a:pPr marL="342900" indent="-342900">
              <a:buFontTx/>
              <a:buChar char="-"/>
            </a:pPr>
            <a:endParaRPr lang="en-US" sz="2100" dirty="0"/>
          </a:p>
          <a:p>
            <a:pPr marL="342900" indent="-342900">
              <a:buFontTx/>
              <a:buChar char="-"/>
            </a:pPr>
            <a:endParaRPr lang="en-US" sz="2100" dirty="0"/>
          </a:p>
        </p:txBody>
      </p:sp>
    </p:spTree>
    <p:extLst>
      <p:ext uri="{BB962C8B-B14F-4D97-AF65-F5344CB8AC3E}">
        <p14:creationId xmlns:p14="http://schemas.microsoft.com/office/powerpoint/2010/main" val="2738465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72009" y="260648"/>
            <a:ext cx="8964487" cy="5355312"/>
          </a:xfrm>
          <a:prstGeom prst="rect">
            <a:avLst/>
          </a:prstGeom>
          <a:noFill/>
        </p:spPr>
        <p:txBody>
          <a:bodyPr wrap="square" rtlCol="0">
            <a:spAutoFit/>
          </a:bodyPr>
          <a:lstStyle/>
          <a:p>
            <a:r>
              <a:rPr lang="en-US" dirty="0">
                <a:solidFill>
                  <a:srgbClr val="FFFF00"/>
                </a:solidFill>
              </a:rPr>
              <a:t>There has been a few elements introduced in HTML5</a:t>
            </a:r>
            <a:r>
              <a:rPr lang="en-US" dirty="0" smtClean="0">
                <a:solidFill>
                  <a:srgbClr val="FFFF00"/>
                </a:solidFill>
              </a:rPr>
              <a:t>.</a:t>
            </a:r>
          </a:p>
          <a:p>
            <a:r>
              <a:rPr lang="en-US" dirty="0" smtClean="0"/>
              <a:t>-Few were </a:t>
            </a:r>
            <a:r>
              <a:rPr lang="en-US" dirty="0"/>
              <a:t>imported from XHTML2, others from large statistical surveys </a:t>
            </a:r>
            <a:endParaRPr lang="en-US" dirty="0" smtClean="0"/>
          </a:p>
          <a:p>
            <a:r>
              <a:rPr lang="en-US" dirty="0" smtClean="0"/>
              <a:t>on </a:t>
            </a:r>
            <a:r>
              <a:rPr lang="en-US" dirty="0"/>
              <a:t>made by Google, Opera and other people. </a:t>
            </a:r>
            <a:endParaRPr lang="en-US" dirty="0" smtClean="0"/>
          </a:p>
          <a:p>
            <a:r>
              <a:rPr lang="en-US" dirty="0"/>
              <a:t>-</a:t>
            </a:r>
            <a:r>
              <a:rPr lang="en-US" dirty="0" smtClean="0"/>
              <a:t>These </a:t>
            </a:r>
            <a:r>
              <a:rPr lang="en-US" dirty="0"/>
              <a:t>new elements are not yet completely imported in all browsers at this time</a:t>
            </a:r>
            <a:r>
              <a:rPr lang="en-US" dirty="0" smtClean="0"/>
              <a:t>.</a:t>
            </a:r>
          </a:p>
          <a:p>
            <a:pPr marL="285750" indent="-285750">
              <a:buFontTx/>
              <a:buChar char="-"/>
            </a:pPr>
            <a:r>
              <a:rPr lang="en-US" dirty="0" smtClean="0"/>
              <a:t>Few List is here </a:t>
            </a:r>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r>
              <a:rPr lang="en-US" dirty="0"/>
              <a:t/>
            </a:r>
            <a:br>
              <a:rPr lang="en-US"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30078913"/>
              </p:ext>
            </p:extLst>
          </p:nvPr>
        </p:nvGraphicFramePr>
        <p:xfrm>
          <a:off x="323526" y="1890684"/>
          <a:ext cx="8712969" cy="3253488"/>
        </p:xfrm>
        <a:graphic>
          <a:graphicData uri="http://schemas.openxmlformats.org/drawingml/2006/table">
            <a:tbl>
              <a:tblPr/>
              <a:tblGrid>
                <a:gridCol w="2861494"/>
                <a:gridCol w="5851475"/>
              </a:tblGrid>
              <a:tr h="354160">
                <a:tc>
                  <a:txBody>
                    <a:bodyPr/>
                    <a:lstStyle/>
                    <a:p>
                      <a:pPr algn="l" fontAlgn="t"/>
                      <a:r>
                        <a:rPr lang="en-US" sz="1300">
                          <a:solidFill>
                            <a:srgbClr val="000000"/>
                          </a:solidFill>
                          <a:effectLst/>
                          <a:latin typeface="times new roman" panose="02020603050405020304" pitchFamily="18" charset="0"/>
                        </a:rPr>
                        <a:t>Tag</a:t>
                      </a:r>
                    </a:p>
                  </a:txBody>
                  <a:tcPr marL="80491" marR="80491" marT="80491" marB="80491">
                    <a:lnL w="9525" cap="flat" cmpd="sng" algn="ctr">
                      <a:solidFill>
                        <a:srgbClr val="C05322"/>
                      </a:solidFill>
                      <a:prstDash val="solid"/>
                      <a:round/>
                      <a:headEnd type="none" w="med" len="med"/>
                      <a:tailEnd type="none" w="med" len="med"/>
                    </a:lnL>
                    <a:lnR w="9525" cap="flat" cmpd="sng" algn="ctr">
                      <a:solidFill>
                        <a:srgbClr val="C05322"/>
                      </a:solidFill>
                      <a:prstDash val="solid"/>
                      <a:round/>
                      <a:headEnd type="none" w="med" len="med"/>
                      <a:tailEnd type="none" w="med" len="med"/>
                    </a:lnR>
                    <a:lnT w="9525" cap="flat" cmpd="sng" algn="ctr">
                      <a:solidFill>
                        <a:srgbClr val="C053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80491" marR="80491" marT="80491" marB="80491">
                    <a:lnL w="9525" cap="flat" cmpd="sng" algn="ctr">
                      <a:solidFill>
                        <a:srgbClr val="C05322"/>
                      </a:solidFill>
                      <a:prstDash val="solid"/>
                      <a:round/>
                      <a:headEnd type="none" w="med" len="med"/>
                      <a:tailEnd type="none" w="med" len="med"/>
                    </a:lnL>
                    <a:lnR w="9525" cap="flat" cmpd="sng" algn="ctr">
                      <a:solidFill>
                        <a:srgbClr val="C05322"/>
                      </a:solidFill>
                      <a:prstDash val="solid"/>
                      <a:round/>
                      <a:headEnd type="none" w="med" len="med"/>
                      <a:tailEnd type="none" w="med" len="med"/>
                    </a:lnR>
                    <a:lnT w="9525" cap="flat" cmpd="sng" algn="ctr">
                      <a:solidFill>
                        <a:srgbClr val="C053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00499">
                <a:tc gridSpan="2">
                  <a:txBody>
                    <a:bodyPr/>
                    <a:lstStyle/>
                    <a:p>
                      <a:pPr algn="just" fontAlgn="t"/>
                      <a:r>
                        <a:rPr lang="en-US" sz="1300" b="0">
                          <a:solidFill>
                            <a:srgbClr val="610B4B"/>
                          </a:solidFill>
                          <a:effectLst/>
                          <a:latin typeface="erdana"/>
                        </a:rPr>
                        <a:t>Structural or Semantic Tags</a:t>
                      </a:r>
                      <a:endParaRPr lang="en-US" sz="1300">
                        <a:solidFill>
                          <a:srgbClr val="333333"/>
                        </a:solidFill>
                        <a:effectLst/>
                        <a:latin typeface="inter-regular"/>
                      </a:endParaRP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hMerge="1">
                  <a:txBody>
                    <a:bodyPr/>
                    <a:lstStyle/>
                    <a:p>
                      <a:endParaRPr lang="en-US"/>
                    </a:p>
                  </a:txBody>
                  <a:tcPr/>
                </a:tc>
              </a:tr>
              <a:tr h="369716">
                <a:tc>
                  <a:txBody>
                    <a:bodyPr/>
                    <a:lstStyle/>
                    <a:p>
                      <a:pPr algn="just" fontAlgn="t"/>
                      <a:r>
                        <a:rPr lang="en-US" sz="1300" dirty="0">
                          <a:solidFill>
                            <a:srgbClr val="333333"/>
                          </a:solidFill>
                          <a:effectLst/>
                          <a:latin typeface="inter-regular"/>
                        </a:rPr>
                        <a:t>&lt;article&gt;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defines the independent or self-contained content of a webpage.</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0932">
                <a:tc>
                  <a:txBody>
                    <a:bodyPr/>
                    <a:lstStyle/>
                    <a:p>
                      <a:pPr algn="just" fontAlgn="t"/>
                      <a:r>
                        <a:rPr lang="en-US" sz="1300">
                          <a:solidFill>
                            <a:srgbClr val="333333"/>
                          </a:solidFill>
                          <a:effectLst/>
                          <a:latin typeface="inter-regular"/>
                        </a:rPr>
                        <a:t>&lt;aside&gt;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defines the content which provide information about the main content.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164">
                <a:tc>
                  <a:txBody>
                    <a:bodyPr/>
                    <a:lstStyle/>
                    <a:p>
                      <a:pPr algn="just" fontAlgn="t"/>
                      <a:r>
                        <a:rPr lang="en-US" sz="1300">
                          <a:solidFill>
                            <a:srgbClr val="333333"/>
                          </a:solidFill>
                          <a:effectLst/>
                          <a:latin typeface="inter-regular"/>
                        </a:rPr>
                        <a:t>&lt;bdi&gt;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isolate the part of text which might be formatted in another direction.</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7380">
                <a:tc>
                  <a:txBody>
                    <a:bodyPr/>
                    <a:lstStyle/>
                    <a:p>
                      <a:pPr algn="just" fontAlgn="t"/>
                      <a:r>
                        <a:rPr lang="en-US" sz="1300">
                          <a:solidFill>
                            <a:srgbClr val="333333"/>
                          </a:solidFill>
                          <a:effectLst/>
                          <a:latin typeface="inter-regular"/>
                        </a:rPr>
                        <a:t>&lt;details&gt;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defines additional information which only visible as per user demand.</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3677">
                <a:tc>
                  <a:txBody>
                    <a:bodyPr/>
                    <a:lstStyle/>
                    <a:p>
                      <a:pPr algn="just" fontAlgn="t"/>
                      <a:r>
                        <a:rPr lang="en-US" sz="1300">
                          <a:solidFill>
                            <a:srgbClr val="333333"/>
                          </a:solidFill>
                          <a:effectLst/>
                          <a:latin typeface="inter-regular"/>
                        </a:rPr>
                        <a:t>&lt;dialog&gt;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represents a dialog box or other interactive components.</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3677">
                <a:tc>
                  <a:txBody>
                    <a:bodyPr/>
                    <a:lstStyle/>
                    <a:p>
                      <a:pPr algn="just" fontAlgn="t"/>
                      <a:r>
                        <a:rPr lang="en-US" sz="1300">
                          <a:solidFill>
                            <a:srgbClr val="333333"/>
                          </a:solidFill>
                          <a:effectLst/>
                          <a:latin typeface="inter-regular"/>
                        </a:rPr>
                        <a:t>&lt;figcaption&gt;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defines caption for the &lt;figure&gt; element.</a:t>
                      </a:r>
                    </a:p>
                  </a:txBody>
                  <a:tcPr marL="53661" marR="53661" marT="53661" marB="536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28703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6649" y="116632"/>
            <a:ext cx="8947840" cy="5709255"/>
          </a:xfrm>
          <a:prstGeom prst="rect">
            <a:avLst/>
          </a:prstGeom>
          <a:noFill/>
        </p:spPr>
        <p:txBody>
          <a:bodyPr wrap="square" rtlCol="0">
            <a:spAutoFit/>
          </a:bodyPr>
          <a:lstStyle/>
          <a:p>
            <a:pPr marL="342900" indent="-342900">
              <a:buFontTx/>
              <a:buChar char="-"/>
            </a:pPr>
            <a:r>
              <a:rPr lang="en-US" sz="2000" dirty="0"/>
              <a:t>It is used in a similar way to </a:t>
            </a:r>
            <a:r>
              <a:rPr lang="en-US" sz="2000" dirty="0" err="1"/>
              <a:t>rgb</a:t>
            </a:r>
            <a:r>
              <a:rPr lang="en-US" sz="2000" dirty="0"/>
              <a:t>:</a:t>
            </a:r>
          </a:p>
          <a:p>
            <a:r>
              <a:rPr lang="en-US" sz="2100" dirty="0" smtClean="0"/>
              <a:t>	</a:t>
            </a:r>
            <a:r>
              <a:rPr lang="en-US" sz="2100" dirty="0" smtClean="0">
                <a:solidFill>
                  <a:srgbClr val="FFFF00"/>
                </a:solidFill>
              </a:rPr>
              <a:t>#</a:t>
            </a:r>
            <a:r>
              <a:rPr lang="en-US" sz="2100" dirty="0">
                <a:solidFill>
                  <a:srgbClr val="FFFF00"/>
                </a:solidFill>
              </a:rPr>
              <a:t>smut </a:t>
            </a:r>
            <a:endParaRPr lang="en-US" sz="2100" dirty="0" smtClean="0">
              <a:solidFill>
                <a:srgbClr val="FFFF00"/>
              </a:solidFill>
            </a:endParaRPr>
          </a:p>
          <a:p>
            <a:r>
              <a:rPr lang="en-US" sz="2100" dirty="0">
                <a:solidFill>
                  <a:srgbClr val="FFFF00"/>
                </a:solidFill>
              </a:rPr>
              <a:t>	</a:t>
            </a:r>
            <a:r>
              <a:rPr lang="en-US" sz="2100" dirty="0" smtClean="0">
                <a:solidFill>
                  <a:srgbClr val="FFFF00"/>
                </a:solidFill>
              </a:rPr>
              <a:t>	{ </a:t>
            </a:r>
          </a:p>
          <a:p>
            <a:r>
              <a:rPr lang="en-US" sz="2100" dirty="0">
                <a:solidFill>
                  <a:srgbClr val="FFFF00"/>
                </a:solidFill>
              </a:rPr>
              <a:t>	</a:t>
            </a:r>
            <a:r>
              <a:rPr lang="en-US" sz="2100" dirty="0" smtClean="0">
                <a:solidFill>
                  <a:srgbClr val="FFFF00"/>
                </a:solidFill>
              </a:rPr>
              <a:t>	    color</a:t>
            </a:r>
            <a:r>
              <a:rPr lang="en-US" sz="2100" dirty="0">
                <a:solidFill>
                  <a:srgbClr val="FFFF00"/>
                </a:solidFill>
              </a:rPr>
              <a:t>: </a:t>
            </a:r>
            <a:r>
              <a:rPr lang="en-US" sz="2100" dirty="0" err="1">
                <a:solidFill>
                  <a:srgbClr val="FFFF00"/>
                </a:solidFill>
              </a:rPr>
              <a:t>hsl</a:t>
            </a:r>
            <a:r>
              <a:rPr lang="en-US" sz="2100" dirty="0">
                <a:solidFill>
                  <a:srgbClr val="FFFF00"/>
                </a:solidFill>
              </a:rPr>
              <a:t>(36, 100%, 50%) </a:t>
            </a:r>
            <a:endParaRPr lang="en-US" sz="2100" dirty="0" smtClean="0">
              <a:solidFill>
                <a:srgbClr val="FFFF00"/>
              </a:solidFill>
            </a:endParaRPr>
          </a:p>
          <a:p>
            <a:r>
              <a:rPr lang="en-US" sz="2100" dirty="0">
                <a:solidFill>
                  <a:srgbClr val="FFFF00"/>
                </a:solidFill>
              </a:rPr>
              <a:t>	</a:t>
            </a:r>
            <a:r>
              <a:rPr lang="en-US" sz="2100" dirty="0" smtClean="0">
                <a:solidFill>
                  <a:srgbClr val="FFFF00"/>
                </a:solidFill>
              </a:rPr>
              <a:t>	} </a:t>
            </a:r>
          </a:p>
          <a:p>
            <a:r>
              <a:rPr lang="en-US" sz="2400" dirty="0" smtClean="0"/>
              <a:t>-Rather </a:t>
            </a:r>
            <a:r>
              <a:rPr lang="en-US" sz="2400" dirty="0"/>
              <a:t>than each sub-value being a part of the color spectrum, however, they are:</a:t>
            </a:r>
          </a:p>
          <a:p>
            <a:r>
              <a:rPr lang="en-US" sz="2400" b="1" dirty="0" smtClean="0"/>
              <a:t>	</a:t>
            </a:r>
            <a:r>
              <a:rPr lang="en-US" sz="2400" b="1" dirty="0" smtClean="0">
                <a:solidFill>
                  <a:srgbClr val="FFFF00"/>
                </a:solidFill>
              </a:rPr>
              <a:t>1) Hue</a:t>
            </a:r>
            <a:r>
              <a:rPr lang="en-US" sz="2400" dirty="0"/>
              <a:t> (“36” in the above example): Any angle, from 0 to 360, taken from a typical color wheel, where “0” (and “360”) is red, “120” is green and “240” is blue.</a:t>
            </a:r>
          </a:p>
          <a:p>
            <a:r>
              <a:rPr lang="en-US" sz="2400" b="1" dirty="0" smtClean="0"/>
              <a:t>	</a:t>
            </a:r>
            <a:r>
              <a:rPr lang="en-US" sz="2400" b="1" dirty="0" smtClean="0">
                <a:solidFill>
                  <a:srgbClr val="FFFF00"/>
                </a:solidFill>
              </a:rPr>
              <a:t>2) Saturation</a:t>
            </a:r>
            <a:r>
              <a:rPr lang="en-US" sz="2400" dirty="0"/>
              <a:t> (“100%” in the example): How saturated you want the color to be, from 0% (none, so a level of grey depending on the lightness) to 100% (the whole whack, please).</a:t>
            </a:r>
          </a:p>
          <a:p>
            <a:r>
              <a:rPr lang="en-US" sz="2400" b="1" dirty="0" smtClean="0"/>
              <a:t>	</a:t>
            </a:r>
            <a:r>
              <a:rPr lang="en-US" sz="2400" b="1" dirty="0" smtClean="0">
                <a:solidFill>
                  <a:srgbClr val="FFFF00"/>
                </a:solidFill>
              </a:rPr>
              <a:t>3) Lightness</a:t>
            </a:r>
            <a:r>
              <a:rPr lang="en-US" sz="2400" dirty="0"/>
              <a:t> (“50%” in the example): From 0% (black) to 100% (white), 50% being “normal”.</a:t>
            </a:r>
          </a:p>
          <a:p>
            <a:endParaRPr lang="en-US" sz="2100" dirty="0">
              <a:solidFill>
                <a:srgbClr val="FFFF00"/>
              </a:solidFill>
            </a:endParaRPr>
          </a:p>
        </p:txBody>
      </p:sp>
    </p:spTree>
    <p:extLst>
      <p:ext uri="{BB962C8B-B14F-4D97-AF65-F5344CB8AC3E}">
        <p14:creationId xmlns:p14="http://schemas.microsoft.com/office/powerpoint/2010/main" val="1644008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251520" y="251356"/>
            <a:ext cx="8784976" cy="5401479"/>
          </a:xfrm>
          <a:prstGeom prst="rect">
            <a:avLst/>
          </a:prstGeom>
          <a:noFill/>
        </p:spPr>
        <p:txBody>
          <a:bodyPr wrap="square" rtlCol="0">
            <a:spAutoFit/>
          </a:bodyPr>
          <a:lstStyle/>
          <a:p>
            <a:r>
              <a:rPr lang="en-US" sz="2000" dirty="0">
                <a:solidFill>
                  <a:srgbClr val="FFFF00"/>
                </a:solidFill>
              </a:rPr>
              <a:t>Importing External Style Sheets in </a:t>
            </a:r>
            <a:r>
              <a:rPr lang="en-US" sz="2000" dirty="0" smtClean="0">
                <a:solidFill>
                  <a:srgbClr val="FFFF00"/>
                </a:solidFill>
              </a:rPr>
              <a:t>CSS:</a:t>
            </a:r>
          </a:p>
          <a:p>
            <a:pPr marL="285750" indent="-285750">
              <a:buFontTx/>
              <a:buChar char="-"/>
            </a:pPr>
            <a:r>
              <a:rPr lang="en-US" sz="2000" dirty="0" smtClean="0"/>
              <a:t>At-rules </a:t>
            </a:r>
            <a:r>
              <a:rPr lang="en-US" sz="2000" dirty="0"/>
              <a:t>are clever, powerful little huggers that encapsulate a bunch of CSS rules and apply them to something specific. </a:t>
            </a:r>
            <a:endParaRPr lang="en-US" sz="2000" dirty="0" smtClean="0"/>
          </a:p>
          <a:p>
            <a:pPr marL="285750" indent="-285750">
              <a:buFontTx/>
              <a:buChar char="-"/>
            </a:pPr>
            <a:r>
              <a:rPr lang="en-US" sz="2000" dirty="0" smtClean="0"/>
              <a:t>They </a:t>
            </a:r>
            <a:r>
              <a:rPr lang="en-US" sz="2000" dirty="0"/>
              <a:t>can be used to </a:t>
            </a:r>
            <a:r>
              <a:rPr lang="en-US" sz="2000" b="1" dirty="0"/>
              <a:t>import</a:t>
            </a:r>
            <a:r>
              <a:rPr lang="en-US" sz="2000" dirty="0"/>
              <a:t> other CSS files, apply CSS to a particular </a:t>
            </a:r>
            <a:r>
              <a:rPr lang="en-US" sz="2000" b="1" dirty="0"/>
              <a:t>media</a:t>
            </a:r>
            <a:r>
              <a:rPr lang="en-US" sz="2000" dirty="0"/>
              <a:t>, or embed </a:t>
            </a:r>
            <a:r>
              <a:rPr lang="en-US" sz="2000" dirty="0" smtClean="0"/>
              <a:t>funky </a:t>
            </a:r>
            <a:r>
              <a:rPr lang="en-US" sz="2000" dirty="0"/>
              <a:t>uncommon </a:t>
            </a:r>
            <a:r>
              <a:rPr lang="en-US" sz="2000" b="1" dirty="0"/>
              <a:t>fonts</a:t>
            </a:r>
            <a:r>
              <a:rPr lang="en-US" sz="2000" dirty="0" smtClean="0"/>
              <a:t>.</a:t>
            </a:r>
          </a:p>
          <a:p>
            <a:pPr marL="285750" lvl="0" indent="-285750" fontAlgn="base">
              <a:spcBef>
                <a:spcPct val="0"/>
              </a:spcBef>
              <a:spcAft>
                <a:spcPct val="0"/>
              </a:spcAft>
              <a:buFontTx/>
              <a:buChar char="-"/>
            </a:pPr>
            <a:r>
              <a:rPr lang="en-US" sz="2000" dirty="0"/>
              <a:t>- @import rule allows you to import a style sheet into another style sheet.</a:t>
            </a:r>
          </a:p>
          <a:p>
            <a:pPr marL="285750" lvl="0" indent="-285750" fontAlgn="base">
              <a:spcBef>
                <a:spcPct val="0"/>
              </a:spcBef>
              <a:spcAft>
                <a:spcPct val="0"/>
              </a:spcAft>
              <a:buFontTx/>
              <a:buChar char="-"/>
            </a:pPr>
            <a:r>
              <a:rPr lang="en-US" sz="2000" dirty="0"/>
              <a:t>- @import rule must be at the top of the document (but after any </a:t>
            </a:r>
            <a:r>
              <a:rPr lang="en-US" sz="2000" dirty="0">
                <a:hlinkClick r:id="rId2"/>
              </a:rPr>
              <a:t>@charset</a:t>
            </a:r>
            <a:r>
              <a:rPr lang="en-US" sz="2000" dirty="0"/>
              <a:t> declaration).</a:t>
            </a:r>
          </a:p>
          <a:p>
            <a:pPr marL="285750" lvl="0" indent="-285750" fontAlgn="base">
              <a:spcBef>
                <a:spcPct val="0"/>
              </a:spcBef>
              <a:spcAft>
                <a:spcPct val="0"/>
              </a:spcAft>
              <a:buFontTx/>
              <a:buChar char="-"/>
            </a:pPr>
            <a:r>
              <a:rPr lang="en-US" sz="2000" dirty="0"/>
              <a:t>- @import rule also supports media queries, so you can allow the import to be media-dependent.</a:t>
            </a:r>
          </a:p>
          <a:p>
            <a:r>
              <a:rPr lang="en-US" sz="2000" dirty="0" smtClean="0">
                <a:solidFill>
                  <a:srgbClr val="FFFF00"/>
                </a:solidFill>
              </a:rPr>
              <a:t>Syntax:</a:t>
            </a:r>
            <a:endParaRPr lang="en-US" sz="2000" dirty="0">
              <a:solidFill>
                <a:srgbClr val="FFFF00"/>
              </a:solidFill>
            </a:endParaRPr>
          </a:p>
          <a:p>
            <a:r>
              <a:rPr lang="en-US" sz="2000" dirty="0"/>
              <a:t>The syntax of @import rule is as </a:t>
            </a:r>
            <a:r>
              <a:rPr lang="en-US" sz="2000" dirty="0" smtClean="0"/>
              <a:t>follows,</a:t>
            </a:r>
          </a:p>
          <a:p>
            <a:pPr lvl="0"/>
            <a:r>
              <a:rPr lang="en-US" sz="2000" dirty="0" smtClean="0">
                <a:solidFill>
                  <a:srgbClr val="000000"/>
                </a:solidFill>
                <a:latin typeface="var(--bs-font-monospace)" charset="0"/>
                <a:ea typeface="Times New Roman" panose="02020603050405020304" pitchFamily="18" charset="0"/>
                <a:cs typeface="Courier New" panose="02070309020205020404" pitchFamily="49" charset="0"/>
              </a:rPr>
              <a:t>	</a:t>
            </a:r>
            <a:r>
              <a:rPr lang="en-US" sz="2000" dirty="0" smtClean="0">
                <a:solidFill>
                  <a:srgbClr val="FFFF00"/>
                </a:solidFill>
                <a:latin typeface="var(--bs-font-monospace)" charset="0"/>
                <a:ea typeface="Times New Roman" panose="02020603050405020304" pitchFamily="18" charset="0"/>
                <a:cs typeface="Courier New" panose="02070309020205020404" pitchFamily="49" charset="0"/>
              </a:rPr>
              <a:t>import </a:t>
            </a:r>
            <a:r>
              <a:rPr lang="en-US" sz="2000" dirty="0">
                <a:solidFill>
                  <a:srgbClr val="FFFF00"/>
                </a:solidFill>
                <a:latin typeface="var(--bs-font-monospace)" charset="0"/>
                <a:ea typeface="Times New Roman" panose="02020603050405020304" pitchFamily="18" charset="0"/>
                <a:cs typeface="Courier New" panose="02070309020205020404" pitchFamily="49" charset="0"/>
              </a:rPr>
              <a:t>/*</a:t>
            </a:r>
            <a:r>
              <a:rPr lang="en-US" sz="2000" dirty="0" err="1">
                <a:solidFill>
                  <a:srgbClr val="FFFF00"/>
                </a:solidFill>
                <a:latin typeface="var(--bs-font-monospace)" charset="0"/>
                <a:ea typeface="Times New Roman" panose="02020603050405020304" pitchFamily="18" charset="0"/>
                <a:cs typeface="Courier New" panose="02070309020205020404" pitchFamily="49" charset="0"/>
              </a:rPr>
              <a:t>url</a:t>
            </a:r>
            <a:r>
              <a:rPr lang="en-US" sz="2000" dirty="0">
                <a:solidFill>
                  <a:srgbClr val="FFFF00"/>
                </a:solidFill>
                <a:latin typeface="var(--bs-font-monospace)" charset="0"/>
                <a:ea typeface="Times New Roman" panose="02020603050405020304" pitchFamily="18" charset="0"/>
                <a:cs typeface="Courier New" panose="02070309020205020404" pitchFamily="49" charset="0"/>
              </a:rPr>
              <a:t> or list-of-media-queries*/</a:t>
            </a:r>
            <a:r>
              <a:rPr lang="en-US" sz="900" dirty="0">
                <a:solidFill>
                  <a:srgbClr val="FFFF00"/>
                </a:solidFill>
              </a:rPr>
              <a:t> </a:t>
            </a:r>
            <a:endParaRPr lang="en-US" sz="900" dirty="0" smtClean="0">
              <a:solidFill>
                <a:srgbClr val="FFFF00"/>
              </a:solidFill>
            </a:endParaRPr>
          </a:p>
          <a:p>
            <a:r>
              <a:rPr lang="en-US" b="1" dirty="0" smtClean="0"/>
              <a:t>					</a:t>
            </a:r>
            <a:endParaRPr lang="en-US" dirty="0"/>
          </a:p>
          <a:p>
            <a:pPr lvl="0"/>
            <a:endParaRPr lang="en-US" dirty="0" smtClean="0">
              <a:solidFill>
                <a:srgbClr val="FFFF00"/>
              </a:solidFill>
            </a:endParaRPr>
          </a:p>
          <a:p>
            <a:pPr lvl="0"/>
            <a:endParaRPr lang="en-US" sz="900" dirty="0" smtClean="0">
              <a:solidFill>
                <a:srgbClr val="FFFF00"/>
              </a:solidFill>
            </a:endParaRPr>
          </a:p>
          <a:p>
            <a:pPr lvl="0"/>
            <a:endParaRPr lang="en-US" sz="2000" dirty="0" smtClean="0"/>
          </a:p>
          <a:p>
            <a:pPr lvl="0"/>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680182259"/>
              </p:ext>
            </p:extLst>
          </p:nvPr>
        </p:nvGraphicFramePr>
        <p:xfrm>
          <a:off x="251520" y="4293096"/>
          <a:ext cx="8784976" cy="1711960"/>
        </p:xfrm>
        <a:graphic>
          <a:graphicData uri="http://schemas.openxmlformats.org/drawingml/2006/table">
            <a:tbl>
              <a:tblPr firstRow="1" bandRow="1">
                <a:tableStyleId>{5C22544A-7EE6-4342-B048-85BDC9FD1C3A}</a:tableStyleId>
              </a:tblPr>
              <a:tblGrid>
                <a:gridCol w="1584176"/>
                <a:gridCol w="7200800"/>
              </a:tblGrid>
              <a:tr h="370840">
                <a:tc>
                  <a:txBody>
                    <a:bodyPr/>
                    <a:lstStyle/>
                    <a:p>
                      <a:pPr algn="ctr"/>
                      <a:r>
                        <a:rPr lang="en-US" b="1" dirty="0" smtClean="0"/>
                        <a:t>Value</a:t>
                      </a:r>
                      <a:endParaRPr lang="en-US" dirty="0"/>
                    </a:p>
                  </a:txBody>
                  <a:tcPr/>
                </a:tc>
                <a:tc>
                  <a:txBody>
                    <a:bodyPr/>
                    <a:lstStyle/>
                    <a:p>
                      <a:pPr algn="ctr"/>
                      <a:r>
                        <a:rPr lang="en-US" b="1" dirty="0" smtClean="0"/>
                        <a:t>Description</a:t>
                      </a:r>
                      <a:endParaRPr lang="en-US" dirty="0"/>
                    </a:p>
                  </a:txBody>
                  <a:tcPr/>
                </a:tc>
              </a:tr>
              <a:tr h="370840">
                <a:tc>
                  <a:txBody>
                    <a:bodyPr/>
                    <a:lstStyle/>
                    <a:p>
                      <a:pPr algn="l" fontAlgn="t"/>
                      <a:r>
                        <a:rPr lang="en-US" i="1" dirty="0" err="1">
                          <a:effectLst/>
                        </a:rPr>
                        <a:t>url</a:t>
                      </a:r>
                      <a:r>
                        <a:rPr lang="en-US" dirty="0" err="1">
                          <a:effectLst/>
                        </a:rPr>
                        <a:t>|</a:t>
                      </a:r>
                      <a:r>
                        <a:rPr lang="en-US" i="1" dirty="0" err="1">
                          <a:effectLst/>
                        </a:rPr>
                        <a:t>string</a:t>
                      </a:r>
                      <a:endParaRPr lang="en-US" dirty="0">
                        <a:effectLst/>
                      </a:endParaRPr>
                    </a:p>
                  </a:txBody>
                  <a:tcPr marL="152400" marR="76200" marT="76200" marB="76200"/>
                </a:tc>
                <a:tc>
                  <a:txBody>
                    <a:bodyPr/>
                    <a:lstStyle/>
                    <a:p>
                      <a:pPr algn="l" fontAlgn="t"/>
                      <a:r>
                        <a:rPr lang="en-US" dirty="0">
                          <a:effectLst/>
                        </a:rPr>
                        <a:t>A </a:t>
                      </a:r>
                      <a:r>
                        <a:rPr lang="en-US" dirty="0" err="1">
                          <a:effectLst/>
                        </a:rPr>
                        <a:t>url</a:t>
                      </a:r>
                      <a:r>
                        <a:rPr lang="en-US" dirty="0">
                          <a:effectLst/>
                        </a:rPr>
                        <a:t> or a string representing the location of the resource to import. The </a:t>
                      </a:r>
                      <a:r>
                        <a:rPr lang="en-US" dirty="0" err="1">
                          <a:effectLst/>
                        </a:rPr>
                        <a:t>url</a:t>
                      </a:r>
                      <a:r>
                        <a:rPr lang="en-US" dirty="0">
                          <a:effectLst/>
                        </a:rPr>
                        <a:t> may be absolute or relative</a:t>
                      </a:r>
                    </a:p>
                  </a:txBody>
                  <a:tcPr marL="76200" marR="76200" marT="76200" marB="76200"/>
                </a:tc>
              </a:tr>
              <a:tr h="370840">
                <a:tc>
                  <a:txBody>
                    <a:bodyPr/>
                    <a:lstStyle/>
                    <a:p>
                      <a:r>
                        <a:rPr kumimoji="0" lang="en-US" b="0" i="1" kern="1200" dirty="0" smtClean="0">
                          <a:solidFill>
                            <a:schemeClr val="dk1"/>
                          </a:solidFill>
                          <a:effectLst/>
                          <a:latin typeface="+mn-lt"/>
                          <a:ea typeface="+mn-ea"/>
                          <a:cs typeface="+mn-cs"/>
                        </a:rPr>
                        <a:t>list-of-</a:t>
                      </a:r>
                      <a:r>
                        <a:rPr kumimoji="0" lang="en-US" b="0" i="1" kern="1200" dirty="0" err="1" smtClean="0">
                          <a:solidFill>
                            <a:schemeClr val="dk1"/>
                          </a:solidFill>
                          <a:effectLst/>
                          <a:latin typeface="+mn-lt"/>
                          <a:ea typeface="+mn-ea"/>
                          <a:cs typeface="+mn-cs"/>
                        </a:rPr>
                        <a:t>mediaqueries</a:t>
                      </a:r>
                      <a:endParaRPr lang="en-US" dirty="0"/>
                    </a:p>
                  </a:txBody>
                  <a:tcPr/>
                </a:tc>
                <a:tc>
                  <a:txBody>
                    <a:bodyPr/>
                    <a:lstStyle/>
                    <a:p>
                      <a:r>
                        <a:rPr kumimoji="0" lang="en-US" b="0" i="0" kern="1200" dirty="0" smtClean="0">
                          <a:solidFill>
                            <a:schemeClr val="dk1"/>
                          </a:solidFill>
                          <a:effectLst/>
                          <a:latin typeface="+mn-lt"/>
                          <a:ea typeface="+mn-ea"/>
                          <a:cs typeface="+mn-cs"/>
                        </a:rPr>
                        <a:t>A comma-separated list of media queries conditioning the application of the CSS rules defined in the linked URL</a:t>
                      </a:r>
                      <a:endParaRPr lang="en-US" dirty="0"/>
                    </a:p>
                  </a:txBody>
                  <a:tcPr/>
                </a:tc>
              </a:tr>
            </a:tbl>
          </a:graphicData>
        </a:graphic>
      </p:graphicFrame>
    </p:spTree>
    <p:extLst>
      <p:ext uri="{BB962C8B-B14F-4D97-AF65-F5344CB8AC3E}">
        <p14:creationId xmlns:p14="http://schemas.microsoft.com/office/powerpoint/2010/main" val="360350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251520" y="251356"/>
            <a:ext cx="8136904" cy="6463308"/>
          </a:xfrm>
          <a:prstGeom prst="rect">
            <a:avLst/>
          </a:prstGeom>
          <a:noFill/>
        </p:spPr>
        <p:txBody>
          <a:bodyPr wrap="square" rtlCol="0">
            <a:spAutoFit/>
          </a:bodyPr>
          <a:lstStyle/>
          <a:p>
            <a:pPr lvl="0"/>
            <a:endParaRPr lang="en-US" dirty="0" smtClean="0"/>
          </a:p>
          <a:p>
            <a:pPr lvl="0"/>
            <a:r>
              <a:rPr lang="en-US" dirty="0"/>
              <a:t>-</a:t>
            </a:r>
            <a:r>
              <a:rPr lang="en-US" dirty="0" smtClean="0"/>
              <a:t>The </a:t>
            </a:r>
            <a:r>
              <a:rPr lang="en-US" dirty="0"/>
              <a:t>media queries can be compound statements which may specify the behavior of the document in different media.</a:t>
            </a:r>
            <a:endParaRPr lang="en-US" dirty="0">
              <a:solidFill>
                <a:srgbClr val="FFFF00"/>
              </a:solidFill>
              <a:latin typeface="Arial" panose="020B0604020202020204" pitchFamily="34" charset="0"/>
            </a:endParaRPr>
          </a:p>
          <a:p>
            <a:r>
              <a:rPr lang="en-US" dirty="0" smtClean="0"/>
              <a:t>-Example</a:t>
            </a:r>
            <a:r>
              <a:rPr lang="en-US" dirty="0"/>
              <a:t>:</a:t>
            </a:r>
          </a:p>
          <a:p>
            <a:r>
              <a:rPr lang="en-US" dirty="0"/>
              <a:t>The following examples implement the @import rule −</a:t>
            </a:r>
          </a:p>
          <a:p>
            <a:pPr lvl="0"/>
            <a:r>
              <a:rPr lang="en-US" dirty="0" smtClean="0">
                <a:solidFill>
                  <a:srgbClr val="FFFF00"/>
                </a:solidFill>
                <a:latin typeface="var(--bs-font-monospace)" charset="0"/>
              </a:rPr>
              <a:t>&lt;!</a:t>
            </a:r>
            <a:r>
              <a:rPr lang="en-US" dirty="0">
                <a:solidFill>
                  <a:srgbClr val="FFFF00"/>
                </a:solidFill>
                <a:latin typeface="var(--bs-font-monospace)" charset="0"/>
              </a:rPr>
              <a:t>DOCTYPE html</a:t>
            </a:r>
            <a:r>
              <a:rPr lang="en-US" dirty="0" smtClean="0">
                <a:solidFill>
                  <a:srgbClr val="FFFF00"/>
                </a:solidFill>
                <a:latin typeface="var(--bs-font-monospace)" charset="0"/>
              </a:rPr>
              <a:t>&gt;</a:t>
            </a:r>
          </a:p>
          <a:p>
            <a:pPr lvl="0"/>
            <a:r>
              <a:rPr lang="en-US" dirty="0" smtClean="0">
                <a:solidFill>
                  <a:srgbClr val="FFFF00"/>
                </a:solidFill>
                <a:latin typeface="var(--bs-font-monospace)" charset="0"/>
              </a:rPr>
              <a:t> </a:t>
            </a:r>
            <a:r>
              <a:rPr lang="en-US" dirty="0">
                <a:solidFill>
                  <a:srgbClr val="FFFF00"/>
                </a:solidFill>
                <a:latin typeface="var(--bs-font-monospace)" charset="0"/>
              </a:rPr>
              <a:t>&lt;html&gt;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&lt;</a:t>
            </a:r>
            <a:r>
              <a:rPr lang="en-US" dirty="0">
                <a:solidFill>
                  <a:srgbClr val="FFFF00"/>
                </a:solidFill>
                <a:latin typeface="var(--bs-font-monospace)" charset="0"/>
              </a:rPr>
              <a:t>head&gt; &lt;style type="text/</a:t>
            </a:r>
            <a:r>
              <a:rPr lang="en-US" dirty="0" err="1">
                <a:solidFill>
                  <a:srgbClr val="FFFF00"/>
                </a:solidFill>
                <a:latin typeface="var(--bs-font-monospace)" charset="0"/>
              </a:rPr>
              <a:t>css</a:t>
            </a:r>
            <a:r>
              <a:rPr lang="en-US" dirty="0">
                <a:solidFill>
                  <a:srgbClr val="FFFF00"/>
                </a:solidFill>
                <a:latin typeface="var(--bs-font-monospace)" charset="0"/>
              </a:rPr>
              <a:t>"&gt;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a:t>
            </a:r>
            <a:r>
              <a:rPr lang="en-US" dirty="0">
                <a:solidFill>
                  <a:srgbClr val="FFFF00"/>
                </a:solidFill>
                <a:latin typeface="var(--bs-font-monospace)" charset="0"/>
              </a:rPr>
              <a:t>import </a:t>
            </a:r>
            <a:r>
              <a:rPr lang="en-US" dirty="0" err="1">
                <a:solidFill>
                  <a:srgbClr val="FFFF00"/>
                </a:solidFill>
                <a:latin typeface="var(--bs-font-monospace)" charset="0"/>
              </a:rPr>
              <a:t>url</a:t>
            </a:r>
            <a:r>
              <a:rPr lang="en-US" dirty="0">
                <a:solidFill>
                  <a:srgbClr val="FFFF00"/>
                </a:solidFill>
                <a:latin typeface="var(--bs-font-monospace)" charset="0"/>
              </a:rPr>
              <a:t>(style.css);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  		body </a:t>
            </a:r>
            <a:r>
              <a:rPr lang="en-US" dirty="0">
                <a:solidFill>
                  <a:srgbClr val="FFFF00"/>
                </a:solidFill>
                <a:latin typeface="var(--bs-font-monospace)" charset="0"/>
              </a:rPr>
              <a:t>{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	</a:t>
            </a:r>
            <a:r>
              <a:rPr lang="en-US" dirty="0">
                <a:solidFill>
                  <a:srgbClr val="FFFF00"/>
                </a:solidFill>
                <a:latin typeface="var(--bs-font-monospace)" charset="0"/>
              </a:rPr>
              <a:t>   background-color: honeydew;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	         } </a:t>
            </a:r>
            <a:r>
              <a:rPr lang="en-US" dirty="0">
                <a:solidFill>
                  <a:srgbClr val="FFFF00"/>
                </a:solidFill>
                <a:latin typeface="var(--bs-font-monospace)" charset="0"/>
              </a:rPr>
              <a:t>&lt;/style&gt;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&lt;/</a:t>
            </a:r>
            <a:r>
              <a:rPr lang="en-US" dirty="0">
                <a:solidFill>
                  <a:srgbClr val="FFFF00"/>
                </a:solidFill>
                <a:latin typeface="var(--bs-font-monospace)" charset="0"/>
              </a:rPr>
              <a:t>head&gt; &lt;body&gt; </a:t>
            </a:r>
            <a:endParaRPr lang="en-US" dirty="0" smtClean="0">
              <a:solidFill>
                <a:srgbClr val="FFFF00"/>
              </a:solidFill>
              <a:latin typeface="var(--bs-font-monospace)" charset="0"/>
            </a:endParaRPr>
          </a:p>
          <a:p>
            <a:pPr lvl="0"/>
            <a:r>
              <a:rPr lang="en-US" dirty="0" smtClean="0">
                <a:solidFill>
                  <a:srgbClr val="FFFF00"/>
                </a:solidFill>
                <a:latin typeface="var(--bs-font-monospace)" charset="0"/>
              </a:rPr>
              <a:t>&lt;</a:t>
            </a:r>
            <a:r>
              <a:rPr lang="en-US" dirty="0">
                <a:solidFill>
                  <a:srgbClr val="FFFF00"/>
                </a:solidFill>
                <a:latin typeface="var(--bs-font-monospace)" charset="0"/>
              </a:rPr>
              <a:t>p&gt;This is demo paragraph one. &lt;/p&gt; </a:t>
            </a:r>
            <a:endParaRPr lang="en-US" dirty="0" smtClean="0">
              <a:solidFill>
                <a:srgbClr val="FFFF00"/>
              </a:solidFill>
              <a:latin typeface="var(--bs-font-monospace)" charset="0"/>
            </a:endParaRPr>
          </a:p>
          <a:p>
            <a:pPr lvl="0"/>
            <a:r>
              <a:rPr lang="en-US" dirty="0" smtClean="0">
                <a:solidFill>
                  <a:srgbClr val="FFFF00"/>
                </a:solidFill>
                <a:latin typeface="var(--bs-font-monospace)" charset="0"/>
              </a:rPr>
              <a:t>&lt;</a:t>
            </a:r>
            <a:r>
              <a:rPr lang="en-US" dirty="0">
                <a:solidFill>
                  <a:srgbClr val="FFFF00"/>
                </a:solidFill>
                <a:latin typeface="var(--bs-font-monospace)" charset="0"/>
              </a:rPr>
              <a:t>p class="two"&gt;This is demo paragraph two.&lt;/p</a:t>
            </a:r>
            <a:r>
              <a:rPr lang="en-US" dirty="0" smtClean="0">
                <a:solidFill>
                  <a:srgbClr val="FFFF00"/>
                </a:solidFill>
                <a:latin typeface="var(--bs-font-monospace)" charset="0"/>
              </a:rPr>
              <a:t>&gt;</a:t>
            </a:r>
          </a:p>
          <a:p>
            <a:pPr lvl="0"/>
            <a:r>
              <a:rPr lang="en-US" dirty="0" smtClean="0">
                <a:solidFill>
                  <a:srgbClr val="FFFF00"/>
                </a:solidFill>
                <a:latin typeface="var(--bs-font-monospace)" charset="0"/>
              </a:rPr>
              <a:t> </a:t>
            </a:r>
            <a:r>
              <a:rPr lang="en-US" dirty="0">
                <a:solidFill>
                  <a:srgbClr val="FFFF00"/>
                </a:solidFill>
                <a:latin typeface="var(--bs-font-monospace)" charset="0"/>
              </a:rPr>
              <a:t>&lt;p&gt;This is demo paragraph three&lt;/p&gt; </a:t>
            </a:r>
            <a:endParaRPr lang="en-US" dirty="0" smtClean="0">
              <a:solidFill>
                <a:srgbClr val="FFFF00"/>
              </a:solidFill>
              <a:latin typeface="var(--bs-font-monospace)" charset="0"/>
            </a:endParaRPr>
          </a:p>
          <a:p>
            <a:pPr lvl="0"/>
            <a:r>
              <a:rPr lang="en-US" dirty="0">
                <a:solidFill>
                  <a:srgbClr val="FFFF00"/>
                </a:solidFill>
                <a:latin typeface="var(--bs-font-monospace)" charset="0"/>
              </a:rPr>
              <a:t>	</a:t>
            </a:r>
            <a:r>
              <a:rPr lang="en-US" dirty="0" smtClean="0">
                <a:solidFill>
                  <a:srgbClr val="FFFF00"/>
                </a:solidFill>
                <a:latin typeface="var(--bs-font-monospace)" charset="0"/>
              </a:rPr>
              <a:t>&lt;/</a:t>
            </a:r>
            <a:r>
              <a:rPr lang="en-US" dirty="0">
                <a:solidFill>
                  <a:srgbClr val="FFFF00"/>
                </a:solidFill>
                <a:latin typeface="var(--bs-font-monospace)" charset="0"/>
              </a:rPr>
              <a:t>body&gt; </a:t>
            </a:r>
            <a:endParaRPr lang="en-US" dirty="0" smtClean="0">
              <a:solidFill>
                <a:srgbClr val="FFFF00"/>
              </a:solidFill>
              <a:latin typeface="var(--bs-font-monospace)" charset="0"/>
            </a:endParaRPr>
          </a:p>
          <a:p>
            <a:pPr lvl="0"/>
            <a:r>
              <a:rPr lang="en-US" dirty="0" smtClean="0">
                <a:solidFill>
                  <a:srgbClr val="FFFF00"/>
                </a:solidFill>
                <a:latin typeface="var(--bs-font-monospace)" charset="0"/>
              </a:rPr>
              <a:t>&lt;/</a:t>
            </a:r>
            <a:r>
              <a:rPr lang="en-US" dirty="0">
                <a:solidFill>
                  <a:srgbClr val="FFFF00"/>
                </a:solidFill>
                <a:latin typeface="var(--bs-font-monospace)" charset="0"/>
              </a:rPr>
              <a:t>html&gt;</a:t>
            </a:r>
            <a:r>
              <a:rPr lang="en-US" sz="800" dirty="0">
                <a:solidFill>
                  <a:srgbClr val="FFFF00"/>
                </a:solidFill>
              </a:rPr>
              <a:t> </a:t>
            </a:r>
            <a:endParaRPr lang="en-US" sz="800" dirty="0" smtClean="0">
              <a:solidFill>
                <a:srgbClr val="FFFF00"/>
              </a:solidFill>
            </a:endParaRPr>
          </a:p>
          <a:p>
            <a:pPr lvl="0"/>
            <a:r>
              <a:rPr lang="en-US" dirty="0"/>
              <a:t>Import the </a:t>
            </a:r>
            <a:r>
              <a:rPr lang="en-US" dirty="0" smtClean="0"/>
              <a:t>“new-style.css</a:t>
            </a:r>
            <a:r>
              <a:rPr lang="en-US" dirty="0"/>
              <a:t>" style sheet ONLY if the media is print</a:t>
            </a:r>
            <a:r>
              <a:rPr lang="en-US" dirty="0" smtClean="0"/>
              <a:t>:</a:t>
            </a:r>
          </a:p>
          <a:p>
            <a:pPr lvl="0"/>
            <a:r>
              <a:rPr lang="en-US" dirty="0">
                <a:solidFill>
                  <a:srgbClr val="FFFF00"/>
                </a:solidFill>
              </a:rPr>
              <a:t>@import </a:t>
            </a:r>
            <a:r>
              <a:rPr lang="en-US" dirty="0" smtClean="0">
                <a:solidFill>
                  <a:srgbClr val="FFFF00"/>
                </a:solidFill>
              </a:rPr>
              <a:t>"</a:t>
            </a:r>
            <a:r>
              <a:rPr lang="en-US" dirty="0">
                <a:solidFill>
                  <a:srgbClr val="FFFF00"/>
                </a:solidFill>
              </a:rPr>
              <a:t>new-</a:t>
            </a:r>
            <a:r>
              <a:rPr lang="en-US" dirty="0" smtClean="0">
                <a:solidFill>
                  <a:srgbClr val="FFFF00"/>
                </a:solidFill>
              </a:rPr>
              <a:t>style.css</a:t>
            </a:r>
            <a:r>
              <a:rPr lang="en-US" dirty="0">
                <a:solidFill>
                  <a:srgbClr val="FFFF00"/>
                </a:solidFill>
              </a:rPr>
              <a:t>" print</a:t>
            </a:r>
            <a:r>
              <a:rPr lang="en-US" dirty="0" smtClean="0">
                <a:solidFill>
                  <a:srgbClr val="FFFF00"/>
                </a:solidFill>
              </a:rPr>
              <a:t>;</a:t>
            </a:r>
          </a:p>
          <a:p>
            <a:pPr lvl="0"/>
            <a:r>
              <a:rPr lang="en-US" dirty="0"/>
              <a:t>Import the </a:t>
            </a:r>
            <a:r>
              <a:rPr lang="en-US" dirty="0" smtClean="0"/>
              <a:t>“latest-style.css</a:t>
            </a:r>
            <a:r>
              <a:rPr lang="en-US" dirty="0"/>
              <a:t>" style sheet ONLY if the media is screen and the viewport is maximum </a:t>
            </a:r>
            <a:r>
              <a:rPr lang="en-US" dirty="0" smtClean="0"/>
              <a:t> 900 pixels:</a:t>
            </a:r>
          </a:p>
          <a:p>
            <a:pPr lvl="0"/>
            <a:r>
              <a:rPr lang="en-US" dirty="0">
                <a:solidFill>
                  <a:srgbClr val="FFFF00"/>
                </a:solidFill>
              </a:rPr>
              <a:t>@import </a:t>
            </a:r>
            <a:r>
              <a:rPr lang="en-US" dirty="0" smtClean="0">
                <a:solidFill>
                  <a:srgbClr val="FFFF00"/>
                </a:solidFill>
              </a:rPr>
              <a:t>"</a:t>
            </a:r>
            <a:r>
              <a:rPr lang="en-US" dirty="0">
                <a:solidFill>
                  <a:srgbClr val="FFFF00"/>
                </a:solidFill>
              </a:rPr>
              <a:t>latest-</a:t>
            </a:r>
            <a:r>
              <a:rPr lang="en-US" dirty="0" smtClean="0">
                <a:solidFill>
                  <a:srgbClr val="FFFF00"/>
                </a:solidFill>
              </a:rPr>
              <a:t>style.css</a:t>
            </a:r>
            <a:r>
              <a:rPr lang="en-US" dirty="0">
                <a:solidFill>
                  <a:srgbClr val="FFFF00"/>
                </a:solidFill>
              </a:rPr>
              <a:t>" screen and (max-width: </a:t>
            </a:r>
            <a:r>
              <a:rPr lang="en-US" dirty="0" smtClean="0">
                <a:solidFill>
                  <a:srgbClr val="FFFF00"/>
                </a:solidFill>
              </a:rPr>
              <a:t>900px</a:t>
            </a:r>
            <a:r>
              <a:rPr lang="en-US" dirty="0">
                <a:solidFill>
                  <a:srgbClr val="FFFF00"/>
                </a:solidFill>
              </a:rPr>
              <a:t>);</a:t>
            </a:r>
            <a:endParaRPr lang="en-US" dirty="0">
              <a:solidFill>
                <a:srgbClr val="FFFF00"/>
              </a:solidFill>
              <a:latin typeface="Arial" panose="020B0604020202020204" pitchFamily="34" charset="0"/>
            </a:endParaRPr>
          </a:p>
        </p:txBody>
      </p:sp>
    </p:spTree>
    <p:extLst>
      <p:ext uri="{BB962C8B-B14F-4D97-AF65-F5344CB8AC3E}">
        <p14:creationId xmlns:p14="http://schemas.microsoft.com/office/powerpoint/2010/main" val="74101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116632"/>
            <a:ext cx="8352928" cy="7109639"/>
          </a:xfrm>
          <a:prstGeom prst="rect">
            <a:avLst/>
          </a:prstGeom>
          <a:noFill/>
        </p:spPr>
        <p:txBody>
          <a:bodyPr wrap="square" rtlCol="0">
            <a:spAutoFit/>
          </a:bodyPr>
          <a:lstStyle/>
          <a:p>
            <a:r>
              <a:rPr lang="en-US" sz="2100" dirty="0" smtClean="0">
                <a:solidFill>
                  <a:srgbClr val="FFFF00"/>
                </a:solidFill>
              </a:rPr>
              <a:t>CSS Level 3:</a:t>
            </a:r>
          </a:p>
          <a:p>
            <a:r>
              <a:rPr lang="en-US" sz="2100" dirty="0" smtClean="0"/>
              <a:t>- Cascading </a:t>
            </a:r>
            <a:r>
              <a:rPr lang="en-US" sz="2100" dirty="0"/>
              <a:t>Style Sheets Level 3 (CSS3) is the iteration of the CSS standard used in the styling and formatting of Web pages</a:t>
            </a:r>
            <a:r>
              <a:rPr lang="en-US" sz="2100" dirty="0" smtClean="0"/>
              <a:t>.</a:t>
            </a:r>
          </a:p>
          <a:p>
            <a:pPr marL="285750" indent="-285750">
              <a:buFontTx/>
              <a:buChar char="-"/>
            </a:pPr>
            <a:r>
              <a:rPr lang="en-US" sz="2100" dirty="0" smtClean="0"/>
              <a:t>CSS3 </a:t>
            </a:r>
            <a:r>
              <a:rPr lang="en-US" sz="2100" dirty="0"/>
              <a:t>incorporates the CSS2 standard with some changes and improvements</a:t>
            </a:r>
            <a:r>
              <a:rPr lang="en-US" sz="2100" dirty="0" smtClean="0"/>
              <a:t>.</a:t>
            </a:r>
          </a:p>
          <a:p>
            <a:r>
              <a:rPr lang="en-US" sz="2100" dirty="0" smtClean="0"/>
              <a:t>- CSS3 </a:t>
            </a:r>
            <a:r>
              <a:rPr lang="en-US" sz="2100" dirty="0"/>
              <a:t>makes changes to how some visual elements are implemented and rendered by a browser. </a:t>
            </a:r>
          </a:p>
          <a:p>
            <a:r>
              <a:rPr lang="en-US" sz="2100" dirty="0" smtClean="0"/>
              <a:t>- Some </a:t>
            </a:r>
            <a:r>
              <a:rPr lang="en-US" sz="2100" dirty="0"/>
              <a:t>would be ready for recommendation, while others would be marked as under development drafts, the most recent of which were published as early as June 1999.</a:t>
            </a:r>
          </a:p>
          <a:p>
            <a:r>
              <a:rPr lang="en-US" sz="2100" dirty="0">
                <a:solidFill>
                  <a:srgbClr val="FFFF00"/>
                </a:solidFill>
              </a:rPr>
              <a:t>Some of the major modules of CSS3 are:</a:t>
            </a:r>
          </a:p>
          <a:p>
            <a:pPr marL="342900" indent="-342900">
              <a:buFont typeface="+mj-lt"/>
              <a:buAutoNum type="arabicPeriod"/>
            </a:pPr>
            <a:r>
              <a:rPr lang="en-US" sz="2100" dirty="0"/>
              <a:t>Box model</a:t>
            </a:r>
          </a:p>
          <a:p>
            <a:pPr marL="342900" indent="-342900">
              <a:buFont typeface="+mj-lt"/>
              <a:buAutoNum type="arabicPeriod"/>
            </a:pPr>
            <a:r>
              <a:rPr lang="en-US" sz="2100" dirty="0"/>
              <a:t>Image values and replaced content</a:t>
            </a:r>
          </a:p>
          <a:p>
            <a:pPr marL="342900" indent="-342900">
              <a:buFont typeface="+mj-lt"/>
              <a:buAutoNum type="arabicPeriod"/>
            </a:pPr>
            <a:r>
              <a:rPr lang="en-US" sz="2100" dirty="0"/>
              <a:t>Text effects</a:t>
            </a:r>
          </a:p>
          <a:p>
            <a:pPr marL="342900" indent="-342900">
              <a:buFont typeface="+mj-lt"/>
              <a:buAutoNum type="arabicPeriod"/>
            </a:pPr>
            <a:r>
              <a:rPr lang="en-US" sz="2100" dirty="0"/>
              <a:t>Selectors</a:t>
            </a:r>
          </a:p>
          <a:p>
            <a:pPr marL="342900" indent="-342900">
              <a:buFont typeface="+mj-lt"/>
              <a:buAutoNum type="arabicPeriod"/>
            </a:pPr>
            <a:r>
              <a:rPr lang="en-US" sz="2100" dirty="0"/>
              <a:t>Backgrounds and borders</a:t>
            </a:r>
          </a:p>
          <a:p>
            <a:pPr marL="342900" indent="-342900">
              <a:buFont typeface="+mj-lt"/>
              <a:buAutoNum type="arabicPeriod"/>
            </a:pPr>
            <a:r>
              <a:rPr lang="en-US" sz="2100" dirty="0"/>
              <a:t>Animations</a:t>
            </a:r>
          </a:p>
          <a:p>
            <a:pPr marL="342900" indent="-342900">
              <a:buFont typeface="+mj-lt"/>
              <a:buAutoNum type="arabicPeriod"/>
            </a:pPr>
            <a:r>
              <a:rPr lang="en-US" sz="2100" dirty="0"/>
              <a:t>User interface (UI)</a:t>
            </a:r>
          </a:p>
          <a:p>
            <a:pPr marL="342900" indent="-342900">
              <a:buFont typeface="+mj-lt"/>
              <a:buAutoNum type="arabicPeriod"/>
            </a:pPr>
            <a:r>
              <a:rPr lang="en-US" sz="2100" dirty="0"/>
              <a:t>Multiple column layout</a:t>
            </a:r>
          </a:p>
          <a:p>
            <a:pPr marL="342900" indent="-342900">
              <a:buFont typeface="+mj-lt"/>
              <a:buAutoNum type="arabicPeriod"/>
            </a:pPr>
            <a:r>
              <a:rPr lang="en-US" sz="2100" dirty="0"/>
              <a:t>2D/3D </a:t>
            </a:r>
            <a:r>
              <a:rPr lang="en-US" sz="2100" dirty="0" smtClean="0"/>
              <a:t>transformations</a:t>
            </a:r>
          </a:p>
          <a:p>
            <a:endParaRPr lang="en-US" dirty="0"/>
          </a:p>
          <a:p>
            <a:pPr marL="285750" indent="-285750">
              <a:buFontTx/>
              <a:buChar char="-"/>
            </a:pPr>
            <a:endParaRPr lang="en-US" dirty="0"/>
          </a:p>
        </p:txBody>
      </p:sp>
    </p:spTree>
    <p:extLst>
      <p:ext uri="{BB962C8B-B14F-4D97-AF65-F5344CB8AC3E}">
        <p14:creationId xmlns:p14="http://schemas.microsoft.com/office/powerpoint/2010/main" val="3228924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179348"/>
            <a:ext cx="8352928" cy="646331"/>
          </a:xfrm>
          <a:prstGeom prst="rect">
            <a:avLst/>
          </a:prstGeom>
          <a:noFill/>
        </p:spPr>
        <p:txBody>
          <a:bodyPr wrap="square" rtlCol="0">
            <a:spAutoFit/>
          </a:bodyPr>
          <a:lstStyle/>
          <a:p>
            <a:r>
              <a:rPr lang="en-US" b="1" dirty="0" smtClean="0"/>
              <a:t> </a:t>
            </a:r>
            <a:r>
              <a:rPr lang="en-US" b="1" dirty="0" smtClean="0">
                <a:solidFill>
                  <a:srgbClr val="FFFF00"/>
                </a:solidFill>
              </a:rPr>
              <a:t>Difference </a:t>
            </a:r>
            <a:r>
              <a:rPr lang="en-US" b="1" dirty="0">
                <a:solidFill>
                  <a:srgbClr val="FFFF00"/>
                </a:solidFill>
              </a:rPr>
              <a:t>between CSS and CSS3</a:t>
            </a:r>
            <a:r>
              <a:rPr lang="en-US" b="1" dirty="0" smtClean="0">
                <a:solidFill>
                  <a:srgbClr val="FFFF00"/>
                </a:solidFill>
              </a:rPr>
              <a:t>:</a:t>
            </a:r>
          </a:p>
          <a:p>
            <a:endParaRPr lang="en-US" b="1" dirty="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71103799"/>
              </p:ext>
            </p:extLst>
          </p:nvPr>
        </p:nvGraphicFramePr>
        <p:xfrm>
          <a:off x="179513" y="476672"/>
          <a:ext cx="8784974" cy="6325227"/>
        </p:xfrm>
        <a:graphic>
          <a:graphicData uri="http://schemas.openxmlformats.org/drawingml/2006/table">
            <a:tbl>
              <a:tblPr/>
              <a:tblGrid>
                <a:gridCol w="504055"/>
                <a:gridCol w="3888432"/>
                <a:gridCol w="4392487"/>
              </a:tblGrid>
              <a:tr h="310210">
                <a:tc>
                  <a:txBody>
                    <a:bodyPr/>
                    <a:lstStyle/>
                    <a:p>
                      <a:pPr algn="ctr" fontAlgn="base"/>
                      <a:r>
                        <a:rPr lang="en-US" sz="1000" b="1" dirty="0" err="1">
                          <a:solidFill>
                            <a:schemeClr val="accent2">
                              <a:lumMod val="60000"/>
                              <a:lumOff val="40000"/>
                            </a:schemeClr>
                          </a:solidFill>
                          <a:effectLst/>
                        </a:rPr>
                        <a:t>S.No</a:t>
                      </a:r>
                      <a:r>
                        <a:rPr lang="en-US" sz="1000" b="1" dirty="0">
                          <a:solidFill>
                            <a:schemeClr val="accent2">
                              <a:lumMod val="60000"/>
                              <a:lumOff val="40000"/>
                            </a:schemeClr>
                          </a:solidFill>
                          <a:effectLst/>
                        </a:rPr>
                        <a:t>.</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000" b="1" dirty="0">
                          <a:solidFill>
                            <a:schemeClr val="accent2">
                              <a:lumMod val="60000"/>
                              <a:lumOff val="40000"/>
                            </a:schemeClr>
                          </a:solidFill>
                          <a:effectLst/>
                        </a:rPr>
                        <a:t>CSS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000" b="1" dirty="0">
                          <a:solidFill>
                            <a:schemeClr val="accent2">
                              <a:lumMod val="60000"/>
                              <a:lumOff val="40000"/>
                            </a:schemeClr>
                          </a:solidFill>
                          <a:effectLst/>
                        </a:rPr>
                        <a:t>CSS3</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317158">
                <a:tc>
                  <a:txBody>
                    <a:bodyPr/>
                    <a:lstStyle/>
                    <a:p>
                      <a:pPr algn="ctr" fontAlgn="base"/>
                      <a:r>
                        <a:rPr lang="en-US" sz="1000" b="1" dirty="0">
                          <a:solidFill>
                            <a:schemeClr val="accent6">
                              <a:lumMod val="75000"/>
                            </a:schemeClr>
                          </a:solidFill>
                          <a:effectLst/>
                        </a:rPr>
                        <a:t>1</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is capable of positioning texts and objects. </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On the other hand, CSS3 is capable of making the web page more attractive and takes less time to create. CSS3 is backward compatible with CSS.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12989">
                <a:tc>
                  <a:txBody>
                    <a:bodyPr/>
                    <a:lstStyle/>
                    <a:p>
                      <a:pPr algn="ctr" fontAlgn="base"/>
                      <a:r>
                        <a:rPr lang="en-US" sz="1000" b="1" dirty="0">
                          <a:solidFill>
                            <a:schemeClr val="accent6">
                              <a:lumMod val="75000"/>
                            </a:schemeClr>
                          </a:solidFill>
                          <a:effectLst/>
                        </a:rPr>
                        <a:t>2</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Responsive designing is not supported in CSS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CSS3 is the latest version, hence it supports responsive design.</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1600">
                <a:tc>
                  <a:txBody>
                    <a:bodyPr/>
                    <a:lstStyle/>
                    <a:p>
                      <a:pPr algn="ctr" fontAlgn="base"/>
                      <a:r>
                        <a:rPr lang="en-US" sz="1000" b="1">
                          <a:solidFill>
                            <a:schemeClr val="accent6">
                              <a:lumMod val="75000"/>
                            </a:schemeClr>
                          </a:solidFill>
                          <a:effectLst/>
                        </a:rPr>
                        <a:t>3</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cannot be split into modules.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Whereas CSS3 can be breakdown into modules.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115768">
                <a:tc>
                  <a:txBody>
                    <a:bodyPr/>
                    <a:lstStyle/>
                    <a:p>
                      <a:pPr algn="ctr" fontAlgn="base"/>
                      <a:r>
                        <a:rPr lang="en-US" sz="1000" b="1">
                          <a:solidFill>
                            <a:schemeClr val="accent6">
                              <a:lumMod val="75000"/>
                            </a:schemeClr>
                          </a:solidFill>
                          <a:effectLst/>
                        </a:rPr>
                        <a:t>4</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Using CSS, we cannot build 3D animation and transformation.</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But in CSS3 we can perform all kinds of animation and transformations as it supports animation and 3D transformations.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1600">
                <a:tc>
                  <a:txBody>
                    <a:bodyPr/>
                    <a:lstStyle/>
                    <a:p>
                      <a:pPr algn="ctr" fontAlgn="base"/>
                      <a:r>
                        <a:rPr lang="en-US" sz="1000" b="1">
                          <a:solidFill>
                            <a:schemeClr val="accent6">
                              <a:lumMod val="75000"/>
                            </a:schemeClr>
                          </a:solidFill>
                          <a:effectLst/>
                        </a:rPr>
                        <a:t>5</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is very slow as compared to CSS3</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Whereas CSS3 is faster than CSS.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12989">
                <a:tc>
                  <a:txBody>
                    <a:bodyPr/>
                    <a:lstStyle/>
                    <a:p>
                      <a:pPr algn="ctr" fontAlgn="base"/>
                      <a:r>
                        <a:rPr lang="en-US" sz="1000" b="1">
                          <a:solidFill>
                            <a:schemeClr val="accent6">
                              <a:lumMod val="75000"/>
                            </a:schemeClr>
                          </a:solidFill>
                          <a:effectLst/>
                        </a:rPr>
                        <a:t>6</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In CSS we have set of standard colors and it uses basic color schemes only.</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Whereas CSS3 has a good collection of HSL RGBA, HSLA, and gradient colors.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1600">
                <a:tc>
                  <a:txBody>
                    <a:bodyPr/>
                    <a:lstStyle/>
                    <a:p>
                      <a:pPr algn="ctr" fontAlgn="base"/>
                      <a:r>
                        <a:rPr lang="en-US" sz="1000" b="1">
                          <a:solidFill>
                            <a:schemeClr val="accent6">
                              <a:lumMod val="75000"/>
                            </a:schemeClr>
                          </a:solidFill>
                          <a:effectLst/>
                        </a:rPr>
                        <a:t>7</a:t>
                      </a:r>
                    </a:p>
                  </a:txBody>
                  <a:tcPr marL="21525" marR="21525"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In CSS we can only use single text blocks.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But in CSS3 we can use multi-column text blocks</a:t>
                      </a:r>
                    </a:p>
                  </a:txBody>
                  <a:tcPr marL="41871" marR="41871" marT="41871" marB="418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44592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179348"/>
            <a:ext cx="8352928" cy="923330"/>
          </a:xfrm>
          <a:prstGeom prst="rect">
            <a:avLst/>
          </a:prstGeom>
          <a:noFill/>
        </p:spPr>
        <p:txBody>
          <a:bodyPr wrap="square" rtlCol="0">
            <a:spAutoFit/>
          </a:bodyPr>
          <a:lstStyle/>
          <a:p>
            <a:r>
              <a:rPr lang="en-US" b="1" dirty="0" smtClean="0"/>
              <a:t> </a:t>
            </a:r>
            <a:r>
              <a:rPr lang="en-US" b="1" dirty="0" smtClean="0">
                <a:solidFill>
                  <a:srgbClr val="FFFF00"/>
                </a:solidFill>
              </a:rPr>
              <a:t>Difference </a:t>
            </a:r>
            <a:r>
              <a:rPr lang="en-US" b="1" dirty="0">
                <a:solidFill>
                  <a:srgbClr val="FFFF00"/>
                </a:solidFill>
              </a:rPr>
              <a:t>between CSS and CSS3</a:t>
            </a:r>
            <a:r>
              <a:rPr lang="en-US" b="1" dirty="0" smtClean="0">
                <a:solidFill>
                  <a:srgbClr val="FFFF00"/>
                </a:solidFill>
              </a:rPr>
              <a:t>:</a:t>
            </a:r>
          </a:p>
          <a:p>
            <a:endParaRPr lang="en-US" b="1" dirty="0" smtClean="0">
              <a:solidFill>
                <a:srgbClr val="FFFF00"/>
              </a:solidFill>
            </a:endParaRPr>
          </a:p>
          <a:p>
            <a:endParaRPr lang="en-US" b="1"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70807565"/>
              </p:ext>
            </p:extLst>
          </p:nvPr>
        </p:nvGraphicFramePr>
        <p:xfrm>
          <a:off x="179512" y="476673"/>
          <a:ext cx="8712968" cy="6269308"/>
        </p:xfrm>
        <a:graphic>
          <a:graphicData uri="http://schemas.openxmlformats.org/drawingml/2006/table">
            <a:tbl>
              <a:tblPr/>
              <a:tblGrid>
                <a:gridCol w="576064"/>
                <a:gridCol w="4320480"/>
                <a:gridCol w="3816424"/>
              </a:tblGrid>
              <a:tr h="582846">
                <a:tc>
                  <a:txBody>
                    <a:bodyPr/>
                    <a:lstStyle/>
                    <a:p>
                      <a:pPr algn="ctr" fontAlgn="base"/>
                      <a:r>
                        <a:rPr lang="en-US" sz="1800" b="1" dirty="0">
                          <a:solidFill>
                            <a:schemeClr val="accent6">
                              <a:lumMod val="75000"/>
                            </a:schemeClr>
                          </a:solidFill>
                          <a:effectLst/>
                        </a:rPr>
                        <a:t>8</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does not support media queries.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But CSS3 supports media queries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33767">
                <a:tc>
                  <a:txBody>
                    <a:bodyPr/>
                    <a:lstStyle/>
                    <a:p>
                      <a:pPr algn="ctr" fontAlgn="base"/>
                      <a:r>
                        <a:rPr lang="en-US" sz="1800" b="1" dirty="0">
                          <a:solidFill>
                            <a:schemeClr val="accent6">
                              <a:lumMod val="75000"/>
                            </a:schemeClr>
                          </a:solidFill>
                          <a:effectLst/>
                        </a:rPr>
                        <a:t>9</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codes are not supported by all types of modern browsers.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Being the latest version, CSS3 codes are supported by all modern browsers.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904535">
                <a:tc>
                  <a:txBody>
                    <a:bodyPr/>
                    <a:lstStyle/>
                    <a:p>
                      <a:pPr algn="ctr" fontAlgn="base"/>
                      <a:r>
                        <a:rPr lang="en-US" sz="1800" b="1">
                          <a:solidFill>
                            <a:schemeClr val="accent6">
                              <a:lumMod val="75000"/>
                            </a:schemeClr>
                          </a:solidFill>
                          <a:effectLst/>
                        </a:rPr>
                        <a:t>10</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In CSS, designers have to manually develop rounded gradients and corners.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But CSS3 provides advanced codes for setting rounded gradients and corners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104288">
                <a:tc>
                  <a:txBody>
                    <a:bodyPr/>
                    <a:lstStyle/>
                    <a:p>
                      <a:pPr algn="ctr" fontAlgn="base"/>
                      <a:r>
                        <a:rPr lang="en-US" sz="1800" b="1" dirty="0">
                          <a:solidFill>
                            <a:schemeClr val="accent6">
                              <a:lumMod val="75000"/>
                            </a:schemeClr>
                          </a:solidFill>
                          <a:effectLst/>
                        </a:rPr>
                        <a:t>11</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There is no special effect like shadowing text, text animation, etc. in CSS. The animation was coded in </a:t>
                      </a:r>
                      <a:r>
                        <a:rPr lang="en-US" sz="1800" b="1" dirty="0" err="1">
                          <a:solidFill>
                            <a:schemeClr val="accent6">
                              <a:lumMod val="75000"/>
                            </a:schemeClr>
                          </a:solidFill>
                          <a:effectLst/>
                        </a:rPr>
                        <a:t>jQuery</a:t>
                      </a:r>
                      <a:r>
                        <a:rPr lang="en-US" sz="1800" b="1" dirty="0">
                          <a:solidFill>
                            <a:schemeClr val="accent6">
                              <a:lumMod val="75000"/>
                            </a:schemeClr>
                          </a:solidFill>
                          <a:effectLst/>
                        </a:rPr>
                        <a:t> and JavaScript.</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CSS3 has many advance features like text shadows, visual effects, and a wide range of font styles and colors.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1335609">
                <a:tc>
                  <a:txBody>
                    <a:bodyPr/>
                    <a:lstStyle/>
                    <a:p>
                      <a:pPr algn="ctr" fontAlgn="base"/>
                      <a:r>
                        <a:rPr lang="en-US" sz="1800" b="1" dirty="0">
                          <a:solidFill>
                            <a:schemeClr val="accent6">
                              <a:lumMod val="75000"/>
                            </a:schemeClr>
                          </a:solidFill>
                          <a:effectLst/>
                        </a:rPr>
                        <a:t>12</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In CSS, the user can add background colors to list items and lists, set images for the list items, etc.</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Whereas CSS3 list has a special </a:t>
                      </a:r>
                      <a:r>
                        <a:rPr lang="en-US" sz="1800" b="1" i="1" dirty="0">
                          <a:solidFill>
                            <a:schemeClr val="accent6">
                              <a:lumMod val="75000"/>
                            </a:schemeClr>
                          </a:solidFill>
                          <a:effectLst/>
                        </a:rPr>
                        <a:t>display</a:t>
                      </a:r>
                      <a:r>
                        <a:rPr lang="en-US" sz="1800" b="1" dirty="0">
                          <a:solidFill>
                            <a:schemeClr val="accent6">
                              <a:lumMod val="75000"/>
                            </a:schemeClr>
                          </a:solidFill>
                          <a:effectLst/>
                        </a:rPr>
                        <a:t> property defined in it. Even list items also have counter reset properties.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04781">
                <a:tc>
                  <a:txBody>
                    <a:bodyPr/>
                    <a:lstStyle/>
                    <a:p>
                      <a:pPr algn="ctr" fontAlgn="base"/>
                      <a:r>
                        <a:rPr lang="en-US" sz="1800" b="1" dirty="0">
                          <a:solidFill>
                            <a:schemeClr val="accent6">
                              <a:lumMod val="75000"/>
                            </a:schemeClr>
                          </a:solidFill>
                          <a:effectLst/>
                        </a:rPr>
                        <a:t>13</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solidFill>
                            <a:schemeClr val="accent6">
                              <a:lumMod val="75000"/>
                            </a:schemeClr>
                          </a:solidFill>
                          <a:effectLst/>
                        </a:rPr>
                        <a:t>CSS was developed in 1996.</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CSS3 is the latest version of CSS and was released in 2005.</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82846">
                <a:tc>
                  <a:txBody>
                    <a:bodyPr/>
                    <a:lstStyle/>
                    <a:p>
                      <a:pPr algn="ctr" fontAlgn="base"/>
                      <a:r>
                        <a:rPr lang="en-US" sz="1800" b="1" dirty="0">
                          <a:solidFill>
                            <a:schemeClr val="accent6">
                              <a:lumMod val="75000"/>
                            </a:schemeClr>
                          </a:solidFill>
                          <a:effectLst/>
                        </a:rPr>
                        <a:t>14</a:t>
                      </a:r>
                    </a:p>
                  </a:txBody>
                  <a:tcPr marL="22763" marR="22763"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 is memory intensive.</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solidFill>
                            <a:schemeClr val="accent6">
                              <a:lumMod val="75000"/>
                            </a:schemeClr>
                          </a:solidFill>
                          <a:effectLst/>
                        </a:rPr>
                        <a:t>CSS3 memory consumption is low as compared to CSS.</a:t>
                      </a:r>
                    </a:p>
                  </a:txBody>
                  <a:tcPr marL="44279" marR="44279" marT="44279" marB="4427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32042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288032" y="260648"/>
            <a:ext cx="8748464" cy="5909310"/>
          </a:xfrm>
          <a:prstGeom prst="rect">
            <a:avLst/>
          </a:prstGeom>
          <a:noFill/>
        </p:spPr>
        <p:txBody>
          <a:bodyPr wrap="square" rtlCol="0">
            <a:spAutoFit/>
          </a:bodyPr>
          <a:lstStyle/>
          <a:p>
            <a:r>
              <a:rPr lang="en-US" dirty="0">
                <a:solidFill>
                  <a:srgbClr val="FFFF00"/>
                </a:solidFill>
              </a:rPr>
              <a:t>Some New Features of CSS </a:t>
            </a:r>
            <a:r>
              <a:rPr lang="en-US" dirty="0" smtClean="0">
                <a:solidFill>
                  <a:srgbClr val="FFFF00"/>
                </a:solidFill>
              </a:rPr>
              <a:t>3:</a:t>
            </a:r>
            <a:endParaRPr lang="en-US" dirty="0">
              <a:solidFill>
                <a:srgbClr val="FFFF00"/>
              </a:solidFill>
            </a:endParaRPr>
          </a:p>
          <a:p>
            <a:r>
              <a:rPr lang="en-US" dirty="0" smtClean="0">
                <a:solidFill>
                  <a:srgbClr val="FFFF00"/>
                </a:solidFill>
              </a:rPr>
              <a:t>1)Selectors:</a:t>
            </a:r>
            <a:endParaRPr lang="en-US" dirty="0">
              <a:solidFill>
                <a:srgbClr val="FFFF00"/>
              </a:solidFill>
            </a:endParaRPr>
          </a:p>
          <a:p>
            <a:pPr marL="285750" indent="-285750">
              <a:buFontTx/>
              <a:buChar char="-"/>
            </a:pPr>
            <a:r>
              <a:rPr lang="en-US" dirty="0" smtClean="0"/>
              <a:t>Selectors </a:t>
            </a:r>
            <a:r>
              <a:rPr lang="en-US" dirty="0"/>
              <a:t>in CSS 3 are very interesting. They allow the designer/developer to select on much more specific levels of the document. </a:t>
            </a:r>
            <a:endParaRPr lang="en-US" dirty="0" smtClean="0"/>
          </a:p>
          <a:p>
            <a:r>
              <a:rPr lang="en-US" dirty="0" smtClean="0"/>
              <a:t>some </a:t>
            </a:r>
            <a:r>
              <a:rPr lang="en-US" dirty="0"/>
              <a:t>selectors are:</a:t>
            </a:r>
          </a:p>
          <a:p>
            <a:pPr marL="342900" indent="-342900">
              <a:buFont typeface="+mj-lt"/>
              <a:buAutoNum type="alphaLcParenR"/>
            </a:pPr>
            <a:r>
              <a:rPr lang="en-US" dirty="0"/>
              <a:t>matching on attributes and attribute values, including partial matches</a:t>
            </a:r>
          </a:p>
          <a:p>
            <a:pPr marL="342900" indent="-342900">
              <a:buFont typeface="+mj-lt"/>
              <a:buAutoNum type="alphaLcParenR"/>
            </a:pPr>
            <a:r>
              <a:rPr lang="en-US" dirty="0"/>
              <a:t>structural pseudo-classes, such as the nth-child</a:t>
            </a:r>
          </a:p>
          <a:p>
            <a:pPr marL="342900" indent="-342900">
              <a:buFont typeface="+mj-lt"/>
              <a:buAutoNum type="alphaLcParenR"/>
            </a:pPr>
            <a:r>
              <a:rPr lang="en-US" dirty="0"/>
              <a:t>a target pseudo-class to style only elements that are </a:t>
            </a:r>
            <a:r>
              <a:rPr lang="en-US" dirty="0" err="1"/>
              <a:t>targetted</a:t>
            </a:r>
            <a:r>
              <a:rPr lang="en-US" dirty="0"/>
              <a:t> in the URL</a:t>
            </a:r>
          </a:p>
          <a:p>
            <a:pPr marL="342900" indent="-342900">
              <a:buFont typeface="+mj-lt"/>
              <a:buAutoNum type="alphaLcParenR"/>
            </a:pPr>
            <a:r>
              <a:rPr lang="en-US" dirty="0"/>
              <a:t>a checked pseudo-class to style any element that is checked such as radio or checkbox elements</a:t>
            </a:r>
          </a:p>
          <a:p>
            <a:r>
              <a:rPr lang="en-US" dirty="0" smtClean="0">
                <a:solidFill>
                  <a:srgbClr val="FFFF00"/>
                </a:solidFill>
              </a:rPr>
              <a:t>2) Text </a:t>
            </a:r>
            <a:r>
              <a:rPr lang="en-US" dirty="0">
                <a:solidFill>
                  <a:srgbClr val="FFFF00"/>
                </a:solidFill>
              </a:rPr>
              <a:t>Effects and </a:t>
            </a:r>
            <a:r>
              <a:rPr lang="en-US" dirty="0" smtClean="0">
                <a:solidFill>
                  <a:srgbClr val="FFFF00"/>
                </a:solidFill>
              </a:rPr>
              <a:t>Layout:</a:t>
            </a:r>
            <a:endParaRPr lang="en-US" dirty="0">
              <a:solidFill>
                <a:srgbClr val="FFFF00"/>
              </a:solidFill>
            </a:endParaRPr>
          </a:p>
          <a:p>
            <a:r>
              <a:rPr lang="en-US" dirty="0" smtClean="0"/>
              <a:t>  - Making </a:t>
            </a:r>
            <a:r>
              <a:rPr lang="en-US" dirty="0"/>
              <a:t>changes to the hyphenation, whitespace, and justification of text in documents</a:t>
            </a:r>
            <a:r>
              <a:rPr lang="en-US" dirty="0" smtClean="0"/>
              <a:t>.</a:t>
            </a:r>
            <a:endParaRPr lang="en-US" dirty="0" smtClean="0">
              <a:solidFill>
                <a:srgbClr val="FFFF00"/>
              </a:solidFill>
            </a:endParaRPr>
          </a:p>
          <a:p>
            <a:pPr fontAlgn="base"/>
            <a:r>
              <a:rPr lang="en-US" b="1" dirty="0" smtClean="0">
                <a:solidFill>
                  <a:srgbClr val="FFFF00"/>
                </a:solidFill>
              </a:rPr>
              <a:t>3) First-Letter </a:t>
            </a:r>
            <a:r>
              <a:rPr lang="en-US" b="1" dirty="0">
                <a:solidFill>
                  <a:srgbClr val="FFFF00"/>
                </a:solidFill>
              </a:rPr>
              <a:t>and First-Line </a:t>
            </a:r>
            <a:r>
              <a:rPr lang="en-US" b="1" dirty="0" smtClean="0">
                <a:solidFill>
                  <a:srgbClr val="FFFF00"/>
                </a:solidFill>
              </a:rPr>
              <a:t>Pseudo-Classes:</a:t>
            </a:r>
            <a:endParaRPr lang="en-US" dirty="0">
              <a:solidFill>
                <a:srgbClr val="FFFF00"/>
              </a:solidFill>
            </a:endParaRPr>
          </a:p>
          <a:p>
            <a:pPr fontAlgn="base"/>
            <a:r>
              <a:rPr lang="en-US" dirty="0" smtClean="0"/>
              <a:t>  - CSS </a:t>
            </a:r>
            <a:r>
              <a:rPr lang="en-US" dirty="0"/>
              <a:t>3 should allow properties to affect the kerning and alignment of </a:t>
            </a:r>
            <a:r>
              <a:rPr lang="en-US" dirty="0">
                <a:hlinkClick r:id="rId2"/>
              </a:rPr>
              <a:t>drop-caps</a:t>
            </a:r>
            <a:r>
              <a:rPr lang="en-US" dirty="0"/>
              <a:t>.</a:t>
            </a:r>
          </a:p>
          <a:p>
            <a:pPr fontAlgn="base"/>
            <a:r>
              <a:rPr lang="en-US" b="1" dirty="0" smtClean="0">
                <a:solidFill>
                  <a:srgbClr val="FFFF00"/>
                </a:solidFill>
              </a:rPr>
              <a:t>4) Paged </a:t>
            </a:r>
            <a:r>
              <a:rPr lang="en-US" b="1" dirty="0">
                <a:solidFill>
                  <a:srgbClr val="FFFF00"/>
                </a:solidFill>
              </a:rPr>
              <a:t>Media and Generated </a:t>
            </a:r>
            <a:r>
              <a:rPr lang="en-US" b="1" dirty="0" smtClean="0">
                <a:solidFill>
                  <a:srgbClr val="FFFF00"/>
                </a:solidFill>
              </a:rPr>
              <a:t>Content:</a:t>
            </a:r>
            <a:endParaRPr lang="en-US" dirty="0">
              <a:solidFill>
                <a:srgbClr val="FFFF00"/>
              </a:solidFill>
            </a:endParaRPr>
          </a:p>
          <a:p>
            <a:pPr fontAlgn="base"/>
            <a:r>
              <a:rPr lang="en-US" dirty="0" smtClean="0"/>
              <a:t>- CSS </a:t>
            </a:r>
            <a:r>
              <a:rPr lang="en-US" dirty="0"/>
              <a:t>3 now supports more options in paged media, such as running headers, footers, and page numbers. </a:t>
            </a:r>
            <a:endParaRPr lang="en-US" dirty="0" smtClean="0"/>
          </a:p>
          <a:p>
            <a:pPr fontAlgn="base"/>
            <a:r>
              <a:rPr lang="en-US" dirty="0" smtClean="0"/>
              <a:t>- Plus </a:t>
            </a:r>
            <a:r>
              <a:rPr lang="en-US" dirty="0"/>
              <a:t>there will be advanced properties for printing generated content including properties for footnotes and cross-references</a:t>
            </a:r>
            <a:r>
              <a:rPr lang="en-US" dirty="0" smtClean="0"/>
              <a:t>.</a:t>
            </a:r>
          </a:p>
          <a:p>
            <a:endParaRPr lang="en-US" dirty="0"/>
          </a:p>
        </p:txBody>
      </p:sp>
    </p:spTree>
    <p:extLst>
      <p:ext uri="{BB962C8B-B14F-4D97-AF65-F5344CB8AC3E}">
        <p14:creationId xmlns:p14="http://schemas.microsoft.com/office/powerpoint/2010/main" val="3594998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8520" y="332656"/>
            <a:ext cx="8783960" cy="6555641"/>
          </a:xfrm>
          <a:prstGeom prst="rect">
            <a:avLst/>
          </a:prstGeom>
          <a:noFill/>
        </p:spPr>
        <p:txBody>
          <a:bodyPr wrap="square" rtlCol="0">
            <a:spAutoFit/>
          </a:bodyPr>
          <a:lstStyle/>
          <a:p>
            <a:r>
              <a:rPr lang="en-US" dirty="0">
                <a:solidFill>
                  <a:srgbClr val="FFFF00"/>
                </a:solidFill>
              </a:rPr>
              <a:t>5) Multi-Column Layout:</a:t>
            </a:r>
          </a:p>
          <a:p>
            <a:r>
              <a:rPr lang="en-US" dirty="0"/>
              <a:t>Right now, the multi-column layout working draft provides properties to allow designers to display their content in multiple columns with definitions like the column-gap, column-count, and column-width.</a:t>
            </a:r>
          </a:p>
          <a:p>
            <a:r>
              <a:rPr lang="en-US" dirty="0" smtClean="0">
                <a:solidFill>
                  <a:srgbClr val="FFFF00"/>
                </a:solidFill>
              </a:rPr>
              <a:t>6) Ruby:</a:t>
            </a:r>
            <a:endParaRPr lang="en-US" dirty="0">
              <a:solidFill>
                <a:srgbClr val="FFFF00"/>
              </a:solidFill>
            </a:endParaRPr>
          </a:p>
          <a:p>
            <a:r>
              <a:rPr lang="en-US" dirty="0"/>
              <a:t>CSS will now support the ability to add small annotations on top or next to words, most often used in Chinese and Japanese. They are generally used to give the pronunciation or meaning of difficult ideograms</a:t>
            </a:r>
            <a:r>
              <a:rPr lang="en-US" dirty="0" smtClean="0"/>
              <a:t>.</a:t>
            </a:r>
          </a:p>
          <a:p>
            <a:endParaRPr lang="en-US" dirty="0"/>
          </a:p>
          <a:p>
            <a:r>
              <a:rPr lang="en-US" dirty="0">
                <a:solidFill>
                  <a:srgbClr val="FFFF00"/>
                </a:solidFill>
              </a:rPr>
              <a:t>CSS @charset </a:t>
            </a:r>
            <a:r>
              <a:rPr lang="en-US" dirty="0" smtClean="0">
                <a:solidFill>
                  <a:srgbClr val="FFFF00"/>
                </a:solidFill>
              </a:rPr>
              <a:t>Rule:</a:t>
            </a:r>
          </a:p>
          <a:p>
            <a:pPr marL="285750" lvl="0" indent="-285750" eaLnBrk="0" fontAlgn="base" hangingPunct="0">
              <a:spcBef>
                <a:spcPct val="0"/>
              </a:spcBef>
              <a:spcAft>
                <a:spcPct val="0"/>
              </a:spcAft>
              <a:buFontTx/>
              <a:buChar char="-"/>
            </a:pPr>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@charset</a:t>
            </a:r>
            <a:r>
              <a:rPr lang="en-US" dirty="0">
                <a:solidFill>
                  <a:srgbClr val="000000"/>
                </a:solidFill>
                <a:latin typeface="Verdana" panose="020B0604030504040204" pitchFamily="34" charset="0"/>
              </a:rPr>
              <a:t> rule specifies the character encoding used in the style </a:t>
            </a:r>
            <a:r>
              <a:rPr lang="en-US" dirty="0" smtClean="0">
                <a:solidFill>
                  <a:srgbClr val="000000"/>
                </a:solidFill>
                <a:latin typeface="Verdana" panose="020B0604030504040204" pitchFamily="34" charset="0"/>
              </a:rPr>
              <a:t> </a:t>
            </a:r>
          </a:p>
          <a:p>
            <a:pPr lvl="0" eaLnBrk="0" fontAlgn="base" hangingPunct="0">
              <a:spcBef>
                <a:spcPct val="0"/>
              </a:spcBef>
              <a:spcAft>
                <a:spcPct val="0"/>
              </a:spcAft>
            </a:pPr>
            <a:r>
              <a:rPr lang="en-US" dirty="0" smtClean="0">
                <a:solidFill>
                  <a:srgbClr val="000000"/>
                </a:solidFill>
                <a:latin typeface="Verdana" panose="020B0604030504040204" pitchFamily="34" charset="0"/>
              </a:rPr>
              <a:t>    sheet</a:t>
            </a:r>
            <a:r>
              <a:rPr lang="en-US" dirty="0">
                <a:solidFill>
                  <a:srgbClr val="000000"/>
                </a:solidFill>
                <a:latin typeface="Verdana" panose="020B0604030504040204" pitchFamily="34" charset="0"/>
              </a:rPr>
              <a:t>.</a:t>
            </a:r>
            <a:endParaRPr lang="en-US" sz="800" dirty="0"/>
          </a:p>
          <a:p>
            <a:pPr marL="285750" lvl="0" indent="-285750" eaLnBrk="0" fontAlgn="base" hangingPunct="0">
              <a:spcBef>
                <a:spcPct val="0"/>
              </a:spcBef>
              <a:spcAft>
                <a:spcPct val="0"/>
              </a:spcAft>
              <a:buFontTx/>
              <a:buChar char="-"/>
            </a:pPr>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@charset</a:t>
            </a:r>
            <a:r>
              <a:rPr lang="en-US" dirty="0">
                <a:solidFill>
                  <a:srgbClr val="000000"/>
                </a:solidFill>
                <a:latin typeface="Verdana" panose="020B0604030504040204" pitchFamily="34" charset="0"/>
              </a:rPr>
              <a:t> rule must be the first element in the style sheet and not </a:t>
            </a:r>
            <a:endParaRPr lang="en-US" dirty="0" smtClean="0">
              <a:solidFill>
                <a:srgbClr val="000000"/>
              </a:solidFill>
              <a:latin typeface="Verdana" panose="020B0604030504040204" pitchFamily="34" charset="0"/>
            </a:endParaRPr>
          </a:p>
          <a:p>
            <a:pPr lvl="0" eaLnBrk="0" fontAlgn="base" hangingPunct="0">
              <a:spcBef>
                <a:spcPct val="0"/>
              </a:spcBef>
              <a:spcAft>
                <a:spcPct val="0"/>
              </a:spcAft>
            </a:pP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be </a:t>
            </a:r>
            <a:r>
              <a:rPr lang="en-US" dirty="0">
                <a:solidFill>
                  <a:srgbClr val="000000"/>
                </a:solidFill>
                <a:latin typeface="Verdana" panose="020B0604030504040204" pitchFamily="34" charset="0"/>
              </a:rPr>
              <a:t>preceded by any character. If several </a:t>
            </a:r>
            <a:r>
              <a:rPr lang="en-US" dirty="0">
                <a:solidFill>
                  <a:srgbClr val="DC143C"/>
                </a:solidFill>
                <a:latin typeface="Consolas" panose="020B0609020204030204" pitchFamily="49" charset="0"/>
              </a:rPr>
              <a:t>@charset</a:t>
            </a:r>
            <a:r>
              <a:rPr lang="en-US" dirty="0">
                <a:solidFill>
                  <a:srgbClr val="000000"/>
                </a:solidFill>
                <a:latin typeface="Verdana" panose="020B0604030504040204" pitchFamily="34" charset="0"/>
              </a:rPr>
              <a:t> rules are defined, </a:t>
            </a:r>
            <a:endParaRPr lang="en-US" dirty="0" smtClean="0">
              <a:solidFill>
                <a:srgbClr val="000000"/>
              </a:solidFill>
              <a:latin typeface="Verdana" panose="020B0604030504040204" pitchFamily="34" charset="0"/>
            </a:endParaRPr>
          </a:p>
          <a:p>
            <a:pPr lvl="0" eaLnBrk="0" fontAlgn="base" hangingPunct="0">
              <a:spcBef>
                <a:spcPct val="0"/>
              </a:spcBef>
              <a:spcAft>
                <a:spcPct val="0"/>
              </a:spcAft>
            </a:pP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only </a:t>
            </a:r>
            <a:r>
              <a:rPr lang="en-US" dirty="0">
                <a:solidFill>
                  <a:srgbClr val="000000"/>
                </a:solidFill>
                <a:latin typeface="Verdana" panose="020B0604030504040204" pitchFamily="34" charset="0"/>
              </a:rPr>
              <a:t>the first one is used. </a:t>
            </a:r>
            <a:endParaRPr lang="en-US" dirty="0" smtClean="0">
              <a:solidFill>
                <a:srgbClr val="000000"/>
              </a:solidFill>
              <a:latin typeface="Verdana" panose="020B0604030504040204" pitchFamily="34" charset="0"/>
            </a:endParaRPr>
          </a:p>
          <a:p>
            <a:pPr marL="285750" lvl="0" indent="-285750" eaLnBrk="0" fontAlgn="base" hangingPunct="0">
              <a:spcBef>
                <a:spcPct val="0"/>
              </a:spcBef>
              <a:spcAft>
                <a:spcPct val="0"/>
              </a:spcAft>
              <a:buFontTx/>
              <a:buChar char="-"/>
            </a:pPr>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@charset</a:t>
            </a:r>
            <a:r>
              <a:rPr lang="en-US" dirty="0">
                <a:solidFill>
                  <a:srgbClr val="000000"/>
                </a:solidFill>
                <a:latin typeface="Verdana" panose="020B0604030504040204" pitchFamily="34" charset="0"/>
              </a:rPr>
              <a:t> rule cannot be used inside a style attribute (on an HTML element), or inside the &lt;style&gt; element where the character set of the HTML page is relevant</a:t>
            </a:r>
            <a:r>
              <a:rPr lang="en-US" dirty="0" smtClean="0">
                <a:solidFill>
                  <a:srgbClr val="000000"/>
                </a:solidFill>
                <a:latin typeface="Verdana" panose="020B0604030504040204" pitchFamily="34" charset="0"/>
              </a:rPr>
              <a:t>.</a:t>
            </a:r>
          </a:p>
          <a:p>
            <a:r>
              <a:rPr lang="en-US" sz="2000" dirty="0" smtClean="0"/>
              <a:t>How </a:t>
            </a:r>
            <a:r>
              <a:rPr lang="en-US" sz="2000" dirty="0"/>
              <a:t>to Set the encoding of the style sheet to Unicode UTF-8:</a:t>
            </a:r>
          </a:p>
          <a:p>
            <a:r>
              <a:rPr lang="en-US" sz="2000" dirty="0">
                <a:solidFill>
                  <a:srgbClr val="FFFF00"/>
                </a:solidFill>
              </a:rPr>
              <a:t>	 @charset "UTF-8</a:t>
            </a:r>
            <a:r>
              <a:rPr lang="en-US" sz="2000" dirty="0" smtClean="0">
                <a:solidFill>
                  <a:srgbClr val="FFFF00"/>
                </a:solidFill>
              </a:rPr>
              <a:t>";</a:t>
            </a:r>
          </a:p>
          <a:p>
            <a:r>
              <a:rPr lang="en-US" sz="2000" dirty="0" smtClean="0">
                <a:solidFill>
                  <a:srgbClr val="FFFF00"/>
                </a:solidFill>
              </a:rPr>
              <a:t>Property Values</a:t>
            </a:r>
            <a:r>
              <a:rPr lang="en-US" sz="2000" dirty="0" smtClean="0">
                <a:solidFill>
                  <a:srgbClr val="FFFF00"/>
                </a:solidFill>
                <a:latin typeface="Arial" panose="020B0604020202020204" pitchFamily="34" charset="0"/>
              </a:rPr>
              <a:t>:</a:t>
            </a:r>
            <a:endParaRPr lang="en-US" dirty="0">
              <a:solidFill>
                <a:srgbClr val="FFFF00"/>
              </a:solidFill>
            </a:endParaRPr>
          </a:p>
          <a:p>
            <a:r>
              <a:rPr lang="en-US" dirty="0" smtClean="0"/>
              <a:t>Value 				Description</a:t>
            </a:r>
          </a:p>
          <a:p>
            <a:r>
              <a:rPr lang="en-US" i="1" dirty="0" smtClean="0">
                <a:solidFill>
                  <a:srgbClr val="FFFF00"/>
                </a:solidFill>
              </a:rPr>
              <a:t>Charset				</a:t>
            </a:r>
            <a:r>
              <a:rPr lang="en-US" dirty="0">
                <a:solidFill>
                  <a:srgbClr val="FFFF00"/>
                </a:solidFill>
              </a:rPr>
              <a:t>Specifies the character encoding to </a:t>
            </a:r>
            <a:r>
              <a:rPr lang="en-US" dirty="0" smtClean="0">
                <a:solidFill>
                  <a:srgbClr val="FFFF00"/>
                </a:solidFill>
              </a:rPr>
              <a:t>use</a:t>
            </a:r>
            <a:endParaRPr lang="en-US" dirty="0"/>
          </a:p>
        </p:txBody>
      </p:sp>
    </p:spTree>
    <p:extLst>
      <p:ext uri="{BB962C8B-B14F-4D97-AF65-F5344CB8AC3E}">
        <p14:creationId xmlns:p14="http://schemas.microsoft.com/office/powerpoint/2010/main" val="207865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107504" y="332656"/>
            <a:ext cx="8856984" cy="6617196"/>
          </a:xfrm>
          <a:prstGeom prst="rect">
            <a:avLst/>
          </a:prstGeom>
          <a:noFill/>
        </p:spPr>
        <p:txBody>
          <a:bodyPr wrap="square" rtlCol="0">
            <a:spAutoFit/>
          </a:bodyPr>
          <a:lstStyle/>
          <a:p>
            <a:r>
              <a:rPr lang="en-US" sz="2000" b="1" dirty="0">
                <a:solidFill>
                  <a:srgbClr val="FFFF00"/>
                </a:solidFill>
              </a:rPr>
              <a:t>Add your font </a:t>
            </a:r>
            <a:r>
              <a:rPr lang="en-US" sz="2000" b="1" dirty="0" smtClean="0">
                <a:solidFill>
                  <a:srgbClr val="FFFF00"/>
                </a:solidFill>
              </a:rPr>
              <a:t>file</a:t>
            </a:r>
            <a:r>
              <a:rPr lang="en-US" sz="2000" b="1" dirty="0">
                <a:solidFill>
                  <a:srgbClr val="FFFF00"/>
                </a:solidFill>
              </a:rPr>
              <a:t>:</a:t>
            </a:r>
            <a:endParaRPr lang="en-US" sz="2000" b="1" dirty="0" smtClean="0">
              <a:solidFill>
                <a:srgbClr val="FFFF00"/>
              </a:solidFill>
            </a:endParaRPr>
          </a:p>
          <a:p>
            <a:r>
              <a:rPr lang="en-US" dirty="0" smtClean="0"/>
              <a:t>-Use </a:t>
            </a:r>
            <a:r>
              <a:rPr lang="en-US" dirty="0"/>
              <a:t>the </a:t>
            </a:r>
            <a:r>
              <a:rPr lang="en-US" dirty="0" err="1"/>
              <a:t>src</a:t>
            </a:r>
            <a:r>
              <a:rPr lang="en-US" dirty="0"/>
              <a:t>=</a:t>
            </a:r>
            <a:r>
              <a:rPr lang="en-US" dirty="0" err="1"/>
              <a:t>url</a:t>
            </a:r>
            <a:r>
              <a:rPr lang="en-US" dirty="0"/>
              <a:t> () property in between the parenthesis of the @font-face{} property, mentioning the font file in between the parenthesis of the </a:t>
            </a:r>
            <a:r>
              <a:rPr lang="en-US" dirty="0" err="1"/>
              <a:t>src</a:t>
            </a:r>
            <a:r>
              <a:rPr lang="en-US" dirty="0"/>
              <a:t>=</a:t>
            </a:r>
            <a:r>
              <a:rPr lang="en-US" dirty="0" err="1"/>
              <a:t>url</a:t>
            </a:r>
            <a:r>
              <a:rPr lang="en-US" dirty="0"/>
              <a:t> () property.</a:t>
            </a:r>
          </a:p>
          <a:p>
            <a:r>
              <a:rPr lang="en-US" dirty="0" smtClean="0"/>
              <a:t>-CSS </a:t>
            </a:r>
            <a:r>
              <a:rPr lang="en-US" dirty="0"/>
              <a:t>accepts TTF, OTF, WOFF, SVG, and EOT font-file formats.</a:t>
            </a:r>
          </a:p>
          <a:p>
            <a:r>
              <a:rPr lang="en-US" dirty="0"/>
              <a:t>Ensure your font file is saved in the same location as your HTML file, if not, specify the file's location. </a:t>
            </a:r>
            <a:endParaRPr lang="en-US" dirty="0" smtClean="0"/>
          </a:p>
          <a:p>
            <a:r>
              <a:rPr lang="en-US" dirty="0" smtClean="0"/>
              <a:t>For </a:t>
            </a:r>
            <a:r>
              <a:rPr lang="en-US" dirty="0"/>
              <a:t>example, </a:t>
            </a:r>
            <a:r>
              <a:rPr lang="en-US" dirty="0">
                <a:solidFill>
                  <a:srgbClr val="FFFF00"/>
                </a:solidFill>
              </a:rPr>
              <a:t>/downloads/customfont.ttf.</a:t>
            </a:r>
          </a:p>
          <a:p>
            <a:r>
              <a:rPr lang="en-US" dirty="0"/>
              <a:t>A semicolon should be inserted after each property within a CSS style, indicating they're separated.</a:t>
            </a:r>
          </a:p>
          <a:p>
            <a:r>
              <a:rPr lang="en-US" sz="2000" dirty="0">
                <a:solidFill>
                  <a:srgbClr val="FFFF00"/>
                </a:solidFill>
              </a:rPr>
              <a:t>&lt;!DOCTYPE html&gt;</a:t>
            </a:r>
          </a:p>
          <a:p>
            <a:r>
              <a:rPr lang="en-US" sz="2000" dirty="0">
                <a:solidFill>
                  <a:srgbClr val="FFFF00"/>
                </a:solidFill>
              </a:rPr>
              <a:t>&lt;html&gt;</a:t>
            </a:r>
          </a:p>
          <a:p>
            <a:r>
              <a:rPr lang="en-US" sz="2000" dirty="0">
                <a:solidFill>
                  <a:srgbClr val="FFFF00"/>
                </a:solidFill>
              </a:rPr>
              <a:t>&lt;style&gt;</a:t>
            </a:r>
          </a:p>
          <a:p>
            <a:r>
              <a:rPr lang="en-US" sz="2000" dirty="0">
                <a:solidFill>
                  <a:srgbClr val="FFFF00"/>
                </a:solidFill>
              </a:rPr>
              <a:t>@font-face {</a:t>
            </a:r>
          </a:p>
          <a:p>
            <a:r>
              <a:rPr lang="en-US" sz="2000" dirty="0">
                <a:solidFill>
                  <a:srgbClr val="FFFF00"/>
                </a:solidFill>
              </a:rPr>
              <a:t> font-family: </a:t>
            </a:r>
            <a:r>
              <a:rPr lang="en-US" sz="2000" dirty="0" err="1">
                <a:solidFill>
                  <a:srgbClr val="FFFF00"/>
                </a:solidFill>
              </a:rPr>
              <a:t>customfont</a:t>
            </a:r>
            <a:r>
              <a:rPr lang="en-US" sz="2000" dirty="0">
                <a:solidFill>
                  <a:srgbClr val="FFFF00"/>
                </a:solidFill>
              </a:rPr>
              <a:t>;</a:t>
            </a:r>
          </a:p>
          <a:p>
            <a:r>
              <a:rPr lang="en-US" sz="2000" dirty="0">
                <a:solidFill>
                  <a:srgbClr val="FFFF00"/>
                </a:solidFill>
              </a:rPr>
              <a:t> </a:t>
            </a:r>
            <a:r>
              <a:rPr lang="en-US" sz="2000" dirty="0" err="1">
                <a:solidFill>
                  <a:srgbClr val="FFFF00"/>
                </a:solidFill>
              </a:rPr>
              <a:t>src</a:t>
            </a:r>
            <a:r>
              <a:rPr lang="en-US" sz="2000" dirty="0">
                <a:solidFill>
                  <a:srgbClr val="FFFF00"/>
                </a:solidFill>
              </a:rPr>
              <a:t>=</a:t>
            </a:r>
            <a:r>
              <a:rPr lang="en-US" sz="2000" dirty="0" err="1">
                <a:solidFill>
                  <a:srgbClr val="FFFF00"/>
                </a:solidFill>
              </a:rPr>
              <a:t>url</a:t>
            </a:r>
            <a:r>
              <a:rPr lang="en-US" sz="2000" dirty="0">
                <a:solidFill>
                  <a:srgbClr val="FFFF00"/>
                </a:solidFill>
              </a:rPr>
              <a:t> (myfont.ttf);</a:t>
            </a:r>
          </a:p>
          <a:p>
            <a:r>
              <a:rPr lang="en-US" sz="2000" dirty="0">
                <a:solidFill>
                  <a:srgbClr val="FFFF00"/>
                </a:solidFill>
              </a:rPr>
              <a:t>}</a:t>
            </a:r>
          </a:p>
          <a:p>
            <a:r>
              <a:rPr lang="en-US" sz="2000" dirty="0">
                <a:solidFill>
                  <a:srgbClr val="FFFF00"/>
                </a:solidFill>
              </a:rPr>
              <a:t>&lt;/style&gt;</a:t>
            </a:r>
          </a:p>
          <a:p>
            <a:r>
              <a:rPr lang="en-US" sz="2000" dirty="0">
                <a:solidFill>
                  <a:srgbClr val="FFFF00"/>
                </a:solidFill>
              </a:rPr>
              <a:t>&lt;h1&gt;Title Using my Own Font&lt;/h1&gt;</a:t>
            </a:r>
          </a:p>
          <a:p>
            <a:r>
              <a:rPr lang="en-US" sz="2000" dirty="0">
                <a:solidFill>
                  <a:srgbClr val="FFFF00"/>
                </a:solidFill>
              </a:rPr>
              <a:t>&lt;body&gt;</a:t>
            </a:r>
          </a:p>
          <a:p>
            <a:r>
              <a:rPr lang="en-US" sz="2000" dirty="0">
                <a:solidFill>
                  <a:srgbClr val="FFFF00"/>
                </a:solidFill>
              </a:rPr>
              <a:t>I used my own font!</a:t>
            </a:r>
          </a:p>
          <a:p>
            <a:r>
              <a:rPr lang="en-US" sz="2000" dirty="0">
                <a:solidFill>
                  <a:srgbClr val="FFFF00"/>
                </a:solidFill>
              </a:rPr>
              <a:t>&lt;/body&gt;</a:t>
            </a:r>
          </a:p>
          <a:p>
            <a:r>
              <a:rPr lang="en-US" sz="2000" dirty="0">
                <a:solidFill>
                  <a:srgbClr val="FFFF00"/>
                </a:solidFill>
              </a:rPr>
              <a:t>&lt;/html&gt;</a:t>
            </a:r>
          </a:p>
        </p:txBody>
      </p:sp>
    </p:spTree>
    <p:extLst>
      <p:ext uri="{BB962C8B-B14F-4D97-AF65-F5344CB8AC3E}">
        <p14:creationId xmlns:p14="http://schemas.microsoft.com/office/powerpoint/2010/main" val="2621468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79512" y="260648"/>
            <a:ext cx="8712968" cy="3970318"/>
          </a:xfrm>
          <a:prstGeom prst="rect">
            <a:avLst/>
          </a:prstGeom>
          <a:noFill/>
        </p:spPr>
        <p:txBody>
          <a:bodyPr wrap="square" rtlCol="0">
            <a:spAutoFit/>
          </a:bodyPr>
          <a:lstStyle/>
          <a:p>
            <a:r>
              <a:rPr lang="en-US" dirty="0"/>
              <a:t>CSS3 Rounded corners are used to add special colored corner to body or text by using the border-radius </a:t>
            </a:r>
            <a:r>
              <a:rPr lang="en-US" dirty="0" err="1"/>
              <a:t>property.A</a:t>
            </a:r>
            <a:r>
              <a:rPr lang="en-US" dirty="0"/>
              <a:t> simple syntax of rounded corners is as follows </a:t>
            </a:r>
            <a:r>
              <a:rPr lang="en-US" dirty="0" smtClean="0"/>
              <a:t>−</a:t>
            </a:r>
          </a:p>
          <a:p>
            <a:pPr lvl="0"/>
            <a:r>
              <a:rPr lang="en-US" dirty="0">
                <a:solidFill>
                  <a:srgbClr val="FFFF00"/>
                </a:solidFill>
                <a:latin typeface="var(--bs-font-monospace)"/>
              </a:rPr>
              <a:t>#rcorners7 </a:t>
            </a:r>
            <a:endParaRPr lang="en-US" dirty="0" smtClean="0">
              <a:solidFill>
                <a:srgbClr val="FFFF00"/>
              </a:solidFill>
              <a:latin typeface="var(--bs-font-monospace)"/>
            </a:endParaRPr>
          </a:p>
          <a:p>
            <a:pPr lvl="0"/>
            <a:r>
              <a:rPr lang="en-US" dirty="0" smtClean="0">
                <a:solidFill>
                  <a:srgbClr val="FFFF00"/>
                </a:solidFill>
                <a:latin typeface="var(--bs-font-monospace)"/>
              </a:rPr>
              <a:t>{</a:t>
            </a:r>
          </a:p>
          <a:p>
            <a:pPr lvl="0"/>
            <a:r>
              <a:rPr lang="en-US" dirty="0" smtClean="0">
                <a:solidFill>
                  <a:srgbClr val="FFFF00"/>
                </a:solidFill>
                <a:latin typeface="var(--bs-font-monospace)"/>
              </a:rPr>
              <a:t> </a:t>
            </a:r>
            <a:r>
              <a:rPr lang="en-US" dirty="0">
                <a:solidFill>
                  <a:srgbClr val="FFFF00"/>
                </a:solidFill>
                <a:latin typeface="var(--bs-font-monospace)"/>
              </a:rPr>
              <a:t>border-radius</a:t>
            </a:r>
            <a:r>
              <a:rPr lang="en-US" dirty="0" smtClean="0">
                <a:solidFill>
                  <a:srgbClr val="FFFF00"/>
                </a:solidFill>
                <a:latin typeface="var(--bs-font-monospace)"/>
              </a:rPr>
              <a:t>:</a:t>
            </a:r>
          </a:p>
          <a:p>
            <a:pPr lvl="0"/>
            <a:r>
              <a:rPr lang="en-US" dirty="0" smtClean="0">
                <a:solidFill>
                  <a:srgbClr val="FFFF00"/>
                </a:solidFill>
                <a:latin typeface="var(--bs-font-monospace)"/>
              </a:rPr>
              <a:t> </a:t>
            </a:r>
            <a:r>
              <a:rPr lang="en-US" dirty="0">
                <a:solidFill>
                  <a:srgbClr val="FFFF00"/>
                </a:solidFill>
                <a:latin typeface="var(--bs-font-monospace)"/>
              </a:rPr>
              <a:t>60px/15px; </a:t>
            </a:r>
            <a:endParaRPr lang="en-US" dirty="0" smtClean="0">
              <a:solidFill>
                <a:srgbClr val="FFFF00"/>
              </a:solidFill>
              <a:latin typeface="var(--bs-font-monospace)"/>
            </a:endParaRPr>
          </a:p>
          <a:p>
            <a:pPr lvl="0"/>
            <a:r>
              <a:rPr lang="en-US" dirty="0" smtClean="0">
                <a:solidFill>
                  <a:srgbClr val="FFFF00"/>
                </a:solidFill>
                <a:latin typeface="var(--bs-font-monospace)"/>
              </a:rPr>
              <a:t>background</a:t>
            </a:r>
            <a:r>
              <a:rPr lang="en-US" dirty="0">
                <a:solidFill>
                  <a:srgbClr val="FFFF00"/>
                </a:solidFill>
                <a:latin typeface="var(--bs-font-monospace)"/>
              </a:rPr>
              <a:t>: #FF0000; </a:t>
            </a:r>
            <a:endParaRPr lang="en-US" dirty="0" smtClean="0">
              <a:solidFill>
                <a:srgbClr val="FFFF00"/>
              </a:solidFill>
              <a:latin typeface="var(--bs-font-monospace)"/>
            </a:endParaRPr>
          </a:p>
          <a:p>
            <a:pPr lvl="0"/>
            <a:r>
              <a:rPr lang="en-US" dirty="0" smtClean="0">
                <a:solidFill>
                  <a:srgbClr val="FFFF00"/>
                </a:solidFill>
                <a:latin typeface="var(--bs-font-monospace)"/>
              </a:rPr>
              <a:t>padding</a:t>
            </a:r>
            <a:r>
              <a:rPr lang="en-US" dirty="0">
                <a:solidFill>
                  <a:srgbClr val="FFFF00"/>
                </a:solidFill>
                <a:latin typeface="var(--bs-font-monospace)"/>
              </a:rPr>
              <a:t>: 20px</a:t>
            </a:r>
            <a:r>
              <a:rPr lang="en-US" dirty="0" smtClean="0">
                <a:solidFill>
                  <a:srgbClr val="FFFF00"/>
                </a:solidFill>
                <a:latin typeface="var(--bs-font-monospace)"/>
              </a:rPr>
              <a:t>;</a:t>
            </a:r>
          </a:p>
          <a:p>
            <a:pPr lvl="0"/>
            <a:r>
              <a:rPr lang="en-US" dirty="0" smtClean="0">
                <a:solidFill>
                  <a:srgbClr val="FFFF00"/>
                </a:solidFill>
                <a:latin typeface="var(--bs-font-monospace)"/>
              </a:rPr>
              <a:t> </a:t>
            </a:r>
            <a:r>
              <a:rPr lang="en-US" dirty="0">
                <a:solidFill>
                  <a:srgbClr val="FFFF00"/>
                </a:solidFill>
                <a:latin typeface="var(--bs-font-monospace)"/>
              </a:rPr>
              <a:t>width: 200px; </a:t>
            </a:r>
            <a:endParaRPr lang="en-US" dirty="0" smtClean="0">
              <a:solidFill>
                <a:srgbClr val="FFFF00"/>
              </a:solidFill>
              <a:latin typeface="var(--bs-font-monospace)"/>
            </a:endParaRPr>
          </a:p>
          <a:p>
            <a:pPr lvl="0"/>
            <a:r>
              <a:rPr lang="en-US" dirty="0" smtClean="0">
                <a:solidFill>
                  <a:srgbClr val="FFFF00"/>
                </a:solidFill>
                <a:latin typeface="var(--bs-font-monospace)"/>
              </a:rPr>
              <a:t>height</a:t>
            </a:r>
            <a:r>
              <a:rPr lang="en-US" dirty="0">
                <a:solidFill>
                  <a:srgbClr val="FFFF00"/>
                </a:solidFill>
                <a:latin typeface="var(--bs-font-monospace)"/>
              </a:rPr>
              <a:t>: 150px; </a:t>
            </a:r>
            <a:endParaRPr lang="en-US" dirty="0" smtClean="0">
              <a:solidFill>
                <a:srgbClr val="FFFF00"/>
              </a:solidFill>
              <a:latin typeface="var(--bs-font-monospace)"/>
            </a:endParaRPr>
          </a:p>
          <a:p>
            <a:pPr lvl="0"/>
            <a:r>
              <a:rPr lang="en-US" dirty="0" smtClean="0">
                <a:solidFill>
                  <a:srgbClr val="FFFF00"/>
                </a:solidFill>
                <a:latin typeface="var(--bs-font-monospace)"/>
              </a:rPr>
              <a:t>}</a:t>
            </a:r>
            <a:r>
              <a:rPr lang="en-US" sz="800" dirty="0" smtClean="0">
                <a:solidFill>
                  <a:srgbClr val="FFFF00"/>
                </a:solidFill>
              </a:rPr>
              <a:t> </a:t>
            </a:r>
            <a:endParaRPr lang="en-US" sz="3200" dirty="0">
              <a:solidFill>
                <a:srgbClr val="FFFF00"/>
              </a:solidFill>
              <a:latin typeface="Arial" panose="020B0604020202020204" pitchFamily="34" charset="0"/>
            </a:endParaRPr>
          </a:p>
          <a:p>
            <a:r>
              <a:rPr lang="en-US" dirty="0"/>
              <a:t>The following table shows the possible values for Rounded corners as follows </a:t>
            </a:r>
            <a:r>
              <a:rPr lang="en-US" dirty="0" smtClean="0"/>
              <a:t>−</a:t>
            </a:r>
          </a:p>
          <a:p>
            <a:endParaRPr lang="en-US" dirty="0" smtClean="0">
              <a:solidFill>
                <a:srgbClr val="FFFF00"/>
              </a:solidFill>
            </a:endParaRPr>
          </a:p>
          <a:p>
            <a:endParaRPr lang="en-US" dirty="0"/>
          </a:p>
        </p:txBody>
      </p:sp>
      <p:sp>
        <p:nvSpPr>
          <p:cNvPr id="3"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1919119"/>
              </p:ext>
            </p:extLst>
          </p:nvPr>
        </p:nvGraphicFramePr>
        <p:xfrm>
          <a:off x="197562" y="3636170"/>
          <a:ext cx="8748464" cy="3105198"/>
        </p:xfrm>
        <a:graphic>
          <a:graphicData uri="http://schemas.openxmlformats.org/drawingml/2006/table">
            <a:tbl>
              <a:tblPr/>
              <a:tblGrid>
                <a:gridCol w="288033"/>
                <a:gridCol w="8460431"/>
              </a:tblGrid>
              <a:tr h="351248">
                <a:tc>
                  <a:txBody>
                    <a:bodyPr/>
                    <a:lstStyle/>
                    <a:p>
                      <a:pPr algn="l" fontAlgn="t"/>
                      <a:endParaRPr lang="en-US" sz="1600" dirty="0"/>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rgbClr val="0070C0"/>
                          </a:solidFill>
                          <a:effectLst/>
                        </a:rPr>
                        <a:t>Value &amp; Description</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8778">
                <a:tc>
                  <a:txBody>
                    <a:bodyPr/>
                    <a:lstStyle/>
                    <a:p>
                      <a:pPr fontAlgn="t"/>
                      <a:r>
                        <a:rPr lang="en-US" sz="1600" b="1" dirty="0">
                          <a:solidFill>
                            <a:srgbClr val="FFFF00"/>
                          </a:solidFill>
                          <a:effectLst/>
                        </a:rPr>
                        <a:t>1</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FFFF00"/>
                          </a:solidFill>
                          <a:effectLst/>
                        </a:rPr>
                        <a:t>border-radius   Use </a:t>
                      </a:r>
                      <a:r>
                        <a:rPr lang="en-US" sz="1600" b="1" dirty="0">
                          <a:solidFill>
                            <a:srgbClr val="FFFF00"/>
                          </a:solidFill>
                          <a:effectLst/>
                        </a:rPr>
                        <a:t>this element for setting four boarder radius property</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8778">
                <a:tc>
                  <a:txBody>
                    <a:bodyPr/>
                    <a:lstStyle/>
                    <a:p>
                      <a:pPr fontAlgn="t"/>
                      <a:r>
                        <a:rPr lang="en-US" sz="1600" b="1" dirty="0">
                          <a:solidFill>
                            <a:srgbClr val="FFFF00"/>
                          </a:solidFill>
                          <a:effectLst/>
                        </a:rPr>
                        <a:t>2</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FFFF00"/>
                          </a:solidFill>
                          <a:effectLst/>
                        </a:rPr>
                        <a:t>border-top-left-radius   Use </a:t>
                      </a:r>
                      <a:r>
                        <a:rPr lang="en-US" sz="1600" b="1" dirty="0">
                          <a:solidFill>
                            <a:srgbClr val="FFFF00"/>
                          </a:solidFill>
                          <a:effectLst/>
                        </a:rPr>
                        <a:t>this element for setting the boarder of top left corner</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0040">
                <a:tc>
                  <a:txBody>
                    <a:bodyPr/>
                    <a:lstStyle/>
                    <a:p>
                      <a:pPr fontAlgn="t"/>
                      <a:r>
                        <a:rPr lang="en-US" sz="1600" b="1">
                          <a:solidFill>
                            <a:srgbClr val="FFFF00"/>
                          </a:solidFill>
                          <a:effectLst/>
                        </a:rPr>
                        <a:t>3</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FFFF00"/>
                          </a:solidFill>
                          <a:effectLst/>
                        </a:rPr>
                        <a:t>border-top-right-radius   Use </a:t>
                      </a:r>
                      <a:r>
                        <a:rPr lang="en-US" sz="1600" b="1" dirty="0">
                          <a:solidFill>
                            <a:srgbClr val="FFFF00"/>
                          </a:solidFill>
                          <a:effectLst/>
                        </a:rPr>
                        <a:t>this element for </a:t>
                      </a:r>
                      <a:r>
                        <a:rPr lang="en-US" sz="1600" b="1" dirty="0" smtClean="0">
                          <a:solidFill>
                            <a:srgbClr val="FFFF00"/>
                          </a:solidFill>
                          <a:effectLst/>
                        </a:rPr>
                        <a:t>setting </a:t>
                      </a:r>
                      <a:r>
                        <a:rPr lang="en-US" sz="1600" b="1" dirty="0">
                          <a:solidFill>
                            <a:srgbClr val="FFFF00"/>
                          </a:solidFill>
                          <a:effectLst/>
                        </a:rPr>
                        <a:t>the boarder of top right corner</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2747">
                <a:tc>
                  <a:txBody>
                    <a:bodyPr/>
                    <a:lstStyle/>
                    <a:p>
                      <a:pPr fontAlgn="t"/>
                      <a:r>
                        <a:rPr lang="en-US" sz="1600" b="1">
                          <a:solidFill>
                            <a:srgbClr val="FFFF00"/>
                          </a:solidFill>
                          <a:effectLst/>
                        </a:rPr>
                        <a:t>4</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FFFF00"/>
                          </a:solidFill>
                          <a:effectLst/>
                        </a:rPr>
                        <a:t>border-bottom-right-radius   Use </a:t>
                      </a:r>
                      <a:r>
                        <a:rPr lang="en-US" sz="1600" b="1" dirty="0">
                          <a:solidFill>
                            <a:srgbClr val="FFFF00"/>
                          </a:solidFill>
                          <a:effectLst/>
                        </a:rPr>
                        <a:t>this element for setting the boarder of bottom right corner</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2747">
                <a:tc>
                  <a:txBody>
                    <a:bodyPr/>
                    <a:lstStyle/>
                    <a:p>
                      <a:pPr fontAlgn="t"/>
                      <a:r>
                        <a:rPr lang="en-US" sz="1600" b="1">
                          <a:solidFill>
                            <a:srgbClr val="FFFF00"/>
                          </a:solidFill>
                          <a:effectLst/>
                        </a:rPr>
                        <a:t>5</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smtClean="0">
                          <a:solidFill>
                            <a:srgbClr val="FFFF00"/>
                          </a:solidFill>
                          <a:effectLst/>
                        </a:rPr>
                        <a:t>border-bottom-left-radius   Use </a:t>
                      </a:r>
                      <a:r>
                        <a:rPr lang="en-US" sz="1600" b="1" dirty="0">
                          <a:solidFill>
                            <a:srgbClr val="FFFF00"/>
                          </a:solidFill>
                          <a:effectLst/>
                        </a:rPr>
                        <a:t>this element for setting the boarder of bottom left corner</a:t>
                      </a:r>
                    </a:p>
                  </a:txBody>
                  <a:tcPr marL="63067" marR="63067" marT="63067" marB="6306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251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827584" y="908720"/>
            <a:ext cx="184731" cy="369332"/>
          </a:xfrm>
          <a:prstGeom prst="rect">
            <a:avLst/>
          </a:prstGeom>
          <a:noFill/>
        </p:spPr>
        <p:txBody>
          <a:bodyPr wrap="non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72664065"/>
              </p:ext>
            </p:extLst>
          </p:nvPr>
        </p:nvGraphicFramePr>
        <p:xfrm>
          <a:off x="395536" y="620688"/>
          <a:ext cx="8496944" cy="3687897"/>
        </p:xfrm>
        <a:graphic>
          <a:graphicData uri="http://schemas.openxmlformats.org/drawingml/2006/table">
            <a:tbl>
              <a:tblPr/>
              <a:tblGrid>
                <a:gridCol w="1081429"/>
                <a:gridCol w="7415515"/>
              </a:tblGrid>
              <a:tr h="197211">
                <a:tc>
                  <a:txBody>
                    <a:bodyPr/>
                    <a:lstStyle/>
                    <a:p>
                      <a:pPr algn="just" fontAlgn="t"/>
                      <a:r>
                        <a:rPr lang="en-US" sz="1200" b="1" dirty="0">
                          <a:solidFill>
                            <a:srgbClr val="333333"/>
                          </a:solidFill>
                          <a:effectLst/>
                          <a:latin typeface="inter-regular"/>
                        </a:rPr>
                        <a:t>&lt;figure&gt;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defines a self-contained content, and referenced as a single unit.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746">
                <a:tc>
                  <a:txBody>
                    <a:bodyPr/>
                    <a:lstStyle/>
                    <a:p>
                      <a:pPr algn="just" fontAlgn="t"/>
                      <a:r>
                        <a:rPr lang="en-US" sz="1200" b="1" dirty="0">
                          <a:solidFill>
                            <a:srgbClr val="333333"/>
                          </a:solidFill>
                          <a:effectLst/>
                          <a:latin typeface="inter-regular"/>
                        </a:rPr>
                        <a:t>&lt;footer&gt;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represents the footer section of the webpage.</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7211">
                <a:tc>
                  <a:txBody>
                    <a:bodyPr/>
                    <a:lstStyle/>
                    <a:p>
                      <a:pPr algn="just" fontAlgn="t"/>
                      <a:r>
                        <a:rPr lang="en-US" sz="1200" b="1" dirty="0">
                          <a:solidFill>
                            <a:srgbClr val="333333"/>
                          </a:solidFill>
                          <a:effectLst/>
                          <a:latin typeface="inter-regular"/>
                        </a:rPr>
                        <a:t>&lt;header&gt;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defines the introductory or navigational content of the webpage.</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746">
                <a:tc>
                  <a:txBody>
                    <a:bodyPr/>
                    <a:lstStyle/>
                    <a:p>
                      <a:pPr algn="just" fontAlgn="t"/>
                      <a:r>
                        <a:rPr lang="en-US" sz="1200" b="1">
                          <a:solidFill>
                            <a:srgbClr val="333333"/>
                          </a:solidFill>
                          <a:effectLst/>
                          <a:latin typeface="inter-regular"/>
                        </a:rPr>
                        <a:t>&lt;main&gt;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specifies the main content of the HTML document.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2677">
                <a:tc>
                  <a:txBody>
                    <a:bodyPr/>
                    <a:lstStyle/>
                    <a:p>
                      <a:pPr algn="just" fontAlgn="t"/>
                      <a:r>
                        <a:rPr lang="en-US" sz="1200" b="1">
                          <a:solidFill>
                            <a:srgbClr val="333333"/>
                          </a:solidFill>
                          <a:effectLst/>
                          <a:latin typeface="inter-regular"/>
                        </a:rPr>
                        <a:t>&lt;mark&gt;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represent the text which is highlighted or marked for reference or notation purposes.</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746">
                <a:tc>
                  <a:txBody>
                    <a:bodyPr/>
                    <a:lstStyle/>
                    <a:p>
                      <a:pPr algn="just" fontAlgn="t"/>
                      <a:r>
                        <a:rPr lang="en-US" sz="1200" b="1">
                          <a:solidFill>
                            <a:srgbClr val="333333"/>
                          </a:solidFill>
                          <a:effectLst/>
                          <a:latin typeface="inter-regular"/>
                        </a:rPr>
                        <a:t>&lt;meter&gt;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represents a scalar value within a known range.</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1746">
                <a:tc>
                  <a:txBody>
                    <a:bodyPr/>
                    <a:lstStyle/>
                    <a:p>
                      <a:pPr algn="just" fontAlgn="t"/>
                      <a:r>
                        <a:rPr lang="en-US" sz="1200" b="1">
                          <a:solidFill>
                            <a:srgbClr val="333333"/>
                          </a:solidFill>
                          <a:effectLst/>
                          <a:latin typeface="inter-regular"/>
                        </a:rPr>
                        <a:t>&lt;nav&gt;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represents the section which contains navigation links.</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7211">
                <a:tc>
                  <a:txBody>
                    <a:bodyPr/>
                    <a:lstStyle/>
                    <a:p>
                      <a:pPr algn="just" fontAlgn="t"/>
                      <a:r>
                        <a:rPr lang="en-US" sz="1200" b="1">
                          <a:solidFill>
                            <a:srgbClr val="333333"/>
                          </a:solidFill>
                          <a:effectLst/>
                          <a:latin typeface="inter-regular"/>
                        </a:rPr>
                        <a:t>&lt;progress&gt;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defines a progress bar which shows completions progress of a task.</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7211">
                <a:tc>
                  <a:txBody>
                    <a:bodyPr/>
                    <a:lstStyle/>
                    <a:p>
                      <a:pPr algn="just" fontAlgn="t"/>
                      <a:r>
                        <a:rPr lang="en-US" sz="1200" b="1">
                          <a:solidFill>
                            <a:srgbClr val="333333"/>
                          </a:solidFill>
                          <a:effectLst/>
                          <a:latin typeface="inter-regular"/>
                        </a:rPr>
                        <a:t>&lt;rp&gt;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defines alternative content for the browser which do not support ruby annotations.</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7211">
                <a:tc>
                  <a:txBody>
                    <a:bodyPr/>
                    <a:lstStyle/>
                    <a:p>
                      <a:pPr algn="just" fontAlgn="t"/>
                      <a:r>
                        <a:rPr lang="en-US" sz="1200" b="1" dirty="0">
                          <a:solidFill>
                            <a:srgbClr val="333333"/>
                          </a:solidFill>
                          <a:effectLst/>
                          <a:latin typeface="inter-regular"/>
                        </a:rPr>
                        <a:t>&lt;</a:t>
                      </a:r>
                      <a:r>
                        <a:rPr lang="en-US" sz="1200" b="1" dirty="0" err="1">
                          <a:solidFill>
                            <a:srgbClr val="333333"/>
                          </a:solidFill>
                          <a:effectLst/>
                          <a:latin typeface="inter-regular"/>
                        </a:rPr>
                        <a:t>rt</a:t>
                      </a:r>
                      <a:r>
                        <a:rPr lang="en-US" sz="1200" b="1" dirty="0">
                          <a:solidFill>
                            <a:srgbClr val="333333"/>
                          </a:solidFill>
                          <a:effectLst/>
                          <a:latin typeface="inter-regular"/>
                        </a:rPr>
                        <a:t>&gt;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defines explanations and pronunciations of characters in ruby annotations.</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7211">
                <a:tc>
                  <a:txBody>
                    <a:bodyPr/>
                    <a:lstStyle/>
                    <a:p>
                      <a:pPr algn="just" fontAlgn="t"/>
                      <a:r>
                        <a:rPr lang="en-US" sz="1200" b="1">
                          <a:solidFill>
                            <a:srgbClr val="333333"/>
                          </a:solidFill>
                          <a:effectLst/>
                          <a:latin typeface="inter-regular"/>
                        </a:rPr>
                        <a:t>&lt;ruby&gt;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defines ruby annotations (Specifically for Asian language).</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746">
                <a:tc>
                  <a:txBody>
                    <a:bodyPr/>
                    <a:lstStyle/>
                    <a:p>
                      <a:pPr algn="just" fontAlgn="t"/>
                      <a:r>
                        <a:rPr lang="en-US" sz="1200" b="1">
                          <a:solidFill>
                            <a:srgbClr val="333333"/>
                          </a:solidFill>
                          <a:effectLst/>
                          <a:latin typeface="inter-regular"/>
                        </a:rPr>
                        <a:t>&lt;section&gt;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defines a generic section within an HTML document.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2677">
                <a:tc>
                  <a:txBody>
                    <a:bodyPr/>
                    <a:lstStyle/>
                    <a:p>
                      <a:pPr algn="just" fontAlgn="t"/>
                      <a:r>
                        <a:rPr lang="en-US" sz="1200" b="1">
                          <a:solidFill>
                            <a:srgbClr val="333333"/>
                          </a:solidFill>
                          <a:effectLst/>
                          <a:latin typeface="inter-regular"/>
                        </a:rPr>
                        <a:t>&lt;summary&gt;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defines summary or caption for a &lt;details&gt; element which can be clicked to change the state of &lt;details&gt; element.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1746">
                <a:tc>
                  <a:txBody>
                    <a:bodyPr/>
                    <a:lstStyle/>
                    <a:p>
                      <a:pPr algn="just" fontAlgn="t"/>
                      <a:r>
                        <a:rPr lang="en-US" sz="1200" b="1">
                          <a:solidFill>
                            <a:srgbClr val="333333"/>
                          </a:solidFill>
                          <a:effectLst/>
                          <a:latin typeface="inter-regular"/>
                        </a:rPr>
                        <a:t>&lt;time&gt;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1" dirty="0">
                          <a:solidFill>
                            <a:srgbClr val="333333"/>
                          </a:solidFill>
                          <a:effectLst/>
                          <a:latin typeface="inter-regular"/>
                        </a:rPr>
                        <a:t>It defines data/time within an HTML document.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7211">
                <a:tc>
                  <a:txBody>
                    <a:bodyPr/>
                    <a:lstStyle/>
                    <a:p>
                      <a:pPr algn="just" fontAlgn="t"/>
                      <a:r>
                        <a:rPr lang="en-US" sz="1200" b="1" dirty="0">
                          <a:solidFill>
                            <a:srgbClr val="333333"/>
                          </a:solidFill>
                          <a:effectLst/>
                          <a:latin typeface="inter-regular"/>
                        </a:rPr>
                        <a:t>&lt;</a:t>
                      </a:r>
                      <a:r>
                        <a:rPr lang="en-US" sz="1200" b="1" dirty="0" err="1">
                          <a:solidFill>
                            <a:srgbClr val="333333"/>
                          </a:solidFill>
                          <a:effectLst/>
                          <a:latin typeface="inter-regular"/>
                        </a:rPr>
                        <a:t>wbr</a:t>
                      </a:r>
                      <a:r>
                        <a:rPr lang="en-US" sz="1200" b="1" dirty="0">
                          <a:solidFill>
                            <a:srgbClr val="333333"/>
                          </a:solidFill>
                          <a:effectLst/>
                          <a:latin typeface="inter-regular"/>
                        </a:rPr>
                        <a:t>&gt;</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1" dirty="0">
                          <a:solidFill>
                            <a:srgbClr val="333333"/>
                          </a:solidFill>
                          <a:effectLst/>
                          <a:latin typeface="inter-regular"/>
                        </a:rPr>
                        <a:t>It specifies a line break opportunity. (Where line break possible)</a:t>
                      </a:r>
                    </a:p>
                  </a:txBody>
                  <a:tcPr marL="24715" marR="24715" marT="24715" marB="247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09993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6" name="TextBox 5"/>
          <p:cNvSpPr txBox="1"/>
          <p:nvPr/>
        </p:nvSpPr>
        <p:spPr>
          <a:xfrm>
            <a:off x="107504" y="332656"/>
            <a:ext cx="8856984" cy="6370975"/>
          </a:xfrm>
          <a:prstGeom prst="rect">
            <a:avLst/>
          </a:prstGeom>
          <a:noFill/>
        </p:spPr>
        <p:txBody>
          <a:bodyPr wrap="square" rtlCol="0">
            <a:spAutoFit/>
          </a:bodyPr>
          <a:lstStyle/>
          <a:p>
            <a:r>
              <a:rPr lang="en-US" dirty="0"/>
              <a:t>Example</a:t>
            </a:r>
          </a:p>
          <a:p>
            <a:r>
              <a:rPr lang="en-US" dirty="0"/>
              <a:t>This property can have three values. The following example uses both the values </a:t>
            </a:r>
            <a:r>
              <a:rPr lang="en-US" dirty="0" smtClean="0"/>
              <a:t>−</a:t>
            </a:r>
          </a:p>
          <a:p>
            <a:endParaRPr lang="en-US" dirty="0" smtClean="0"/>
          </a:p>
          <a:p>
            <a:r>
              <a:rPr lang="en-US" sz="1200" dirty="0"/>
              <a:t>&lt;</a:t>
            </a:r>
            <a:r>
              <a:rPr lang="en-US" sz="1200" b="1" dirty="0"/>
              <a:t>html&gt;</a:t>
            </a:r>
          </a:p>
          <a:p>
            <a:r>
              <a:rPr lang="en-US" sz="1200" b="1" dirty="0"/>
              <a:t>   &lt;head&gt;</a:t>
            </a:r>
          </a:p>
          <a:p>
            <a:r>
              <a:rPr lang="en-US" sz="1200" b="1" dirty="0"/>
              <a:t>      &lt;style&gt;</a:t>
            </a:r>
          </a:p>
          <a:p>
            <a:r>
              <a:rPr lang="en-US" sz="1200" b="1" dirty="0"/>
              <a:t>         #rcorners1 {</a:t>
            </a:r>
          </a:p>
          <a:p>
            <a:r>
              <a:rPr lang="en-US" sz="1200" b="1" dirty="0"/>
              <a:t>            border-radius: 25px;</a:t>
            </a:r>
          </a:p>
          <a:p>
            <a:r>
              <a:rPr lang="en-US" sz="1200" b="1" dirty="0"/>
              <a:t>            background: #8AC007;</a:t>
            </a:r>
          </a:p>
          <a:p>
            <a:r>
              <a:rPr lang="en-US" sz="1200" b="1" dirty="0"/>
              <a:t>            padding: 20px;</a:t>
            </a:r>
          </a:p>
          <a:p>
            <a:r>
              <a:rPr lang="en-US" sz="1200" b="1" dirty="0"/>
              <a:t>            width: 200px;</a:t>
            </a:r>
          </a:p>
          <a:p>
            <a:r>
              <a:rPr lang="en-US" sz="1200" b="1" dirty="0"/>
              <a:t>            height: 150px;</a:t>
            </a:r>
          </a:p>
          <a:p>
            <a:r>
              <a:rPr lang="en-US" sz="1200" b="1" dirty="0"/>
              <a:t>         }</a:t>
            </a:r>
          </a:p>
          <a:p>
            <a:r>
              <a:rPr lang="en-US" sz="1200" b="1" dirty="0"/>
              <a:t>         #rcorners2 {</a:t>
            </a:r>
          </a:p>
          <a:p>
            <a:r>
              <a:rPr lang="en-US" sz="1200" b="1" dirty="0"/>
              <a:t>            border-radius: 25px;</a:t>
            </a:r>
          </a:p>
          <a:p>
            <a:r>
              <a:rPr lang="en-US" sz="1200" b="1" dirty="0"/>
              <a:t>            border: 2px solid #8AC007;</a:t>
            </a:r>
          </a:p>
          <a:p>
            <a:r>
              <a:rPr lang="en-US" sz="1200" b="1" dirty="0"/>
              <a:t>            padding: 20px; </a:t>
            </a:r>
          </a:p>
          <a:p>
            <a:r>
              <a:rPr lang="en-US" sz="1200" b="1" dirty="0"/>
              <a:t>            width: 200px;</a:t>
            </a:r>
          </a:p>
          <a:p>
            <a:r>
              <a:rPr lang="en-US" sz="1200" b="1" dirty="0"/>
              <a:t>            height: 150px;</a:t>
            </a:r>
          </a:p>
          <a:p>
            <a:r>
              <a:rPr lang="en-US" sz="1200" b="1" dirty="0"/>
              <a:t>         }</a:t>
            </a:r>
          </a:p>
          <a:p>
            <a:r>
              <a:rPr lang="en-US" sz="1200" b="1" dirty="0"/>
              <a:t>         #rcorners3 {</a:t>
            </a:r>
          </a:p>
          <a:p>
            <a:r>
              <a:rPr lang="en-US" sz="1200" b="1" dirty="0"/>
              <a:t>            border-radius: 25px;</a:t>
            </a:r>
          </a:p>
          <a:p>
            <a:r>
              <a:rPr lang="en-US" sz="1200" b="1" dirty="0"/>
              <a:t>            background: </a:t>
            </a:r>
            <a:r>
              <a:rPr lang="en-US" sz="1200" b="1" dirty="0" err="1"/>
              <a:t>url</a:t>
            </a:r>
            <a:r>
              <a:rPr lang="en-US" sz="1200" b="1" dirty="0"/>
              <a:t>(/</a:t>
            </a:r>
            <a:r>
              <a:rPr lang="en-US" sz="1200" b="1" dirty="0" err="1"/>
              <a:t>css</a:t>
            </a:r>
            <a:r>
              <a:rPr lang="en-US" sz="1200" b="1" dirty="0"/>
              <a:t>/images/logo.png);</a:t>
            </a:r>
          </a:p>
          <a:p>
            <a:r>
              <a:rPr lang="en-US" sz="1200" b="1" dirty="0"/>
              <a:t>            background-position: left top;</a:t>
            </a:r>
          </a:p>
          <a:p>
            <a:r>
              <a:rPr lang="en-US" sz="1200" b="1" dirty="0"/>
              <a:t>            background-repeat: repeat;</a:t>
            </a:r>
          </a:p>
          <a:p>
            <a:r>
              <a:rPr lang="en-US" sz="1200" b="1" dirty="0"/>
              <a:t>            padding: 20px; </a:t>
            </a:r>
          </a:p>
          <a:p>
            <a:r>
              <a:rPr lang="en-US" sz="1200" b="1" dirty="0"/>
              <a:t>            width: 200px;</a:t>
            </a:r>
          </a:p>
          <a:p>
            <a:r>
              <a:rPr lang="en-US" sz="1200" b="1" dirty="0"/>
              <a:t>            height: 150px;</a:t>
            </a:r>
          </a:p>
          <a:p>
            <a:r>
              <a:rPr lang="en-US" sz="1200" b="1" dirty="0"/>
              <a:t>         }</a:t>
            </a:r>
          </a:p>
          <a:p>
            <a:r>
              <a:rPr lang="en-US" sz="1200" b="1" dirty="0"/>
              <a:t>      &lt;/style&gt;</a:t>
            </a:r>
          </a:p>
          <a:p>
            <a:r>
              <a:rPr lang="en-US" sz="1200" b="1" dirty="0"/>
              <a:t>   &lt;/head&gt;</a:t>
            </a:r>
          </a:p>
          <a:p>
            <a:endParaRPr lang="en-US" dirty="0"/>
          </a:p>
        </p:txBody>
      </p:sp>
    </p:spTree>
    <p:extLst>
      <p:ext uri="{BB962C8B-B14F-4D97-AF65-F5344CB8AC3E}">
        <p14:creationId xmlns:p14="http://schemas.microsoft.com/office/powerpoint/2010/main" val="1304220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6" name="TextBox 5"/>
          <p:cNvSpPr txBox="1"/>
          <p:nvPr/>
        </p:nvSpPr>
        <p:spPr>
          <a:xfrm>
            <a:off x="107504" y="290739"/>
            <a:ext cx="8856984" cy="2585323"/>
          </a:xfrm>
          <a:prstGeom prst="rect">
            <a:avLst/>
          </a:prstGeom>
          <a:noFill/>
        </p:spPr>
        <p:txBody>
          <a:bodyPr wrap="square" rtlCol="0">
            <a:spAutoFit/>
          </a:bodyPr>
          <a:lstStyle/>
          <a:p>
            <a:r>
              <a:rPr lang="en-US" dirty="0">
                <a:solidFill>
                  <a:srgbClr val="FFFF00"/>
                </a:solidFill>
              </a:rPr>
              <a:t>&lt;body&gt;  </a:t>
            </a:r>
            <a:endParaRPr lang="en-US" dirty="0" smtClean="0">
              <a:solidFill>
                <a:srgbClr val="FFFF00"/>
              </a:solidFill>
            </a:endParaRPr>
          </a:p>
          <a:p>
            <a:r>
              <a:rPr lang="en-US" dirty="0" smtClean="0">
                <a:solidFill>
                  <a:srgbClr val="FFFF00"/>
                </a:solidFill>
              </a:rPr>
              <a:t>    </a:t>
            </a:r>
            <a:r>
              <a:rPr lang="en-US" dirty="0">
                <a:solidFill>
                  <a:srgbClr val="FFFF00"/>
                </a:solidFill>
              </a:rPr>
              <a:t>&lt;p id = "rcorners1"&gt;Rounded corners!&lt;/p&gt;    </a:t>
            </a:r>
            <a:endParaRPr lang="en-US" dirty="0" smtClean="0">
              <a:solidFill>
                <a:srgbClr val="FFFF00"/>
              </a:solidFill>
            </a:endParaRPr>
          </a:p>
          <a:p>
            <a:r>
              <a:rPr lang="en-US" dirty="0" smtClean="0">
                <a:solidFill>
                  <a:srgbClr val="FFFF00"/>
                </a:solidFill>
              </a:rPr>
              <a:t>  </a:t>
            </a:r>
            <a:r>
              <a:rPr lang="en-US" dirty="0">
                <a:solidFill>
                  <a:srgbClr val="FFFF00"/>
                </a:solidFill>
              </a:rPr>
              <a:t>&lt;p id = "rcorners2"&gt;Rounded corners!&lt;/p&gt;   </a:t>
            </a:r>
            <a:endParaRPr lang="en-US" dirty="0" smtClean="0">
              <a:solidFill>
                <a:srgbClr val="FFFF00"/>
              </a:solidFill>
            </a:endParaRPr>
          </a:p>
          <a:p>
            <a:r>
              <a:rPr lang="en-US" dirty="0" smtClean="0">
                <a:solidFill>
                  <a:srgbClr val="FFFF00"/>
                </a:solidFill>
              </a:rPr>
              <a:t>   </a:t>
            </a:r>
            <a:r>
              <a:rPr lang="en-US" dirty="0">
                <a:solidFill>
                  <a:srgbClr val="FFFF00"/>
                </a:solidFill>
              </a:rPr>
              <a:t>&lt;p id = "rcorners3"&gt;Rounded corners!&lt;/p&gt; </a:t>
            </a:r>
            <a:endParaRPr lang="en-US" dirty="0" smtClean="0">
              <a:solidFill>
                <a:srgbClr val="FFFF00"/>
              </a:solidFill>
            </a:endParaRPr>
          </a:p>
          <a:p>
            <a:r>
              <a:rPr lang="en-US" dirty="0" smtClean="0">
                <a:solidFill>
                  <a:srgbClr val="FFFF00"/>
                </a:solidFill>
              </a:rPr>
              <a:t>  </a:t>
            </a:r>
            <a:r>
              <a:rPr lang="en-US" dirty="0">
                <a:solidFill>
                  <a:srgbClr val="FFFF00"/>
                </a:solidFill>
              </a:rPr>
              <a:t>&lt;/body</a:t>
            </a:r>
            <a:r>
              <a:rPr lang="en-US" dirty="0" smtClean="0">
                <a:solidFill>
                  <a:srgbClr val="FFFF00"/>
                </a:solidFill>
              </a:rPr>
              <a:t>&gt;</a:t>
            </a:r>
          </a:p>
          <a:p>
            <a:r>
              <a:rPr lang="en-US" dirty="0" smtClean="0">
                <a:solidFill>
                  <a:srgbClr val="FFFF00"/>
                </a:solidFill>
              </a:rPr>
              <a:t>&lt;/</a:t>
            </a:r>
            <a:r>
              <a:rPr lang="en-US" dirty="0">
                <a:solidFill>
                  <a:srgbClr val="FFFF00"/>
                </a:solidFill>
              </a:rPr>
              <a:t>html&gt; </a:t>
            </a:r>
            <a:endParaRPr lang="en-US" dirty="0" smtClean="0">
              <a:solidFill>
                <a:srgbClr val="FFFF00"/>
              </a:solidFill>
            </a:endParaRPr>
          </a:p>
          <a:p>
            <a:endParaRPr lang="en-US" dirty="0">
              <a:solidFill>
                <a:srgbClr val="FFFF00"/>
              </a:solidFill>
            </a:endParaRPr>
          </a:p>
          <a:p>
            <a:r>
              <a:rPr lang="en-US" dirty="0"/>
              <a:t>It will produce the following result </a:t>
            </a:r>
            <a:r>
              <a:rPr lang="en-US" dirty="0" smtClean="0"/>
              <a:t>−</a:t>
            </a:r>
          </a:p>
          <a:p>
            <a:endParaRPr lang="en-US" dirty="0">
              <a:solidFill>
                <a:srgbClr val="FFFF00"/>
              </a:solidFill>
            </a:endParaRPr>
          </a:p>
        </p:txBody>
      </p:sp>
      <p:sp>
        <p:nvSpPr>
          <p:cNvPr id="4"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113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7504" y="332656"/>
            <a:ext cx="8784976" cy="4616648"/>
          </a:xfrm>
          <a:prstGeom prst="rect">
            <a:avLst/>
          </a:prstGeom>
          <a:noFill/>
        </p:spPr>
        <p:txBody>
          <a:bodyPr wrap="square" rtlCol="0">
            <a:spAutoFit/>
          </a:bodyPr>
          <a:lstStyle/>
          <a:p>
            <a:r>
              <a:rPr lang="en-US" sz="2400" b="1" dirty="0">
                <a:solidFill>
                  <a:srgbClr val="FF0000"/>
                </a:solidFill>
              </a:rPr>
              <a:t>-</a:t>
            </a:r>
            <a:r>
              <a:rPr lang="en-US" sz="2400" b="1" dirty="0" smtClean="0">
                <a:solidFill>
                  <a:srgbClr val="FF0000"/>
                </a:solidFill>
              </a:rPr>
              <a:t> </a:t>
            </a:r>
            <a:r>
              <a:rPr lang="en-US" sz="2400" b="1" dirty="0">
                <a:solidFill>
                  <a:srgbClr val="FF0000"/>
                </a:solidFill>
                <a:latin typeface="+mj-lt"/>
              </a:rPr>
              <a:t>HTML5 </a:t>
            </a:r>
            <a:r>
              <a:rPr lang="en-US" sz="2400" b="1" dirty="0" smtClean="0">
                <a:solidFill>
                  <a:srgbClr val="FF0000"/>
                </a:solidFill>
                <a:latin typeface="+mj-lt"/>
              </a:rPr>
              <a:t>few advance features:</a:t>
            </a:r>
          </a:p>
          <a:p>
            <a:pPr marL="342900" indent="-342900">
              <a:buFont typeface="+mj-lt"/>
              <a:buAutoNum type="arabicPeriod"/>
            </a:pPr>
            <a:r>
              <a:rPr lang="en-US" dirty="0" smtClean="0">
                <a:latin typeface="+mj-lt"/>
              </a:rPr>
              <a:t>Semantic </a:t>
            </a:r>
            <a:r>
              <a:rPr lang="en-US" dirty="0">
                <a:latin typeface="+mj-lt"/>
              </a:rPr>
              <a:t>Elements</a:t>
            </a:r>
          </a:p>
          <a:p>
            <a:pPr marL="342900" indent="-342900">
              <a:buFont typeface="+mj-lt"/>
              <a:buAutoNum type="arabicPeriod"/>
            </a:pPr>
            <a:r>
              <a:rPr lang="en-US" dirty="0">
                <a:latin typeface="+mj-lt"/>
              </a:rPr>
              <a:t>Audio and Video Support</a:t>
            </a:r>
          </a:p>
          <a:p>
            <a:pPr marL="342900" indent="-342900">
              <a:buFont typeface="+mj-lt"/>
              <a:buAutoNum type="arabicPeriod"/>
            </a:pPr>
            <a:r>
              <a:rPr lang="en-US" dirty="0">
                <a:latin typeface="+mj-lt"/>
              </a:rPr>
              <a:t>Canvas Elements</a:t>
            </a:r>
          </a:p>
          <a:p>
            <a:pPr marL="342900" indent="-342900">
              <a:buFont typeface="+mj-lt"/>
              <a:buAutoNum type="arabicPeriod"/>
            </a:pPr>
            <a:r>
              <a:rPr lang="en-US" dirty="0" err="1">
                <a:latin typeface="+mj-lt"/>
              </a:rPr>
              <a:t>Geolocation</a:t>
            </a:r>
            <a:r>
              <a:rPr lang="en-US" dirty="0">
                <a:latin typeface="+mj-lt"/>
              </a:rPr>
              <a:t> API</a:t>
            </a:r>
          </a:p>
          <a:p>
            <a:pPr marL="342900" indent="-342900">
              <a:buFont typeface="+mj-lt"/>
              <a:buAutoNum type="arabicPeriod"/>
            </a:pPr>
            <a:r>
              <a:rPr lang="en-US" dirty="0">
                <a:latin typeface="+mj-lt"/>
              </a:rPr>
              <a:t>Local Storage</a:t>
            </a:r>
          </a:p>
          <a:p>
            <a:pPr marL="342900" indent="-342900">
              <a:buFont typeface="+mj-lt"/>
              <a:buAutoNum type="arabicPeriod"/>
            </a:pPr>
            <a:r>
              <a:rPr lang="en-US" dirty="0">
                <a:latin typeface="+mj-lt"/>
              </a:rPr>
              <a:t>Responsive Images</a:t>
            </a:r>
          </a:p>
          <a:p>
            <a:pPr marL="342900" indent="-342900">
              <a:buFont typeface="+mj-lt"/>
              <a:buAutoNum type="arabicPeriod"/>
            </a:pPr>
            <a:r>
              <a:rPr lang="en-US" dirty="0">
                <a:latin typeface="+mj-lt"/>
              </a:rPr>
              <a:t>Web Workers</a:t>
            </a:r>
          </a:p>
          <a:p>
            <a:pPr marL="342900" indent="-342900">
              <a:buFont typeface="+mj-lt"/>
              <a:buAutoNum type="arabicPeriod"/>
            </a:pPr>
            <a:r>
              <a:rPr lang="en-US" dirty="0">
                <a:latin typeface="+mj-lt"/>
              </a:rPr>
              <a:t>Drag and Drop API</a:t>
            </a:r>
          </a:p>
          <a:p>
            <a:pPr marL="342900" indent="-342900">
              <a:buFont typeface="+mj-lt"/>
              <a:buAutoNum type="arabicPeriod"/>
            </a:pPr>
            <a:r>
              <a:rPr lang="en-US" dirty="0">
                <a:latin typeface="+mj-lt"/>
              </a:rPr>
              <a:t>Form Enhancements</a:t>
            </a:r>
          </a:p>
          <a:p>
            <a:pPr marL="342900" indent="-342900">
              <a:buFont typeface="+mj-lt"/>
              <a:buAutoNum type="arabicPeriod"/>
            </a:pPr>
            <a:r>
              <a:rPr lang="en-US" dirty="0">
                <a:latin typeface="+mj-lt"/>
              </a:rPr>
              <a:t>Web Sockets</a:t>
            </a:r>
          </a:p>
          <a:p>
            <a:pPr marL="342900" indent="-342900">
              <a:buFont typeface="+mj-lt"/>
              <a:buAutoNum type="arabicPeriod"/>
            </a:pPr>
            <a:r>
              <a:rPr lang="en-US" dirty="0">
                <a:latin typeface="+mj-lt"/>
              </a:rPr>
              <a:t>Micro Data</a:t>
            </a:r>
          </a:p>
          <a:p>
            <a:pPr marL="342900" indent="-342900">
              <a:buFont typeface="+mj-lt"/>
              <a:buAutoNum type="arabicPeriod"/>
            </a:pPr>
            <a:r>
              <a:rPr lang="en-US" dirty="0">
                <a:latin typeface="+mj-lt"/>
              </a:rPr>
              <a:t>Cross Document </a:t>
            </a:r>
            <a:r>
              <a:rPr lang="en-US" dirty="0" smtClean="0">
                <a:latin typeface="+mj-lt"/>
              </a:rPr>
              <a:t>Messagin</a:t>
            </a:r>
            <a:r>
              <a:rPr lang="en-US" dirty="0" smtClean="0"/>
              <a:t>g</a:t>
            </a:r>
          </a:p>
          <a:p>
            <a:endParaRPr lang="en-US" dirty="0"/>
          </a:p>
          <a:p>
            <a:endParaRPr lang="en-US" dirty="0"/>
          </a:p>
          <a:p>
            <a:endParaRPr lang="en-US" dirty="0"/>
          </a:p>
        </p:txBody>
      </p:sp>
    </p:spTree>
    <p:extLst>
      <p:ext uri="{BB962C8B-B14F-4D97-AF65-F5344CB8AC3E}">
        <p14:creationId xmlns:p14="http://schemas.microsoft.com/office/powerpoint/2010/main" val="1196354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7504" y="836712"/>
            <a:ext cx="8928992" cy="2862322"/>
          </a:xfrm>
          <a:prstGeom prst="rect">
            <a:avLst/>
          </a:prstGeom>
          <a:noFill/>
        </p:spPr>
        <p:txBody>
          <a:bodyPr wrap="square" rtlCol="0">
            <a:spAutoFit/>
          </a:bodyPr>
          <a:lstStyle/>
          <a:p>
            <a:pPr marL="342900" indent="-342900">
              <a:buAutoNum type="arabicParenR"/>
            </a:pPr>
            <a:r>
              <a:rPr lang="en-US" dirty="0" smtClean="0"/>
              <a:t>Canvas Elements: </a:t>
            </a:r>
          </a:p>
          <a:p>
            <a:r>
              <a:rPr lang="en-US" dirty="0"/>
              <a:t>	</a:t>
            </a:r>
            <a:r>
              <a:rPr lang="en-US" dirty="0" smtClean="0"/>
              <a:t>-Canvas </a:t>
            </a:r>
            <a:r>
              <a:rPr lang="en-US" dirty="0"/>
              <a:t>Elements is a top-notch feature that has made the tedious task of handling </a:t>
            </a:r>
            <a:endParaRPr lang="en-US" dirty="0" smtClean="0"/>
          </a:p>
          <a:p>
            <a:r>
              <a:rPr lang="en-US" dirty="0" smtClean="0"/>
              <a:t>graphics </a:t>
            </a:r>
            <a:r>
              <a:rPr lang="en-US" dirty="0"/>
              <a:t>easier for developers. With the help of Canvas elements, you can easily </a:t>
            </a:r>
            <a:endParaRPr lang="en-US" dirty="0" smtClean="0"/>
          </a:p>
          <a:p>
            <a:r>
              <a:rPr lang="en-US" dirty="0" smtClean="0"/>
              <a:t>draw </a:t>
            </a:r>
            <a:r>
              <a:rPr lang="en-US" dirty="0"/>
              <a:t>graphics using </a:t>
            </a:r>
            <a:r>
              <a:rPr lang="en-US" u="sng" dirty="0">
                <a:hlinkClick r:id="rId2" tooltip="Javascript"/>
              </a:rPr>
              <a:t>JavaScript</a:t>
            </a:r>
            <a:r>
              <a:rPr lang="en-US" dirty="0"/>
              <a:t>. It is optimum for creating simple animations and </a:t>
            </a:r>
            <a:endParaRPr lang="en-US" dirty="0" smtClean="0"/>
          </a:p>
          <a:p>
            <a:r>
              <a:rPr lang="en-US" dirty="0" smtClean="0"/>
              <a:t>drawing </a:t>
            </a:r>
            <a:r>
              <a:rPr lang="en-US" dirty="0"/>
              <a:t>photo compositions. </a:t>
            </a:r>
          </a:p>
          <a:p>
            <a:r>
              <a:rPr lang="en-US" dirty="0" smtClean="0"/>
              <a:t>	-To </a:t>
            </a:r>
            <a:r>
              <a:rPr lang="en-US" dirty="0"/>
              <a:t>initialize the Canvas element </a:t>
            </a:r>
            <a:r>
              <a:rPr lang="en-US" b="1" dirty="0"/>
              <a:t>&lt;canvas&gt;</a:t>
            </a:r>
            <a:r>
              <a:rPr lang="en-US" dirty="0"/>
              <a:t> tag is used with only two specific </a:t>
            </a:r>
            <a:endParaRPr lang="en-US" dirty="0" smtClean="0"/>
          </a:p>
          <a:p>
            <a:r>
              <a:rPr lang="en-US" dirty="0" smtClean="0"/>
              <a:t>attributes</a:t>
            </a:r>
            <a:r>
              <a:rPr lang="en-US" dirty="0"/>
              <a:t>, width and </a:t>
            </a:r>
            <a:r>
              <a:rPr lang="en-US" dirty="0" smtClean="0"/>
              <a:t>height.</a:t>
            </a:r>
          </a:p>
          <a:p>
            <a:r>
              <a:rPr lang="en-US" dirty="0" smtClean="0"/>
              <a:t>-Let’s </a:t>
            </a:r>
            <a:r>
              <a:rPr lang="en-US" dirty="0"/>
              <a:t>understand Canvas elements with a practical example. In this example, let’s try to draw a rectangle and circle using Canvas elements. </a:t>
            </a:r>
            <a:endParaRPr lang="en-US" dirty="0" smtClean="0"/>
          </a:p>
        </p:txBody>
      </p:sp>
    </p:spTree>
    <p:extLst>
      <p:ext uri="{BB962C8B-B14F-4D97-AF65-F5344CB8AC3E}">
        <p14:creationId xmlns:p14="http://schemas.microsoft.com/office/powerpoint/2010/main" val="3432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3" name="TextBox 2"/>
          <p:cNvSpPr txBox="1"/>
          <p:nvPr/>
        </p:nvSpPr>
        <p:spPr>
          <a:xfrm>
            <a:off x="827584" y="908720"/>
            <a:ext cx="7704856" cy="507831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&lt;title&gt;HTML5&lt;/title&gt;</a:t>
            </a:r>
          </a:p>
          <a:p>
            <a:r>
              <a:rPr lang="en-US" dirty="0"/>
              <a:t>&lt;/head&gt;</a:t>
            </a:r>
          </a:p>
          <a:p>
            <a:r>
              <a:rPr lang="en-US" dirty="0"/>
              <a:t>&lt;body&gt;</a:t>
            </a:r>
          </a:p>
          <a:p>
            <a:r>
              <a:rPr lang="en-US" dirty="0"/>
              <a:t>&lt;canvas id="Canvas" width="200" height="100" style="border:1px solid #000000;"&gt;Canvas&lt;/canvas&gt;</a:t>
            </a:r>
          </a:p>
          <a:p>
            <a:r>
              <a:rPr lang="en-US" dirty="0"/>
              <a:t>&lt;/body&gt;</a:t>
            </a:r>
          </a:p>
          <a:p>
            <a:r>
              <a:rPr lang="en-US" dirty="0"/>
              <a:t>&lt;script&gt;</a:t>
            </a:r>
          </a:p>
          <a:p>
            <a:r>
              <a:rPr lang="en-US" dirty="0" err="1"/>
              <a:t>var</a:t>
            </a:r>
            <a:r>
              <a:rPr lang="en-US" dirty="0"/>
              <a:t> c = </a:t>
            </a:r>
            <a:r>
              <a:rPr lang="en-US" dirty="0" err="1"/>
              <a:t>document.getElementById</a:t>
            </a:r>
            <a:r>
              <a:rPr lang="en-US" dirty="0"/>
              <a:t>("Canvas");</a:t>
            </a:r>
          </a:p>
          <a:p>
            <a:r>
              <a:rPr lang="en-US" dirty="0" err="1"/>
              <a:t>var</a:t>
            </a:r>
            <a:r>
              <a:rPr lang="en-US" dirty="0"/>
              <a:t> </a:t>
            </a:r>
            <a:r>
              <a:rPr lang="en-US" dirty="0" err="1"/>
              <a:t>ctx</a:t>
            </a:r>
            <a:r>
              <a:rPr lang="en-US" dirty="0"/>
              <a:t> = </a:t>
            </a:r>
            <a:r>
              <a:rPr lang="en-US" dirty="0" err="1"/>
              <a:t>c.getContext</a:t>
            </a:r>
            <a:r>
              <a:rPr lang="en-US" dirty="0"/>
              <a:t>("2d");</a:t>
            </a:r>
          </a:p>
          <a:p>
            <a:r>
              <a:rPr lang="en-US" dirty="0" err="1"/>
              <a:t>ctx.beginPath</a:t>
            </a:r>
            <a:r>
              <a:rPr lang="en-US" dirty="0"/>
              <a:t>();</a:t>
            </a:r>
          </a:p>
          <a:p>
            <a:r>
              <a:rPr lang="en-US" dirty="0"/>
              <a:t>ctx.arc(95,50,40,0,2*</a:t>
            </a:r>
            <a:r>
              <a:rPr lang="en-US" dirty="0" err="1"/>
              <a:t>Math.PI</a:t>
            </a:r>
            <a:r>
              <a:rPr lang="en-US" dirty="0"/>
              <a:t>);</a:t>
            </a:r>
          </a:p>
          <a:p>
            <a:r>
              <a:rPr lang="en-US" dirty="0" err="1"/>
              <a:t>ctx.stroke</a:t>
            </a:r>
            <a:r>
              <a:rPr lang="en-US" dirty="0"/>
              <a:t>();</a:t>
            </a:r>
          </a:p>
          <a:p>
            <a:r>
              <a:rPr lang="en-US" dirty="0"/>
              <a:t>&lt;/script&gt;</a:t>
            </a:r>
          </a:p>
          <a:p>
            <a:r>
              <a:rPr lang="en-US" dirty="0"/>
              <a:t>&lt;/html&gt;</a:t>
            </a:r>
          </a:p>
          <a:p>
            <a:r>
              <a:rPr lang="en-US" dirty="0" smtClean="0"/>
              <a:t>   </a:t>
            </a:r>
            <a:endParaRPr lang="en-US" dirty="0"/>
          </a:p>
        </p:txBody>
      </p:sp>
    </p:spTree>
    <p:extLst>
      <p:ext uri="{BB962C8B-B14F-4D97-AF65-F5344CB8AC3E}">
        <p14:creationId xmlns:p14="http://schemas.microsoft.com/office/powerpoint/2010/main" val="1051915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7504" y="692696"/>
            <a:ext cx="8712968" cy="2585323"/>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2) </a:t>
            </a:r>
            <a:r>
              <a:rPr lang="en-US" b="1" dirty="0" err="1" smtClean="0">
                <a:solidFill>
                  <a:srgbClr val="FF0000"/>
                </a:solidFill>
                <a:latin typeface="Times New Roman" panose="02020603050405020304" pitchFamily="18" charset="0"/>
                <a:cs typeface="Times New Roman" panose="02020603050405020304" pitchFamily="18" charset="0"/>
              </a:rPr>
              <a:t>Geolocation</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API</a:t>
            </a:r>
            <a:endParaRPr lang="en-US" dirty="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2" tooltip="Geolocation"/>
              </a:rPr>
              <a:t>Geolocation</a:t>
            </a:r>
            <a:r>
              <a:rPr lang="en-US" dirty="0">
                <a:latin typeface="Times New Roman" panose="02020603050405020304" pitchFamily="18" charset="0"/>
                <a:cs typeface="Times New Roman" panose="02020603050405020304" pitchFamily="18" charset="0"/>
              </a:rPr>
              <a:t> API is an HTML feature that is used to access the geographical position of a user, however, it is not accessed unless the user approves of it.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you’re wondering where this feature is useful, these come in handy while creating apps like taxi apps, food order tracking apps, fitness tracking apps, and more.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location is achieved in a way that a user sends their longitude and latitude and this data is sent to the backend server, after which we access that data to create all these fancy applications.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37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539552" y="332656"/>
            <a:ext cx="7476983" cy="6463308"/>
          </a:xfrm>
          <a:prstGeom prst="rect">
            <a:avLst/>
          </a:prstGeom>
          <a:noFill/>
        </p:spPr>
        <p:txBody>
          <a:bodyPr wrap="none" rtlCol="0">
            <a:spAutoFit/>
          </a:bodyPr>
          <a:lstStyle/>
          <a:p>
            <a:r>
              <a:rPr lang="en-US" dirty="0"/>
              <a:t>&lt;script&gt;</a:t>
            </a:r>
          </a:p>
          <a:p>
            <a:r>
              <a:rPr lang="en-US" dirty="0"/>
              <a:t>// check if </a:t>
            </a:r>
            <a:r>
              <a:rPr lang="en-US" dirty="0" err="1"/>
              <a:t>geolocation</a:t>
            </a:r>
            <a:r>
              <a:rPr lang="en-US" dirty="0"/>
              <a:t> is supported</a:t>
            </a:r>
          </a:p>
          <a:p>
            <a:r>
              <a:rPr lang="en-US" dirty="0"/>
              <a:t>// if supported get the location using .</a:t>
            </a:r>
            <a:r>
              <a:rPr lang="en-US" dirty="0" err="1"/>
              <a:t>getCurrentPosition</a:t>
            </a:r>
            <a:r>
              <a:rPr lang="en-US" dirty="0"/>
              <a:t> method</a:t>
            </a:r>
          </a:p>
          <a:p>
            <a:endParaRPr lang="en-US" dirty="0"/>
          </a:p>
          <a:p>
            <a:r>
              <a:rPr lang="en-US" dirty="0" err="1"/>
              <a:t>var</a:t>
            </a:r>
            <a:r>
              <a:rPr lang="en-US" dirty="0"/>
              <a:t> x = </a:t>
            </a:r>
            <a:r>
              <a:rPr lang="en-US" dirty="0" err="1"/>
              <a:t>document.getElementById</a:t>
            </a:r>
            <a:r>
              <a:rPr lang="en-US" dirty="0"/>
              <a:t>("demo");</a:t>
            </a:r>
          </a:p>
          <a:p>
            <a:r>
              <a:rPr lang="en-US" dirty="0"/>
              <a:t>function </a:t>
            </a:r>
            <a:r>
              <a:rPr lang="en-US" dirty="0" err="1"/>
              <a:t>getLocation</a:t>
            </a:r>
            <a:r>
              <a:rPr lang="en-US" dirty="0"/>
              <a:t>() {</a:t>
            </a:r>
          </a:p>
          <a:p>
            <a:r>
              <a:rPr lang="en-US" dirty="0"/>
              <a:t>if (</a:t>
            </a:r>
            <a:r>
              <a:rPr lang="en-US" dirty="0" err="1"/>
              <a:t>navigator.geolocation</a:t>
            </a:r>
            <a:r>
              <a:rPr lang="en-US" dirty="0"/>
              <a:t>) {</a:t>
            </a:r>
          </a:p>
          <a:p>
            <a:r>
              <a:rPr lang="en-US" dirty="0" err="1"/>
              <a:t>navigator.geolocation.getCurrentPosition</a:t>
            </a:r>
            <a:r>
              <a:rPr lang="en-US" dirty="0"/>
              <a:t>(</a:t>
            </a:r>
            <a:r>
              <a:rPr lang="en-US" dirty="0" err="1"/>
              <a:t>showPosition</a:t>
            </a:r>
            <a:r>
              <a:rPr lang="en-US" dirty="0"/>
              <a:t>);</a:t>
            </a:r>
          </a:p>
          <a:p>
            <a:r>
              <a:rPr lang="en-US" dirty="0"/>
              <a:t>} else {</a:t>
            </a:r>
          </a:p>
          <a:p>
            <a:endParaRPr lang="en-US" dirty="0"/>
          </a:p>
          <a:p>
            <a:r>
              <a:rPr lang="en-US" dirty="0"/>
              <a:t>// if </a:t>
            </a:r>
            <a:r>
              <a:rPr lang="en-US" dirty="0" err="1"/>
              <a:t>geolocation</a:t>
            </a:r>
            <a:r>
              <a:rPr lang="en-US" dirty="0"/>
              <a:t> is not supported display the error.</a:t>
            </a:r>
          </a:p>
          <a:p>
            <a:endParaRPr lang="en-US" dirty="0"/>
          </a:p>
          <a:p>
            <a:r>
              <a:rPr lang="en-US" dirty="0" err="1"/>
              <a:t>x.innerHTML</a:t>
            </a:r>
            <a:r>
              <a:rPr lang="en-US" dirty="0"/>
              <a:t> = "not supported";</a:t>
            </a:r>
          </a:p>
          <a:p>
            <a:r>
              <a:rPr lang="en-US" dirty="0"/>
              <a:t>}</a:t>
            </a:r>
          </a:p>
          <a:p>
            <a:r>
              <a:rPr lang="en-US" dirty="0"/>
              <a:t>}</a:t>
            </a:r>
          </a:p>
          <a:p>
            <a:endParaRPr lang="en-US" dirty="0"/>
          </a:p>
          <a:p>
            <a:r>
              <a:rPr lang="en-US" dirty="0"/>
              <a:t>// </a:t>
            </a:r>
            <a:r>
              <a:rPr lang="en-US" dirty="0" err="1"/>
              <a:t>showPosition</a:t>
            </a:r>
            <a:r>
              <a:rPr lang="en-US" dirty="0"/>
              <a:t> method shows the </a:t>
            </a:r>
            <a:r>
              <a:rPr lang="en-US" dirty="0" err="1"/>
              <a:t>lattitude</a:t>
            </a:r>
            <a:r>
              <a:rPr lang="en-US" dirty="0"/>
              <a:t> and longitude of the location</a:t>
            </a:r>
          </a:p>
          <a:p>
            <a:endParaRPr lang="en-US" dirty="0"/>
          </a:p>
          <a:p>
            <a:r>
              <a:rPr lang="en-US" dirty="0"/>
              <a:t>function </a:t>
            </a:r>
            <a:r>
              <a:rPr lang="en-US" dirty="0" err="1"/>
              <a:t>showPosition</a:t>
            </a:r>
            <a:r>
              <a:rPr lang="en-US" dirty="0"/>
              <a:t>(position) {</a:t>
            </a:r>
          </a:p>
          <a:p>
            <a:r>
              <a:rPr lang="en-US" dirty="0" err="1"/>
              <a:t>x.innerHTML</a:t>
            </a:r>
            <a:r>
              <a:rPr lang="en-US" dirty="0"/>
              <a:t> = "Latitude: " + </a:t>
            </a:r>
            <a:r>
              <a:rPr lang="en-US" dirty="0" err="1"/>
              <a:t>position.coords.latitude</a:t>
            </a:r>
            <a:r>
              <a:rPr lang="en-US" dirty="0"/>
              <a:t> +</a:t>
            </a:r>
          </a:p>
          <a:p>
            <a:r>
              <a:rPr lang="en-US" dirty="0"/>
              <a:t>"&lt;</a:t>
            </a:r>
            <a:r>
              <a:rPr lang="en-US" dirty="0" err="1"/>
              <a:t>br</a:t>
            </a:r>
            <a:r>
              <a:rPr lang="en-US" dirty="0"/>
              <a:t>&gt;Longitude: " + </a:t>
            </a:r>
            <a:r>
              <a:rPr lang="en-US" dirty="0" err="1"/>
              <a:t>position.coords.longitude</a:t>
            </a:r>
            <a:r>
              <a:rPr lang="en-US" dirty="0"/>
              <a:t>;</a:t>
            </a:r>
          </a:p>
          <a:p>
            <a:r>
              <a:rPr lang="en-US" dirty="0"/>
              <a:t>}</a:t>
            </a:r>
          </a:p>
          <a:p>
            <a:r>
              <a:rPr lang="en-US" dirty="0"/>
              <a:t>&lt;/script&gt;</a:t>
            </a:r>
          </a:p>
        </p:txBody>
      </p:sp>
    </p:spTree>
    <p:extLst>
      <p:ext uri="{BB962C8B-B14F-4D97-AF65-F5344CB8AC3E}">
        <p14:creationId xmlns:p14="http://schemas.microsoft.com/office/powerpoint/2010/main" val="3817771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2" name="TextBox 1"/>
          <p:cNvSpPr txBox="1"/>
          <p:nvPr/>
        </p:nvSpPr>
        <p:spPr>
          <a:xfrm>
            <a:off x="107505" y="260648"/>
            <a:ext cx="8712968" cy="4247317"/>
          </a:xfrm>
          <a:prstGeom prst="rect">
            <a:avLst/>
          </a:prstGeom>
          <a:noFill/>
        </p:spPr>
        <p:txBody>
          <a:bodyPr wrap="square" rtlCol="0">
            <a:spAutoFit/>
          </a:bodyPr>
          <a:lstStyle/>
          <a:p>
            <a:r>
              <a:rPr lang="en-US" b="1" dirty="0"/>
              <a:t>Responsive Images</a:t>
            </a:r>
            <a:endParaRPr lang="en-US" dirty="0"/>
          </a:p>
          <a:p>
            <a:r>
              <a:rPr lang="en-US" dirty="0" smtClean="0"/>
              <a:t>-Earlier </a:t>
            </a:r>
            <a:r>
              <a:rPr lang="en-US" dirty="0"/>
              <a:t>to </a:t>
            </a:r>
            <a:r>
              <a:rPr lang="en-US" u="sng" dirty="0">
                <a:hlinkClick r:id="rId2" tooltip="How to make images responsive"/>
              </a:rPr>
              <a:t>create responsive images</a:t>
            </a:r>
            <a:r>
              <a:rPr lang="en-US" dirty="0"/>
              <a:t> on the web, you have to rely upon several lines of CSS </a:t>
            </a:r>
            <a:endParaRPr lang="en-US" dirty="0" smtClean="0"/>
          </a:p>
          <a:p>
            <a:r>
              <a:rPr lang="en-US" dirty="0" smtClean="0"/>
              <a:t>-Sometimes </a:t>
            </a:r>
            <a:r>
              <a:rPr lang="en-US" dirty="0"/>
              <a:t>JavaScript, however, HTML 5 makes the process handy by including </a:t>
            </a:r>
            <a:r>
              <a:rPr lang="en-US" b="1" dirty="0" err="1"/>
              <a:t>srcset</a:t>
            </a:r>
            <a:r>
              <a:rPr lang="en-US" dirty="0"/>
              <a:t> attribute to specify multiple versions of an image at different </a:t>
            </a:r>
            <a:r>
              <a:rPr lang="en-US" u="sng" dirty="0">
                <a:hlinkClick r:id="rId3" tooltip="Screen Resolution Testing"/>
              </a:rPr>
              <a:t>screen resolutions</a:t>
            </a:r>
            <a:r>
              <a:rPr lang="en-US" dirty="0"/>
              <a:t>. </a:t>
            </a:r>
          </a:p>
          <a:p>
            <a:r>
              <a:rPr lang="en-US" dirty="0" smtClean="0"/>
              <a:t>-There’s </a:t>
            </a:r>
            <a:r>
              <a:rPr lang="en-US" dirty="0"/>
              <a:t>one more attribute, the sizes attribute which is used to specify how much space the image will take up on the page, it also helps the browser to pick the best-suited image depending upon the screen size it is viewed upon. </a:t>
            </a:r>
          </a:p>
          <a:p>
            <a:endParaRPr lang="en-US" dirty="0"/>
          </a:p>
          <a:p>
            <a:r>
              <a:rPr lang="en-US" dirty="0"/>
              <a:t>&lt;</a:t>
            </a:r>
            <a:r>
              <a:rPr lang="en-US" dirty="0" err="1"/>
              <a:t>img</a:t>
            </a:r>
            <a:endParaRPr lang="en-US" dirty="0"/>
          </a:p>
          <a:p>
            <a:r>
              <a:rPr lang="en-US" dirty="0"/>
              <a:t>alt="image alt text" </a:t>
            </a:r>
            <a:r>
              <a:rPr lang="en-US" dirty="0" err="1"/>
              <a:t>src</a:t>
            </a:r>
            <a:r>
              <a:rPr lang="en-US" dirty="0"/>
              <a:t>="doggo.jpg" </a:t>
            </a:r>
            <a:r>
              <a:rPr lang="en-US" dirty="0" err="1"/>
              <a:t>srcset</a:t>
            </a:r>
            <a:r>
              <a:rPr lang="en-US" dirty="0"/>
              <a:t>=" small.jpg 240w, medium.jpg 300w, large.jpg 720w "</a:t>
            </a:r>
          </a:p>
          <a:p>
            <a:r>
              <a:rPr lang="en-US" dirty="0"/>
              <a:t>sizes=" (min-width: 960px) 720px, 100vw "</a:t>
            </a:r>
          </a:p>
          <a:p>
            <a:r>
              <a:rPr lang="en-US" dirty="0"/>
              <a:t>&gt;</a:t>
            </a:r>
          </a:p>
        </p:txBody>
      </p:sp>
    </p:spTree>
    <p:extLst>
      <p:ext uri="{BB962C8B-B14F-4D97-AF65-F5344CB8AC3E}">
        <p14:creationId xmlns:p14="http://schemas.microsoft.com/office/powerpoint/2010/main" val="3283257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378</TotalTime>
  <Words>2888</Words>
  <Application>Microsoft Office PowerPoint</Application>
  <PresentationFormat>On-screen Show (4:3)</PresentationFormat>
  <Paragraphs>624</Paragraphs>
  <Slides>31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Calibri</vt:lpstr>
      <vt:lpstr>Consolas</vt:lpstr>
      <vt:lpstr>Constantia</vt:lpstr>
      <vt:lpstr>Courier New</vt:lpstr>
      <vt:lpstr>erdana</vt:lpstr>
      <vt:lpstr>inter-regular</vt:lpstr>
      <vt:lpstr>Times New Roman</vt:lpstr>
      <vt:lpstr>Times New Roman</vt:lpstr>
      <vt:lpstr>var(--bs-font-monospace)</vt:lpstr>
      <vt:lpstr>Verdana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168</cp:revision>
  <dcterms:created xsi:type="dcterms:W3CDTF">2023-02-27T05:58:18Z</dcterms:created>
  <dcterms:modified xsi:type="dcterms:W3CDTF">2023-09-07T08:15:27Z</dcterms:modified>
</cp:coreProperties>
</file>