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84" r:id="rId21"/>
    <p:sldId id="285" r:id="rId22"/>
    <p:sldId id="286" r:id="rId23"/>
    <p:sldId id="275" r:id="rId24"/>
    <p:sldId id="277" r:id="rId25"/>
    <p:sldId id="278" r:id="rId26"/>
    <p:sldId id="280" r:id="rId27"/>
    <p:sldId id="279" r:id="rId28"/>
    <p:sldId id="282" r:id="rId29"/>
    <p:sldId id="281" r:id="rId30"/>
    <p:sldId id="287" r:id="rId31"/>
    <p:sldId id="283" r:id="rId32"/>
    <p:sldId id="289" r:id="rId33"/>
    <p:sldId id="290" r:id="rId34"/>
    <p:sldId id="288" r:id="rId35"/>
    <p:sldId id="291" r:id="rId36"/>
    <p:sldId id="292" r:id="rId37"/>
    <p:sldId id="294" r:id="rId38"/>
    <p:sldId id="293"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2F7E7-6047-4A9A-B48F-631FF63E1461}" type="datetimeFigureOut">
              <a:rPr lang="en-US" smtClean="0"/>
              <a:t>10/5/2023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A74D5-6505-4F27-BCAD-9B52B0631387}" type="slidenum">
              <a:rPr lang="en-US" smtClean="0"/>
              <a:t>‹#›</a:t>
            </a:fld>
            <a:endParaRPr lang="en-US"/>
          </a:p>
        </p:txBody>
      </p:sp>
    </p:spTree>
    <p:extLst>
      <p:ext uri="{BB962C8B-B14F-4D97-AF65-F5344CB8AC3E}">
        <p14:creationId xmlns:p14="http://schemas.microsoft.com/office/powerpoint/2010/main" val="243752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E731-D99C-43FD-992B-AEC416E4217D}" type="datetimeFigureOut">
              <a:rPr lang="en-US" smtClean="0"/>
              <a:pPr/>
              <a:t>10/5/2023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E731-D99C-43FD-992B-AEC416E4217D}" type="datetimeFigureOut">
              <a:rPr lang="en-US" smtClean="0"/>
              <a:pPr/>
              <a:t>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E731-D99C-43FD-992B-AEC416E4217D}" type="datetimeFigureOut">
              <a:rPr lang="en-US" smtClean="0"/>
              <a:pPr/>
              <a:t>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E731-D99C-43FD-992B-AEC416E4217D}" type="datetimeFigureOut">
              <a:rPr lang="en-US" smtClean="0"/>
              <a:pPr/>
              <a:t>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E731-D99C-43FD-992B-AEC416E4217D}" type="datetimeFigureOut">
              <a:rPr lang="en-US" smtClean="0"/>
              <a:pPr/>
              <a:t>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E731-D99C-43FD-992B-AEC416E4217D}" type="datetimeFigureOut">
              <a:rPr lang="en-US" smtClean="0"/>
              <a:pPr/>
              <a:t>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2A18D70-1B34-4EEE-BAE2-4409BE1694F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E731-D99C-43FD-992B-AEC416E4217D}" type="datetimeFigureOut">
              <a:rPr lang="en-US" smtClean="0"/>
              <a:pPr/>
              <a:t>10/5/2023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18D70-1B34-4EEE-BAE2-4409BE1694F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code.jquery.com/jquery-1.10.2.js"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ajax.googleapis.com/ajax/libs/jquery/3.3.1/jquery.min.j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4524315"/>
          </a:xfrm>
          <a:prstGeom prst="rect">
            <a:avLst/>
          </a:prstGeom>
          <a:noFill/>
        </p:spPr>
        <p:txBody>
          <a:bodyPr wrap="square" rtlCol="0">
            <a:spAutoFit/>
          </a:bodyPr>
          <a:lstStyle/>
          <a:p>
            <a:r>
              <a:rPr lang="en-US" sz="3200" dirty="0">
                <a:solidFill>
                  <a:srgbClr val="FFFF00"/>
                </a:solidFill>
              </a:rPr>
              <a:t>Unit 02: </a:t>
            </a:r>
            <a:r>
              <a:rPr lang="en-US" sz="3200" dirty="0" err="1" smtClean="0">
                <a:solidFill>
                  <a:srgbClr val="FFFF00"/>
                </a:solidFill>
              </a:rPr>
              <a:t>jQuery</a:t>
            </a:r>
            <a:r>
              <a:rPr lang="en-US" sz="2400" dirty="0"/>
              <a:t>					[7 Hours]</a:t>
            </a:r>
          </a:p>
          <a:p>
            <a:r>
              <a:rPr lang="en-US" sz="3200" dirty="0" err="1"/>
              <a:t>jQuery</a:t>
            </a:r>
            <a:r>
              <a:rPr lang="en-US" sz="3200" dirty="0"/>
              <a:t> Introduction, - Overview,  Syntax, Selectors, Events,  Attributes, </a:t>
            </a:r>
            <a:r>
              <a:rPr lang="en-US" sz="3200" dirty="0" err="1"/>
              <a:t>jQuery</a:t>
            </a:r>
            <a:r>
              <a:rPr lang="en-US" sz="3200" dirty="0"/>
              <a:t> DOM manipulation: - Add Elements, Remove Elements,  Replace Elements. </a:t>
            </a:r>
            <a:r>
              <a:rPr lang="en-US" sz="3200" dirty="0" err="1"/>
              <a:t>jQuery</a:t>
            </a:r>
            <a:r>
              <a:rPr lang="en-US" sz="3200" dirty="0"/>
              <a:t> CSS manipulations: CSS Classes, Dimensions, CSS Properties.</a:t>
            </a:r>
          </a:p>
          <a:p>
            <a:r>
              <a:rPr lang="en-US" sz="3200" dirty="0" err="1"/>
              <a:t>Jquery</a:t>
            </a:r>
            <a:r>
              <a:rPr lang="en-US" sz="3200" dirty="0"/>
              <a:t> Traversing, Traversing Ancestors, Traversing </a:t>
            </a:r>
            <a:r>
              <a:rPr lang="en-US" sz="3200" dirty="0" err="1"/>
              <a:t>Descenants</a:t>
            </a:r>
            <a:endParaRPr lang="en-IN"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6463308"/>
          </a:xfrm>
          <a:prstGeom prst="rect">
            <a:avLst/>
          </a:prstGeom>
          <a:noFill/>
        </p:spPr>
        <p:txBody>
          <a:bodyPr wrap="square" rtlCol="0">
            <a:spAutoFit/>
          </a:bodyPr>
          <a:lstStyle/>
          <a:p>
            <a:r>
              <a:rPr lang="en-US" sz="2400" dirty="0" err="1">
                <a:solidFill>
                  <a:srgbClr val="FFFF00"/>
                </a:solidFill>
              </a:rPr>
              <a:t>jQuery</a:t>
            </a:r>
            <a:r>
              <a:rPr lang="en-US" sz="2400" dirty="0">
                <a:solidFill>
                  <a:srgbClr val="FFFF00"/>
                </a:solidFill>
              </a:rPr>
              <a:t> </a:t>
            </a:r>
            <a:r>
              <a:rPr lang="en-US" sz="2400" dirty="0" smtClean="0">
                <a:solidFill>
                  <a:srgbClr val="FFFF00"/>
                </a:solidFill>
              </a:rPr>
              <a:t>Example:</a:t>
            </a:r>
            <a:endParaRPr lang="en-US" sz="2400" dirty="0">
              <a:solidFill>
                <a:srgbClr val="FFFF00"/>
              </a:solidFill>
            </a:endParaRPr>
          </a:p>
          <a:p>
            <a:r>
              <a:rPr lang="en-US" sz="2000" dirty="0" smtClean="0"/>
              <a:t>-</a:t>
            </a:r>
            <a:r>
              <a:rPr lang="en-US" sz="2000" dirty="0" err="1" smtClean="0"/>
              <a:t>jQuery</a:t>
            </a:r>
            <a:r>
              <a:rPr lang="en-US" sz="2000" dirty="0" smtClean="0"/>
              <a:t> </a:t>
            </a:r>
            <a:r>
              <a:rPr lang="en-US" sz="2000" dirty="0"/>
              <a:t>is developed by Google. </a:t>
            </a:r>
            <a:endParaRPr lang="en-US" sz="2000" dirty="0" smtClean="0"/>
          </a:p>
          <a:p>
            <a:r>
              <a:rPr lang="en-US" sz="2000" dirty="0"/>
              <a:t>-</a:t>
            </a:r>
            <a:r>
              <a:rPr lang="en-US" sz="2000" dirty="0" smtClean="0"/>
              <a:t>To </a:t>
            </a:r>
            <a:r>
              <a:rPr lang="en-US" sz="2000" dirty="0"/>
              <a:t>create the first </a:t>
            </a:r>
            <a:r>
              <a:rPr lang="en-US" sz="2000" dirty="0" err="1"/>
              <a:t>jQuery</a:t>
            </a:r>
            <a:r>
              <a:rPr lang="en-US" sz="2000" dirty="0"/>
              <a:t> example, you need to use JavaScript file for </a:t>
            </a:r>
            <a:r>
              <a:rPr lang="en-US" sz="2000" dirty="0" err="1"/>
              <a:t>jQuery</a:t>
            </a:r>
            <a:r>
              <a:rPr lang="en-US" sz="2000" dirty="0"/>
              <a:t>. </a:t>
            </a:r>
            <a:endParaRPr lang="en-US" sz="2000" dirty="0" smtClean="0"/>
          </a:p>
          <a:p>
            <a:r>
              <a:rPr lang="en-US" sz="2000" dirty="0"/>
              <a:t>-</a:t>
            </a:r>
            <a:r>
              <a:rPr lang="en-US" sz="2000" dirty="0" smtClean="0"/>
              <a:t> Download </a:t>
            </a:r>
            <a:r>
              <a:rPr lang="en-US" sz="2000" dirty="0"/>
              <a:t>the </a:t>
            </a:r>
            <a:r>
              <a:rPr lang="en-US" sz="2000" dirty="0" err="1"/>
              <a:t>jQuery</a:t>
            </a:r>
            <a:r>
              <a:rPr lang="en-US" sz="2000" dirty="0"/>
              <a:t> file from jquery.com or use the absolute URL of </a:t>
            </a:r>
            <a:r>
              <a:rPr lang="en-US" sz="2000" dirty="0" err="1"/>
              <a:t>jQuery</a:t>
            </a:r>
            <a:r>
              <a:rPr lang="en-US" sz="2000" dirty="0"/>
              <a:t> file.</a:t>
            </a:r>
          </a:p>
          <a:p>
            <a:pPr marL="342900" indent="-342900">
              <a:buFontTx/>
              <a:buChar char="-"/>
            </a:pPr>
            <a:r>
              <a:rPr lang="en-US" sz="2000" dirty="0" smtClean="0"/>
              <a:t>In </a:t>
            </a:r>
            <a:r>
              <a:rPr lang="en-US" sz="2000" dirty="0"/>
              <a:t>this </a:t>
            </a:r>
            <a:r>
              <a:rPr lang="en-US" sz="2000" dirty="0" err="1"/>
              <a:t>jQuery</a:t>
            </a:r>
            <a:r>
              <a:rPr lang="en-US" sz="2000" dirty="0"/>
              <a:t> example, we are using the absolute URL of </a:t>
            </a:r>
            <a:r>
              <a:rPr lang="en-US" sz="2000" dirty="0" err="1"/>
              <a:t>jQuery</a:t>
            </a:r>
            <a:r>
              <a:rPr lang="en-US" sz="2000" dirty="0"/>
              <a:t> file. The </a:t>
            </a:r>
            <a:r>
              <a:rPr lang="en-US" sz="2000" dirty="0" err="1"/>
              <a:t>jQuery</a:t>
            </a:r>
            <a:r>
              <a:rPr lang="en-US" sz="2000" dirty="0"/>
              <a:t> example is written inside the script tag</a:t>
            </a:r>
            <a:r>
              <a:rPr lang="en-US" sz="2000" dirty="0" smtClean="0"/>
              <a:t>.</a:t>
            </a:r>
          </a:p>
          <a:p>
            <a:pPr lvl="0"/>
            <a:r>
              <a:rPr lang="en-US" sz="1500" dirty="0"/>
              <a:t>&lt;!DOCTYPE html</a:t>
            </a:r>
            <a:r>
              <a:rPr lang="en-US" sz="1500" b="1" dirty="0"/>
              <a:t>&gt;</a:t>
            </a:r>
            <a:r>
              <a:rPr lang="en-US" sz="1500" dirty="0"/>
              <a:t>  </a:t>
            </a:r>
          </a:p>
          <a:p>
            <a:pPr lvl="0"/>
            <a:r>
              <a:rPr lang="en-US" sz="1500" b="1" dirty="0"/>
              <a:t>&lt;html&gt;</a:t>
            </a:r>
            <a:r>
              <a:rPr lang="en-US" sz="1500" dirty="0"/>
              <a:t>  </a:t>
            </a:r>
          </a:p>
          <a:p>
            <a:pPr lvl="0"/>
            <a:r>
              <a:rPr lang="en-US" sz="1500" b="1" dirty="0"/>
              <a:t>&lt;head&gt;</a:t>
            </a:r>
            <a:r>
              <a:rPr lang="en-US" sz="1500" dirty="0"/>
              <a:t>  </a:t>
            </a:r>
          </a:p>
          <a:p>
            <a:pPr lvl="0"/>
            <a:r>
              <a:rPr lang="en-US" sz="1500" dirty="0"/>
              <a:t> </a:t>
            </a:r>
            <a:r>
              <a:rPr lang="en-US" sz="1500" b="1" dirty="0"/>
              <a:t>&lt;title&gt;</a:t>
            </a:r>
            <a:r>
              <a:rPr lang="en-US" sz="1500" dirty="0"/>
              <a:t>First </a:t>
            </a:r>
            <a:r>
              <a:rPr lang="en-US" sz="1500" dirty="0" err="1"/>
              <a:t>jQuery</a:t>
            </a:r>
            <a:r>
              <a:rPr lang="en-US" sz="1500" dirty="0"/>
              <a:t> Example</a:t>
            </a:r>
            <a:r>
              <a:rPr lang="en-US" sz="1500" b="1" dirty="0"/>
              <a:t>&lt;/title&gt;</a:t>
            </a:r>
            <a:r>
              <a:rPr lang="en-US" sz="1500" dirty="0"/>
              <a:t>  </a:t>
            </a:r>
          </a:p>
          <a:p>
            <a:pPr lvl="0"/>
            <a:r>
              <a:rPr lang="en-US" sz="1500" dirty="0"/>
              <a:t> </a:t>
            </a:r>
            <a:r>
              <a:rPr lang="en-US" sz="1500" b="1" dirty="0"/>
              <a:t>&lt;script</a:t>
            </a:r>
            <a:r>
              <a:rPr lang="en-US" sz="1500" dirty="0"/>
              <a:t> type="text/</a:t>
            </a:r>
            <a:r>
              <a:rPr lang="en-US" sz="1500" dirty="0" err="1"/>
              <a:t>javascript</a:t>
            </a:r>
            <a:r>
              <a:rPr lang="en-US" sz="1500" dirty="0"/>
              <a:t>" </a:t>
            </a:r>
            <a:r>
              <a:rPr lang="en-US" sz="1500" dirty="0" err="1"/>
              <a:t>src</a:t>
            </a:r>
            <a:r>
              <a:rPr lang="en-US" sz="1500" dirty="0"/>
              <a:t>="http://ajax.googleapis.com/</a:t>
            </a:r>
            <a:r>
              <a:rPr lang="en-US" sz="1500" dirty="0" err="1"/>
              <a:t>ajax</a:t>
            </a:r>
            <a:r>
              <a:rPr lang="en-US" sz="1500" dirty="0"/>
              <a:t>/libs/</a:t>
            </a:r>
            <a:r>
              <a:rPr lang="en-US" sz="1500" dirty="0" err="1"/>
              <a:t>jquery</a:t>
            </a:r>
            <a:r>
              <a:rPr lang="en-US" sz="1500" dirty="0"/>
              <a:t>/2.1.3/jquery.min.js"</a:t>
            </a:r>
            <a:r>
              <a:rPr lang="en-US" sz="1500" b="1" dirty="0"/>
              <a:t>&gt;</a:t>
            </a:r>
            <a:r>
              <a:rPr lang="en-US" sz="1500" dirty="0"/>
              <a:t>  </a:t>
            </a:r>
          </a:p>
          <a:p>
            <a:pPr lvl="0"/>
            <a:r>
              <a:rPr lang="en-US" sz="1500" dirty="0"/>
              <a:t> </a:t>
            </a:r>
            <a:r>
              <a:rPr lang="en-US" sz="1500" b="1" dirty="0"/>
              <a:t>&lt;/script&gt;</a:t>
            </a:r>
            <a:r>
              <a:rPr lang="en-US" sz="1500" dirty="0"/>
              <a:t>  </a:t>
            </a:r>
          </a:p>
          <a:p>
            <a:pPr lvl="0"/>
            <a:r>
              <a:rPr lang="en-US" sz="1500" dirty="0"/>
              <a:t> </a:t>
            </a:r>
            <a:r>
              <a:rPr lang="en-US" sz="1500" b="1" dirty="0"/>
              <a:t>&lt;script</a:t>
            </a:r>
            <a:r>
              <a:rPr lang="en-US" sz="1500" dirty="0"/>
              <a:t> type="text/</a:t>
            </a:r>
            <a:r>
              <a:rPr lang="en-US" sz="1500" dirty="0" err="1"/>
              <a:t>javascript</a:t>
            </a:r>
            <a:r>
              <a:rPr lang="en-US" sz="1500" dirty="0"/>
              <a:t>" language="</a:t>
            </a:r>
            <a:r>
              <a:rPr lang="en-US" sz="1500" dirty="0" err="1"/>
              <a:t>javascript</a:t>
            </a:r>
            <a:r>
              <a:rPr lang="en-US" sz="1500" dirty="0"/>
              <a:t>"</a:t>
            </a:r>
            <a:r>
              <a:rPr lang="en-US" sz="1500" b="1" dirty="0"/>
              <a:t>&gt;</a:t>
            </a:r>
            <a:r>
              <a:rPr lang="en-US" sz="1500" dirty="0"/>
              <a:t>  </a:t>
            </a:r>
          </a:p>
          <a:p>
            <a:pPr lvl="0"/>
            <a:r>
              <a:rPr lang="en-US" sz="1500" dirty="0"/>
              <a:t> $(document).ready(function() {  </a:t>
            </a:r>
          </a:p>
          <a:p>
            <a:pPr lvl="0"/>
            <a:r>
              <a:rPr lang="en-US" sz="1500" dirty="0"/>
              <a:t> $("p").</a:t>
            </a:r>
            <a:r>
              <a:rPr lang="en-US" sz="1500" dirty="0" err="1"/>
              <a:t>css</a:t>
            </a:r>
            <a:r>
              <a:rPr lang="en-US" sz="1500" dirty="0"/>
              <a:t>("background-color", "cyan");  </a:t>
            </a:r>
          </a:p>
          <a:p>
            <a:pPr lvl="0"/>
            <a:r>
              <a:rPr lang="en-US" sz="1500" dirty="0"/>
              <a:t> });  </a:t>
            </a:r>
          </a:p>
          <a:p>
            <a:pPr lvl="0"/>
            <a:r>
              <a:rPr lang="en-US" sz="1500" dirty="0"/>
              <a:t> </a:t>
            </a:r>
            <a:r>
              <a:rPr lang="en-US" sz="1500" b="1" dirty="0"/>
              <a:t>&lt;/script&gt;</a:t>
            </a:r>
            <a:r>
              <a:rPr lang="en-US" sz="1500" dirty="0"/>
              <a:t>  </a:t>
            </a:r>
          </a:p>
          <a:p>
            <a:pPr lvl="0"/>
            <a:r>
              <a:rPr lang="en-US" sz="1500" dirty="0"/>
              <a:t> </a:t>
            </a:r>
            <a:r>
              <a:rPr lang="en-US" sz="1500" b="1" dirty="0"/>
              <a:t>&lt;/head&gt;</a:t>
            </a:r>
            <a:r>
              <a:rPr lang="en-US" sz="1500" dirty="0"/>
              <a:t>  </a:t>
            </a:r>
          </a:p>
          <a:p>
            <a:pPr lvl="0"/>
            <a:r>
              <a:rPr lang="en-US" sz="1500" b="1" dirty="0"/>
              <a:t>&lt;body&gt;</a:t>
            </a:r>
            <a:r>
              <a:rPr lang="en-US" sz="1500" dirty="0"/>
              <a:t>  </a:t>
            </a:r>
          </a:p>
          <a:p>
            <a:pPr lvl="0"/>
            <a:r>
              <a:rPr lang="en-US" sz="1500" b="1" dirty="0"/>
              <a:t>&lt;p&gt;</a:t>
            </a:r>
            <a:r>
              <a:rPr lang="en-US" sz="1500" dirty="0"/>
              <a:t>The first paragraph is selected.</a:t>
            </a:r>
            <a:r>
              <a:rPr lang="en-US" sz="1500" b="1" dirty="0"/>
              <a:t>&lt;/p&gt;</a:t>
            </a:r>
            <a:r>
              <a:rPr lang="en-US" sz="1500" dirty="0"/>
              <a:t>  </a:t>
            </a:r>
          </a:p>
          <a:p>
            <a:pPr lvl="0"/>
            <a:r>
              <a:rPr lang="en-US" sz="1500" b="1" dirty="0"/>
              <a:t>&lt;p&gt;</a:t>
            </a:r>
            <a:r>
              <a:rPr lang="en-US" sz="1500" dirty="0"/>
              <a:t>The second paragraph is selected.</a:t>
            </a:r>
            <a:r>
              <a:rPr lang="en-US" sz="1500" b="1" dirty="0"/>
              <a:t>&lt;/p&gt;</a:t>
            </a:r>
            <a:r>
              <a:rPr lang="en-US" sz="1500" dirty="0"/>
              <a:t>  </a:t>
            </a:r>
          </a:p>
          <a:p>
            <a:pPr lvl="0"/>
            <a:r>
              <a:rPr lang="en-US" sz="1500" b="1" dirty="0"/>
              <a:t>&lt;p&gt;</a:t>
            </a:r>
            <a:r>
              <a:rPr lang="en-US" sz="1500" dirty="0"/>
              <a:t>The third paragraph is selected.</a:t>
            </a:r>
            <a:r>
              <a:rPr lang="en-US" sz="1500" b="1" dirty="0"/>
              <a:t>&lt;/p&gt;</a:t>
            </a:r>
            <a:r>
              <a:rPr lang="en-US" sz="1500" dirty="0"/>
              <a:t>  </a:t>
            </a:r>
          </a:p>
          <a:p>
            <a:pPr lvl="0"/>
            <a:r>
              <a:rPr lang="en-US" sz="1500" b="1" dirty="0"/>
              <a:t>&lt;/body&gt;</a:t>
            </a:r>
            <a:r>
              <a:rPr lang="en-US" sz="1500" dirty="0"/>
              <a:t>  </a:t>
            </a:r>
          </a:p>
          <a:p>
            <a:pPr lvl="0"/>
            <a:r>
              <a:rPr lang="en-US" sz="1500" b="1" dirty="0"/>
              <a:t>&lt;/html&gt;</a:t>
            </a:r>
            <a:r>
              <a:rPr lang="en-US" sz="1500" dirty="0"/>
              <a:t> </a:t>
            </a:r>
          </a:p>
        </p:txBody>
      </p:sp>
    </p:spTree>
    <p:extLst>
      <p:ext uri="{BB962C8B-B14F-4D97-AF65-F5344CB8AC3E}">
        <p14:creationId xmlns:p14="http://schemas.microsoft.com/office/powerpoint/2010/main" val="773626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5447645"/>
          </a:xfrm>
          <a:prstGeom prst="rect">
            <a:avLst/>
          </a:prstGeom>
          <a:noFill/>
        </p:spPr>
        <p:txBody>
          <a:bodyPr wrap="square" rtlCol="0">
            <a:spAutoFit/>
          </a:bodyPr>
          <a:lstStyle/>
          <a:p>
            <a:r>
              <a:rPr lang="en-US" sz="2400" dirty="0" err="1">
                <a:solidFill>
                  <a:srgbClr val="FFFF00"/>
                </a:solidFill>
              </a:rPr>
              <a:t>jQuery</a:t>
            </a:r>
            <a:r>
              <a:rPr lang="en-US" sz="2400" dirty="0">
                <a:solidFill>
                  <a:srgbClr val="FFFF00"/>
                </a:solidFill>
              </a:rPr>
              <a:t> </a:t>
            </a:r>
            <a:r>
              <a:rPr lang="en-US" sz="2400" dirty="0" smtClean="0">
                <a:solidFill>
                  <a:srgbClr val="FFFF00"/>
                </a:solidFill>
              </a:rPr>
              <a:t>Example:</a:t>
            </a:r>
            <a:endParaRPr lang="en-US" sz="2400" dirty="0">
              <a:solidFill>
                <a:srgbClr val="FFFF00"/>
              </a:solidFill>
            </a:endParaRPr>
          </a:p>
          <a:p>
            <a:r>
              <a:rPr lang="en-US" sz="2000" dirty="0"/>
              <a:t>$(document).ready() and $()</a:t>
            </a:r>
          </a:p>
          <a:p>
            <a:r>
              <a:rPr lang="en-US" sz="2000" dirty="0"/>
              <a:t>The code inserted between $(document).ready() is executed only once when page is ready for JavaScript code to execute.</a:t>
            </a:r>
          </a:p>
          <a:p>
            <a:r>
              <a:rPr lang="en-US" sz="2000" dirty="0"/>
              <a:t>In place of $(document).ready(), you can use shorthand notation $() only</a:t>
            </a:r>
            <a:r>
              <a:rPr lang="en-US" sz="2000" dirty="0" smtClean="0"/>
              <a:t>.</a:t>
            </a:r>
          </a:p>
          <a:p>
            <a:endParaRPr lang="en-US" sz="2000" dirty="0" smtClean="0"/>
          </a:p>
          <a:p>
            <a:r>
              <a:rPr lang="en-US" sz="2400" dirty="0">
                <a:solidFill>
                  <a:srgbClr val="FFFF00"/>
                </a:solidFill>
              </a:rPr>
              <a:t>How to Call a </a:t>
            </a:r>
            <a:r>
              <a:rPr lang="en-US" sz="2400" dirty="0" err="1">
                <a:solidFill>
                  <a:srgbClr val="FFFF00"/>
                </a:solidFill>
              </a:rPr>
              <a:t>jQuery</a:t>
            </a:r>
            <a:r>
              <a:rPr lang="en-US" sz="2400" dirty="0">
                <a:solidFill>
                  <a:srgbClr val="FFFF00"/>
                </a:solidFill>
              </a:rPr>
              <a:t> Library Functions?</a:t>
            </a:r>
          </a:p>
          <a:p>
            <a:r>
              <a:rPr lang="en-US" sz="2000" dirty="0" smtClean="0"/>
              <a:t>-If </a:t>
            </a:r>
            <a:r>
              <a:rPr lang="en-US" sz="2000" dirty="0"/>
              <a:t>you want an event to work on your page, you should call it inside the $(document).ready() function. </a:t>
            </a:r>
            <a:endParaRPr lang="en-US" sz="2000" dirty="0" smtClean="0"/>
          </a:p>
          <a:p>
            <a:r>
              <a:rPr lang="en-US" sz="2000" dirty="0"/>
              <a:t>-</a:t>
            </a:r>
            <a:r>
              <a:rPr lang="en-US" sz="2000" dirty="0" smtClean="0"/>
              <a:t>Everything </a:t>
            </a:r>
            <a:r>
              <a:rPr lang="en-US" sz="2000" dirty="0"/>
              <a:t>inside it will load as soon as the DOM is loaded and before the page contents are loaded.</a:t>
            </a:r>
          </a:p>
          <a:p>
            <a:r>
              <a:rPr lang="en-US" sz="2000" dirty="0" smtClean="0"/>
              <a:t>-To </a:t>
            </a:r>
            <a:r>
              <a:rPr lang="en-US" sz="2000" dirty="0"/>
              <a:t>do this, we register a ready event for the document as follows </a:t>
            </a:r>
            <a:r>
              <a:rPr lang="en-US" sz="2000" dirty="0" smtClean="0"/>
              <a:t>−</a:t>
            </a:r>
          </a:p>
          <a:p>
            <a:r>
              <a:rPr lang="en-US" sz="2000" dirty="0">
                <a:solidFill>
                  <a:srgbClr val="FFFF00"/>
                </a:solidFill>
              </a:rPr>
              <a:t>$(document).ready(function() </a:t>
            </a:r>
            <a:endParaRPr lang="en-US" sz="2000" dirty="0" smtClean="0">
              <a:solidFill>
                <a:srgbClr val="FFFF00"/>
              </a:solidFill>
            </a:endParaRPr>
          </a:p>
          <a:p>
            <a:r>
              <a:rPr lang="en-US" sz="2000" dirty="0" smtClean="0">
                <a:solidFill>
                  <a:srgbClr val="FFFF00"/>
                </a:solidFill>
              </a:rPr>
              <a:t>{ </a:t>
            </a:r>
          </a:p>
          <a:p>
            <a:r>
              <a:rPr lang="en-US" sz="2000" dirty="0" smtClean="0">
                <a:solidFill>
                  <a:srgbClr val="FFFF00"/>
                </a:solidFill>
              </a:rPr>
              <a:t>// </a:t>
            </a:r>
            <a:r>
              <a:rPr lang="en-US" sz="2000" dirty="0">
                <a:solidFill>
                  <a:srgbClr val="FFFF00"/>
                </a:solidFill>
              </a:rPr>
              <a:t>do stuff when DOM is ready </a:t>
            </a:r>
            <a:endParaRPr lang="en-US" sz="2000" dirty="0" smtClean="0">
              <a:solidFill>
                <a:srgbClr val="FFFF00"/>
              </a:solidFill>
            </a:endParaRPr>
          </a:p>
          <a:p>
            <a:r>
              <a:rPr lang="en-US" sz="2000" dirty="0" smtClean="0">
                <a:solidFill>
                  <a:srgbClr val="FFFF00"/>
                </a:solidFill>
              </a:rPr>
              <a:t>});</a:t>
            </a:r>
            <a:endParaRPr lang="en-US" sz="2000" dirty="0">
              <a:solidFill>
                <a:srgbClr val="FFFF00"/>
              </a:solidFill>
            </a:endParaRPr>
          </a:p>
          <a:p>
            <a:endParaRPr lang="en-US" sz="2000" dirty="0"/>
          </a:p>
        </p:txBody>
      </p:sp>
    </p:spTree>
    <p:extLst>
      <p:ext uri="{BB962C8B-B14F-4D97-AF65-F5344CB8AC3E}">
        <p14:creationId xmlns:p14="http://schemas.microsoft.com/office/powerpoint/2010/main" val="4128913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5940088"/>
          </a:xfrm>
          <a:prstGeom prst="rect">
            <a:avLst/>
          </a:prstGeom>
          <a:noFill/>
        </p:spPr>
        <p:txBody>
          <a:bodyPr wrap="square" rtlCol="0">
            <a:spAutoFit/>
          </a:bodyPr>
          <a:lstStyle/>
          <a:p>
            <a:r>
              <a:rPr lang="en-US" sz="2000" dirty="0"/>
              <a:t>To call upon any </a:t>
            </a:r>
            <a:r>
              <a:rPr lang="en-US" sz="2000" dirty="0" err="1"/>
              <a:t>jQuery</a:t>
            </a:r>
            <a:r>
              <a:rPr lang="en-US" sz="2000" dirty="0"/>
              <a:t> library function, </a:t>
            </a:r>
            <a:endParaRPr lang="en-US" sz="2000" dirty="0" smtClean="0"/>
          </a:p>
          <a:p>
            <a:r>
              <a:rPr lang="en-US" sz="2000" dirty="0" smtClean="0"/>
              <a:t>use </a:t>
            </a:r>
            <a:r>
              <a:rPr lang="en-US" sz="2000" dirty="0"/>
              <a:t>HTML script tags as shown below</a:t>
            </a:r>
            <a:r>
              <a:rPr lang="en-US" sz="2000" dirty="0" smtClean="0"/>
              <a:t>. −</a:t>
            </a:r>
          </a:p>
          <a:p>
            <a:r>
              <a:rPr lang="en-US" sz="2000" dirty="0">
                <a:solidFill>
                  <a:srgbClr val="FFFF00"/>
                </a:solidFill>
              </a:rPr>
              <a:t>&lt;!</a:t>
            </a:r>
            <a:r>
              <a:rPr lang="en-US" sz="2000" dirty="0" err="1">
                <a:solidFill>
                  <a:srgbClr val="FFFF00"/>
                </a:solidFill>
              </a:rPr>
              <a:t>doctype</a:t>
            </a:r>
            <a:r>
              <a:rPr lang="en-US" sz="2000" dirty="0">
                <a:solidFill>
                  <a:srgbClr val="FFFF00"/>
                </a:solidFill>
              </a:rPr>
              <a:t> html&gt;</a:t>
            </a:r>
          </a:p>
          <a:p>
            <a:r>
              <a:rPr lang="en-US" sz="2000" dirty="0">
                <a:solidFill>
                  <a:srgbClr val="FFFF00"/>
                </a:solidFill>
              </a:rPr>
              <a:t>&lt;html&gt;</a:t>
            </a:r>
          </a:p>
          <a:p>
            <a:r>
              <a:rPr lang="en-US" sz="2000" dirty="0">
                <a:solidFill>
                  <a:srgbClr val="FFFF00"/>
                </a:solidFill>
              </a:rPr>
              <a:t>&lt;head&gt;</a:t>
            </a:r>
          </a:p>
          <a:p>
            <a:r>
              <a:rPr lang="en-US" sz="2000" dirty="0">
                <a:solidFill>
                  <a:srgbClr val="FFFF00"/>
                </a:solidFill>
              </a:rPr>
              <a:t>&lt;title&gt;The </a:t>
            </a:r>
            <a:r>
              <a:rPr lang="en-US" sz="2000" dirty="0" err="1">
                <a:solidFill>
                  <a:srgbClr val="FFFF00"/>
                </a:solidFill>
              </a:rPr>
              <a:t>jQuery</a:t>
            </a:r>
            <a:r>
              <a:rPr lang="en-US" sz="2000" dirty="0">
                <a:solidFill>
                  <a:srgbClr val="FFFF00"/>
                </a:solidFill>
              </a:rPr>
              <a:t> Example&lt;/title&gt;</a:t>
            </a:r>
          </a:p>
          <a:p>
            <a:r>
              <a:rPr lang="en-US" sz="2000" dirty="0">
                <a:solidFill>
                  <a:srgbClr val="FFFF00"/>
                </a:solidFill>
              </a:rPr>
              <a:t>&lt;script </a:t>
            </a:r>
            <a:r>
              <a:rPr lang="en-US" sz="2000" dirty="0" err="1">
                <a:solidFill>
                  <a:srgbClr val="FFFF00"/>
                </a:solidFill>
              </a:rPr>
              <a:t>src</a:t>
            </a:r>
            <a:r>
              <a:rPr lang="en-US" sz="2000" dirty="0">
                <a:solidFill>
                  <a:srgbClr val="FFFF00"/>
                </a:solidFill>
              </a:rPr>
              <a:t>="https://www.tutorialspoint.com/jquery/jquery-3.6.0.js"&gt;&lt;/script&gt;</a:t>
            </a:r>
          </a:p>
          <a:p>
            <a:r>
              <a:rPr lang="en-US" sz="2000" dirty="0">
                <a:solidFill>
                  <a:srgbClr val="FFFF00"/>
                </a:solidFill>
              </a:rPr>
              <a:t>&lt;script&gt;</a:t>
            </a:r>
          </a:p>
          <a:p>
            <a:r>
              <a:rPr lang="en-US" sz="2000" dirty="0">
                <a:solidFill>
                  <a:srgbClr val="FFFF00"/>
                </a:solidFill>
              </a:rPr>
              <a:t>   $(document).ready(function() {</a:t>
            </a:r>
          </a:p>
          <a:p>
            <a:r>
              <a:rPr lang="en-US" sz="2000" dirty="0">
                <a:solidFill>
                  <a:srgbClr val="FFFF00"/>
                </a:solidFill>
              </a:rPr>
              <a:t>      $("div").click(function() {alert("Hello, world!");});</a:t>
            </a:r>
          </a:p>
          <a:p>
            <a:r>
              <a:rPr lang="en-US" sz="2000" dirty="0">
                <a:solidFill>
                  <a:srgbClr val="FFFF00"/>
                </a:solidFill>
              </a:rPr>
              <a:t>   });</a:t>
            </a:r>
          </a:p>
          <a:p>
            <a:r>
              <a:rPr lang="en-US" sz="2000" dirty="0">
                <a:solidFill>
                  <a:srgbClr val="FFFF00"/>
                </a:solidFill>
              </a:rPr>
              <a:t>&lt;/script&gt;</a:t>
            </a:r>
          </a:p>
          <a:p>
            <a:r>
              <a:rPr lang="en-US" sz="2000" dirty="0">
                <a:solidFill>
                  <a:srgbClr val="FFFF00"/>
                </a:solidFill>
              </a:rPr>
              <a:t>&lt;/head&gt;</a:t>
            </a:r>
          </a:p>
          <a:p>
            <a:r>
              <a:rPr lang="en-US" sz="2000" dirty="0">
                <a:solidFill>
                  <a:srgbClr val="FFFF00"/>
                </a:solidFill>
              </a:rPr>
              <a:t>&lt;body&gt;</a:t>
            </a:r>
          </a:p>
          <a:p>
            <a:r>
              <a:rPr lang="en-US" sz="2000" dirty="0">
                <a:solidFill>
                  <a:srgbClr val="FFFF00"/>
                </a:solidFill>
              </a:rPr>
              <a:t>   &lt;div&gt;Click on this to see a dialogue box.&lt;/div&gt;</a:t>
            </a:r>
          </a:p>
          <a:p>
            <a:r>
              <a:rPr lang="en-US" sz="2000" dirty="0">
                <a:solidFill>
                  <a:srgbClr val="FFFF00"/>
                </a:solidFill>
              </a:rPr>
              <a:t>&lt;/body&gt;</a:t>
            </a:r>
          </a:p>
          <a:p>
            <a:r>
              <a:rPr lang="en-US" sz="2000" dirty="0">
                <a:solidFill>
                  <a:srgbClr val="FFFF00"/>
                </a:solidFill>
              </a:rPr>
              <a:t>&lt;/html&gt;</a:t>
            </a:r>
          </a:p>
          <a:p>
            <a:endParaRPr lang="en-US" sz="2000" dirty="0" smtClean="0"/>
          </a:p>
          <a:p>
            <a:endParaRPr lang="en-US" sz="2000" dirty="0"/>
          </a:p>
        </p:txBody>
      </p:sp>
    </p:spTree>
    <p:extLst>
      <p:ext uri="{BB962C8B-B14F-4D97-AF65-F5344CB8AC3E}">
        <p14:creationId xmlns:p14="http://schemas.microsoft.com/office/powerpoint/2010/main" val="1870264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3170099"/>
          </a:xfrm>
          <a:prstGeom prst="rect">
            <a:avLst/>
          </a:prstGeom>
          <a:noFill/>
        </p:spPr>
        <p:txBody>
          <a:bodyPr wrap="square" rtlCol="0">
            <a:spAutoFit/>
          </a:bodyPr>
          <a:lstStyle/>
          <a:p>
            <a:r>
              <a:rPr lang="en-US" sz="2000" dirty="0">
                <a:solidFill>
                  <a:srgbClr val="FFFF00"/>
                </a:solidFill>
              </a:rPr>
              <a:t>How to Use Custom Scripts?</a:t>
            </a:r>
          </a:p>
          <a:p>
            <a:r>
              <a:rPr lang="en-US" sz="2000" dirty="0"/>
              <a:t>It is better to write your custom code in the custom JavaScript file : </a:t>
            </a:r>
            <a:r>
              <a:rPr lang="en-US" sz="2000" b="1" dirty="0"/>
              <a:t>custom.js</a:t>
            </a:r>
            <a:r>
              <a:rPr lang="en-US" sz="2000" dirty="0"/>
              <a:t>, as follows </a:t>
            </a:r>
            <a:r>
              <a:rPr lang="en-US" sz="2000" dirty="0" smtClean="0"/>
              <a:t>−</a:t>
            </a:r>
          </a:p>
          <a:p>
            <a:r>
              <a:rPr lang="en-US" sz="2000" dirty="0"/>
              <a:t>Filename: custom.js */</a:t>
            </a:r>
          </a:p>
          <a:p>
            <a:r>
              <a:rPr lang="en-US" sz="2000" dirty="0">
                <a:solidFill>
                  <a:srgbClr val="FFFF00"/>
                </a:solidFill>
              </a:rPr>
              <a:t>$(document).ready(function() {</a:t>
            </a:r>
          </a:p>
          <a:p>
            <a:r>
              <a:rPr lang="en-US" sz="2000" dirty="0">
                <a:solidFill>
                  <a:srgbClr val="FFFF00"/>
                </a:solidFill>
              </a:rPr>
              <a:t>   $("div").click(function() {</a:t>
            </a:r>
          </a:p>
          <a:p>
            <a:r>
              <a:rPr lang="en-US" sz="2000" dirty="0">
                <a:solidFill>
                  <a:srgbClr val="FFFF00"/>
                </a:solidFill>
              </a:rPr>
              <a:t>      alert("Hello, world!");</a:t>
            </a:r>
          </a:p>
          <a:p>
            <a:r>
              <a:rPr lang="en-US" sz="2000" dirty="0">
                <a:solidFill>
                  <a:srgbClr val="FFFF00"/>
                </a:solidFill>
              </a:rPr>
              <a:t>   });</a:t>
            </a:r>
          </a:p>
          <a:p>
            <a:r>
              <a:rPr lang="en-US" sz="2000" dirty="0">
                <a:solidFill>
                  <a:srgbClr val="FFFF00"/>
                </a:solidFill>
              </a:rPr>
              <a:t>});</a:t>
            </a:r>
          </a:p>
          <a:p>
            <a:endParaRPr lang="en-US" sz="2000" dirty="0">
              <a:solidFill>
                <a:srgbClr val="FFFF00"/>
              </a:solidFill>
            </a:endParaRPr>
          </a:p>
        </p:txBody>
      </p:sp>
    </p:spTree>
    <p:extLst>
      <p:ext uri="{BB962C8B-B14F-4D97-AF65-F5344CB8AC3E}">
        <p14:creationId xmlns:p14="http://schemas.microsoft.com/office/powerpoint/2010/main" val="1387634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1938992"/>
          </a:xfrm>
          <a:prstGeom prst="rect">
            <a:avLst/>
          </a:prstGeom>
          <a:noFill/>
        </p:spPr>
        <p:txBody>
          <a:bodyPr wrap="square" rtlCol="0">
            <a:spAutoFit/>
          </a:bodyPr>
          <a:lstStyle/>
          <a:p>
            <a:r>
              <a:rPr lang="en-US" sz="2000" dirty="0" err="1"/>
              <a:t>jQuery</a:t>
            </a:r>
            <a:r>
              <a:rPr lang="en-US" sz="2000" dirty="0"/>
              <a:t> DOM Manipulation</a:t>
            </a:r>
          </a:p>
          <a:p>
            <a:r>
              <a:rPr lang="en-US" sz="2000" dirty="0" err="1"/>
              <a:t>jQuery</a:t>
            </a:r>
            <a:r>
              <a:rPr lang="en-US" sz="2000" dirty="0"/>
              <a:t> provides various methods to add, edit or delete DOM element(s) in the HTML page.</a:t>
            </a:r>
          </a:p>
          <a:p>
            <a:r>
              <a:rPr lang="en-US" sz="2000" dirty="0"/>
              <a:t>The following table lists some important methods to add/remove new DOM elements</a:t>
            </a:r>
            <a:r>
              <a:rPr lang="en-US" sz="2000" dirty="0" smtClean="0"/>
              <a:t>.</a:t>
            </a:r>
          </a:p>
          <a:p>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857042330"/>
              </p:ext>
            </p:extLst>
          </p:nvPr>
        </p:nvGraphicFramePr>
        <p:xfrm>
          <a:off x="323526" y="1889190"/>
          <a:ext cx="8568953" cy="3500751"/>
        </p:xfrm>
        <a:graphic>
          <a:graphicData uri="http://schemas.openxmlformats.org/drawingml/2006/table">
            <a:tbl>
              <a:tblPr/>
              <a:tblGrid>
                <a:gridCol w="1280275"/>
                <a:gridCol w="7288678"/>
              </a:tblGrid>
              <a:tr h="297589">
                <a:tc>
                  <a:txBody>
                    <a:bodyPr/>
                    <a:lstStyle/>
                    <a:p>
                      <a:pPr algn="l" fontAlgn="b"/>
                      <a:r>
                        <a:rPr lang="en-US" sz="1500" b="0">
                          <a:solidFill>
                            <a:srgbClr val="FFFFFF"/>
                          </a:solidFill>
                          <a:effectLst/>
                        </a:rPr>
                        <a:t>Method</a:t>
                      </a:r>
                    </a:p>
                  </a:txBody>
                  <a:tcPr marL="74397" marR="74397" marT="37199" marB="37199"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500" b="0">
                          <a:solidFill>
                            <a:srgbClr val="FFFFFF"/>
                          </a:solidFill>
                          <a:effectLst/>
                        </a:rPr>
                        <a:t>Description</a:t>
                      </a:r>
                    </a:p>
                  </a:txBody>
                  <a:tcPr marL="74397" marR="74397" marT="37199" marB="37199"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372716">
                <a:tc>
                  <a:txBody>
                    <a:bodyPr/>
                    <a:lstStyle/>
                    <a:p>
                      <a:pPr fontAlgn="t"/>
                      <a:r>
                        <a:rPr lang="en-US" sz="1500">
                          <a:solidFill>
                            <a:srgbClr val="414141"/>
                          </a:solidFill>
                          <a:effectLst/>
                        </a:rPr>
                        <a:t>append()</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Inserts content to the end of element(s) which is specified by a selector.</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72015">
                <a:tc>
                  <a:txBody>
                    <a:bodyPr/>
                    <a:lstStyle/>
                    <a:p>
                      <a:pPr fontAlgn="t"/>
                      <a:r>
                        <a:rPr lang="en-US" sz="1500">
                          <a:solidFill>
                            <a:srgbClr val="414141"/>
                          </a:solidFill>
                          <a:effectLst/>
                        </a:rPr>
                        <a:t>before()</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Inserts content (new or existing DOM elements) before an element(s) which is specified by a selector.</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548123">
                <a:tc>
                  <a:txBody>
                    <a:bodyPr/>
                    <a:lstStyle/>
                    <a:p>
                      <a:pPr fontAlgn="t"/>
                      <a:r>
                        <a:rPr lang="en-US" sz="1500">
                          <a:solidFill>
                            <a:srgbClr val="414141"/>
                          </a:solidFill>
                          <a:effectLst/>
                        </a:rPr>
                        <a:t>after()</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Inserts content (new or existing DOM elements) after an element(s) which is specified by a selector.</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20781">
                <a:tc>
                  <a:txBody>
                    <a:bodyPr/>
                    <a:lstStyle/>
                    <a:p>
                      <a:pPr fontAlgn="t"/>
                      <a:r>
                        <a:rPr lang="en-US" sz="1500">
                          <a:solidFill>
                            <a:srgbClr val="414141"/>
                          </a:solidFill>
                          <a:effectLst/>
                        </a:rPr>
                        <a:t>prepend()</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Insert content at the beginning of an element(s) specified by a selector.</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03297">
                <a:tc>
                  <a:txBody>
                    <a:bodyPr/>
                    <a:lstStyle/>
                    <a:p>
                      <a:pPr fontAlgn="t"/>
                      <a:r>
                        <a:rPr lang="en-US" sz="1500">
                          <a:solidFill>
                            <a:srgbClr val="414141"/>
                          </a:solidFill>
                          <a:effectLst/>
                        </a:rPr>
                        <a:t>remove()</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Removes element(s) from DOM which is specified by selector.</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60040">
                <a:tc>
                  <a:txBody>
                    <a:bodyPr/>
                    <a:lstStyle/>
                    <a:p>
                      <a:pPr fontAlgn="t"/>
                      <a:r>
                        <a:rPr lang="en-US" sz="1500">
                          <a:solidFill>
                            <a:srgbClr val="414141"/>
                          </a:solidFill>
                          <a:effectLst/>
                        </a:rPr>
                        <a:t>replaceAll()</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Replace target element(s) with specified element.</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520781">
                <a:tc>
                  <a:txBody>
                    <a:bodyPr/>
                    <a:lstStyle/>
                    <a:p>
                      <a:pPr fontAlgn="t"/>
                      <a:r>
                        <a:rPr lang="en-US" sz="1500">
                          <a:solidFill>
                            <a:srgbClr val="414141"/>
                          </a:solidFill>
                          <a:effectLst/>
                        </a:rPr>
                        <a:t>wrap()</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dirty="0">
                          <a:solidFill>
                            <a:srgbClr val="414141"/>
                          </a:solidFill>
                          <a:effectLst/>
                        </a:rPr>
                        <a:t>Wrap an HTML structure around each element which is specified by selector.</a:t>
                      </a:r>
                    </a:p>
                  </a:txBody>
                  <a:tcPr marL="74397" marR="74397" marT="37199" marB="3719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57928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1631216"/>
          </a:xfrm>
          <a:prstGeom prst="rect">
            <a:avLst/>
          </a:prstGeom>
          <a:noFill/>
        </p:spPr>
        <p:txBody>
          <a:bodyPr wrap="square" rtlCol="0">
            <a:spAutoFit/>
          </a:bodyPr>
          <a:lstStyle/>
          <a:p>
            <a:r>
              <a:rPr lang="en-US" sz="2000" dirty="0">
                <a:solidFill>
                  <a:srgbClr val="FFFF00"/>
                </a:solidFill>
              </a:rPr>
              <a:t>CSS Manipulation using </a:t>
            </a:r>
            <a:r>
              <a:rPr lang="en-US" sz="2000" dirty="0" err="1" smtClean="0">
                <a:solidFill>
                  <a:srgbClr val="FFFF00"/>
                </a:solidFill>
              </a:rPr>
              <a:t>jQuery</a:t>
            </a:r>
            <a:r>
              <a:rPr lang="en-US" sz="2000" dirty="0" smtClean="0">
                <a:solidFill>
                  <a:srgbClr val="FFFF00"/>
                </a:solidFill>
              </a:rPr>
              <a:t>:</a:t>
            </a:r>
            <a:endParaRPr lang="en-US" sz="2000" dirty="0">
              <a:solidFill>
                <a:srgbClr val="FFFF00"/>
              </a:solidFill>
            </a:endParaRPr>
          </a:p>
          <a:p>
            <a:r>
              <a:rPr lang="en-US" sz="2000" dirty="0" smtClean="0"/>
              <a:t>-The </a:t>
            </a:r>
            <a:r>
              <a:rPr lang="en-US" sz="2000" dirty="0" err="1"/>
              <a:t>jQuery</a:t>
            </a:r>
            <a:r>
              <a:rPr lang="en-US" sz="2000" dirty="0"/>
              <a:t> library includes various methods to manipulate style properties and CSS class of DOM element(s).</a:t>
            </a:r>
          </a:p>
          <a:p>
            <a:r>
              <a:rPr lang="en-US" sz="2000" dirty="0" smtClean="0"/>
              <a:t>-The </a:t>
            </a:r>
            <a:r>
              <a:rPr lang="en-US" sz="2000" dirty="0"/>
              <a:t>following table lists </a:t>
            </a:r>
            <a:r>
              <a:rPr lang="en-US" sz="2000" dirty="0" err="1"/>
              <a:t>jQuery</a:t>
            </a:r>
            <a:r>
              <a:rPr lang="en-US" sz="2000" dirty="0"/>
              <a:t> methods for styling and </a:t>
            </a:r>
            <a:r>
              <a:rPr lang="en-US" sz="2000" dirty="0" err="1"/>
              <a:t>css</a:t>
            </a:r>
            <a:r>
              <a:rPr lang="en-US" sz="2000" dirty="0"/>
              <a:t> manipulation</a:t>
            </a:r>
            <a:r>
              <a:rPr lang="en-US" sz="2000" dirty="0" smtClean="0"/>
              <a:t>.</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93718802"/>
              </p:ext>
            </p:extLst>
          </p:nvPr>
        </p:nvGraphicFramePr>
        <p:xfrm>
          <a:off x="180082" y="1699390"/>
          <a:ext cx="8640960" cy="4105873"/>
        </p:xfrm>
        <a:graphic>
          <a:graphicData uri="http://schemas.openxmlformats.org/drawingml/2006/table">
            <a:tbl>
              <a:tblPr/>
              <a:tblGrid>
                <a:gridCol w="1512168"/>
                <a:gridCol w="7128792"/>
              </a:tblGrid>
              <a:tr h="797896">
                <a:tc>
                  <a:txBody>
                    <a:bodyPr/>
                    <a:lstStyle/>
                    <a:p>
                      <a:pPr algn="l" fontAlgn="b"/>
                      <a:r>
                        <a:rPr lang="en-US" sz="1700" b="0" dirty="0" err="1">
                          <a:solidFill>
                            <a:srgbClr val="FFFFFF"/>
                          </a:solidFill>
                          <a:effectLst/>
                        </a:rPr>
                        <a:t>jQuery</a:t>
                      </a:r>
                      <a:r>
                        <a:rPr lang="en-US" sz="1700" b="0" dirty="0">
                          <a:solidFill>
                            <a:srgbClr val="FFFFFF"/>
                          </a:solidFill>
                          <a:effectLst/>
                        </a:rPr>
                        <a:t> Methods</a:t>
                      </a:r>
                    </a:p>
                  </a:txBody>
                  <a:tcPr marL="88406" marR="88406" marT="44203" marB="4420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700" b="0">
                          <a:solidFill>
                            <a:srgbClr val="FFFFFF"/>
                          </a:solidFill>
                          <a:effectLst/>
                        </a:rPr>
                        <a:t>Description</a:t>
                      </a:r>
                    </a:p>
                  </a:txBody>
                  <a:tcPr marL="88406" marR="88406" marT="44203" marB="4420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466329">
                <a:tc>
                  <a:txBody>
                    <a:bodyPr/>
                    <a:lstStyle/>
                    <a:p>
                      <a:pPr fontAlgn="t"/>
                      <a:r>
                        <a:rPr lang="en-US" sz="1700" dirty="0" err="1">
                          <a:solidFill>
                            <a:srgbClr val="414141"/>
                          </a:solidFill>
                          <a:effectLst/>
                        </a:rPr>
                        <a:t>css</a:t>
                      </a:r>
                      <a:r>
                        <a:rPr lang="en-US" sz="1700" dirty="0">
                          <a:solidFill>
                            <a:srgbClr val="414141"/>
                          </a:solidFill>
                          <a:effectLst/>
                        </a:rPr>
                        <a:t>()</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a:solidFill>
                            <a:srgbClr val="414141"/>
                          </a:solidFill>
                          <a:effectLst/>
                        </a:rPr>
                        <a:t>Get or set style properties to the specified element(s).</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68330">
                <a:tc>
                  <a:txBody>
                    <a:bodyPr/>
                    <a:lstStyle/>
                    <a:p>
                      <a:pPr fontAlgn="t"/>
                      <a:r>
                        <a:rPr lang="en-US" sz="1700" dirty="0" err="1">
                          <a:solidFill>
                            <a:srgbClr val="414141"/>
                          </a:solidFill>
                          <a:effectLst/>
                        </a:rPr>
                        <a:t>addClass</a:t>
                      </a:r>
                      <a:r>
                        <a:rPr lang="en-US" sz="1700" dirty="0">
                          <a:solidFill>
                            <a:srgbClr val="414141"/>
                          </a:solidFill>
                          <a:effectLst/>
                        </a:rPr>
                        <a:t>()</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700">
                          <a:solidFill>
                            <a:srgbClr val="414141"/>
                          </a:solidFill>
                          <a:effectLst/>
                        </a:rPr>
                        <a:t>Add one or more class to the specified element(s).</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797896">
                <a:tc>
                  <a:txBody>
                    <a:bodyPr/>
                    <a:lstStyle/>
                    <a:p>
                      <a:pPr fontAlgn="t"/>
                      <a:r>
                        <a:rPr lang="en-US" sz="1700">
                          <a:solidFill>
                            <a:srgbClr val="414141"/>
                          </a:solidFill>
                          <a:effectLst/>
                        </a:rPr>
                        <a:t>hasClass()</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dirty="0">
                          <a:solidFill>
                            <a:srgbClr val="414141"/>
                          </a:solidFill>
                          <a:effectLst/>
                        </a:rPr>
                        <a:t>Determine whether any of the specified elements are assigned the given CSS class.</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810607">
                <a:tc>
                  <a:txBody>
                    <a:bodyPr/>
                    <a:lstStyle/>
                    <a:p>
                      <a:pPr fontAlgn="t"/>
                      <a:r>
                        <a:rPr lang="en-US" sz="1700">
                          <a:solidFill>
                            <a:srgbClr val="414141"/>
                          </a:solidFill>
                          <a:effectLst/>
                        </a:rPr>
                        <a:t>removeClass()</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700">
                          <a:solidFill>
                            <a:srgbClr val="414141"/>
                          </a:solidFill>
                          <a:effectLst/>
                        </a:rPr>
                        <a:t>Remove a single class, multiple classes, or all classes from the specified element(s).</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664815">
                <a:tc>
                  <a:txBody>
                    <a:bodyPr/>
                    <a:lstStyle/>
                    <a:p>
                      <a:pPr fontAlgn="t"/>
                      <a:r>
                        <a:rPr lang="en-US" sz="1700">
                          <a:solidFill>
                            <a:srgbClr val="414141"/>
                          </a:solidFill>
                          <a:effectLst/>
                        </a:rPr>
                        <a:t>toggleClass()</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dirty="0">
                          <a:solidFill>
                            <a:srgbClr val="414141"/>
                          </a:solidFill>
                          <a:effectLst/>
                        </a:rPr>
                        <a:t>Toggles between adding/removing classes to the specified elements</a:t>
                      </a:r>
                    </a:p>
                  </a:txBody>
                  <a:tcPr marL="88406" marR="88406" marT="44203" marB="442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89175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617196"/>
          </a:xfrm>
          <a:prstGeom prst="rect">
            <a:avLst/>
          </a:prstGeom>
          <a:noFill/>
        </p:spPr>
        <p:txBody>
          <a:bodyPr wrap="square" rtlCol="0">
            <a:spAutoFit/>
          </a:bodyPr>
          <a:lstStyle/>
          <a:p>
            <a:r>
              <a:rPr lang="en-US" sz="2000" dirty="0">
                <a:solidFill>
                  <a:srgbClr val="FFFF00"/>
                </a:solidFill>
              </a:rPr>
              <a:t>CSS Manipulation using </a:t>
            </a:r>
            <a:r>
              <a:rPr lang="en-US" sz="2000" dirty="0" err="1" smtClean="0">
                <a:solidFill>
                  <a:srgbClr val="FFFF00"/>
                </a:solidFill>
              </a:rPr>
              <a:t>jQuery</a:t>
            </a:r>
            <a:r>
              <a:rPr lang="en-US" sz="2000" dirty="0" smtClean="0">
                <a:solidFill>
                  <a:srgbClr val="FFFF00"/>
                </a:solidFill>
              </a:rPr>
              <a:t>:</a:t>
            </a:r>
          </a:p>
          <a:p>
            <a:r>
              <a:rPr lang="en-US" sz="2000" dirty="0" err="1"/>
              <a:t>jQuery</a:t>
            </a:r>
            <a:r>
              <a:rPr lang="en-US" sz="2000" dirty="0"/>
              <a:t> </a:t>
            </a:r>
            <a:r>
              <a:rPr lang="en-US" sz="2000" dirty="0" err="1"/>
              <a:t>css</a:t>
            </a:r>
            <a:r>
              <a:rPr lang="en-US" sz="2000" dirty="0"/>
              <a:t>() Method</a:t>
            </a:r>
          </a:p>
          <a:p>
            <a:r>
              <a:rPr lang="en-US" sz="2000" dirty="0" smtClean="0"/>
              <a:t>-The </a:t>
            </a:r>
            <a:r>
              <a:rPr lang="en-US" sz="2000" dirty="0" err="1"/>
              <a:t>jQuery</a:t>
            </a:r>
            <a:r>
              <a:rPr lang="en-US" sz="2000" dirty="0"/>
              <a:t> </a:t>
            </a:r>
            <a:r>
              <a:rPr lang="en-US" sz="2000" dirty="0" err="1"/>
              <a:t>css</a:t>
            </a:r>
            <a:r>
              <a:rPr lang="en-US" sz="2000" dirty="0"/>
              <a:t>() method gets or sets style properties to the specified element(s</a:t>
            </a:r>
            <a:r>
              <a:rPr lang="en-US" sz="2000" dirty="0" smtClean="0"/>
              <a:t>).</a:t>
            </a:r>
            <a:endParaRPr lang="en-US" sz="2000" dirty="0">
              <a:solidFill>
                <a:srgbClr val="FFFF00"/>
              </a:solidFill>
            </a:endParaRPr>
          </a:p>
          <a:p>
            <a:r>
              <a:rPr lang="en-US" sz="2000" dirty="0"/>
              <a:t>Syntax:</a:t>
            </a:r>
          </a:p>
          <a:p>
            <a:pPr lvl="0"/>
            <a:r>
              <a:rPr lang="en-US" sz="2000" dirty="0">
                <a:solidFill>
                  <a:srgbClr val="FFFF00"/>
                </a:solidFill>
              </a:rPr>
              <a:t>	</a:t>
            </a:r>
            <a:r>
              <a:rPr lang="en-US" sz="2000" dirty="0">
                <a:solidFill>
                  <a:srgbClr val="FFFF00"/>
                </a:solidFill>
                <a:latin typeface="SFMono-Regular"/>
              </a:rPr>
              <a:t>$('selector expression').</a:t>
            </a:r>
            <a:r>
              <a:rPr lang="en-US" sz="2000" dirty="0" err="1">
                <a:solidFill>
                  <a:srgbClr val="FFFF00"/>
                </a:solidFill>
                <a:latin typeface="SFMono-Regular"/>
              </a:rPr>
              <a:t>css</a:t>
            </a:r>
            <a:r>
              <a:rPr lang="en-US" sz="2000" dirty="0">
                <a:solidFill>
                  <a:srgbClr val="FFFF00"/>
                </a:solidFill>
                <a:latin typeface="SFMono-Regular"/>
              </a:rPr>
              <a:t>('style property </a:t>
            </a:r>
            <a:r>
              <a:rPr lang="en-US" sz="2000" dirty="0" err="1">
                <a:solidFill>
                  <a:srgbClr val="FFFF00"/>
                </a:solidFill>
                <a:latin typeface="SFMono-Regular"/>
              </a:rPr>
              <a:t>name','value</a:t>
            </a:r>
            <a:r>
              <a:rPr lang="en-US" sz="2000" dirty="0">
                <a:solidFill>
                  <a:srgbClr val="FFFF00"/>
                </a:solidFill>
                <a:latin typeface="SFMono-Regular"/>
              </a:rPr>
              <a:t>'); </a:t>
            </a:r>
            <a:endParaRPr lang="en-US" sz="2000" dirty="0" smtClean="0">
              <a:solidFill>
                <a:srgbClr val="FFFF00"/>
              </a:solidFill>
              <a:latin typeface="SFMono-Regular"/>
            </a:endParaRPr>
          </a:p>
          <a:p>
            <a:pPr lvl="0"/>
            <a:r>
              <a:rPr lang="en-US" sz="2000" dirty="0">
                <a:solidFill>
                  <a:srgbClr val="FFFF00"/>
                </a:solidFill>
                <a:latin typeface="SFMono-Regular"/>
              </a:rPr>
              <a:t>	</a:t>
            </a:r>
            <a:r>
              <a:rPr lang="en-US" sz="2000" dirty="0" smtClean="0">
                <a:solidFill>
                  <a:srgbClr val="FFFF00"/>
                </a:solidFill>
                <a:latin typeface="SFMono-Regular"/>
              </a:rPr>
              <a:t>$(</a:t>
            </a:r>
            <a:r>
              <a:rPr lang="en-US" sz="2000" dirty="0">
                <a:solidFill>
                  <a:srgbClr val="FFFF00"/>
                </a:solidFill>
                <a:latin typeface="SFMono-Regular"/>
              </a:rPr>
              <a:t>'selector expression').</a:t>
            </a:r>
            <a:r>
              <a:rPr lang="en-US" sz="2000" dirty="0" err="1">
                <a:solidFill>
                  <a:srgbClr val="FFFF00"/>
                </a:solidFill>
                <a:latin typeface="SFMono-Regular"/>
              </a:rPr>
              <a:t>css</a:t>
            </a:r>
            <a:r>
              <a:rPr lang="en-US" sz="2000" dirty="0">
                <a:solidFill>
                  <a:srgbClr val="FFFF00"/>
                </a:solidFill>
                <a:latin typeface="SFMono-Regular"/>
              </a:rPr>
              <a:t>({ 'style property </a:t>
            </a:r>
            <a:r>
              <a:rPr lang="en-US" sz="2000" dirty="0" err="1">
                <a:solidFill>
                  <a:srgbClr val="FFFF00"/>
                </a:solidFill>
                <a:latin typeface="SFMono-Regular"/>
              </a:rPr>
              <a:t>name':'value</a:t>
            </a:r>
            <a:r>
              <a:rPr lang="en-US" sz="2000" dirty="0">
                <a:solidFill>
                  <a:srgbClr val="FFFF00"/>
                </a:solidFill>
                <a:latin typeface="SFMono-Regular"/>
              </a:rPr>
              <a:t>', });</a:t>
            </a:r>
            <a:r>
              <a:rPr lang="en-US" sz="800" dirty="0">
                <a:solidFill>
                  <a:srgbClr val="FFFF00"/>
                </a:solidFill>
              </a:rPr>
              <a:t> </a:t>
            </a:r>
            <a:endParaRPr lang="en-US" sz="800" dirty="0" smtClean="0">
              <a:solidFill>
                <a:srgbClr val="FFFF00"/>
              </a:solidFill>
            </a:endParaRPr>
          </a:p>
          <a:p>
            <a:pPr lvl="0"/>
            <a:r>
              <a:rPr lang="en-US" sz="2400" dirty="0"/>
              <a:t>Example: </a:t>
            </a:r>
            <a:r>
              <a:rPr lang="en-US" sz="2400" dirty="0" err="1"/>
              <a:t>jQuery</a:t>
            </a:r>
            <a:r>
              <a:rPr lang="en-US" sz="2400" dirty="0"/>
              <a:t> </a:t>
            </a:r>
            <a:r>
              <a:rPr lang="en-US" sz="2400" dirty="0" err="1"/>
              <a:t>css</a:t>
            </a:r>
            <a:r>
              <a:rPr lang="en-US" sz="2400" dirty="0"/>
              <a:t>() Method</a:t>
            </a:r>
            <a:endParaRPr lang="en-US" sz="2400" dirty="0">
              <a:solidFill>
                <a:srgbClr val="FFFF00"/>
              </a:solidFill>
              <a:latin typeface="Arial" panose="020B0604020202020204" pitchFamily="34" charset="0"/>
            </a:endParaRPr>
          </a:p>
          <a:p>
            <a:r>
              <a:rPr lang="en-US" sz="2000" dirty="0" smtClean="0">
                <a:solidFill>
                  <a:srgbClr val="FFFF00"/>
                </a:solidFill>
              </a:rPr>
              <a:t>	$('#</a:t>
            </a:r>
            <a:r>
              <a:rPr lang="en-US" sz="2000" dirty="0" err="1">
                <a:solidFill>
                  <a:srgbClr val="FFFF00"/>
                </a:solidFill>
              </a:rPr>
              <a:t>myDiv</a:t>
            </a:r>
            <a:r>
              <a:rPr lang="en-US" sz="2000" dirty="0">
                <a:solidFill>
                  <a:srgbClr val="FFFF00"/>
                </a:solidFill>
              </a:rPr>
              <a:t>').</a:t>
            </a:r>
            <a:r>
              <a:rPr lang="en-US" sz="2000" dirty="0" err="1">
                <a:solidFill>
                  <a:srgbClr val="FFFF00"/>
                </a:solidFill>
              </a:rPr>
              <a:t>css</a:t>
            </a:r>
            <a:r>
              <a:rPr lang="en-US" sz="2000" dirty="0">
                <a:solidFill>
                  <a:srgbClr val="FFFF00"/>
                </a:solidFill>
              </a:rPr>
              <a:t>('background-</a:t>
            </a:r>
            <a:r>
              <a:rPr lang="en-US" sz="2000" dirty="0" err="1">
                <a:solidFill>
                  <a:srgbClr val="FFFF00"/>
                </a:solidFill>
              </a:rPr>
              <a:t>color','yellow</a:t>
            </a:r>
            <a:r>
              <a:rPr lang="en-US" sz="2000" dirty="0">
                <a:solidFill>
                  <a:srgbClr val="FFFF00"/>
                </a:solidFill>
              </a:rPr>
              <a:t>');</a:t>
            </a:r>
          </a:p>
          <a:p>
            <a:r>
              <a:rPr lang="en-US" sz="2000" dirty="0" smtClean="0">
                <a:solidFill>
                  <a:srgbClr val="FFFF00"/>
                </a:solidFill>
              </a:rPr>
              <a:t>	$(</a:t>
            </a:r>
            <a:r>
              <a:rPr lang="en-US" sz="2000" dirty="0">
                <a:solidFill>
                  <a:srgbClr val="FFFF00"/>
                </a:solidFill>
              </a:rPr>
              <a:t>'p').</a:t>
            </a:r>
            <a:r>
              <a:rPr lang="en-US" sz="2000" dirty="0" err="1">
                <a:solidFill>
                  <a:srgbClr val="FFFF00"/>
                </a:solidFill>
              </a:rPr>
              <a:t>css</a:t>
            </a:r>
            <a:r>
              <a:rPr lang="en-US" sz="2000" dirty="0">
                <a:solidFill>
                  <a:srgbClr val="FFFF00"/>
                </a:solidFill>
              </a:rPr>
              <a:t>({'background-color': 'red','width':'400px'});</a:t>
            </a:r>
          </a:p>
          <a:p>
            <a:r>
              <a:rPr lang="en-US" sz="2000" dirty="0" smtClean="0">
                <a:solidFill>
                  <a:srgbClr val="FFFF00"/>
                </a:solidFill>
              </a:rPr>
              <a:t>	$('#</a:t>
            </a:r>
            <a:r>
              <a:rPr lang="en-US" sz="2000" dirty="0" err="1">
                <a:solidFill>
                  <a:srgbClr val="FFFF00"/>
                </a:solidFill>
              </a:rPr>
              <a:t>myDiv</a:t>
            </a:r>
            <a:r>
              <a:rPr lang="en-US" sz="2000" dirty="0">
                <a:solidFill>
                  <a:srgbClr val="FFFF00"/>
                </a:solidFill>
              </a:rPr>
              <a:t>').</a:t>
            </a:r>
            <a:r>
              <a:rPr lang="en-US" sz="2000" dirty="0" err="1">
                <a:solidFill>
                  <a:srgbClr val="FFFF00"/>
                </a:solidFill>
              </a:rPr>
              <a:t>css</a:t>
            </a:r>
            <a:r>
              <a:rPr lang="en-US" sz="2000" dirty="0">
                <a:solidFill>
                  <a:srgbClr val="FFFF00"/>
                </a:solidFill>
              </a:rPr>
              <a:t>('background-color'); </a:t>
            </a:r>
            <a:endParaRPr lang="en-US" sz="2000" dirty="0" smtClean="0">
              <a:solidFill>
                <a:srgbClr val="FFFF00"/>
              </a:solidFill>
            </a:endParaRPr>
          </a:p>
          <a:p>
            <a:r>
              <a:rPr lang="en-US" sz="2000" dirty="0" smtClean="0">
                <a:solidFill>
                  <a:srgbClr val="FFFF00"/>
                </a:solidFill>
              </a:rPr>
              <a:t>// </a:t>
            </a:r>
            <a:r>
              <a:rPr lang="en-US" sz="2000" dirty="0">
                <a:solidFill>
                  <a:srgbClr val="FFFF00"/>
                </a:solidFill>
              </a:rPr>
              <a:t>returns </a:t>
            </a:r>
            <a:r>
              <a:rPr lang="en-US" sz="2000" dirty="0" err="1">
                <a:solidFill>
                  <a:srgbClr val="FFFF00"/>
                </a:solidFill>
              </a:rPr>
              <a:t>rgb</a:t>
            </a:r>
            <a:r>
              <a:rPr lang="en-US" sz="2000" dirty="0">
                <a:solidFill>
                  <a:srgbClr val="FFFF00"/>
                </a:solidFill>
              </a:rPr>
              <a:t>(255,255,0) for yellow color</a:t>
            </a:r>
          </a:p>
          <a:p>
            <a:r>
              <a:rPr lang="en-US" sz="2000" dirty="0" smtClean="0">
                <a:solidFill>
                  <a:srgbClr val="FFFF00"/>
                </a:solidFill>
              </a:rPr>
              <a:t>&lt;</a:t>
            </a:r>
            <a:r>
              <a:rPr lang="en-US" sz="2000" dirty="0">
                <a:solidFill>
                  <a:srgbClr val="FFFF00"/>
                </a:solidFill>
              </a:rPr>
              <a:t>div id="</a:t>
            </a:r>
            <a:r>
              <a:rPr lang="en-US" sz="2000" dirty="0" err="1">
                <a:solidFill>
                  <a:srgbClr val="FFFF00"/>
                </a:solidFill>
              </a:rPr>
              <a:t>myDiv</a:t>
            </a:r>
            <a:r>
              <a:rPr lang="en-US" sz="2000" dirty="0">
                <a:solidFill>
                  <a:srgbClr val="FFFF00"/>
                </a:solidFill>
              </a:rPr>
              <a:t>"&gt;</a:t>
            </a:r>
          </a:p>
          <a:p>
            <a:r>
              <a:rPr lang="en-US" sz="2000" dirty="0">
                <a:solidFill>
                  <a:srgbClr val="FFFF00"/>
                </a:solidFill>
              </a:rPr>
              <a:t>    </a:t>
            </a:r>
            <a:r>
              <a:rPr lang="en-US" sz="2000" dirty="0" smtClean="0">
                <a:solidFill>
                  <a:srgbClr val="FFFF00"/>
                </a:solidFill>
              </a:rPr>
              <a:t>	&lt;</a:t>
            </a:r>
            <a:r>
              <a:rPr lang="en-US" sz="2000" dirty="0">
                <a:solidFill>
                  <a:srgbClr val="FFFF00"/>
                </a:solidFill>
              </a:rPr>
              <a:t>p&gt;This is first paragraph.&lt;/p&gt;</a:t>
            </a:r>
          </a:p>
          <a:p>
            <a:r>
              <a:rPr lang="en-US" sz="2000" dirty="0">
                <a:solidFill>
                  <a:srgbClr val="FFFF00"/>
                </a:solidFill>
              </a:rPr>
              <a:t>&lt;/div&gt;</a:t>
            </a:r>
          </a:p>
          <a:p>
            <a:r>
              <a:rPr lang="en-US" sz="2000" dirty="0">
                <a:solidFill>
                  <a:srgbClr val="FFFF00"/>
                </a:solidFill>
              </a:rPr>
              <a:t>&lt;div&gt;</a:t>
            </a:r>
          </a:p>
          <a:p>
            <a:r>
              <a:rPr lang="en-US" sz="2000" dirty="0" smtClean="0">
                <a:solidFill>
                  <a:srgbClr val="FFFF00"/>
                </a:solidFill>
              </a:rPr>
              <a:t>	&lt;</a:t>
            </a:r>
            <a:r>
              <a:rPr lang="en-US" sz="2000" dirty="0">
                <a:solidFill>
                  <a:srgbClr val="FFFF00"/>
                </a:solidFill>
              </a:rPr>
              <a:t>p&gt;This is second paragraph.&lt;/p&gt;</a:t>
            </a:r>
          </a:p>
          <a:p>
            <a:r>
              <a:rPr lang="en-US" sz="2000" dirty="0">
                <a:solidFill>
                  <a:srgbClr val="FFFF00"/>
                </a:solidFill>
              </a:rPr>
              <a:t>&lt;/div&gt;</a:t>
            </a:r>
          </a:p>
          <a:p>
            <a:r>
              <a:rPr lang="en-US" sz="2000" dirty="0">
                <a:solidFill>
                  <a:srgbClr val="FFFF00"/>
                </a:solidFill>
              </a:rPr>
              <a:t>&lt;div &gt;</a:t>
            </a:r>
          </a:p>
          <a:p>
            <a:r>
              <a:rPr lang="en-US" sz="2000" dirty="0">
                <a:solidFill>
                  <a:srgbClr val="FFFF00"/>
                </a:solidFill>
              </a:rPr>
              <a:t>    </a:t>
            </a:r>
            <a:r>
              <a:rPr lang="en-US" sz="2000" dirty="0" smtClean="0">
                <a:solidFill>
                  <a:srgbClr val="FFFF00"/>
                </a:solidFill>
              </a:rPr>
              <a:t>	&lt;</a:t>
            </a:r>
            <a:r>
              <a:rPr lang="en-US" sz="2000" dirty="0">
                <a:solidFill>
                  <a:srgbClr val="FFFF00"/>
                </a:solidFill>
              </a:rPr>
              <a:t>p&gt;This is third paragraph.&lt;/p&gt;</a:t>
            </a:r>
          </a:p>
          <a:p>
            <a:r>
              <a:rPr lang="en-US" sz="2000" dirty="0">
                <a:solidFill>
                  <a:srgbClr val="FFFF00"/>
                </a:solidFill>
              </a:rPr>
              <a:t>&lt;/div</a:t>
            </a:r>
            <a:r>
              <a:rPr lang="en-US" sz="2000" dirty="0" smtClean="0">
                <a:solidFill>
                  <a:srgbClr val="FFFF00"/>
                </a:solidFill>
              </a:rPr>
              <a:t>&gt;</a:t>
            </a:r>
            <a:endParaRPr lang="en-US" sz="2000" dirty="0">
              <a:solidFill>
                <a:srgbClr val="FFFF00"/>
              </a:solidFill>
            </a:endParaRPr>
          </a:p>
        </p:txBody>
      </p:sp>
    </p:spTree>
    <p:extLst>
      <p:ext uri="{BB962C8B-B14F-4D97-AF65-F5344CB8AC3E}">
        <p14:creationId xmlns:p14="http://schemas.microsoft.com/office/powerpoint/2010/main" val="3614776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617196"/>
          </a:xfrm>
          <a:prstGeom prst="rect">
            <a:avLst/>
          </a:prstGeom>
          <a:noFill/>
        </p:spPr>
        <p:txBody>
          <a:bodyPr wrap="square" rtlCol="0">
            <a:spAutoFit/>
          </a:bodyPr>
          <a:lstStyle/>
          <a:p>
            <a:r>
              <a:rPr lang="en-US" sz="2000" dirty="0">
                <a:solidFill>
                  <a:srgbClr val="FFFF00"/>
                </a:solidFill>
              </a:rPr>
              <a:t>CSS Manipulation using </a:t>
            </a:r>
            <a:r>
              <a:rPr lang="en-US" sz="2000" dirty="0" err="1" smtClean="0">
                <a:solidFill>
                  <a:srgbClr val="FFFF00"/>
                </a:solidFill>
              </a:rPr>
              <a:t>jQuery</a:t>
            </a:r>
            <a:r>
              <a:rPr lang="en-US" sz="2000" dirty="0" smtClean="0">
                <a:solidFill>
                  <a:srgbClr val="FFFF00"/>
                </a:solidFill>
              </a:rPr>
              <a:t>:</a:t>
            </a:r>
          </a:p>
          <a:p>
            <a:r>
              <a:rPr lang="en-US" sz="2000" dirty="0" err="1"/>
              <a:t>jQuery</a:t>
            </a:r>
            <a:r>
              <a:rPr lang="en-US" sz="2000" dirty="0"/>
              <a:t> </a:t>
            </a:r>
            <a:r>
              <a:rPr lang="en-US" sz="2000" dirty="0" err="1"/>
              <a:t>css</a:t>
            </a:r>
            <a:r>
              <a:rPr lang="en-US" sz="2000" dirty="0"/>
              <a:t>() Method</a:t>
            </a:r>
          </a:p>
          <a:p>
            <a:r>
              <a:rPr lang="en-US" sz="2000" dirty="0" smtClean="0"/>
              <a:t>-The </a:t>
            </a:r>
            <a:r>
              <a:rPr lang="en-US" sz="2000" dirty="0" err="1"/>
              <a:t>jQuery</a:t>
            </a:r>
            <a:r>
              <a:rPr lang="en-US" sz="2000" dirty="0"/>
              <a:t> </a:t>
            </a:r>
            <a:r>
              <a:rPr lang="en-US" sz="2000" dirty="0" err="1"/>
              <a:t>css</a:t>
            </a:r>
            <a:r>
              <a:rPr lang="en-US" sz="2000" dirty="0"/>
              <a:t>() method gets or sets style properties to the specified element(s</a:t>
            </a:r>
            <a:r>
              <a:rPr lang="en-US" sz="2000" dirty="0" smtClean="0"/>
              <a:t>).</a:t>
            </a:r>
            <a:endParaRPr lang="en-US" sz="2000" dirty="0">
              <a:solidFill>
                <a:srgbClr val="FFFF00"/>
              </a:solidFill>
            </a:endParaRPr>
          </a:p>
          <a:p>
            <a:r>
              <a:rPr lang="en-US" sz="2000" dirty="0"/>
              <a:t>Syntax:</a:t>
            </a:r>
          </a:p>
          <a:p>
            <a:pPr lvl="0"/>
            <a:r>
              <a:rPr lang="en-US" sz="2000" dirty="0">
                <a:solidFill>
                  <a:srgbClr val="FFFF00"/>
                </a:solidFill>
              </a:rPr>
              <a:t>	</a:t>
            </a:r>
            <a:r>
              <a:rPr lang="en-US" sz="2000" dirty="0">
                <a:solidFill>
                  <a:srgbClr val="FFFF00"/>
                </a:solidFill>
                <a:latin typeface="SFMono-Regular"/>
              </a:rPr>
              <a:t>$('selector expression').</a:t>
            </a:r>
            <a:r>
              <a:rPr lang="en-US" sz="2000" dirty="0" err="1">
                <a:solidFill>
                  <a:srgbClr val="FFFF00"/>
                </a:solidFill>
                <a:latin typeface="SFMono-Regular"/>
              </a:rPr>
              <a:t>css</a:t>
            </a:r>
            <a:r>
              <a:rPr lang="en-US" sz="2000" dirty="0">
                <a:solidFill>
                  <a:srgbClr val="FFFF00"/>
                </a:solidFill>
                <a:latin typeface="SFMono-Regular"/>
              </a:rPr>
              <a:t>('style property </a:t>
            </a:r>
            <a:r>
              <a:rPr lang="en-US" sz="2000" dirty="0" err="1">
                <a:solidFill>
                  <a:srgbClr val="FFFF00"/>
                </a:solidFill>
                <a:latin typeface="SFMono-Regular"/>
              </a:rPr>
              <a:t>name','value</a:t>
            </a:r>
            <a:r>
              <a:rPr lang="en-US" sz="2000" dirty="0">
                <a:solidFill>
                  <a:srgbClr val="FFFF00"/>
                </a:solidFill>
                <a:latin typeface="SFMono-Regular"/>
              </a:rPr>
              <a:t>'); </a:t>
            </a:r>
            <a:endParaRPr lang="en-US" sz="2000" dirty="0" smtClean="0">
              <a:solidFill>
                <a:srgbClr val="FFFF00"/>
              </a:solidFill>
              <a:latin typeface="SFMono-Regular"/>
            </a:endParaRPr>
          </a:p>
          <a:p>
            <a:pPr lvl="0"/>
            <a:r>
              <a:rPr lang="en-US" sz="2000" dirty="0">
                <a:solidFill>
                  <a:srgbClr val="FFFF00"/>
                </a:solidFill>
                <a:latin typeface="SFMono-Regular"/>
              </a:rPr>
              <a:t>	</a:t>
            </a:r>
            <a:r>
              <a:rPr lang="en-US" sz="2000" dirty="0" smtClean="0">
                <a:solidFill>
                  <a:srgbClr val="FFFF00"/>
                </a:solidFill>
                <a:latin typeface="SFMono-Regular"/>
              </a:rPr>
              <a:t>$(</a:t>
            </a:r>
            <a:r>
              <a:rPr lang="en-US" sz="2000" dirty="0">
                <a:solidFill>
                  <a:srgbClr val="FFFF00"/>
                </a:solidFill>
                <a:latin typeface="SFMono-Regular"/>
              </a:rPr>
              <a:t>'selector expression').</a:t>
            </a:r>
            <a:r>
              <a:rPr lang="en-US" sz="2000" dirty="0" err="1">
                <a:solidFill>
                  <a:srgbClr val="FFFF00"/>
                </a:solidFill>
                <a:latin typeface="SFMono-Regular"/>
              </a:rPr>
              <a:t>css</a:t>
            </a:r>
            <a:r>
              <a:rPr lang="en-US" sz="2000" dirty="0">
                <a:solidFill>
                  <a:srgbClr val="FFFF00"/>
                </a:solidFill>
                <a:latin typeface="SFMono-Regular"/>
              </a:rPr>
              <a:t>({ 'style property </a:t>
            </a:r>
            <a:r>
              <a:rPr lang="en-US" sz="2000" dirty="0" err="1">
                <a:solidFill>
                  <a:srgbClr val="FFFF00"/>
                </a:solidFill>
                <a:latin typeface="SFMono-Regular"/>
              </a:rPr>
              <a:t>name':'value</a:t>
            </a:r>
            <a:r>
              <a:rPr lang="en-US" sz="2000" dirty="0">
                <a:solidFill>
                  <a:srgbClr val="FFFF00"/>
                </a:solidFill>
                <a:latin typeface="SFMono-Regular"/>
              </a:rPr>
              <a:t>', });</a:t>
            </a:r>
            <a:r>
              <a:rPr lang="en-US" sz="800" dirty="0">
                <a:solidFill>
                  <a:srgbClr val="FFFF00"/>
                </a:solidFill>
              </a:rPr>
              <a:t> </a:t>
            </a:r>
            <a:endParaRPr lang="en-US" sz="800" dirty="0" smtClean="0">
              <a:solidFill>
                <a:srgbClr val="FFFF00"/>
              </a:solidFill>
            </a:endParaRPr>
          </a:p>
          <a:p>
            <a:pPr lvl="0"/>
            <a:r>
              <a:rPr lang="en-US" sz="2400" dirty="0"/>
              <a:t>Example: </a:t>
            </a:r>
            <a:r>
              <a:rPr lang="en-US" sz="2400" dirty="0" err="1"/>
              <a:t>jQuery</a:t>
            </a:r>
            <a:r>
              <a:rPr lang="en-US" sz="2400" dirty="0"/>
              <a:t> </a:t>
            </a:r>
            <a:r>
              <a:rPr lang="en-US" sz="2400" dirty="0" err="1"/>
              <a:t>css</a:t>
            </a:r>
            <a:r>
              <a:rPr lang="en-US" sz="2400" dirty="0"/>
              <a:t>() Method</a:t>
            </a:r>
            <a:endParaRPr lang="en-US" sz="2400" dirty="0">
              <a:solidFill>
                <a:srgbClr val="FFFF00"/>
              </a:solidFill>
              <a:latin typeface="Arial" panose="020B0604020202020204" pitchFamily="34" charset="0"/>
            </a:endParaRPr>
          </a:p>
          <a:p>
            <a:r>
              <a:rPr lang="en-US" sz="2000" dirty="0" smtClean="0">
                <a:solidFill>
                  <a:srgbClr val="FFFF00"/>
                </a:solidFill>
              </a:rPr>
              <a:t>	$('#</a:t>
            </a:r>
            <a:r>
              <a:rPr lang="en-US" sz="2000" dirty="0" err="1">
                <a:solidFill>
                  <a:srgbClr val="FFFF00"/>
                </a:solidFill>
              </a:rPr>
              <a:t>myDiv</a:t>
            </a:r>
            <a:r>
              <a:rPr lang="en-US" sz="2000" dirty="0">
                <a:solidFill>
                  <a:srgbClr val="FFFF00"/>
                </a:solidFill>
              </a:rPr>
              <a:t>').</a:t>
            </a:r>
            <a:r>
              <a:rPr lang="en-US" sz="2000" dirty="0" err="1">
                <a:solidFill>
                  <a:srgbClr val="FFFF00"/>
                </a:solidFill>
              </a:rPr>
              <a:t>css</a:t>
            </a:r>
            <a:r>
              <a:rPr lang="en-US" sz="2000" dirty="0">
                <a:solidFill>
                  <a:srgbClr val="FFFF00"/>
                </a:solidFill>
              </a:rPr>
              <a:t>('background-</a:t>
            </a:r>
            <a:r>
              <a:rPr lang="en-US" sz="2000" dirty="0" err="1">
                <a:solidFill>
                  <a:srgbClr val="FFFF00"/>
                </a:solidFill>
              </a:rPr>
              <a:t>color','yellow</a:t>
            </a:r>
            <a:r>
              <a:rPr lang="en-US" sz="2000" dirty="0">
                <a:solidFill>
                  <a:srgbClr val="FFFF00"/>
                </a:solidFill>
              </a:rPr>
              <a:t>');</a:t>
            </a:r>
          </a:p>
          <a:p>
            <a:r>
              <a:rPr lang="en-US" sz="2000" dirty="0" smtClean="0">
                <a:solidFill>
                  <a:srgbClr val="FFFF00"/>
                </a:solidFill>
              </a:rPr>
              <a:t>	$(</a:t>
            </a:r>
            <a:r>
              <a:rPr lang="en-US" sz="2000" dirty="0">
                <a:solidFill>
                  <a:srgbClr val="FFFF00"/>
                </a:solidFill>
              </a:rPr>
              <a:t>'p').</a:t>
            </a:r>
            <a:r>
              <a:rPr lang="en-US" sz="2000" dirty="0" err="1">
                <a:solidFill>
                  <a:srgbClr val="FFFF00"/>
                </a:solidFill>
              </a:rPr>
              <a:t>css</a:t>
            </a:r>
            <a:r>
              <a:rPr lang="en-US" sz="2000" dirty="0">
                <a:solidFill>
                  <a:srgbClr val="FFFF00"/>
                </a:solidFill>
              </a:rPr>
              <a:t>({'background-color': 'red','width':'400px'});</a:t>
            </a:r>
          </a:p>
          <a:p>
            <a:r>
              <a:rPr lang="en-US" sz="2000" dirty="0" smtClean="0">
                <a:solidFill>
                  <a:srgbClr val="FFFF00"/>
                </a:solidFill>
              </a:rPr>
              <a:t>	$('#</a:t>
            </a:r>
            <a:r>
              <a:rPr lang="en-US" sz="2000" dirty="0" err="1">
                <a:solidFill>
                  <a:srgbClr val="FFFF00"/>
                </a:solidFill>
              </a:rPr>
              <a:t>myDiv</a:t>
            </a:r>
            <a:r>
              <a:rPr lang="en-US" sz="2000" dirty="0">
                <a:solidFill>
                  <a:srgbClr val="FFFF00"/>
                </a:solidFill>
              </a:rPr>
              <a:t>').</a:t>
            </a:r>
            <a:r>
              <a:rPr lang="en-US" sz="2000" dirty="0" err="1">
                <a:solidFill>
                  <a:srgbClr val="FFFF00"/>
                </a:solidFill>
              </a:rPr>
              <a:t>css</a:t>
            </a:r>
            <a:r>
              <a:rPr lang="en-US" sz="2000" dirty="0">
                <a:solidFill>
                  <a:srgbClr val="FFFF00"/>
                </a:solidFill>
              </a:rPr>
              <a:t>('background-color'); </a:t>
            </a:r>
            <a:endParaRPr lang="en-US" sz="2000" dirty="0" smtClean="0">
              <a:solidFill>
                <a:srgbClr val="FFFF00"/>
              </a:solidFill>
            </a:endParaRPr>
          </a:p>
          <a:p>
            <a:r>
              <a:rPr lang="en-US" sz="2000" dirty="0" smtClean="0">
                <a:solidFill>
                  <a:srgbClr val="FFFF00"/>
                </a:solidFill>
              </a:rPr>
              <a:t>// </a:t>
            </a:r>
            <a:r>
              <a:rPr lang="en-US" sz="2000" dirty="0">
                <a:solidFill>
                  <a:srgbClr val="FFFF00"/>
                </a:solidFill>
              </a:rPr>
              <a:t>returns </a:t>
            </a:r>
            <a:r>
              <a:rPr lang="en-US" sz="2000" dirty="0" err="1">
                <a:solidFill>
                  <a:srgbClr val="FFFF00"/>
                </a:solidFill>
              </a:rPr>
              <a:t>rgb</a:t>
            </a:r>
            <a:r>
              <a:rPr lang="en-US" sz="2000" dirty="0">
                <a:solidFill>
                  <a:srgbClr val="FFFF00"/>
                </a:solidFill>
              </a:rPr>
              <a:t>(255,255,0) for yellow color</a:t>
            </a:r>
          </a:p>
          <a:p>
            <a:r>
              <a:rPr lang="en-US" sz="2000" dirty="0" smtClean="0">
                <a:solidFill>
                  <a:srgbClr val="FFFF00"/>
                </a:solidFill>
              </a:rPr>
              <a:t>&lt;</a:t>
            </a:r>
            <a:r>
              <a:rPr lang="en-US" sz="2000" dirty="0">
                <a:solidFill>
                  <a:srgbClr val="FFFF00"/>
                </a:solidFill>
              </a:rPr>
              <a:t>div id="</a:t>
            </a:r>
            <a:r>
              <a:rPr lang="en-US" sz="2000" dirty="0" err="1">
                <a:solidFill>
                  <a:srgbClr val="FFFF00"/>
                </a:solidFill>
              </a:rPr>
              <a:t>myDiv</a:t>
            </a:r>
            <a:r>
              <a:rPr lang="en-US" sz="2000" dirty="0">
                <a:solidFill>
                  <a:srgbClr val="FFFF00"/>
                </a:solidFill>
              </a:rPr>
              <a:t>"&gt;</a:t>
            </a:r>
          </a:p>
          <a:p>
            <a:r>
              <a:rPr lang="en-US" sz="2000" dirty="0">
                <a:solidFill>
                  <a:srgbClr val="FFFF00"/>
                </a:solidFill>
              </a:rPr>
              <a:t>    </a:t>
            </a:r>
            <a:r>
              <a:rPr lang="en-US" sz="2000" dirty="0" smtClean="0">
                <a:solidFill>
                  <a:srgbClr val="FFFF00"/>
                </a:solidFill>
              </a:rPr>
              <a:t>	&lt;</a:t>
            </a:r>
            <a:r>
              <a:rPr lang="en-US" sz="2000" dirty="0">
                <a:solidFill>
                  <a:srgbClr val="FFFF00"/>
                </a:solidFill>
              </a:rPr>
              <a:t>p&gt;This is first paragraph.&lt;/p&gt;</a:t>
            </a:r>
          </a:p>
          <a:p>
            <a:r>
              <a:rPr lang="en-US" sz="2000" dirty="0">
                <a:solidFill>
                  <a:srgbClr val="FFFF00"/>
                </a:solidFill>
              </a:rPr>
              <a:t>&lt;/div&gt;</a:t>
            </a:r>
          </a:p>
          <a:p>
            <a:r>
              <a:rPr lang="en-US" sz="2000" dirty="0">
                <a:solidFill>
                  <a:srgbClr val="FFFF00"/>
                </a:solidFill>
              </a:rPr>
              <a:t>&lt;div&gt;</a:t>
            </a:r>
          </a:p>
          <a:p>
            <a:r>
              <a:rPr lang="en-US" sz="2000" dirty="0" smtClean="0">
                <a:solidFill>
                  <a:srgbClr val="FFFF00"/>
                </a:solidFill>
              </a:rPr>
              <a:t>	&lt;</a:t>
            </a:r>
            <a:r>
              <a:rPr lang="en-US" sz="2000" dirty="0">
                <a:solidFill>
                  <a:srgbClr val="FFFF00"/>
                </a:solidFill>
              </a:rPr>
              <a:t>p&gt;This is second paragraph.&lt;/p&gt;</a:t>
            </a:r>
          </a:p>
          <a:p>
            <a:r>
              <a:rPr lang="en-US" sz="2000" dirty="0">
                <a:solidFill>
                  <a:srgbClr val="FFFF00"/>
                </a:solidFill>
              </a:rPr>
              <a:t>&lt;/div&gt;</a:t>
            </a:r>
          </a:p>
          <a:p>
            <a:r>
              <a:rPr lang="en-US" sz="2000" dirty="0">
                <a:solidFill>
                  <a:srgbClr val="FFFF00"/>
                </a:solidFill>
              </a:rPr>
              <a:t>&lt;div &gt;</a:t>
            </a:r>
          </a:p>
          <a:p>
            <a:r>
              <a:rPr lang="en-US" sz="2000" dirty="0">
                <a:solidFill>
                  <a:srgbClr val="FFFF00"/>
                </a:solidFill>
              </a:rPr>
              <a:t>    </a:t>
            </a:r>
            <a:r>
              <a:rPr lang="en-US" sz="2000" dirty="0" smtClean="0">
                <a:solidFill>
                  <a:srgbClr val="FFFF00"/>
                </a:solidFill>
              </a:rPr>
              <a:t>	&lt;</a:t>
            </a:r>
            <a:r>
              <a:rPr lang="en-US" sz="2000" dirty="0">
                <a:solidFill>
                  <a:srgbClr val="FFFF00"/>
                </a:solidFill>
              </a:rPr>
              <a:t>p&gt;This is third paragraph.&lt;/p&gt;</a:t>
            </a:r>
          </a:p>
          <a:p>
            <a:r>
              <a:rPr lang="en-US" sz="2000" dirty="0">
                <a:solidFill>
                  <a:srgbClr val="FFFF00"/>
                </a:solidFill>
              </a:rPr>
              <a:t>&lt;/div</a:t>
            </a:r>
            <a:r>
              <a:rPr lang="en-US" sz="2000" dirty="0" smtClean="0">
                <a:solidFill>
                  <a:srgbClr val="FFFF00"/>
                </a:solidFill>
              </a:rPr>
              <a:t>&gt;</a:t>
            </a:r>
            <a:endParaRPr lang="en-US" sz="2000" dirty="0">
              <a:solidFill>
                <a:srgbClr val="FFFF00"/>
              </a:solidFill>
            </a:endParaRPr>
          </a:p>
        </p:txBody>
      </p:sp>
    </p:spTree>
    <p:extLst>
      <p:ext uri="{BB962C8B-B14F-4D97-AF65-F5344CB8AC3E}">
        <p14:creationId xmlns:p14="http://schemas.microsoft.com/office/powerpoint/2010/main" val="3093186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494085"/>
          </a:xfrm>
          <a:prstGeom prst="rect">
            <a:avLst/>
          </a:prstGeom>
          <a:noFill/>
        </p:spPr>
        <p:txBody>
          <a:bodyPr wrap="square" rtlCol="0">
            <a:spAutoFit/>
          </a:bodyPr>
          <a:lstStyle/>
          <a:p>
            <a:r>
              <a:rPr lang="en-US" sz="2000" dirty="0" smtClean="0">
                <a:solidFill>
                  <a:srgbClr val="FFFF00"/>
                </a:solidFill>
              </a:rPr>
              <a:t>Output:</a:t>
            </a:r>
          </a:p>
          <a:p>
            <a:endParaRPr lang="en-US" sz="2000" dirty="0"/>
          </a:p>
          <a:p>
            <a:r>
              <a:rPr lang="en-US" sz="2000" dirty="0">
                <a:solidFill>
                  <a:srgbClr val="FFFF00"/>
                </a:solidFill>
              </a:rPr>
              <a:t>This is first paragraph. </a:t>
            </a:r>
            <a:endParaRPr lang="en-US" sz="2000" dirty="0" smtClean="0">
              <a:solidFill>
                <a:srgbClr val="FFFF00"/>
              </a:solidFill>
            </a:endParaRPr>
          </a:p>
          <a:p>
            <a:r>
              <a:rPr lang="en-US" sz="2000" dirty="0" smtClean="0"/>
              <a:t>This </a:t>
            </a:r>
            <a:r>
              <a:rPr lang="en-US" sz="2000" dirty="0"/>
              <a:t>is second paragraph.</a:t>
            </a:r>
          </a:p>
          <a:p>
            <a:r>
              <a:rPr lang="en-US" sz="2000" dirty="0"/>
              <a:t>This is third paragraph</a:t>
            </a:r>
            <a:r>
              <a:rPr lang="en-US" sz="2000" dirty="0" smtClean="0"/>
              <a:t>.</a:t>
            </a:r>
          </a:p>
          <a:p>
            <a:endParaRPr lang="en-US" sz="2000" dirty="0"/>
          </a:p>
          <a:p>
            <a:r>
              <a:rPr lang="en-US" sz="2000" dirty="0" err="1">
                <a:solidFill>
                  <a:srgbClr val="FFFF00"/>
                </a:solidFill>
              </a:rPr>
              <a:t>jQuery</a:t>
            </a:r>
            <a:r>
              <a:rPr lang="en-US" sz="2000" dirty="0">
                <a:solidFill>
                  <a:srgbClr val="FFFF00"/>
                </a:solidFill>
              </a:rPr>
              <a:t> </a:t>
            </a:r>
            <a:r>
              <a:rPr lang="en-US" sz="2000" dirty="0" err="1">
                <a:solidFill>
                  <a:srgbClr val="FFFF00"/>
                </a:solidFill>
              </a:rPr>
              <a:t>addClass</a:t>
            </a:r>
            <a:r>
              <a:rPr lang="en-US" sz="2000" dirty="0">
                <a:solidFill>
                  <a:srgbClr val="FFFF00"/>
                </a:solidFill>
              </a:rPr>
              <a:t>() </a:t>
            </a:r>
            <a:r>
              <a:rPr lang="en-US" sz="2000" dirty="0" smtClean="0">
                <a:solidFill>
                  <a:srgbClr val="FFFF00"/>
                </a:solidFill>
              </a:rPr>
              <a:t>method:</a:t>
            </a:r>
            <a:endParaRPr lang="en-US" sz="2000" dirty="0">
              <a:solidFill>
                <a:srgbClr val="FFFF00"/>
              </a:solidFill>
            </a:endParaRPr>
          </a:p>
          <a:p>
            <a:r>
              <a:rPr lang="en-US" sz="2000" dirty="0" smtClean="0"/>
              <a:t>-The </a:t>
            </a:r>
            <a:r>
              <a:rPr lang="en-US" sz="2000" dirty="0" err="1"/>
              <a:t>jQuery</a:t>
            </a:r>
            <a:r>
              <a:rPr lang="en-US" sz="2000" dirty="0"/>
              <a:t> </a:t>
            </a:r>
            <a:r>
              <a:rPr lang="en-US" sz="2000" dirty="0" err="1"/>
              <a:t>addClass</a:t>
            </a:r>
            <a:r>
              <a:rPr lang="en-US" sz="2000" dirty="0"/>
              <a:t>() method adds single or multiple </a:t>
            </a:r>
            <a:r>
              <a:rPr lang="en-US" sz="2000" dirty="0" err="1"/>
              <a:t>css</a:t>
            </a:r>
            <a:r>
              <a:rPr lang="en-US" sz="2000" dirty="0"/>
              <a:t> class to the specified element(s</a:t>
            </a:r>
            <a:r>
              <a:rPr lang="en-US" sz="2000" dirty="0" smtClean="0"/>
              <a:t>).</a:t>
            </a:r>
          </a:p>
          <a:p>
            <a:r>
              <a:rPr lang="en-US" sz="2000" dirty="0" smtClean="0"/>
              <a:t>Syntax:</a:t>
            </a:r>
          </a:p>
          <a:p>
            <a:pPr lvl="0"/>
            <a:r>
              <a:rPr lang="en-US" sz="2000" dirty="0" smtClean="0">
                <a:solidFill>
                  <a:srgbClr val="FFFF00"/>
                </a:solidFill>
              </a:rPr>
              <a:t>	</a:t>
            </a:r>
            <a:r>
              <a:rPr lang="en-US" sz="2000" dirty="0">
                <a:solidFill>
                  <a:srgbClr val="FFFF00"/>
                </a:solidFill>
                <a:latin typeface="SFMono-Regular"/>
              </a:rPr>
              <a:t>$('selector expression').</a:t>
            </a:r>
            <a:r>
              <a:rPr lang="en-US" sz="2000" dirty="0" err="1">
                <a:solidFill>
                  <a:srgbClr val="FFFF00"/>
                </a:solidFill>
                <a:latin typeface="SFMono-Regular"/>
              </a:rPr>
              <a:t>addClass</a:t>
            </a:r>
            <a:r>
              <a:rPr lang="en-US" sz="2000" dirty="0">
                <a:solidFill>
                  <a:srgbClr val="FFFF00"/>
                </a:solidFill>
                <a:latin typeface="SFMono-Regular"/>
              </a:rPr>
              <a:t>('</a:t>
            </a:r>
            <a:r>
              <a:rPr lang="en-US" sz="2000" dirty="0" err="1">
                <a:solidFill>
                  <a:srgbClr val="FFFF00"/>
                </a:solidFill>
                <a:latin typeface="SFMono-Regular"/>
              </a:rPr>
              <a:t>css</a:t>
            </a:r>
            <a:r>
              <a:rPr lang="en-US" sz="2000" dirty="0">
                <a:solidFill>
                  <a:srgbClr val="FFFF00"/>
                </a:solidFill>
                <a:latin typeface="SFMono-Regular"/>
              </a:rPr>
              <a:t> class name');</a:t>
            </a:r>
            <a:r>
              <a:rPr lang="en-US" sz="800" dirty="0">
                <a:solidFill>
                  <a:srgbClr val="FFFF00"/>
                </a:solidFill>
              </a:rPr>
              <a:t> </a:t>
            </a:r>
            <a:endParaRPr lang="en-US" sz="800" dirty="0" smtClean="0">
              <a:solidFill>
                <a:srgbClr val="FFFF00"/>
              </a:solidFill>
            </a:endParaRPr>
          </a:p>
          <a:p>
            <a:pPr lvl="0"/>
            <a:r>
              <a:rPr lang="en-US" sz="2000" dirty="0"/>
              <a:t>Example:</a:t>
            </a:r>
          </a:p>
          <a:p>
            <a:pPr lvl="0"/>
            <a:r>
              <a:rPr lang="en-US" sz="2000" dirty="0" smtClean="0"/>
              <a:t> </a:t>
            </a:r>
            <a:r>
              <a:rPr lang="en-US" sz="2000" dirty="0">
                <a:solidFill>
                  <a:srgbClr val="FFFF00"/>
                </a:solidFill>
                <a:latin typeface="Consolas" panose="020B0609020204030204" pitchFamily="49" charset="0"/>
              </a:rPr>
              <a:t>('#</a:t>
            </a:r>
            <a:r>
              <a:rPr lang="en-US" sz="2000" dirty="0" err="1">
                <a:solidFill>
                  <a:srgbClr val="FFFF00"/>
                </a:solidFill>
                <a:latin typeface="Consolas" panose="020B0609020204030204" pitchFamily="49" charset="0"/>
              </a:rPr>
              <a:t>myDiv</a:t>
            </a:r>
            <a:r>
              <a:rPr lang="en-US" sz="2000" dirty="0">
                <a:solidFill>
                  <a:srgbClr val="FFFF00"/>
                </a:solidFill>
                <a:latin typeface="Consolas" panose="020B0609020204030204" pitchFamily="49" charset="0"/>
              </a:rPr>
              <a:t>').</a:t>
            </a:r>
            <a:r>
              <a:rPr lang="en-US" sz="2000" dirty="0" err="1">
                <a:solidFill>
                  <a:srgbClr val="FFFF00"/>
                </a:solidFill>
                <a:latin typeface="Consolas" panose="020B0609020204030204" pitchFamily="49" charset="0"/>
              </a:rPr>
              <a:t>addClass</a:t>
            </a:r>
            <a:r>
              <a:rPr lang="en-US" sz="2000" dirty="0">
                <a:solidFill>
                  <a:srgbClr val="FFFF00"/>
                </a:solidFill>
                <a:latin typeface="Consolas" panose="020B0609020204030204" pitchFamily="49" charset="0"/>
              </a:rPr>
              <a:t>('</a:t>
            </a:r>
            <a:r>
              <a:rPr lang="en-US" sz="2000" dirty="0" err="1">
                <a:solidFill>
                  <a:srgbClr val="FFFF00"/>
                </a:solidFill>
                <a:latin typeface="Consolas" panose="020B0609020204030204" pitchFamily="49" charset="0"/>
              </a:rPr>
              <a:t>yellowDiv</a:t>
            </a:r>
            <a:r>
              <a:rPr lang="en-US" sz="2000" dirty="0" smtClean="0">
                <a:solidFill>
                  <a:srgbClr val="FFFF00"/>
                </a:solidFill>
                <a:latin typeface="Consolas" panose="020B0609020204030204" pitchFamily="49" charset="0"/>
              </a:rPr>
              <a:t>');</a:t>
            </a:r>
          </a:p>
          <a:p>
            <a:pPr lvl="0"/>
            <a:r>
              <a:rPr lang="en-US" sz="2000" dirty="0" smtClean="0">
                <a:solidFill>
                  <a:srgbClr val="FFFF00"/>
                </a:solidFill>
                <a:latin typeface="Consolas" panose="020B0609020204030204" pitchFamily="49" charset="0"/>
              </a:rPr>
              <a:t> </a:t>
            </a:r>
            <a:r>
              <a:rPr lang="en-US" sz="2000" dirty="0">
                <a:solidFill>
                  <a:srgbClr val="FFFF00"/>
                </a:solidFill>
                <a:latin typeface="Consolas" panose="020B0609020204030204" pitchFamily="49" charset="0"/>
              </a:rPr>
              <a:t>$('p').</a:t>
            </a:r>
            <a:r>
              <a:rPr lang="en-US" sz="2000" dirty="0" err="1">
                <a:solidFill>
                  <a:srgbClr val="FFFF00"/>
                </a:solidFill>
                <a:latin typeface="Consolas" panose="020B0609020204030204" pitchFamily="49" charset="0"/>
              </a:rPr>
              <a:t>addClass</a:t>
            </a:r>
            <a:r>
              <a:rPr lang="en-US" sz="2000" dirty="0">
                <a:solidFill>
                  <a:srgbClr val="FFFF00"/>
                </a:solidFill>
                <a:latin typeface="Consolas" panose="020B0609020204030204" pitchFamily="49" charset="0"/>
              </a:rPr>
              <a:t>('</a:t>
            </a:r>
            <a:r>
              <a:rPr lang="en-US" sz="2000" dirty="0" err="1">
                <a:solidFill>
                  <a:srgbClr val="FFFF00"/>
                </a:solidFill>
                <a:latin typeface="Consolas" panose="020B0609020204030204" pitchFamily="49" charset="0"/>
              </a:rPr>
              <a:t>impPrg</a:t>
            </a:r>
            <a:r>
              <a:rPr lang="en-US" sz="2000" dirty="0" smtClean="0">
                <a:solidFill>
                  <a:srgbClr val="FFFF00"/>
                </a:solidFill>
                <a:latin typeface="Consolas" panose="020B0609020204030204" pitchFamily="49" charset="0"/>
              </a:rPr>
              <a:t>');</a:t>
            </a:r>
          </a:p>
          <a:p>
            <a:pPr lvl="0"/>
            <a:r>
              <a:rPr lang="en-US" sz="2000" dirty="0" smtClean="0">
                <a:solidFill>
                  <a:srgbClr val="FFFF00"/>
                </a:solidFill>
                <a:latin typeface="Consolas" panose="020B0609020204030204" pitchFamily="49" charset="0"/>
              </a:rPr>
              <a:t> </a:t>
            </a:r>
            <a:r>
              <a:rPr lang="en-US" sz="2000" dirty="0">
                <a:solidFill>
                  <a:srgbClr val="FFFF00"/>
                </a:solidFill>
                <a:latin typeface="Consolas" panose="020B0609020204030204" pitchFamily="49" charset="0"/>
              </a:rPr>
              <a:t>&lt;div id="</a:t>
            </a:r>
            <a:r>
              <a:rPr lang="en-US" sz="2000" dirty="0" err="1">
                <a:solidFill>
                  <a:srgbClr val="FFFF00"/>
                </a:solidFill>
                <a:latin typeface="Consolas" panose="020B0609020204030204" pitchFamily="49" charset="0"/>
              </a:rPr>
              <a:t>myDiv</a:t>
            </a:r>
            <a:r>
              <a:rPr lang="en-US" sz="2000" dirty="0">
                <a:solidFill>
                  <a:srgbClr val="FFFF00"/>
                </a:solidFill>
                <a:latin typeface="Consolas" panose="020B0609020204030204" pitchFamily="49" charset="0"/>
              </a:rPr>
              <a:t>"&gt; &lt;p&gt; This is first paragraph</a:t>
            </a:r>
            <a:r>
              <a:rPr lang="en-US" sz="2000" dirty="0" smtClean="0">
                <a:solidFill>
                  <a:srgbClr val="FFFF00"/>
                </a:solidFill>
                <a:latin typeface="Consolas" panose="020B0609020204030204" pitchFamily="49" charset="0"/>
              </a:rPr>
              <a:t>.</a:t>
            </a:r>
          </a:p>
          <a:p>
            <a:pPr lvl="0"/>
            <a:r>
              <a:rPr lang="en-US" sz="2000" dirty="0" smtClean="0">
                <a:solidFill>
                  <a:srgbClr val="FFFF00"/>
                </a:solidFill>
                <a:latin typeface="Consolas" panose="020B0609020204030204" pitchFamily="49" charset="0"/>
              </a:rPr>
              <a:t> </a:t>
            </a:r>
            <a:r>
              <a:rPr lang="en-US" sz="2000" dirty="0">
                <a:solidFill>
                  <a:srgbClr val="FFFF00"/>
                </a:solidFill>
                <a:latin typeface="Consolas" panose="020B0609020204030204" pitchFamily="49" charset="0"/>
              </a:rPr>
              <a:t>&lt;/p&gt; &lt;/div&gt; &lt;div&gt; </a:t>
            </a:r>
            <a:endParaRPr lang="en-US" sz="2000" dirty="0" smtClean="0">
              <a:solidFill>
                <a:srgbClr val="FFFF00"/>
              </a:solidFill>
              <a:latin typeface="Consolas" panose="020B0609020204030204" pitchFamily="49" charset="0"/>
            </a:endParaRPr>
          </a:p>
          <a:p>
            <a:pPr lvl="0"/>
            <a:r>
              <a:rPr lang="en-US" sz="2000" dirty="0" smtClean="0">
                <a:solidFill>
                  <a:srgbClr val="FFFF00"/>
                </a:solidFill>
                <a:latin typeface="Consolas" panose="020B0609020204030204" pitchFamily="49" charset="0"/>
              </a:rPr>
              <a:t>&lt;</a:t>
            </a:r>
            <a:r>
              <a:rPr lang="en-US" sz="2000" dirty="0">
                <a:solidFill>
                  <a:srgbClr val="FFFF00"/>
                </a:solidFill>
                <a:latin typeface="Consolas" panose="020B0609020204030204" pitchFamily="49" charset="0"/>
              </a:rPr>
              <a:t>p&gt;This is second paragraph.&lt;/p&gt; &lt;/div&gt; &lt;div </a:t>
            </a:r>
            <a:r>
              <a:rPr lang="en-US" sz="2000" dirty="0" smtClean="0">
                <a:solidFill>
                  <a:srgbClr val="FFFF00"/>
                </a:solidFill>
                <a:latin typeface="Consolas" panose="020B0609020204030204" pitchFamily="49" charset="0"/>
              </a:rPr>
              <a:t>&gt;</a:t>
            </a:r>
          </a:p>
          <a:p>
            <a:pPr lvl="0"/>
            <a:r>
              <a:rPr lang="en-US" sz="2000" dirty="0" smtClean="0">
                <a:solidFill>
                  <a:srgbClr val="FFFF00"/>
                </a:solidFill>
                <a:latin typeface="Consolas" panose="020B0609020204030204" pitchFamily="49" charset="0"/>
              </a:rPr>
              <a:t> </a:t>
            </a:r>
            <a:r>
              <a:rPr lang="en-US" sz="2000" dirty="0">
                <a:solidFill>
                  <a:srgbClr val="FFFF00"/>
                </a:solidFill>
                <a:latin typeface="Consolas" panose="020B0609020204030204" pitchFamily="49" charset="0"/>
              </a:rPr>
              <a:t>&lt;p&gt;This is third paragraph.&lt;/p&gt;</a:t>
            </a:r>
            <a:r>
              <a:rPr lang="en-US" sz="800" dirty="0">
                <a:solidFill>
                  <a:srgbClr val="FFFF00"/>
                </a:solidFill>
              </a:rPr>
              <a:t> </a:t>
            </a:r>
            <a:endParaRPr lang="en-US" sz="3200" dirty="0">
              <a:solidFill>
                <a:srgbClr val="FFFF00"/>
              </a:solidFill>
              <a:latin typeface="Arial" panose="020B0604020202020204" pitchFamily="34" charset="0"/>
            </a:endParaRPr>
          </a:p>
          <a:p>
            <a:endParaRPr lang="en-US" sz="2000" dirty="0" smtClean="0"/>
          </a:p>
          <a:p>
            <a:r>
              <a:rPr lang="en-US" sz="2000" dirty="0"/>
              <a:t>In the above example, we set </a:t>
            </a:r>
            <a:r>
              <a:rPr lang="en-US" sz="2000" dirty="0" err="1"/>
              <a:t>css</a:t>
            </a:r>
            <a:r>
              <a:rPr lang="en-US" sz="2000" dirty="0"/>
              <a:t> class of individual &lt;div&gt; element (#</a:t>
            </a:r>
            <a:r>
              <a:rPr lang="en-US" sz="2000" dirty="0" err="1"/>
              <a:t>myDiv</a:t>
            </a:r>
            <a:r>
              <a:rPr lang="en-US" sz="2000" dirty="0"/>
              <a:t>) as well as multiple &lt;p&gt; elements using </a:t>
            </a:r>
            <a:r>
              <a:rPr lang="en-US" sz="2000" dirty="0" err="1"/>
              <a:t>addClass</a:t>
            </a:r>
            <a:r>
              <a:rPr lang="en-US" sz="2000" dirty="0"/>
              <a:t>() method.</a:t>
            </a:r>
            <a:endParaRPr lang="en-US" sz="2000" dirty="0">
              <a:solidFill>
                <a:srgbClr val="FFFF00"/>
              </a:solidFill>
            </a:endParaRPr>
          </a:p>
        </p:txBody>
      </p:sp>
      <p:sp>
        <p:nvSpPr>
          <p:cNvPr id="9" name="Rectangle 6"/>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7202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3170099"/>
          </a:xfrm>
          <a:prstGeom prst="rect">
            <a:avLst/>
          </a:prstGeom>
          <a:noFill/>
        </p:spPr>
        <p:txBody>
          <a:bodyPr wrap="square" rtlCol="0">
            <a:spAutoFit/>
          </a:bodyPr>
          <a:lstStyle/>
          <a:p>
            <a:r>
              <a:rPr lang="en-US" sz="2000" b="1" dirty="0" err="1"/>
              <a:t>jQuery</a:t>
            </a:r>
            <a:r>
              <a:rPr lang="en-US" sz="2000" b="1" dirty="0"/>
              <a:t> </a:t>
            </a:r>
            <a:r>
              <a:rPr lang="en-US" sz="2000" b="1" dirty="0" err="1"/>
              <a:t>addClass</a:t>
            </a:r>
            <a:r>
              <a:rPr lang="en-US" sz="2000" b="1" dirty="0"/>
              <a:t>() Method</a:t>
            </a:r>
          </a:p>
          <a:p>
            <a:r>
              <a:rPr lang="en-US" sz="2000" dirty="0"/>
              <a:t>The </a:t>
            </a:r>
            <a:r>
              <a:rPr lang="en-US" sz="2000" dirty="0" err="1"/>
              <a:t>addClass</a:t>
            </a:r>
            <a:r>
              <a:rPr lang="en-US" sz="2000" dirty="0"/>
              <a:t>() method of </a:t>
            </a:r>
            <a:r>
              <a:rPr lang="en-US" sz="2000" dirty="0" err="1"/>
              <a:t>jQuery</a:t>
            </a:r>
            <a:r>
              <a:rPr lang="en-US" sz="2000" dirty="0"/>
              <a:t> adds a single or multiple CSS classes to the specified element(s).</a:t>
            </a:r>
          </a:p>
          <a:p>
            <a:r>
              <a:rPr lang="en-US" sz="2000" b="1" dirty="0" smtClean="0"/>
              <a:t>Syntax:</a:t>
            </a:r>
          </a:p>
          <a:p>
            <a:pPr lvl="0"/>
            <a:r>
              <a:rPr lang="en-US" sz="2000" dirty="0">
                <a:solidFill>
                  <a:srgbClr val="FFFF00"/>
                </a:solidFill>
                <a:latin typeface="Courier New" panose="02070309020205020404" pitchFamily="49" charset="0"/>
              </a:rPr>
              <a:t>$('selector expression').</a:t>
            </a:r>
            <a:r>
              <a:rPr lang="en-US" sz="2000" dirty="0" err="1">
                <a:solidFill>
                  <a:srgbClr val="FFFF00"/>
                </a:solidFill>
                <a:latin typeface="Courier New" panose="02070309020205020404" pitchFamily="49" charset="0"/>
              </a:rPr>
              <a:t>addClass</a:t>
            </a:r>
            <a:r>
              <a:rPr lang="en-US" sz="2000" dirty="0">
                <a:solidFill>
                  <a:srgbClr val="FFFF00"/>
                </a:solidFill>
                <a:latin typeface="Courier New" panose="02070309020205020404" pitchFamily="49" charset="0"/>
              </a:rPr>
              <a:t>('</a:t>
            </a:r>
            <a:r>
              <a:rPr lang="en-US" sz="2000" dirty="0" err="1">
                <a:solidFill>
                  <a:srgbClr val="FFFF00"/>
                </a:solidFill>
                <a:latin typeface="Courier New" panose="02070309020205020404" pitchFamily="49" charset="0"/>
              </a:rPr>
              <a:t>css</a:t>
            </a:r>
            <a:r>
              <a:rPr lang="en-US" sz="2000" dirty="0">
                <a:solidFill>
                  <a:srgbClr val="FFFF00"/>
                </a:solidFill>
                <a:latin typeface="Courier New" panose="02070309020205020404" pitchFamily="49" charset="0"/>
              </a:rPr>
              <a:t> class name');</a:t>
            </a:r>
            <a:r>
              <a:rPr lang="en-US" sz="800" dirty="0">
                <a:solidFill>
                  <a:srgbClr val="FFFF00"/>
                </a:solidFill>
              </a:rPr>
              <a:t> </a:t>
            </a:r>
            <a:endParaRPr lang="en-US" sz="2000" dirty="0">
              <a:solidFill>
                <a:srgbClr val="FFFF00"/>
              </a:solidFill>
            </a:endParaRPr>
          </a:p>
          <a:p>
            <a:r>
              <a:rPr lang="en-US" sz="2000" dirty="0"/>
              <a:t>Then, as a string parameter, specify a selector to get the reference of an element to which you wish to set the CSS attribute, and then use the </a:t>
            </a:r>
            <a:r>
              <a:rPr lang="en-US" sz="2000" dirty="0" err="1"/>
              <a:t>addClass</a:t>
            </a:r>
            <a:r>
              <a:rPr lang="en-US" sz="2000" dirty="0"/>
              <a:t>() method with one or more class names. A space must be used to separate several class </a:t>
            </a:r>
            <a:r>
              <a:rPr lang="en-US" sz="2000" dirty="0" smtClean="0"/>
              <a:t>name.</a:t>
            </a:r>
          </a:p>
          <a:p>
            <a:endParaRPr lang="en-US" sz="2000" dirty="0" smtClean="0">
              <a:solidFill>
                <a:srgbClr val="FFFF00"/>
              </a:solidFill>
            </a:endParaRPr>
          </a:p>
        </p:txBody>
      </p:sp>
    </p:spTree>
    <p:extLst>
      <p:ext uri="{BB962C8B-B14F-4D97-AF65-F5344CB8AC3E}">
        <p14:creationId xmlns:p14="http://schemas.microsoft.com/office/powerpoint/2010/main" val="524681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3" name="TextBox 2"/>
          <p:cNvSpPr txBox="1"/>
          <p:nvPr/>
        </p:nvSpPr>
        <p:spPr>
          <a:xfrm>
            <a:off x="72009" y="260648"/>
            <a:ext cx="8964487" cy="10341293"/>
          </a:xfrm>
          <a:prstGeom prst="rect">
            <a:avLst/>
          </a:prstGeom>
          <a:noFill/>
        </p:spPr>
        <p:txBody>
          <a:bodyPr wrap="square" rtlCol="0">
            <a:spAutoFit/>
          </a:bodyPr>
          <a:lstStyle/>
          <a:p>
            <a:r>
              <a:rPr lang="en-US" sz="2400" b="1" dirty="0" err="1" smtClean="0">
                <a:solidFill>
                  <a:srgbClr val="FFFF00"/>
                </a:solidFill>
              </a:rPr>
              <a:t>Introdution</a:t>
            </a:r>
            <a:r>
              <a:rPr lang="en-US" sz="2400" b="1" dirty="0" smtClean="0">
                <a:solidFill>
                  <a:srgbClr val="FFFF00"/>
                </a:solidFill>
              </a:rPr>
              <a:t>:</a:t>
            </a:r>
          </a:p>
          <a:p>
            <a:r>
              <a:rPr lang="en-US" sz="2100" dirty="0" smtClean="0"/>
              <a:t>- </a:t>
            </a:r>
            <a:r>
              <a:rPr lang="en-US" sz="2100" dirty="0" err="1" smtClean="0"/>
              <a:t>jQuery</a:t>
            </a:r>
            <a:r>
              <a:rPr lang="en-US" sz="2100" dirty="0" smtClean="0"/>
              <a:t> </a:t>
            </a:r>
            <a:r>
              <a:rPr lang="en-US" sz="2100" dirty="0"/>
              <a:t>is a fast, small, cross-platform and feature-rich JavaScript library. </a:t>
            </a:r>
            <a:endParaRPr lang="en-US" sz="2100" dirty="0" smtClean="0"/>
          </a:p>
          <a:p>
            <a:r>
              <a:rPr lang="en-US" sz="2100" dirty="0" smtClean="0"/>
              <a:t>It </a:t>
            </a:r>
            <a:r>
              <a:rPr lang="en-US" sz="2100" dirty="0"/>
              <a:t>is designed to simplify the client-side scripting of HTML</a:t>
            </a:r>
            <a:r>
              <a:rPr lang="en-US" sz="2100" dirty="0" smtClean="0"/>
              <a:t>.</a:t>
            </a:r>
          </a:p>
          <a:p>
            <a:r>
              <a:rPr lang="en-US" sz="2100" dirty="0" smtClean="0"/>
              <a:t>- </a:t>
            </a:r>
            <a:r>
              <a:rPr lang="en-US" sz="2100" dirty="0"/>
              <a:t>It makes things like HTML document traversal and manipulation, animation, event handling, and AJAX very simple with an easy-to-use API that works on a lot of different type of browsers.</a:t>
            </a:r>
          </a:p>
          <a:p>
            <a:pPr marL="285750" indent="-285750">
              <a:buFontTx/>
              <a:buChar char="-"/>
            </a:pPr>
            <a:r>
              <a:rPr lang="en-US" sz="2100" dirty="0" smtClean="0"/>
              <a:t>The </a:t>
            </a:r>
            <a:r>
              <a:rPr lang="en-US" sz="2100" dirty="0"/>
              <a:t>main purpose of </a:t>
            </a:r>
            <a:r>
              <a:rPr lang="en-US" sz="2100" dirty="0" err="1"/>
              <a:t>jQuery</a:t>
            </a:r>
            <a:r>
              <a:rPr lang="en-US" sz="2100" dirty="0"/>
              <a:t> is to provide an easy way to use JavaScript on your website to make it more interactive and attractive. It is also used to add animation</a:t>
            </a:r>
            <a:r>
              <a:rPr lang="en-US" sz="2100" dirty="0" smtClean="0"/>
              <a:t>.</a:t>
            </a:r>
          </a:p>
          <a:p>
            <a:pPr marL="285750" indent="-285750">
              <a:buFontTx/>
              <a:buChar char="-"/>
            </a:pPr>
            <a:endParaRPr lang="en-US" dirty="0" smtClean="0"/>
          </a:p>
          <a:p>
            <a:r>
              <a:rPr lang="en-US" sz="2400" b="1" dirty="0" err="1">
                <a:solidFill>
                  <a:srgbClr val="FFFF00"/>
                </a:solidFill>
              </a:rPr>
              <a:t>jQuery</a:t>
            </a:r>
            <a:r>
              <a:rPr lang="en-US" sz="2400" b="1" dirty="0">
                <a:solidFill>
                  <a:srgbClr val="FFFF00"/>
                </a:solidFill>
              </a:rPr>
              <a:t> :</a:t>
            </a:r>
          </a:p>
          <a:p>
            <a:r>
              <a:rPr lang="en-US" sz="2100" dirty="0" err="1" smtClean="0"/>
              <a:t>jQuery</a:t>
            </a:r>
            <a:r>
              <a:rPr lang="en-US" sz="2100" dirty="0" smtClean="0"/>
              <a:t> </a:t>
            </a:r>
            <a:r>
              <a:rPr lang="en-US" sz="2100" dirty="0"/>
              <a:t>is a small, fast and lightweight JavaScript library.</a:t>
            </a:r>
          </a:p>
          <a:p>
            <a:r>
              <a:rPr lang="en-US" sz="2100" dirty="0" err="1"/>
              <a:t>jQuery</a:t>
            </a:r>
            <a:r>
              <a:rPr lang="en-US" sz="2100" dirty="0"/>
              <a:t> is platform-independent.</a:t>
            </a:r>
          </a:p>
          <a:p>
            <a:r>
              <a:rPr lang="en-US" sz="2100" dirty="0" err="1"/>
              <a:t>jQuery</a:t>
            </a:r>
            <a:r>
              <a:rPr lang="en-US" sz="2100" dirty="0"/>
              <a:t> means "write less do more".</a:t>
            </a:r>
          </a:p>
          <a:p>
            <a:r>
              <a:rPr lang="en-US" sz="2100" dirty="0" err="1"/>
              <a:t>jQuery</a:t>
            </a:r>
            <a:r>
              <a:rPr lang="en-US" sz="2100" dirty="0"/>
              <a:t> simplifies AJAX call and DOM manipulation</a:t>
            </a:r>
            <a:r>
              <a:rPr lang="en-US" sz="2100" dirty="0" smtClean="0"/>
              <a:t>.</a:t>
            </a:r>
          </a:p>
          <a:p>
            <a:endParaRPr lang="en-US" dirty="0"/>
          </a:p>
          <a:p>
            <a:r>
              <a:rPr lang="en-US" sz="2400" b="1" dirty="0">
                <a:solidFill>
                  <a:srgbClr val="FFFF00"/>
                </a:solidFill>
              </a:rPr>
              <a:t>Query </a:t>
            </a:r>
            <a:r>
              <a:rPr lang="en-US" sz="2400" b="1" dirty="0" smtClean="0">
                <a:solidFill>
                  <a:srgbClr val="FFFF00"/>
                </a:solidFill>
              </a:rPr>
              <a:t>Features:</a:t>
            </a:r>
            <a:endParaRPr lang="en-US" sz="2400" b="1" dirty="0">
              <a:solidFill>
                <a:srgbClr val="FFFF00"/>
              </a:solidFill>
            </a:endParaRPr>
          </a:p>
          <a:p>
            <a:r>
              <a:rPr lang="en-US" dirty="0"/>
              <a:t>Following are the important features of </a:t>
            </a:r>
            <a:r>
              <a:rPr lang="en-US" dirty="0" err="1"/>
              <a:t>jQuery</a:t>
            </a:r>
            <a:r>
              <a:rPr lang="en-US" dirty="0"/>
              <a:t>.</a:t>
            </a:r>
          </a:p>
          <a:p>
            <a:endParaRPr lang="en-US" dirty="0"/>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a:p>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128703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80063716"/>
              </p:ext>
            </p:extLst>
          </p:nvPr>
        </p:nvGraphicFramePr>
        <p:xfrm>
          <a:off x="251520" y="614888"/>
          <a:ext cx="8677534" cy="6126480"/>
        </p:xfrm>
        <a:graphic>
          <a:graphicData uri="http://schemas.openxmlformats.org/drawingml/2006/table">
            <a:tbl>
              <a:tblPr firstRow="1" bandRow="1">
                <a:tableStyleId>{5C22544A-7EE6-4342-B048-85BDC9FD1C3A}</a:tableStyleId>
              </a:tblPr>
              <a:tblGrid>
                <a:gridCol w="4752528"/>
                <a:gridCol w="3925006"/>
              </a:tblGrid>
              <a:tr h="5838448">
                <a:tc>
                  <a:txBody>
                    <a:bodyPr/>
                    <a:lstStyle/>
                    <a:p>
                      <a:r>
                        <a:rPr kumimoji="0" lang="en-US" sz="1800" b="1" kern="1200" dirty="0" smtClean="0">
                          <a:solidFill>
                            <a:schemeClr val="lt1"/>
                          </a:solidFill>
                          <a:effectLst/>
                          <a:latin typeface="+mn-lt"/>
                          <a:ea typeface="+mn-ea"/>
                          <a:cs typeface="+mn-cs"/>
                        </a:rPr>
                        <a:t>&lt;!DOCTYPE html&gt;</a:t>
                      </a:r>
                    </a:p>
                    <a:p>
                      <a:r>
                        <a:rPr kumimoji="0" lang="en-US" sz="1800" b="1" kern="1200" dirty="0" smtClean="0">
                          <a:solidFill>
                            <a:schemeClr val="lt1"/>
                          </a:solidFill>
                          <a:effectLst/>
                          <a:latin typeface="+mn-lt"/>
                          <a:ea typeface="+mn-ea"/>
                          <a:cs typeface="+mn-cs"/>
                        </a:rPr>
                        <a:t>&lt;html&gt;</a:t>
                      </a:r>
                    </a:p>
                    <a:p>
                      <a:r>
                        <a:rPr kumimoji="0" lang="en-US" sz="1800" b="1" kern="1200" dirty="0" smtClean="0">
                          <a:solidFill>
                            <a:schemeClr val="lt1"/>
                          </a:solidFill>
                          <a:effectLst/>
                          <a:latin typeface="+mn-lt"/>
                          <a:ea typeface="+mn-ea"/>
                          <a:cs typeface="+mn-cs"/>
                        </a:rPr>
                        <a:t>     &lt;head&gt;</a:t>
                      </a:r>
                    </a:p>
                    <a:p>
                      <a:r>
                        <a:rPr kumimoji="0" lang="en-US" sz="1800" b="1" kern="1200" dirty="0" smtClean="0">
                          <a:solidFill>
                            <a:schemeClr val="lt1"/>
                          </a:solidFill>
                          <a:effectLst/>
                          <a:latin typeface="+mn-lt"/>
                          <a:ea typeface="+mn-ea"/>
                          <a:cs typeface="+mn-cs"/>
                        </a:rPr>
                        <a:t>    &lt;meta charset="utf-8"&gt;</a:t>
                      </a:r>
                    </a:p>
                    <a:p>
                      <a:r>
                        <a:rPr kumimoji="0" lang="en-US" sz="1800" b="1" kern="1200" dirty="0" smtClean="0">
                          <a:solidFill>
                            <a:schemeClr val="lt1"/>
                          </a:solidFill>
                          <a:effectLst/>
                          <a:latin typeface="+mn-lt"/>
                          <a:ea typeface="+mn-ea"/>
                          <a:cs typeface="+mn-cs"/>
                        </a:rPr>
                        <a:t>    &lt;script </a:t>
                      </a:r>
                      <a:r>
                        <a:rPr kumimoji="0" lang="en-US" sz="1800" b="1" kern="1200" dirty="0" err="1" smtClean="0">
                          <a:solidFill>
                            <a:schemeClr val="lt1"/>
                          </a:solidFill>
                          <a:effectLst/>
                          <a:latin typeface="+mn-lt"/>
                          <a:ea typeface="+mn-ea"/>
                          <a:cs typeface="+mn-cs"/>
                        </a:rPr>
                        <a:t>src</a:t>
                      </a:r>
                      <a:r>
                        <a:rPr kumimoji="0" lang="en-US" sz="1800" b="1" kern="1200" dirty="0" smtClean="0">
                          <a:solidFill>
                            <a:schemeClr val="lt1"/>
                          </a:solidFill>
                          <a:effectLst/>
                          <a:latin typeface="+mn-lt"/>
                          <a:ea typeface="+mn-ea"/>
                          <a:cs typeface="+mn-cs"/>
                        </a:rPr>
                        <a:t>=</a:t>
                      </a:r>
                    </a:p>
                    <a:p>
                      <a:r>
                        <a:rPr kumimoji="0" lang="en-US" sz="1800" b="1" kern="1200" dirty="0" smtClean="0">
                          <a:solidFill>
                            <a:schemeClr val="lt1"/>
                          </a:solidFill>
                          <a:effectLst/>
                          <a:latin typeface="+mn-lt"/>
                          <a:ea typeface="+mn-ea"/>
                          <a:cs typeface="+mn-cs"/>
                        </a:rPr>
                        <a:t>"</a:t>
                      </a:r>
                      <a:r>
                        <a:rPr kumimoji="0" lang="en-US" sz="1800" b="1" u="sng" kern="1200" dirty="0" smtClean="0">
                          <a:solidFill>
                            <a:schemeClr val="lt1"/>
                          </a:solidFill>
                          <a:effectLst/>
                          <a:latin typeface="+mn-lt"/>
                          <a:ea typeface="+mn-ea"/>
                          <a:cs typeface="+mn-cs"/>
                          <a:hlinkClick r:id="rId2"/>
                        </a:rPr>
                        <a:t>https://code.jquery.com/jquery-1.10.2.js</a:t>
                      </a:r>
                      <a:r>
                        <a:rPr kumimoji="0" lang="en-US" sz="1800" b="1" kern="1200" dirty="0" smtClean="0">
                          <a:solidFill>
                            <a:schemeClr val="lt1"/>
                          </a:solidFill>
                          <a:effectLst/>
                          <a:latin typeface="+mn-lt"/>
                          <a:ea typeface="+mn-ea"/>
                          <a:cs typeface="+mn-cs"/>
                        </a:rPr>
                        <a:t>"&gt;</a:t>
                      </a:r>
                    </a:p>
                    <a:p>
                      <a:r>
                        <a:rPr kumimoji="0" lang="en-US" sz="1800" b="1" kern="1200" dirty="0" smtClean="0">
                          <a:solidFill>
                            <a:schemeClr val="lt1"/>
                          </a:solidFill>
                          <a:effectLst/>
                          <a:latin typeface="+mn-lt"/>
                          <a:ea typeface="+mn-ea"/>
                          <a:cs typeface="+mn-cs"/>
                        </a:rPr>
                        <a:t>    &lt;/script&gt;</a:t>
                      </a:r>
                    </a:p>
                    <a:p>
                      <a:r>
                        <a:rPr kumimoji="0" lang="en-US" sz="1800" b="1" kern="1200" dirty="0" smtClean="0">
                          <a:solidFill>
                            <a:schemeClr val="lt1"/>
                          </a:solidFill>
                          <a:effectLst/>
                          <a:latin typeface="+mn-lt"/>
                          <a:ea typeface="+mn-ea"/>
                          <a:cs typeface="+mn-cs"/>
                        </a:rPr>
                        <a:t>    &lt;title&gt;</a:t>
                      </a:r>
                      <a:r>
                        <a:rPr kumimoji="0" lang="en-US" sz="1800" b="1" kern="1200" dirty="0" err="1" smtClean="0">
                          <a:solidFill>
                            <a:schemeClr val="lt1"/>
                          </a:solidFill>
                          <a:effectLst/>
                          <a:latin typeface="+mn-lt"/>
                          <a:ea typeface="+mn-ea"/>
                          <a:cs typeface="+mn-cs"/>
                        </a:rPr>
                        <a:t>addClass</a:t>
                      </a:r>
                      <a:r>
                        <a:rPr kumimoji="0" lang="en-US" sz="1800" b="1" kern="1200" dirty="0" smtClean="0">
                          <a:solidFill>
                            <a:schemeClr val="lt1"/>
                          </a:solidFill>
                          <a:effectLst/>
                          <a:latin typeface="+mn-lt"/>
                          <a:ea typeface="+mn-ea"/>
                          <a:cs typeface="+mn-cs"/>
                        </a:rPr>
                        <a:t> demo&lt;/title&gt;</a:t>
                      </a:r>
                    </a:p>
                    <a:p>
                      <a:r>
                        <a:rPr kumimoji="0" lang="en-US" sz="1800" b="1" kern="1200" dirty="0" smtClean="0">
                          <a:solidFill>
                            <a:schemeClr val="lt1"/>
                          </a:solidFill>
                          <a:effectLst/>
                          <a:latin typeface="+mn-lt"/>
                          <a:ea typeface="+mn-ea"/>
                          <a:cs typeface="+mn-cs"/>
                        </a:rPr>
                        <a:t>    &lt;style&gt;</a:t>
                      </a:r>
                    </a:p>
                    <a:p>
                      <a:r>
                        <a:rPr kumimoji="0" lang="en-US" sz="1800" b="1" kern="1200" dirty="0" smtClean="0">
                          <a:solidFill>
                            <a:schemeClr val="lt1"/>
                          </a:solidFill>
                          <a:effectLst/>
                          <a:latin typeface="+mn-lt"/>
                          <a:ea typeface="+mn-ea"/>
                          <a:cs typeface="+mn-cs"/>
                        </a:rPr>
                        <a:t>        p {</a:t>
                      </a:r>
                    </a:p>
                    <a:p>
                      <a:r>
                        <a:rPr kumimoji="0" lang="en-US" sz="1800" b="1" kern="1200" dirty="0" smtClean="0">
                          <a:solidFill>
                            <a:schemeClr val="lt1"/>
                          </a:solidFill>
                          <a:effectLst/>
                          <a:latin typeface="+mn-lt"/>
                          <a:ea typeface="+mn-ea"/>
                          <a:cs typeface="+mn-cs"/>
                        </a:rPr>
                        <a:t>            margin: 8px;</a:t>
                      </a:r>
                    </a:p>
                    <a:p>
                      <a:r>
                        <a:rPr kumimoji="0" lang="en-US" sz="1800" b="1" kern="1200" dirty="0" smtClean="0">
                          <a:solidFill>
                            <a:schemeClr val="lt1"/>
                          </a:solidFill>
                          <a:effectLst/>
                          <a:latin typeface="+mn-lt"/>
                          <a:ea typeface="+mn-ea"/>
                          <a:cs typeface="+mn-cs"/>
                        </a:rPr>
                        <a:t>            font-size: 35px;</a:t>
                      </a:r>
                    </a:p>
                    <a:p>
                      <a:r>
                        <a:rPr kumimoji="0" lang="en-US" sz="1800" b="1" kern="1200" dirty="0" smtClean="0">
                          <a:solidFill>
                            <a:schemeClr val="lt1"/>
                          </a:solidFill>
                          <a:effectLst/>
                          <a:latin typeface="+mn-lt"/>
                          <a:ea typeface="+mn-ea"/>
                          <a:cs typeface="+mn-cs"/>
                        </a:rPr>
                        <a:t>        }</a:t>
                      </a:r>
                    </a:p>
                    <a:p>
                      <a:r>
                        <a:rPr kumimoji="0" lang="en-US" sz="1800" b="1" kern="1200" dirty="0" smtClean="0">
                          <a:solidFill>
                            <a:schemeClr val="lt1"/>
                          </a:solidFill>
                          <a:effectLst/>
                          <a:latin typeface="+mn-lt"/>
                          <a:ea typeface="+mn-ea"/>
                          <a:cs typeface="+mn-cs"/>
                        </a:rPr>
                        <a:t>         .selected {</a:t>
                      </a:r>
                    </a:p>
                    <a:p>
                      <a:r>
                        <a:rPr kumimoji="0" lang="en-US" sz="1800" b="1" kern="1200" dirty="0" smtClean="0">
                          <a:solidFill>
                            <a:schemeClr val="lt1"/>
                          </a:solidFill>
                          <a:effectLst/>
                          <a:latin typeface="+mn-lt"/>
                          <a:ea typeface="+mn-ea"/>
                          <a:cs typeface="+mn-cs"/>
                        </a:rPr>
                        <a:t>            display: block;</a:t>
                      </a:r>
                    </a:p>
                    <a:p>
                      <a:r>
                        <a:rPr kumimoji="0" lang="en-US" sz="1800" b="1" kern="1200" dirty="0" smtClean="0">
                          <a:solidFill>
                            <a:schemeClr val="lt1"/>
                          </a:solidFill>
                          <a:effectLst/>
                          <a:latin typeface="+mn-lt"/>
                          <a:ea typeface="+mn-ea"/>
                          <a:cs typeface="+mn-cs"/>
                        </a:rPr>
                        <a:t>            border: 2px solid green;</a:t>
                      </a:r>
                    </a:p>
                    <a:p>
                      <a:r>
                        <a:rPr kumimoji="0" lang="en-US" sz="1800" b="1" kern="1200" dirty="0" smtClean="0">
                          <a:solidFill>
                            <a:schemeClr val="lt1"/>
                          </a:solidFill>
                          <a:effectLst/>
                          <a:latin typeface="+mn-lt"/>
                          <a:ea typeface="+mn-ea"/>
                          <a:cs typeface="+mn-cs"/>
                        </a:rPr>
                        <a:t>            width: 160px;</a:t>
                      </a:r>
                    </a:p>
                    <a:p>
                      <a:r>
                        <a:rPr kumimoji="0" lang="en-US" sz="1800" b="1" kern="1200" dirty="0" smtClean="0">
                          <a:solidFill>
                            <a:schemeClr val="lt1"/>
                          </a:solidFill>
                          <a:effectLst/>
                          <a:latin typeface="+mn-lt"/>
                          <a:ea typeface="+mn-ea"/>
                          <a:cs typeface="+mn-cs"/>
                        </a:rPr>
                        <a:t>            height: 60px;</a:t>
                      </a:r>
                    </a:p>
                    <a:p>
                      <a:r>
                        <a:rPr kumimoji="0" lang="en-US" sz="1800" b="1" kern="1200" dirty="0" smtClean="0">
                          <a:solidFill>
                            <a:schemeClr val="lt1"/>
                          </a:solidFill>
                          <a:effectLst/>
                          <a:latin typeface="+mn-lt"/>
                          <a:ea typeface="+mn-ea"/>
                          <a:cs typeface="+mn-cs"/>
                        </a:rPr>
                        <a:t>            background-color: </a:t>
                      </a:r>
                      <a:r>
                        <a:rPr kumimoji="0" lang="en-US" sz="1800" b="1" kern="1200" dirty="0" err="1" smtClean="0">
                          <a:solidFill>
                            <a:schemeClr val="lt1"/>
                          </a:solidFill>
                          <a:effectLst/>
                          <a:latin typeface="+mn-lt"/>
                          <a:ea typeface="+mn-ea"/>
                          <a:cs typeface="+mn-cs"/>
                        </a:rPr>
                        <a:t>lightgreen</a:t>
                      </a:r>
                      <a:r>
                        <a:rPr kumimoji="0" lang="en-US" sz="1800" b="1" kern="1200" dirty="0" smtClean="0">
                          <a:solidFill>
                            <a:schemeClr val="lt1"/>
                          </a:solidFill>
                          <a:effectLst/>
                          <a:latin typeface="+mn-lt"/>
                          <a:ea typeface="+mn-ea"/>
                          <a:cs typeface="+mn-cs"/>
                        </a:rPr>
                        <a:t>;</a:t>
                      </a:r>
                    </a:p>
                    <a:p>
                      <a:r>
                        <a:rPr kumimoji="0" lang="en-US" sz="1800" b="1" kern="1200" dirty="0" smtClean="0">
                          <a:solidFill>
                            <a:schemeClr val="lt1"/>
                          </a:solidFill>
                          <a:effectLst/>
                          <a:latin typeface="+mn-lt"/>
                          <a:ea typeface="+mn-ea"/>
                          <a:cs typeface="+mn-cs"/>
                        </a:rPr>
                        <a:t>            padding: 20px;</a:t>
                      </a:r>
                    </a:p>
                    <a:p>
                      <a:r>
                        <a:rPr kumimoji="0" lang="en-US" sz="1800" b="1" kern="1200" dirty="0" smtClean="0">
                          <a:solidFill>
                            <a:schemeClr val="lt1"/>
                          </a:solidFill>
                          <a:effectLst/>
                          <a:latin typeface="+mn-lt"/>
                          <a:ea typeface="+mn-ea"/>
                          <a:cs typeface="+mn-cs"/>
                        </a:rPr>
                        <a:t>        }</a:t>
                      </a:r>
                    </a:p>
                    <a:p>
                      <a:r>
                        <a:rPr kumimoji="0" lang="en-US" sz="1800" b="1" kern="1200" dirty="0" smtClean="0">
                          <a:solidFill>
                            <a:schemeClr val="lt1"/>
                          </a:solidFill>
                          <a:effectLst/>
                          <a:latin typeface="+mn-lt"/>
                          <a:ea typeface="+mn-ea"/>
                          <a:cs typeface="+mn-cs"/>
                        </a:rPr>
                        <a:t> </a:t>
                      </a:r>
                      <a:endParaRPr lang="en-US" dirty="0"/>
                    </a:p>
                  </a:txBody>
                  <a:tcPr/>
                </a:tc>
                <a:tc>
                  <a:txBody>
                    <a:bodyPr/>
                    <a:lstStyle/>
                    <a:p>
                      <a:endParaRPr lang="en-US" dirty="0" smtClean="0"/>
                    </a:p>
                    <a:p>
                      <a:endParaRPr kumimoji="0" lang="en-US" sz="1800" b="1" kern="1200" dirty="0" smtClean="0">
                        <a:solidFill>
                          <a:schemeClr val="lt1"/>
                        </a:solidFill>
                        <a:effectLst/>
                        <a:latin typeface="+mn-lt"/>
                        <a:ea typeface="+mn-ea"/>
                        <a:cs typeface="+mn-cs"/>
                      </a:endParaRPr>
                    </a:p>
                    <a:p>
                      <a:r>
                        <a:rPr kumimoji="0" lang="en-US" sz="1800" b="1" kern="1200" dirty="0" smtClean="0">
                          <a:solidFill>
                            <a:schemeClr val="lt1"/>
                          </a:solidFill>
                          <a:effectLst/>
                          <a:latin typeface="+mn-lt"/>
                          <a:ea typeface="+mn-ea"/>
                          <a:cs typeface="+mn-cs"/>
                        </a:rPr>
                        <a:t>        .highlight {</a:t>
                      </a:r>
                    </a:p>
                    <a:p>
                      <a:r>
                        <a:rPr kumimoji="0" lang="en-US" sz="1800" b="1" kern="1200" dirty="0" smtClean="0">
                          <a:solidFill>
                            <a:schemeClr val="lt1"/>
                          </a:solidFill>
                          <a:effectLst/>
                          <a:latin typeface="+mn-lt"/>
                          <a:ea typeface="+mn-ea"/>
                          <a:cs typeface="+mn-cs"/>
                        </a:rPr>
                        <a:t>            background: yellow;</a:t>
                      </a:r>
                    </a:p>
                    <a:p>
                      <a:r>
                        <a:rPr kumimoji="0" lang="en-US" sz="1800" b="1" kern="1200" dirty="0" smtClean="0">
                          <a:solidFill>
                            <a:schemeClr val="lt1"/>
                          </a:solidFill>
                          <a:effectLst/>
                          <a:latin typeface="+mn-lt"/>
                          <a:ea typeface="+mn-ea"/>
                          <a:cs typeface="+mn-cs"/>
                        </a:rPr>
                        <a:t>        }</a:t>
                      </a:r>
                    </a:p>
                    <a:p>
                      <a:r>
                        <a:rPr kumimoji="0" lang="en-US" sz="1800" b="1" kern="1200" dirty="0" smtClean="0">
                          <a:solidFill>
                            <a:schemeClr val="lt1"/>
                          </a:solidFill>
                          <a:effectLst/>
                          <a:latin typeface="+mn-lt"/>
                          <a:ea typeface="+mn-ea"/>
                          <a:cs typeface="+mn-cs"/>
                        </a:rPr>
                        <a:t>    &lt;/style&gt;</a:t>
                      </a:r>
                    </a:p>
                    <a:p>
                      <a:r>
                        <a:rPr kumimoji="0" lang="en-US" sz="1800" b="1" kern="1200" dirty="0" smtClean="0">
                          <a:solidFill>
                            <a:schemeClr val="lt1"/>
                          </a:solidFill>
                          <a:effectLst/>
                          <a:latin typeface="+mn-lt"/>
                          <a:ea typeface="+mn-ea"/>
                          <a:cs typeface="+mn-cs"/>
                        </a:rPr>
                        <a:t>&lt;/head&gt;</a:t>
                      </a:r>
                    </a:p>
                    <a:p>
                      <a:r>
                        <a:rPr kumimoji="0" lang="en-US" sz="1800" b="1" kern="1200" dirty="0" smtClean="0">
                          <a:solidFill>
                            <a:schemeClr val="lt1"/>
                          </a:solidFill>
                          <a:effectLst/>
                          <a:latin typeface="+mn-lt"/>
                          <a:ea typeface="+mn-ea"/>
                          <a:cs typeface="+mn-cs"/>
                        </a:rPr>
                        <a:t>&lt;body&gt;</a:t>
                      </a:r>
                    </a:p>
                    <a:p>
                      <a:r>
                        <a:rPr kumimoji="0" lang="en-US" sz="1800" b="1" kern="1200" dirty="0" smtClean="0">
                          <a:solidFill>
                            <a:schemeClr val="lt1"/>
                          </a:solidFill>
                          <a:effectLst/>
                          <a:latin typeface="+mn-lt"/>
                          <a:ea typeface="+mn-ea"/>
                          <a:cs typeface="+mn-cs"/>
                        </a:rPr>
                        <a:t>    &lt;p&gt;</a:t>
                      </a:r>
                      <a:r>
                        <a:rPr kumimoji="0" lang="en-US" sz="1800" b="1" kern="1200" dirty="0" err="1" smtClean="0">
                          <a:solidFill>
                            <a:schemeClr val="lt1"/>
                          </a:solidFill>
                          <a:effectLst/>
                          <a:latin typeface="+mn-lt"/>
                          <a:ea typeface="+mn-ea"/>
                          <a:cs typeface="+mn-cs"/>
                        </a:rPr>
                        <a:t>GeeksforGeeks</a:t>
                      </a:r>
                      <a:r>
                        <a:rPr kumimoji="0" lang="en-US" sz="1800" b="1" kern="1200" dirty="0" smtClean="0">
                          <a:solidFill>
                            <a:schemeClr val="lt1"/>
                          </a:solidFill>
                          <a:effectLst/>
                          <a:latin typeface="+mn-lt"/>
                          <a:ea typeface="+mn-ea"/>
                          <a:cs typeface="+mn-cs"/>
                        </a:rPr>
                        <a:t>&lt;/p&gt;</a:t>
                      </a:r>
                    </a:p>
                    <a:p>
                      <a:r>
                        <a:rPr kumimoji="0" lang="en-US" sz="1800" b="1" kern="1200" dirty="0" smtClean="0">
                          <a:solidFill>
                            <a:schemeClr val="lt1"/>
                          </a:solidFill>
                          <a:effectLst/>
                          <a:latin typeface="+mn-lt"/>
                          <a:ea typeface="+mn-ea"/>
                          <a:cs typeface="+mn-cs"/>
                        </a:rPr>
                        <a:t>    &lt;p&gt;</a:t>
                      </a:r>
                      <a:r>
                        <a:rPr kumimoji="0" lang="en-US" sz="1800" b="1" kern="1200" dirty="0" err="1" smtClean="0">
                          <a:solidFill>
                            <a:schemeClr val="lt1"/>
                          </a:solidFill>
                          <a:effectLst/>
                          <a:latin typeface="+mn-lt"/>
                          <a:ea typeface="+mn-ea"/>
                          <a:cs typeface="+mn-cs"/>
                        </a:rPr>
                        <a:t>gfg</a:t>
                      </a:r>
                      <a:r>
                        <a:rPr kumimoji="0" lang="en-US" sz="1800" b="1" kern="1200" dirty="0" smtClean="0">
                          <a:solidFill>
                            <a:schemeClr val="lt1"/>
                          </a:solidFill>
                          <a:effectLst/>
                          <a:latin typeface="+mn-lt"/>
                          <a:ea typeface="+mn-ea"/>
                          <a:cs typeface="+mn-cs"/>
                        </a:rPr>
                        <a:t>&lt;/p&gt;</a:t>
                      </a:r>
                    </a:p>
                    <a:p>
                      <a:r>
                        <a:rPr kumimoji="0" lang="en-US" sz="1800" b="1" kern="1200" dirty="0" smtClean="0">
                          <a:solidFill>
                            <a:schemeClr val="lt1"/>
                          </a:solidFill>
                          <a:effectLst/>
                          <a:latin typeface="+mn-lt"/>
                          <a:ea typeface="+mn-ea"/>
                          <a:cs typeface="+mn-cs"/>
                        </a:rPr>
                        <a:t>    &lt;p&gt;CSE&lt;/p&gt;</a:t>
                      </a:r>
                    </a:p>
                    <a:p>
                      <a:r>
                        <a:rPr kumimoji="0" lang="en-US" sz="1800" b="1" kern="1200" dirty="0" smtClean="0">
                          <a:solidFill>
                            <a:schemeClr val="lt1"/>
                          </a:solidFill>
                          <a:effectLst/>
                          <a:latin typeface="+mn-lt"/>
                          <a:ea typeface="+mn-ea"/>
                          <a:cs typeface="+mn-cs"/>
                        </a:rPr>
                        <a:t>    &lt;script&gt;</a:t>
                      </a:r>
                    </a:p>
                    <a:p>
                      <a:r>
                        <a:rPr kumimoji="0" lang="en-US" sz="1800" b="1" kern="1200" dirty="0" smtClean="0">
                          <a:solidFill>
                            <a:schemeClr val="lt1"/>
                          </a:solidFill>
                          <a:effectLst/>
                          <a:latin typeface="+mn-lt"/>
                          <a:ea typeface="+mn-ea"/>
                          <a:cs typeface="+mn-cs"/>
                        </a:rPr>
                        <a:t>        $("p").last().</a:t>
                      </a:r>
                      <a:r>
                        <a:rPr kumimoji="0" lang="en-US" sz="1800" b="1" kern="1200" dirty="0" err="1" smtClean="0">
                          <a:solidFill>
                            <a:schemeClr val="lt1"/>
                          </a:solidFill>
                          <a:effectLst/>
                          <a:latin typeface="+mn-lt"/>
                          <a:ea typeface="+mn-ea"/>
                          <a:cs typeface="+mn-cs"/>
                        </a:rPr>
                        <a:t>addClass</a:t>
                      </a:r>
                      <a:r>
                        <a:rPr kumimoji="0" lang="en-US" sz="1800" b="1" kern="1200" dirty="0" smtClean="0">
                          <a:solidFill>
                            <a:schemeClr val="lt1"/>
                          </a:solidFill>
                          <a:effectLst/>
                          <a:latin typeface="+mn-lt"/>
                          <a:ea typeface="+mn-ea"/>
                          <a:cs typeface="+mn-cs"/>
                        </a:rPr>
                        <a:t>("selected");</a:t>
                      </a:r>
                    </a:p>
                    <a:p>
                      <a:r>
                        <a:rPr kumimoji="0" lang="en-US" sz="1800" b="1" kern="1200" dirty="0" smtClean="0">
                          <a:solidFill>
                            <a:schemeClr val="lt1"/>
                          </a:solidFill>
                          <a:effectLst/>
                          <a:latin typeface="+mn-lt"/>
                          <a:ea typeface="+mn-ea"/>
                          <a:cs typeface="+mn-cs"/>
                        </a:rPr>
                        <a:t>    &lt;/script&gt;</a:t>
                      </a:r>
                    </a:p>
                    <a:p>
                      <a:r>
                        <a:rPr kumimoji="0" lang="en-US" sz="1800" b="1" kern="1200" dirty="0" smtClean="0">
                          <a:solidFill>
                            <a:schemeClr val="lt1"/>
                          </a:solidFill>
                          <a:effectLst/>
                          <a:latin typeface="+mn-lt"/>
                          <a:ea typeface="+mn-ea"/>
                          <a:cs typeface="+mn-cs"/>
                        </a:rPr>
                        <a:t>    &lt;/body&gt;</a:t>
                      </a:r>
                    </a:p>
                    <a:p>
                      <a:r>
                        <a:rPr lang="en-US" dirty="0" smtClean="0"/>
                        <a:t>&lt;html&gt;</a:t>
                      </a:r>
                    </a:p>
                    <a:p>
                      <a:endParaRPr lang="en-US" dirty="0"/>
                    </a:p>
                  </a:txBody>
                  <a:tcPr/>
                </a:tc>
              </a:tr>
            </a:tbl>
          </a:graphicData>
        </a:graphic>
      </p:graphicFrame>
    </p:spTree>
    <p:extLst>
      <p:ext uri="{BB962C8B-B14F-4D97-AF65-F5344CB8AC3E}">
        <p14:creationId xmlns:p14="http://schemas.microsoft.com/office/powerpoint/2010/main" val="1317585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251520" y="260648"/>
            <a:ext cx="8640960" cy="2739211"/>
          </a:xfrm>
          <a:prstGeom prst="rect">
            <a:avLst/>
          </a:prstGeom>
          <a:noFill/>
        </p:spPr>
        <p:txBody>
          <a:bodyPr wrap="square" rtlCol="0">
            <a:spAutoFit/>
          </a:bodyPr>
          <a:lstStyle/>
          <a:p>
            <a:r>
              <a:rPr lang="en-US" dirty="0" err="1">
                <a:solidFill>
                  <a:srgbClr val="FFFF00"/>
                </a:solidFill>
              </a:rPr>
              <a:t>jQuery</a:t>
            </a:r>
            <a:r>
              <a:rPr lang="en-US" dirty="0">
                <a:solidFill>
                  <a:srgbClr val="FFFF00"/>
                </a:solidFill>
              </a:rPr>
              <a:t> </a:t>
            </a:r>
            <a:r>
              <a:rPr lang="en-US" dirty="0" err="1">
                <a:solidFill>
                  <a:srgbClr val="FFFF00"/>
                </a:solidFill>
              </a:rPr>
              <a:t>removeClass</a:t>
            </a:r>
            <a:r>
              <a:rPr lang="en-US" dirty="0">
                <a:solidFill>
                  <a:srgbClr val="FFFF00"/>
                </a:solidFill>
              </a:rPr>
              <a:t>() </a:t>
            </a:r>
            <a:r>
              <a:rPr lang="en-US" dirty="0" smtClean="0">
                <a:solidFill>
                  <a:srgbClr val="FFFF00"/>
                </a:solidFill>
              </a:rPr>
              <a:t>Method:</a:t>
            </a:r>
          </a:p>
          <a:p>
            <a:pPr fontAlgn="base"/>
            <a:r>
              <a:rPr lang="en-US" dirty="0"/>
              <a:t>The </a:t>
            </a:r>
            <a:r>
              <a:rPr lang="en-US" dirty="0" err="1"/>
              <a:t>removeClass</a:t>
            </a:r>
            <a:r>
              <a:rPr lang="en-US" dirty="0"/>
              <a:t>() method is an inbuilt method in </a:t>
            </a:r>
            <a:r>
              <a:rPr lang="en-US" dirty="0" err="1"/>
              <a:t>jQuery</a:t>
            </a:r>
            <a:r>
              <a:rPr lang="en-US" dirty="0"/>
              <a:t> that is used to remove one or more class names from the selected element.</a:t>
            </a:r>
          </a:p>
          <a:p>
            <a:pPr fontAlgn="base"/>
            <a:r>
              <a:rPr lang="en-US" b="1" dirty="0"/>
              <a:t>Syntax</a:t>
            </a:r>
            <a:r>
              <a:rPr lang="en-US" b="1" dirty="0" smtClean="0"/>
              <a:t>:</a:t>
            </a:r>
          </a:p>
          <a:p>
            <a:pPr lvl="0" fontAlgn="base"/>
            <a:r>
              <a:rPr lang="en-US" b="1" dirty="0">
                <a:solidFill>
                  <a:srgbClr val="FFFF00"/>
                </a:solidFill>
              </a:rPr>
              <a:t> </a:t>
            </a:r>
            <a:r>
              <a:rPr lang="en-US" b="1" dirty="0" smtClean="0">
                <a:solidFill>
                  <a:srgbClr val="FFFF00"/>
                </a:solidFill>
              </a:rPr>
              <a:t>                 </a:t>
            </a:r>
            <a:r>
              <a:rPr lang="en-US" dirty="0">
                <a:solidFill>
                  <a:srgbClr val="FFFF00"/>
                </a:solidFill>
                <a:latin typeface="Consolas" panose="020B0609020204030204" pitchFamily="49" charset="0"/>
              </a:rPr>
              <a:t>$(selector).</a:t>
            </a:r>
            <a:r>
              <a:rPr lang="en-US" dirty="0" err="1">
                <a:solidFill>
                  <a:srgbClr val="FFFF00"/>
                </a:solidFill>
                <a:latin typeface="Consolas" panose="020B0609020204030204" pitchFamily="49" charset="0"/>
              </a:rPr>
              <a:t>removeClass</a:t>
            </a:r>
            <a:r>
              <a:rPr lang="en-US" dirty="0">
                <a:solidFill>
                  <a:srgbClr val="FFFF00"/>
                </a:solidFill>
                <a:latin typeface="Consolas" panose="020B0609020204030204" pitchFamily="49" charset="0"/>
              </a:rPr>
              <a:t>(</a:t>
            </a:r>
            <a:r>
              <a:rPr lang="en-US" dirty="0" err="1">
                <a:solidFill>
                  <a:srgbClr val="FFFF00"/>
                </a:solidFill>
                <a:latin typeface="Consolas" panose="020B0609020204030204" pitchFamily="49" charset="0"/>
              </a:rPr>
              <a:t>class_name</a:t>
            </a:r>
            <a:r>
              <a:rPr lang="en-US" dirty="0">
                <a:solidFill>
                  <a:srgbClr val="FFFF00"/>
                </a:solidFill>
                <a:latin typeface="Consolas" panose="020B0609020204030204" pitchFamily="49" charset="0"/>
              </a:rPr>
              <a:t>, function(index, </a:t>
            </a:r>
            <a:r>
              <a:rPr lang="en-US" dirty="0" err="1">
                <a:solidFill>
                  <a:srgbClr val="FFFF00"/>
                </a:solidFill>
                <a:latin typeface="Consolas" panose="020B0609020204030204" pitchFamily="49" charset="0"/>
              </a:rPr>
              <a:t>current_class_name</a:t>
            </a:r>
            <a:r>
              <a:rPr lang="en-US" dirty="0">
                <a:solidFill>
                  <a:srgbClr val="FFFF00"/>
                </a:solidFill>
                <a:latin typeface="Consolas" panose="020B0609020204030204" pitchFamily="49" charset="0"/>
              </a:rPr>
              <a:t>))</a:t>
            </a:r>
            <a:r>
              <a:rPr lang="en-US" sz="800" dirty="0">
                <a:solidFill>
                  <a:srgbClr val="FFFF00"/>
                </a:solidFill>
              </a:rPr>
              <a:t> </a:t>
            </a:r>
            <a:endParaRPr lang="en-US" sz="800" dirty="0" smtClean="0">
              <a:solidFill>
                <a:srgbClr val="FFFF00"/>
              </a:solidFill>
            </a:endParaRPr>
          </a:p>
          <a:p>
            <a:pPr lvl="0" fontAlgn="base"/>
            <a:endParaRPr lang="en-US" sz="2800" dirty="0">
              <a:solidFill>
                <a:srgbClr val="FFFF00"/>
              </a:solidFill>
              <a:latin typeface="Arial" panose="020B0604020202020204" pitchFamily="34" charset="0"/>
            </a:endParaRPr>
          </a:p>
          <a:p>
            <a:pPr fontAlgn="base"/>
            <a:endParaRPr lang="en-US" dirty="0"/>
          </a:p>
          <a:p>
            <a:endParaRPr lang="en-US" dirty="0">
              <a:solidFill>
                <a:srgbClr val="FFFF00"/>
              </a:solidFill>
            </a:endParaRPr>
          </a:p>
        </p:txBody>
      </p:sp>
    </p:spTree>
    <p:extLst>
      <p:ext uri="{BB962C8B-B14F-4D97-AF65-F5344CB8AC3E}">
        <p14:creationId xmlns:p14="http://schemas.microsoft.com/office/powerpoint/2010/main" val="2744745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251520" y="188640"/>
            <a:ext cx="8640960" cy="1631216"/>
          </a:xfrm>
          <a:prstGeom prst="rect">
            <a:avLst/>
          </a:prstGeom>
          <a:noFill/>
        </p:spPr>
        <p:txBody>
          <a:bodyPr wrap="square" rtlCol="0">
            <a:spAutoFit/>
          </a:bodyPr>
          <a:lstStyle/>
          <a:p>
            <a:r>
              <a:rPr lang="en-US" dirty="0" err="1">
                <a:solidFill>
                  <a:srgbClr val="FFFF00"/>
                </a:solidFill>
              </a:rPr>
              <a:t>jQuery</a:t>
            </a:r>
            <a:r>
              <a:rPr lang="en-US" dirty="0">
                <a:solidFill>
                  <a:srgbClr val="FFFF00"/>
                </a:solidFill>
              </a:rPr>
              <a:t> </a:t>
            </a:r>
            <a:r>
              <a:rPr lang="en-US" dirty="0" err="1">
                <a:solidFill>
                  <a:srgbClr val="FFFF00"/>
                </a:solidFill>
              </a:rPr>
              <a:t>removeClass</a:t>
            </a:r>
            <a:r>
              <a:rPr lang="en-US" dirty="0">
                <a:solidFill>
                  <a:srgbClr val="FFFF00"/>
                </a:solidFill>
              </a:rPr>
              <a:t>() </a:t>
            </a:r>
            <a:r>
              <a:rPr lang="en-US" dirty="0" smtClean="0">
                <a:solidFill>
                  <a:srgbClr val="FFFF00"/>
                </a:solidFill>
              </a:rPr>
              <a:t>Method: Example</a:t>
            </a:r>
          </a:p>
          <a:p>
            <a:endParaRPr lang="en-US" dirty="0" smtClean="0">
              <a:solidFill>
                <a:srgbClr val="FFFF00"/>
              </a:solidFill>
            </a:endParaRPr>
          </a:p>
          <a:p>
            <a:pPr lvl="0" fontAlgn="base"/>
            <a:endParaRPr lang="en-US" sz="2800" dirty="0">
              <a:solidFill>
                <a:srgbClr val="FFFF00"/>
              </a:solidFill>
              <a:latin typeface="Arial" panose="020B0604020202020204" pitchFamily="34" charset="0"/>
            </a:endParaRPr>
          </a:p>
          <a:p>
            <a:pPr fontAlgn="base"/>
            <a:endParaRPr lang="en-US" dirty="0"/>
          </a:p>
          <a:p>
            <a:endParaRPr lang="en-US"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92221831"/>
              </p:ext>
            </p:extLst>
          </p:nvPr>
        </p:nvGraphicFramePr>
        <p:xfrm>
          <a:off x="251520" y="620688"/>
          <a:ext cx="8640960" cy="5852160"/>
        </p:xfrm>
        <a:graphic>
          <a:graphicData uri="http://schemas.openxmlformats.org/drawingml/2006/table">
            <a:tbl>
              <a:tblPr firstRow="1" bandRow="1">
                <a:tableStyleId>{5C22544A-7EE6-4342-B048-85BDC9FD1C3A}</a:tableStyleId>
              </a:tblPr>
              <a:tblGrid>
                <a:gridCol w="4759851"/>
                <a:gridCol w="3881109"/>
              </a:tblGrid>
              <a:tr h="5688632">
                <a:tc>
                  <a:txBody>
                    <a:bodyPr/>
                    <a:lstStyle/>
                    <a:p>
                      <a:r>
                        <a:rPr kumimoji="0" lang="en-US" sz="1800" b="1" kern="1200" dirty="0" smtClean="0">
                          <a:solidFill>
                            <a:schemeClr val="lt1"/>
                          </a:solidFill>
                          <a:effectLst/>
                          <a:latin typeface="+mn-lt"/>
                          <a:ea typeface="+mn-ea"/>
                          <a:cs typeface="+mn-cs"/>
                        </a:rPr>
                        <a:t>&lt;html&gt;</a:t>
                      </a:r>
                    </a:p>
                    <a:p>
                      <a:r>
                        <a:rPr kumimoji="0" lang="en-US" sz="1800" b="1" kern="1200" dirty="0" smtClean="0">
                          <a:solidFill>
                            <a:schemeClr val="lt1"/>
                          </a:solidFill>
                          <a:effectLst/>
                          <a:latin typeface="+mn-lt"/>
                          <a:ea typeface="+mn-ea"/>
                          <a:cs typeface="+mn-cs"/>
                        </a:rPr>
                        <a:t> &lt;head&gt;</a:t>
                      </a:r>
                    </a:p>
                    <a:p>
                      <a:r>
                        <a:rPr kumimoji="0" lang="en-US" sz="1800" b="1" kern="1200" dirty="0" smtClean="0">
                          <a:solidFill>
                            <a:schemeClr val="lt1"/>
                          </a:solidFill>
                          <a:effectLst/>
                          <a:latin typeface="+mn-lt"/>
                          <a:ea typeface="+mn-ea"/>
                          <a:cs typeface="+mn-cs"/>
                        </a:rPr>
                        <a:t>    &lt;title&gt;The </a:t>
                      </a:r>
                      <a:r>
                        <a:rPr kumimoji="0" lang="en-US" sz="1800" b="1" kern="1200" dirty="0" err="1" smtClean="0">
                          <a:solidFill>
                            <a:schemeClr val="lt1"/>
                          </a:solidFill>
                          <a:effectLst/>
                          <a:latin typeface="+mn-lt"/>
                          <a:ea typeface="+mn-ea"/>
                          <a:cs typeface="+mn-cs"/>
                        </a:rPr>
                        <a:t>removeClass</a:t>
                      </a:r>
                      <a:r>
                        <a:rPr kumimoji="0" lang="en-US" sz="1800" b="1" kern="1200" dirty="0" smtClean="0">
                          <a:solidFill>
                            <a:schemeClr val="lt1"/>
                          </a:solidFill>
                          <a:effectLst/>
                          <a:latin typeface="+mn-lt"/>
                          <a:ea typeface="+mn-ea"/>
                          <a:cs typeface="+mn-cs"/>
                        </a:rPr>
                        <a:t> Method&lt;/title&gt;</a:t>
                      </a:r>
                    </a:p>
                    <a:p>
                      <a:r>
                        <a:rPr kumimoji="0" lang="en-US" sz="1800" b="1" kern="1200" dirty="0" smtClean="0">
                          <a:solidFill>
                            <a:schemeClr val="lt1"/>
                          </a:solidFill>
                          <a:effectLst/>
                          <a:latin typeface="+mn-lt"/>
                          <a:ea typeface="+mn-ea"/>
                          <a:cs typeface="+mn-cs"/>
                        </a:rPr>
                        <a:t>    &lt;script </a:t>
                      </a:r>
                      <a:r>
                        <a:rPr kumimoji="0" lang="en-US" sz="1800" b="1" kern="1200" dirty="0" err="1" smtClean="0">
                          <a:solidFill>
                            <a:schemeClr val="lt1"/>
                          </a:solidFill>
                          <a:effectLst/>
                          <a:latin typeface="+mn-lt"/>
                          <a:ea typeface="+mn-ea"/>
                          <a:cs typeface="+mn-cs"/>
                        </a:rPr>
                        <a:t>src</a:t>
                      </a:r>
                      <a:r>
                        <a:rPr kumimoji="0" lang="en-US" sz="1800" b="1" kern="1200" dirty="0" smtClean="0">
                          <a:solidFill>
                            <a:schemeClr val="lt1"/>
                          </a:solidFill>
                          <a:effectLst/>
                          <a:latin typeface="+mn-lt"/>
                          <a:ea typeface="+mn-ea"/>
                          <a:cs typeface="+mn-cs"/>
                        </a:rPr>
                        <a:t>=</a:t>
                      </a:r>
                    </a:p>
                    <a:p>
                      <a:r>
                        <a:rPr kumimoji="0" lang="en-US" sz="1800" b="1" kern="1200" dirty="0" smtClean="0">
                          <a:solidFill>
                            <a:schemeClr val="lt1"/>
                          </a:solidFill>
                          <a:effectLst/>
                          <a:latin typeface="+mn-lt"/>
                          <a:ea typeface="+mn-ea"/>
                          <a:cs typeface="+mn-cs"/>
                        </a:rPr>
                        <a:t>"</a:t>
                      </a:r>
                      <a:r>
                        <a:rPr kumimoji="0" lang="en-US" sz="1800" b="1" u="sng" kern="1200" dirty="0" smtClean="0">
                          <a:solidFill>
                            <a:schemeClr val="lt1"/>
                          </a:solidFill>
                          <a:effectLst/>
                          <a:latin typeface="+mn-lt"/>
                          <a:ea typeface="+mn-ea"/>
                          <a:cs typeface="+mn-cs"/>
                          <a:hlinkClick r:id="rId2"/>
                        </a:rPr>
                        <a:t>https://ajax.googleapis.com/</a:t>
                      </a:r>
                      <a:r>
                        <a:rPr kumimoji="0" lang="en-US" sz="1800" b="1" u="sng" kern="1200" dirty="0" err="1" smtClean="0">
                          <a:solidFill>
                            <a:schemeClr val="lt1"/>
                          </a:solidFill>
                          <a:effectLst/>
                          <a:latin typeface="+mn-lt"/>
                          <a:ea typeface="+mn-ea"/>
                          <a:cs typeface="+mn-cs"/>
                          <a:hlinkClick r:id="rId2"/>
                        </a:rPr>
                        <a:t>ajax</a:t>
                      </a:r>
                      <a:r>
                        <a:rPr kumimoji="0" lang="en-US" sz="1800" b="1" u="sng" kern="1200" dirty="0" smtClean="0">
                          <a:solidFill>
                            <a:schemeClr val="lt1"/>
                          </a:solidFill>
                          <a:effectLst/>
                          <a:latin typeface="+mn-lt"/>
                          <a:ea typeface="+mn-ea"/>
                          <a:cs typeface="+mn-cs"/>
                          <a:hlinkClick r:id="rId2"/>
                        </a:rPr>
                        <a:t>/libs/</a:t>
                      </a:r>
                      <a:r>
                        <a:rPr kumimoji="0" lang="en-US" sz="1800" b="1" u="sng" kern="1200" dirty="0" err="1" smtClean="0">
                          <a:solidFill>
                            <a:schemeClr val="lt1"/>
                          </a:solidFill>
                          <a:effectLst/>
                          <a:latin typeface="+mn-lt"/>
                          <a:ea typeface="+mn-ea"/>
                          <a:cs typeface="+mn-cs"/>
                          <a:hlinkClick r:id="rId2"/>
                        </a:rPr>
                        <a:t>jquery</a:t>
                      </a:r>
                      <a:r>
                        <a:rPr kumimoji="0" lang="en-US" sz="1800" b="1" u="sng" kern="1200" dirty="0" smtClean="0">
                          <a:solidFill>
                            <a:schemeClr val="lt1"/>
                          </a:solidFill>
                          <a:effectLst/>
                          <a:latin typeface="+mn-lt"/>
                          <a:ea typeface="+mn-ea"/>
                          <a:cs typeface="+mn-cs"/>
                          <a:hlinkClick r:id="rId2"/>
                        </a:rPr>
                        <a:t>/3.3.1/jquery.min.js</a:t>
                      </a:r>
                      <a:r>
                        <a:rPr kumimoji="0" lang="en-US" sz="1800" b="1" kern="1200" dirty="0" smtClean="0">
                          <a:solidFill>
                            <a:schemeClr val="lt1"/>
                          </a:solidFill>
                          <a:effectLst/>
                          <a:latin typeface="+mn-lt"/>
                          <a:ea typeface="+mn-ea"/>
                          <a:cs typeface="+mn-cs"/>
                        </a:rPr>
                        <a:t>"&gt;</a:t>
                      </a:r>
                    </a:p>
                    <a:p>
                      <a:r>
                        <a:rPr kumimoji="0" lang="en-US" sz="1800" b="1" kern="1200" dirty="0" smtClean="0">
                          <a:solidFill>
                            <a:schemeClr val="lt1"/>
                          </a:solidFill>
                          <a:effectLst/>
                          <a:latin typeface="+mn-lt"/>
                          <a:ea typeface="+mn-ea"/>
                          <a:cs typeface="+mn-cs"/>
                        </a:rPr>
                        <a:t>    &lt;/script&gt;</a:t>
                      </a:r>
                    </a:p>
                    <a:p>
                      <a:r>
                        <a:rPr kumimoji="0" lang="en-US" sz="1800" b="1" kern="1200" dirty="0" smtClean="0">
                          <a:solidFill>
                            <a:schemeClr val="lt1"/>
                          </a:solidFill>
                          <a:effectLst/>
                          <a:latin typeface="+mn-lt"/>
                          <a:ea typeface="+mn-ea"/>
                          <a:cs typeface="+mn-cs"/>
                        </a:rPr>
                        <a:t>     &lt;!-- </a:t>
                      </a:r>
                      <a:r>
                        <a:rPr kumimoji="0" lang="en-US" sz="1800" b="1" kern="1200" dirty="0" err="1" smtClean="0">
                          <a:solidFill>
                            <a:schemeClr val="lt1"/>
                          </a:solidFill>
                          <a:effectLst/>
                          <a:latin typeface="+mn-lt"/>
                          <a:ea typeface="+mn-ea"/>
                          <a:cs typeface="+mn-cs"/>
                        </a:rPr>
                        <a:t>jQuery</a:t>
                      </a:r>
                      <a:r>
                        <a:rPr kumimoji="0" lang="en-US" sz="1800" b="1" kern="1200" dirty="0" smtClean="0">
                          <a:solidFill>
                            <a:schemeClr val="lt1"/>
                          </a:solidFill>
                          <a:effectLst/>
                          <a:latin typeface="+mn-lt"/>
                          <a:ea typeface="+mn-ea"/>
                          <a:cs typeface="+mn-cs"/>
                        </a:rPr>
                        <a:t> code to show the working of this method --&gt;</a:t>
                      </a:r>
                    </a:p>
                    <a:p>
                      <a:r>
                        <a:rPr kumimoji="0" lang="en-US" sz="1800" b="1" kern="1200" dirty="0" smtClean="0">
                          <a:solidFill>
                            <a:schemeClr val="lt1"/>
                          </a:solidFill>
                          <a:effectLst/>
                          <a:latin typeface="+mn-lt"/>
                          <a:ea typeface="+mn-ea"/>
                          <a:cs typeface="+mn-cs"/>
                        </a:rPr>
                        <a:t>    &lt;script&gt;</a:t>
                      </a:r>
                    </a:p>
                    <a:p>
                      <a:r>
                        <a:rPr kumimoji="0" lang="en-US" sz="1800" b="1" kern="1200" dirty="0" smtClean="0">
                          <a:solidFill>
                            <a:schemeClr val="lt1"/>
                          </a:solidFill>
                          <a:effectLst/>
                          <a:latin typeface="+mn-lt"/>
                          <a:ea typeface="+mn-ea"/>
                          <a:cs typeface="+mn-cs"/>
                        </a:rPr>
                        <a:t>        $(document).ready(function () {</a:t>
                      </a:r>
                    </a:p>
                    <a:p>
                      <a:r>
                        <a:rPr kumimoji="0" lang="en-US" sz="1800" b="1" kern="1200" dirty="0" smtClean="0">
                          <a:solidFill>
                            <a:schemeClr val="lt1"/>
                          </a:solidFill>
                          <a:effectLst/>
                          <a:latin typeface="+mn-lt"/>
                          <a:ea typeface="+mn-ea"/>
                          <a:cs typeface="+mn-cs"/>
                        </a:rPr>
                        <a:t>            $("p").click(function () {</a:t>
                      </a:r>
                    </a:p>
                    <a:p>
                      <a:r>
                        <a:rPr kumimoji="0" lang="en-US" sz="1800" b="1" kern="1200" dirty="0" smtClean="0">
                          <a:solidFill>
                            <a:schemeClr val="lt1"/>
                          </a:solidFill>
                          <a:effectLst/>
                          <a:latin typeface="+mn-lt"/>
                          <a:ea typeface="+mn-ea"/>
                          <a:cs typeface="+mn-cs"/>
                        </a:rPr>
                        <a:t>                $("p").</a:t>
                      </a:r>
                      <a:r>
                        <a:rPr kumimoji="0" lang="en-US" sz="1800" b="1" kern="1200" dirty="0" err="1" smtClean="0">
                          <a:solidFill>
                            <a:schemeClr val="lt1"/>
                          </a:solidFill>
                          <a:effectLst/>
                          <a:latin typeface="+mn-lt"/>
                          <a:ea typeface="+mn-ea"/>
                          <a:cs typeface="+mn-cs"/>
                        </a:rPr>
                        <a:t>removeClass</a:t>
                      </a:r>
                      <a:r>
                        <a:rPr kumimoji="0" lang="en-US" sz="1800" b="1" kern="1200" dirty="0" smtClean="0">
                          <a:solidFill>
                            <a:schemeClr val="lt1"/>
                          </a:solidFill>
                          <a:effectLst/>
                          <a:latin typeface="+mn-lt"/>
                          <a:ea typeface="+mn-ea"/>
                          <a:cs typeface="+mn-cs"/>
                        </a:rPr>
                        <a:t>("GFG");</a:t>
                      </a:r>
                    </a:p>
                    <a:p>
                      <a:r>
                        <a:rPr kumimoji="0" lang="en-US" sz="1800" b="1" kern="1200" dirty="0" smtClean="0">
                          <a:solidFill>
                            <a:schemeClr val="lt1"/>
                          </a:solidFill>
                          <a:effectLst/>
                          <a:latin typeface="+mn-lt"/>
                          <a:ea typeface="+mn-ea"/>
                          <a:cs typeface="+mn-cs"/>
                        </a:rPr>
                        <a:t>            });</a:t>
                      </a:r>
                    </a:p>
                    <a:p>
                      <a:r>
                        <a:rPr kumimoji="0" lang="en-US" sz="1800" b="1" kern="1200" dirty="0" smtClean="0">
                          <a:solidFill>
                            <a:schemeClr val="lt1"/>
                          </a:solidFill>
                          <a:effectLst/>
                          <a:latin typeface="+mn-lt"/>
                          <a:ea typeface="+mn-ea"/>
                          <a:cs typeface="+mn-cs"/>
                        </a:rPr>
                        <a:t>        });</a:t>
                      </a:r>
                    </a:p>
                    <a:p>
                      <a:pPr rtl="0" fontAlgn="base"/>
                      <a:r>
                        <a:rPr kumimoji="0" lang="en-US" sz="1800" b="1" kern="1200" dirty="0" smtClean="0">
                          <a:solidFill>
                            <a:schemeClr val="lt1"/>
                          </a:solidFill>
                          <a:effectLst/>
                          <a:latin typeface="+mn-lt"/>
                          <a:ea typeface="+mn-ea"/>
                          <a:cs typeface="+mn-cs"/>
                        </a:rPr>
                        <a:t> </a:t>
                      </a:r>
                      <a:r>
                        <a:rPr kumimoji="0" lang="en-US" b="0" i="0" kern="1200" dirty="0" smtClean="0">
                          <a:solidFill>
                            <a:schemeClr val="lt1"/>
                          </a:solidFill>
                          <a:effectLst/>
                          <a:latin typeface="+mn-lt"/>
                          <a:ea typeface="+mn-ea"/>
                          <a:cs typeface="+mn-cs"/>
                        </a:rPr>
                        <a:t>&lt;/script&gt;   &lt;style&gt;</a:t>
                      </a:r>
                    </a:p>
                    <a:p>
                      <a:pPr rtl="0" fontAlgn="base"/>
                      <a:r>
                        <a:rPr kumimoji="0" lang="en-US" b="0" i="0" kern="1200" dirty="0" smtClean="0">
                          <a:solidFill>
                            <a:schemeClr val="lt1"/>
                          </a:solidFill>
                          <a:effectLst/>
                          <a:latin typeface="+mn-lt"/>
                          <a:ea typeface="+mn-ea"/>
                          <a:cs typeface="+mn-cs"/>
                        </a:rPr>
                        <a:t>        .GFG {</a:t>
                      </a:r>
                    </a:p>
                    <a:p>
                      <a:pPr rtl="0" fontAlgn="base"/>
                      <a:r>
                        <a:rPr kumimoji="0" lang="en-US" b="0" i="0" kern="1200" dirty="0" smtClean="0">
                          <a:solidFill>
                            <a:schemeClr val="lt1"/>
                          </a:solidFill>
                          <a:effectLst/>
                          <a:latin typeface="+mn-lt"/>
                          <a:ea typeface="+mn-ea"/>
                          <a:cs typeface="+mn-cs"/>
                        </a:rPr>
                        <a:t>            font-size: 120%;</a:t>
                      </a:r>
                    </a:p>
                    <a:p>
                      <a:pPr rtl="0" fontAlgn="base"/>
                      <a:r>
                        <a:rPr kumimoji="0" lang="en-US" b="0" i="0" kern="1200" dirty="0" smtClean="0">
                          <a:solidFill>
                            <a:schemeClr val="lt1"/>
                          </a:solidFill>
                          <a:effectLst/>
                          <a:latin typeface="+mn-lt"/>
                          <a:ea typeface="+mn-ea"/>
                          <a:cs typeface="+mn-cs"/>
                        </a:rPr>
                        <a:t>            color: green;</a:t>
                      </a:r>
                    </a:p>
                    <a:p>
                      <a:pPr rtl="0" fontAlgn="base"/>
                      <a:r>
                        <a:rPr kumimoji="0" lang="en-US" b="0" i="0" kern="1200" dirty="0" smtClean="0">
                          <a:solidFill>
                            <a:schemeClr val="lt1"/>
                          </a:solidFill>
                          <a:effectLst/>
                          <a:latin typeface="+mn-lt"/>
                          <a:ea typeface="+mn-ea"/>
                          <a:cs typeface="+mn-cs"/>
                        </a:rPr>
                        <a:t>            font-weight: bold;</a:t>
                      </a:r>
                    </a:p>
                    <a:p>
                      <a:pPr rtl="0" fontAlgn="base"/>
                      <a:r>
                        <a:rPr kumimoji="0" lang="en-US" b="0" i="0" kern="1200" dirty="0" smtClean="0">
                          <a:solidFill>
                            <a:schemeClr val="lt1"/>
                          </a:solidFill>
                          <a:effectLst/>
                          <a:latin typeface="+mn-lt"/>
                          <a:ea typeface="+mn-ea"/>
                          <a:cs typeface="+mn-cs"/>
                        </a:rPr>
                        <a:t>            font-size: 35px;        }</a:t>
                      </a:r>
                      <a:endParaRPr lang="en-US" dirty="0"/>
                    </a:p>
                  </a:txBody>
                  <a:tcPr/>
                </a:tc>
                <a:tc>
                  <a:txBody>
                    <a:bodyPr/>
                    <a:lstStyle/>
                    <a:p>
                      <a:pPr rtl="0" fontAlgn="base"/>
                      <a:r>
                        <a:rPr kumimoji="0" lang="en-US" b="0" i="0" kern="1200" dirty="0" smtClean="0">
                          <a:solidFill>
                            <a:schemeClr val="lt1"/>
                          </a:solidFill>
                          <a:effectLst/>
                          <a:latin typeface="+mn-lt"/>
                          <a:ea typeface="+mn-ea"/>
                          <a:cs typeface="+mn-cs"/>
                        </a:rPr>
                        <a:t>         div {</a:t>
                      </a:r>
                    </a:p>
                    <a:p>
                      <a:pPr rtl="0" fontAlgn="base"/>
                      <a:r>
                        <a:rPr kumimoji="0" lang="en-US" b="0" i="0" kern="1200" dirty="0" smtClean="0">
                          <a:solidFill>
                            <a:schemeClr val="lt1"/>
                          </a:solidFill>
                          <a:effectLst/>
                          <a:latin typeface="+mn-lt"/>
                          <a:ea typeface="+mn-ea"/>
                          <a:cs typeface="+mn-cs"/>
                        </a:rPr>
                        <a:t>            width: 50%;</a:t>
                      </a:r>
                    </a:p>
                    <a:p>
                      <a:pPr rtl="0" fontAlgn="base"/>
                      <a:r>
                        <a:rPr kumimoji="0" lang="en-US" b="0" i="0" kern="1200" dirty="0" smtClean="0">
                          <a:solidFill>
                            <a:schemeClr val="lt1"/>
                          </a:solidFill>
                          <a:effectLst/>
                          <a:latin typeface="+mn-lt"/>
                          <a:ea typeface="+mn-ea"/>
                          <a:cs typeface="+mn-cs"/>
                        </a:rPr>
                        <a:t>            height: 200px;</a:t>
                      </a:r>
                    </a:p>
                    <a:p>
                      <a:pPr rtl="0" fontAlgn="base"/>
                      <a:r>
                        <a:rPr kumimoji="0" lang="en-US" b="0" i="0" kern="1200" dirty="0" smtClean="0">
                          <a:solidFill>
                            <a:schemeClr val="lt1"/>
                          </a:solidFill>
                          <a:effectLst/>
                          <a:latin typeface="+mn-lt"/>
                          <a:ea typeface="+mn-ea"/>
                          <a:cs typeface="+mn-cs"/>
                        </a:rPr>
                        <a:t>            padding: 20px;</a:t>
                      </a:r>
                    </a:p>
                    <a:p>
                      <a:pPr rtl="0" fontAlgn="base"/>
                      <a:r>
                        <a:rPr kumimoji="0" lang="en-US" b="0" i="0" kern="1200" dirty="0" smtClean="0">
                          <a:solidFill>
                            <a:schemeClr val="lt1"/>
                          </a:solidFill>
                          <a:effectLst/>
                          <a:latin typeface="+mn-lt"/>
                          <a:ea typeface="+mn-ea"/>
                          <a:cs typeface="+mn-cs"/>
                        </a:rPr>
                        <a:t>            border: 2px solid green;</a:t>
                      </a:r>
                    </a:p>
                    <a:p>
                      <a:pPr rtl="0" fontAlgn="base"/>
                      <a:r>
                        <a:rPr kumimoji="0" lang="en-US" b="0" i="0" kern="1200" dirty="0" smtClean="0">
                          <a:solidFill>
                            <a:schemeClr val="lt1"/>
                          </a:solidFill>
                          <a:effectLst/>
                          <a:latin typeface="+mn-lt"/>
                          <a:ea typeface="+mn-ea"/>
                          <a:cs typeface="+mn-cs"/>
                        </a:rPr>
                        <a:t>        }</a:t>
                      </a:r>
                    </a:p>
                    <a:p>
                      <a:pPr rtl="0" fontAlgn="base"/>
                      <a:r>
                        <a:rPr kumimoji="0" lang="en-US" b="0" i="0" kern="1200" dirty="0" smtClean="0">
                          <a:solidFill>
                            <a:schemeClr val="lt1"/>
                          </a:solidFill>
                          <a:effectLst/>
                          <a:latin typeface="+mn-lt"/>
                          <a:ea typeface="+mn-ea"/>
                          <a:cs typeface="+mn-cs"/>
                        </a:rPr>
                        <a:t>    &lt;/style&gt;</a:t>
                      </a:r>
                    </a:p>
                    <a:p>
                      <a:pPr rtl="0" fontAlgn="base"/>
                      <a:r>
                        <a:rPr kumimoji="0" lang="en-US" b="0" i="0" kern="1200" dirty="0" smtClean="0">
                          <a:solidFill>
                            <a:schemeClr val="lt1"/>
                          </a:solidFill>
                          <a:effectLst/>
                          <a:latin typeface="+mn-lt"/>
                          <a:ea typeface="+mn-ea"/>
                          <a:cs typeface="+mn-cs"/>
                        </a:rPr>
                        <a:t>&lt;/head&gt;</a:t>
                      </a:r>
                    </a:p>
                    <a:p>
                      <a:pPr rtl="0" fontAlgn="base"/>
                      <a:r>
                        <a:rPr kumimoji="0" lang="en-US" b="0" i="0" kern="1200" dirty="0" smtClean="0">
                          <a:solidFill>
                            <a:schemeClr val="lt1"/>
                          </a:solidFill>
                          <a:effectLst/>
                          <a:latin typeface="+mn-lt"/>
                          <a:ea typeface="+mn-ea"/>
                          <a:cs typeface="+mn-cs"/>
                        </a:rPr>
                        <a:t> &lt;body&gt;</a:t>
                      </a:r>
                    </a:p>
                    <a:p>
                      <a:pPr rtl="0" fontAlgn="base"/>
                      <a:r>
                        <a:rPr kumimoji="0" lang="en-US" b="0" i="0" kern="1200" dirty="0" smtClean="0">
                          <a:solidFill>
                            <a:schemeClr val="lt1"/>
                          </a:solidFill>
                          <a:effectLst/>
                          <a:latin typeface="+mn-lt"/>
                          <a:ea typeface="+mn-ea"/>
                          <a:cs typeface="+mn-cs"/>
                        </a:rPr>
                        <a:t>    &lt;div&gt;</a:t>
                      </a:r>
                    </a:p>
                    <a:p>
                      <a:pPr rtl="0" fontAlgn="base"/>
                      <a:r>
                        <a:rPr kumimoji="0" lang="en-US" b="0" i="0" kern="1200" dirty="0" smtClean="0">
                          <a:solidFill>
                            <a:schemeClr val="lt1"/>
                          </a:solidFill>
                          <a:effectLst/>
                          <a:latin typeface="+mn-lt"/>
                          <a:ea typeface="+mn-ea"/>
                          <a:cs typeface="+mn-cs"/>
                        </a:rPr>
                        <a:t>        &lt;!-- click on any paragraph and see the change --&gt;</a:t>
                      </a:r>
                    </a:p>
                    <a:p>
                      <a:pPr rtl="0" fontAlgn="base"/>
                      <a:r>
                        <a:rPr kumimoji="0" lang="en-US" b="0" i="0" kern="1200" dirty="0" smtClean="0">
                          <a:solidFill>
                            <a:schemeClr val="lt1"/>
                          </a:solidFill>
                          <a:effectLst/>
                          <a:latin typeface="+mn-lt"/>
                          <a:ea typeface="+mn-ea"/>
                          <a:cs typeface="+mn-cs"/>
                        </a:rPr>
                        <a:t>        &lt;p class="GFG"&gt;</a:t>
                      </a:r>
                    </a:p>
                    <a:p>
                      <a:pPr rtl="0" fontAlgn="base"/>
                      <a:r>
                        <a:rPr kumimoji="0" lang="en-US" b="0" i="0" kern="1200" dirty="0" smtClean="0">
                          <a:solidFill>
                            <a:schemeClr val="lt1"/>
                          </a:solidFill>
                          <a:effectLst/>
                          <a:latin typeface="+mn-lt"/>
                          <a:ea typeface="+mn-ea"/>
                          <a:cs typeface="+mn-cs"/>
                        </a:rPr>
                        <a:t>            Welcome to           </a:t>
                      </a:r>
                    </a:p>
                    <a:p>
                      <a:pPr rtl="0" fontAlgn="base"/>
                      <a:r>
                        <a:rPr kumimoji="0" lang="en-US" b="0" i="0" kern="1200" dirty="0" smtClean="0">
                          <a:solidFill>
                            <a:schemeClr val="lt1"/>
                          </a:solidFill>
                          <a:effectLst/>
                          <a:latin typeface="+mn-lt"/>
                          <a:ea typeface="+mn-ea"/>
                          <a:cs typeface="+mn-cs"/>
                        </a:rPr>
                        <a:t>        &lt;/p&gt;</a:t>
                      </a:r>
                    </a:p>
                    <a:p>
                      <a:pPr rtl="0" fontAlgn="base"/>
                      <a:r>
                        <a:rPr kumimoji="0" lang="en-US" b="0" i="0" kern="1200" dirty="0" smtClean="0">
                          <a:solidFill>
                            <a:schemeClr val="lt1"/>
                          </a:solidFill>
                          <a:effectLst/>
                          <a:latin typeface="+mn-lt"/>
                          <a:ea typeface="+mn-ea"/>
                          <a:cs typeface="+mn-cs"/>
                        </a:rPr>
                        <a:t>        &lt;p class="GFG"&gt;</a:t>
                      </a:r>
                    </a:p>
                    <a:p>
                      <a:pPr rtl="0" fontAlgn="base"/>
                      <a:r>
                        <a:rPr kumimoji="0" lang="en-US" b="0" i="0" kern="1200" dirty="0" smtClean="0">
                          <a:solidFill>
                            <a:schemeClr val="lt1"/>
                          </a:solidFill>
                          <a:effectLst/>
                          <a:latin typeface="+mn-lt"/>
                          <a:ea typeface="+mn-ea"/>
                          <a:cs typeface="+mn-cs"/>
                        </a:rPr>
                        <a:t>            </a:t>
                      </a:r>
                      <a:r>
                        <a:rPr kumimoji="0" lang="en-US" b="0" i="0" kern="1200" dirty="0" err="1" smtClean="0">
                          <a:solidFill>
                            <a:schemeClr val="lt1"/>
                          </a:solidFill>
                          <a:effectLst/>
                          <a:latin typeface="+mn-lt"/>
                          <a:ea typeface="+mn-ea"/>
                          <a:cs typeface="+mn-cs"/>
                        </a:rPr>
                        <a:t>GeeksforGeeks</a:t>
                      </a:r>
                      <a:endParaRPr kumimoji="0" lang="en-US" b="0" i="0" kern="1200" dirty="0" smtClean="0">
                        <a:solidFill>
                          <a:schemeClr val="lt1"/>
                        </a:solidFill>
                        <a:effectLst/>
                        <a:latin typeface="+mn-lt"/>
                        <a:ea typeface="+mn-ea"/>
                        <a:cs typeface="+mn-cs"/>
                      </a:endParaRPr>
                    </a:p>
                    <a:p>
                      <a:pPr rtl="0" fontAlgn="base"/>
                      <a:r>
                        <a:rPr kumimoji="0" lang="en-US" b="0" i="0" kern="1200" dirty="0" smtClean="0">
                          <a:solidFill>
                            <a:schemeClr val="lt1"/>
                          </a:solidFill>
                          <a:effectLst/>
                          <a:latin typeface="+mn-lt"/>
                          <a:ea typeface="+mn-ea"/>
                          <a:cs typeface="+mn-cs"/>
                        </a:rPr>
                        <a:t>        &lt;/p&gt;</a:t>
                      </a:r>
                    </a:p>
                    <a:p>
                      <a:pPr rtl="0" fontAlgn="base"/>
                      <a:r>
                        <a:rPr kumimoji="0" lang="en-US" b="0" i="0" kern="1200" dirty="0" smtClean="0">
                          <a:solidFill>
                            <a:schemeClr val="lt1"/>
                          </a:solidFill>
                          <a:effectLst/>
                          <a:latin typeface="+mn-lt"/>
                          <a:ea typeface="+mn-ea"/>
                          <a:cs typeface="+mn-cs"/>
                        </a:rPr>
                        <a:t>    &lt;/div&gt;</a:t>
                      </a:r>
                    </a:p>
                    <a:p>
                      <a:pPr rtl="0" fontAlgn="base"/>
                      <a:r>
                        <a:rPr kumimoji="0" lang="en-US" b="0" i="0" kern="1200" dirty="0" smtClean="0">
                          <a:solidFill>
                            <a:schemeClr val="lt1"/>
                          </a:solidFill>
                          <a:effectLst/>
                          <a:latin typeface="+mn-lt"/>
                          <a:ea typeface="+mn-ea"/>
                          <a:cs typeface="+mn-cs"/>
                        </a:rPr>
                        <a:t>&lt;/body&gt;</a:t>
                      </a:r>
                    </a:p>
                    <a:p>
                      <a:pPr rtl="0" fontAlgn="base"/>
                      <a:r>
                        <a:rPr kumimoji="0" lang="en-US" b="0" i="0" kern="1200" dirty="0" smtClean="0">
                          <a:solidFill>
                            <a:schemeClr val="lt1"/>
                          </a:solidFill>
                          <a:effectLst/>
                          <a:latin typeface="+mn-lt"/>
                          <a:ea typeface="+mn-ea"/>
                          <a:cs typeface="+mn-cs"/>
                        </a:rPr>
                        <a:t> &lt;/html&gt;</a:t>
                      </a:r>
                    </a:p>
                  </a:txBody>
                  <a:tcPr/>
                </a:tc>
              </a:tr>
            </a:tbl>
          </a:graphicData>
        </a:graphic>
      </p:graphicFrame>
    </p:spTree>
    <p:extLst>
      <p:ext uri="{BB962C8B-B14F-4D97-AF65-F5344CB8AC3E}">
        <p14:creationId xmlns:p14="http://schemas.microsoft.com/office/powerpoint/2010/main" val="327067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617196"/>
          </a:xfrm>
          <a:prstGeom prst="rect">
            <a:avLst/>
          </a:prstGeom>
          <a:noFill/>
        </p:spPr>
        <p:txBody>
          <a:bodyPr wrap="square" rtlCol="0">
            <a:spAutoFit/>
          </a:bodyPr>
          <a:lstStyle/>
          <a:p>
            <a:r>
              <a:rPr lang="en-US" sz="2000" dirty="0" err="1">
                <a:solidFill>
                  <a:srgbClr val="FFFF00"/>
                </a:solidFill>
              </a:rPr>
              <a:t>jQuery</a:t>
            </a:r>
            <a:r>
              <a:rPr lang="en-US" sz="2000" dirty="0">
                <a:solidFill>
                  <a:srgbClr val="FFFF00"/>
                </a:solidFill>
              </a:rPr>
              <a:t> </a:t>
            </a:r>
            <a:r>
              <a:rPr lang="en-US" sz="2000" dirty="0" err="1">
                <a:solidFill>
                  <a:srgbClr val="FFFF00"/>
                </a:solidFill>
              </a:rPr>
              <a:t>toggleClass</a:t>
            </a:r>
            <a:r>
              <a:rPr lang="en-US" sz="2000" dirty="0">
                <a:solidFill>
                  <a:srgbClr val="FFFF00"/>
                </a:solidFill>
              </a:rPr>
              <a:t>() Method:</a:t>
            </a:r>
          </a:p>
          <a:p>
            <a:r>
              <a:rPr lang="en-US" sz="2000" dirty="0"/>
              <a:t>The </a:t>
            </a:r>
            <a:r>
              <a:rPr lang="en-US" sz="2000" dirty="0" err="1"/>
              <a:t>jQuery</a:t>
            </a:r>
            <a:r>
              <a:rPr lang="en-US" sz="2000" dirty="0"/>
              <a:t> </a:t>
            </a:r>
            <a:r>
              <a:rPr lang="en-US" sz="2000" dirty="0" err="1"/>
              <a:t>toggleClass</a:t>
            </a:r>
            <a:r>
              <a:rPr lang="en-US" sz="2000" dirty="0"/>
              <a:t>() method toggles between adding/removing classes to the specified elements.</a:t>
            </a:r>
          </a:p>
          <a:p>
            <a:r>
              <a:rPr lang="en-US" sz="2000" dirty="0"/>
              <a:t>Syntax:</a:t>
            </a:r>
          </a:p>
          <a:p>
            <a:pPr lvl="0"/>
            <a:r>
              <a:rPr lang="en-US" sz="2000" dirty="0">
                <a:solidFill>
                  <a:srgbClr val="FFFF00"/>
                </a:solidFill>
              </a:rPr>
              <a:t>	</a:t>
            </a:r>
            <a:r>
              <a:rPr lang="en-US" sz="2000" dirty="0">
                <a:solidFill>
                  <a:srgbClr val="FFFF00"/>
                </a:solidFill>
                <a:latin typeface="SFMono-Regular"/>
              </a:rPr>
              <a:t>$('selector expression').</a:t>
            </a:r>
            <a:r>
              <a:rPr lang="en-US" sz="2000" dirty="0" err="1">
                <a:solidFill>
                  <a:srgbClr val="FFFF00"/>
                </a:solidFill>
                <a:latin typeface="SFMono-Regular"/>
              </a:rPr>
              <a:t>toggleClass</a:t>
            </a:r>
            <a:r>
              <a:rPr lang="en-US" sz="2000" dirty="0">
                <a:solidFill>
                  <a:srgbClr val="FFFF00"/>
                </a:solidFill>
                <a:latin typeface="SFMono-Regular"/>
              </a:rPr>
              <a:t>('</a:t>
            </a:r>
            <a:r>
              <a:rPr lang="en-US" sz="2000" dirty="0" err="1">
                <a:solidFill>
                  <a:srgbClr val="FFFF00"/>
                </a:solidFill>
                <a:latin typeface="SFMono-Regular"/>
              </a:rPr>
              <a:t>css</a:t>
            </a:r>
            <a:r>
              <a:rPr lang="en-US" sz="2000" dirty="0">
                <a:solidFill>
                  <a:srgbClr val="FFFF00"/>
                </a:solidFill>
                <a:latin typeface="SFMono-Regular"/>
              </a:rPr>
              <a:t> class name');</a:t>
            </a:r>
            <a:r>
              <a:rPr lang="en-US" sz="800" dirty="0">
                <a:solidFill>
                  <a:srgbClr val="FFFF00"/>
                </a:solidFill>
              </a:rPr>
              <a:t> </a:t>
            </a:r>
            <a:r>
              <a:rPr lang="en-US" sz="2000" dirty="0"/>
              <a:t>	</a:t>
            </a:r>
          </a:p>
          <a:p>
            <a:r>
              <a:rPr lang="en-US" sz="2000" dirty="0" smtClean="0"/>
              <a:t>Specify </a:t>
            </a:r>
            <a:r>
              <a:rPr lang="en-US" sz="2000" dirty="0"/>
              <a:t>a selector to get the reference of an elements to which you want to toggle </a:t>
            </a:r>
            <a:r>
              <a:rPr lang="en-US" sz="2000" dirty="0" err="1"/>
              <a:t>css</a:t>
            </a:r>
            <a:r>
              <a:rPr lang="en-US" sz="2000" dirty="0"/>
              <a:t> classes and then call </a:t>
            </a:r>
            <a:r>
              <a:rPr lang="en-US" sz="2000" dirty="0" err="1"/>
              <a:t>toggleClass</a:t>
            </a:r>
            <a:r>
              <a:rPr lang="en-US" sz="2000" dirty="0"/>
              <a:t>() method with </a:t>
            </a:r>
            <a:r>
              <a:rPr lang="en-US" sz="2000" dirty="0" err="1"/>
              <a:t>css</a:t>
            </a:r>
            <a:r>
              <a:rPr lang="en-US" sz="2000" dirty="0"/>
              <a:t> class name as a string parameter.</a:t>
            </a:r>
          </a:p>
          <a:p>
            <a:r>
              <a:rPr lang="en-US" sz="2000" dirty="0"/>
              <a:t>Example:</a:t>
            </a:r>
          </a:p>
          <a:p>
            <a:pPr lvl="0"/>
            <a:r>
              <a:rPr lang="en-US" sz="2000" dirty="0">
                <a:solidFill>
                  <a:srgbClr val="FFFF00"/>
                </a:solidFill>
                <a:latin typeface="Consolas" panose="020B0609020204030204" pitchFamily="49" charset="0"/>
              </a:rPr>
              <a:t>	$('#</a:t>
            </a:r>
            <a:r>
              <a:rPr lang="en-US" sz="2000" dirty="0" err="1">
                <a:solidFill>
                  <a:srgbClr val="FFFF00"/>
                </a:solidFill>
                <a:latin typeface="Consolas" panose="020B0609020204030204" pitchFamily="49" charset="0"/>
              </a:rPr>
              <a:t>myDiv</a:t>
            </a:r>
            <a:r>
              <a:rPr lang="en-US" sz="2000" dirty="0">
                <a:solidFill>
                  <a:srgbClr val="FFFF00"/>
                </a:solidFill>
                <a:latin typeface="Consolas" panose="020B0609020204030204" pitchFamily="49" charset="0"/>
              </a:rPr>
              <a:t>').</a:t>
            </a:r>
            <a:r>
              <a:rPr lang="en-US" sz="2000" dirty="0" err="1">
                <a:solidFill>
                  <a:srgbClr val="FFFF00"/>
                </a:solidFill>
                <a:latin typeface="Consolas" panose="020B0609020204030204" pitchFamily="49" charset="0"/>
              </a:rPr>
              <a:t>toggleClass</a:t>
            </a:r>
            <a:r>
              <a:rPr lang="en-US" sz="2000" dirty="0">
                <a:solidFill>
                  <a:srgbClr val="FFFF00"/>
                </a:solidFill>
                <a:latin typeface="Consolas" panose="020B0609020204030204" pitchFamily="49" charset="0"/>
              </a:rPr>
              <a:t>('</a:t>
            </a:r>
            <a:r>
              <a:rPr lang="en-US" sz="2000" dirty="0" err="1">
                <a:solidFill>
                  <a:srgbClr val="FFFF00"/>
                </a:solidFill>
                <a:latin typeface="Consolas" panose="020B0609020204030204" pitchFamily="49" charset="0"/>
              </a:rPr>
              <a:t>redDiv</a:t>
            </a:r>
            <a:r>
              <a:rPr lang="en-US" sz="2000" dirty="0">
                <a:solidFill>
                  <a:srgbClr val="FFFF00"/>
                </a:solidFill>
                <a:latin typeface="Consolas" panose="020B0609020204030204" pitchFamily="49" charset="0"/>
              </a:rPr>
              <a:t>'); </a:t>
            </a:r>
          </a:p>
          <a:p>
            <a:pPr lvl="0"/>
            <a:r>
              <a:rPr lang="en-US" sz="2000" dirty="0">
                <a:solidFill>
                  <a:srgbClr val="FFFF00"/>
                </a:solidFill>
                <a:latin typeface="Consolas" panose="020B0609020204030204" pitchFamily="49" charset="0"/>
              </a:rPr>
              <a:t>    &lt;div id="</a:t>
            </a:r>
            <a:r>
              <a:rPr lang="en-US" sz="2000" dirty="0" err="1">
                <a:solidFill>
                  <a:srgbClr val="FFFF00"/>
                </a:solidFill>
                <a:latin typeface="Consolas" panose="020B0609020204030204" pitchFamily="49" charset="0"/>
              </a:rPr>
              <a:t>myDiv</a:t>
            </a:r>
            <a:r>
              <a:rPr lang="en-US" sz="2000" dirty="0">
                <a:solidFill>
                  <a:srgbClr val="FFFF00"/>
                </a:solidFill>
                <a:latin typeface="Consolas" panose="020B0609020204030204" pitchFamily="49" charset="0"/>
              </a:rPr>
              <a:t>" class="</a:t>
            </a:r>
            <a:r>
              <a:rPr lang="en-US" sz="2000" dirty="0" err="1">
                <a:solidFill>
                  <a:srgbClr val="FFFF00"/>
                </a:solidFill>
                <a:latin typeface="Consolas" panose="020B0609020204030204" pitchFamily="49" charset="0"/>
              </a:rPr>
              <a:t>yellowDiv</a:t>
            </a:r>
            <a:r>
              <a:rPr lang="en-US" sz="2000" dirty="0">
                <a:solidFill>
                  <a:srgbClr val="FFFF00"/>
                </a:solidFill>
                <a:latin typeface="Consolas" panose="020B0609020204030204" pitchFamily="49" charset="0"/>
              </a:rPr>
              <a:t>"&gt; </a:t>
            </a:r>
          </a:p>
          <a:p>
            <a:pPr lvl="0"/>
            <a:r>
              <a:rPr lang="en-US" sz="2000" dirty="0">
                <a:solidFill>
                  <a:srgbClr val="FFFF00"/>
                </a:solidFill>
                <a:latin typeface="Consolas" panose="020B0609020204030204" pitchFamily="49" charset="0"/>
              </a:rPr>
              <a:t>    &lt;/div&gt;</a:t>
            </a:r>
            <a:r>
              <a:rPr lang="en-US" sz="800" dirty="0">
                <a:solidFill>
                  <a:srgbClr val="FFFF00"/>
                </a:solidFill>
              </a:rPr>
              <a:t> </a:t>
            </a:r>
            <a:endParaRPr lang="en-US" sz="3200" dirty="0">
              <a:solidFill>
                <a:srgbClr val="FFFF00"/>
              </a:solidFill>
              <a:latin typeface="Arial" panose="020B0604020202020204" pitchFamily="34" charset="0"/>
            </a:endParaRPr>
          </a:p>
          <a:p>
            <a:r>
              <a:rPr lang="en-US" sz="2000" dirty="0"/>
              <a:t>In the above example, </a:t>
            </a:r>
            <a:r>
              <a:rPr lang="en-US" sz="2000" dirty="0" err="1"/>
              <a:t>css</a:t>
            </a:r>
            <a:r>
              <a:rPr lang="en-US" sz="2000" dirty="0"/>
              <a:t> class </a:t>
            </a:r>
            <a:r>
              <a:rPr lang="en-US" sz="2000" dirty="0" err="1"/>
              <a:t>yellowDiv</a:t>
            </a:r>
            <a:r>
              <a:rPr lang="en-US" sz="2000" dirty="0"/>
              <a:t> will be first added into div element and then removed. Thus, </a:t>
            </a:r>
            <a:r>
              <a:rPr lang="en-US" sz="2000" dirty="0" err="1"/>
              <a:t>css</a:t>
            </a:r>
            <a:r>
              <a:rPr lang="en-US" sz="2000" dirty="0"/>
              <a:t> class will be added or removed consecutively.</a:t>
            </a:r>
            <a:endParaRPr lang="en-US" sz="2000" dirty="0">
              <a:solidFill>
                <a:srgbClr val="FFFF00"/>
              </a:solidFill>
            </a:endParaRPr>
          </a:p>
          <a:p>
            <a:endParaRPr lang="en-US" dirty="0" smtClean="0"/>
          </a:p>
          <a:p>
            <a:r>
              <a:rPr lang="en-US" dirty="0" smtClean="0">
                <a:solidFill>
                  <a:srgbClr val="FFFF00"/>
                </a:solidFill>
              </a:rPr>
              <a:t>IMP Points:</a:t>
            </a:r>
          </a:p>
          <a:p>
            <a:pPr marL="457200" indent="-457200">
              <a:buFont typeface="+mj-lt"/>
              <a:buAutoNum type="arabicPeriod"/>
            </a:pPr>
            <a:r>
              <a:rPr lang="en-US" dirty="0"/>
              <a:t>The </a:t>
            </a:r>
            <a:r>
              <a:rPr lang="en-US" dirty="0" err="1"/>
              <a:t>jQuery</a:t>
            </a:r>
            <a:r>
              <a:rPr lang="en-US" dirty="0"/>
              <a:t> CSS methods allow you to manipulate CSS class or style properties of DOM elements.</a:t>
            </a:r>
          </a:p>
          <a:p>
            <a:pPr marL="457200" indent="-457200">
              <a:buFont typeface="+mj-lt"/>
              <a:buAutoNum type="arabicPeriod"/>
            </a:pPr>
            <a:r>
              <a:rPr lang="en-US" dirty="0"/>
              <a:t>Use the selector to get the reference of an element(s) and then call </a:t>
            </a:r>
            <a:r>
              <a:rPr lang="en-US" dirty="0" err="1"/>
              <a:t>jQuery</a:t>
            </a:r>
            <a:r>
              <a:rPr lang="en-US" dirty="0"/>
              <a:t> </a:t>
            </a:r>
            <a:r>
              <a:rPr lang="en-US" dirty="0" err="1"/>
              <a:t>css</a:t>
            </a:r>
            <a:r>
              <a:rPr lang="en-US" dirty="0"/>
              <a:t> methods to edit it.</a:t>
            </a:r>
          </a:p>
          <a:p>
            <a:pPr marL="457200" indent="-457200">
              <a:buFont typeface="+mj-lt"/>
              <a:buAutoNum type="arabicPeriod"/>
            </a:pPr>
            <a:r>
              <a:rPr lang="en-US" dirty="0"/>
              <a:t>Important DOM manipulation methods: </a:t>
            </a:r>
            <a:r>
              <a:rPr lang="en-US" dirty="0" err="1"/>
              <a:t>css</a:t>
            </a:r>
            <a:r>
              <a:rPr lang="en-US" dirty="0"/>
              <a:t>(), </a:t>
            </a:r>
            <a:r>
              <a:rPr lang="en-US" dirty="0" err="1"/>
              <a:t>addClass</a:t>
            </a:r>
            <a:r>
              <a:rPr lang="en-US" dirty="0"/>
              <a:t>(), </a:t>
            </a:r>
            <a:r>
              <a:rPr lang="en-US" dirty="0" err="1"/>
              <a:t>hasClass</a:t>
            </a:r>
            <a:r>
              <a:rPr lang="en-US" dirty="0"/>
              <a:t>(), </a:t>
            </a:r>
            <a:r>
              <a:rPr lang="en-US" dirty="0" err="1"/>
              <a:t>removeClass</a:t>
            </a:r>
            <a:r>
              <a:rPr lang="en-US" dirty="0"/>
              <a:t>(), </a:t>
            </a:r>
            <a:r>
              <a:rPr lang="en-US" dirty="0" err="1"/>
              <a:t>toggleClass</a:t>
            </a:r>
            <a:r>
              <a:rPr lang="en-US" dirty="0"/>
              <a:t>() etc</a:t>
            </a:r>
            <a:r>
              <a:rPr lang="en-US" dirty="0" smtClean="0"/>
              <a:t>.</a:t>
            </a:r>
            <a:endParaRPr lang="en-US" dirty="0">
              <a:solidFill>
                <a:srgbClr val="FFFF00"/>
              </a:solidFill>
            </a:endParaRPr>
          </a:p>
        </p:txBody>
      </p:sp>
    </p:spTree>
    <p:extLst>
      <p:ext uri="{BB962C8B-B14F-4D97-AF65-F5344CB8AC3E}">
        <p14:creationId xmlns:p14="http://schemas.microsoft.com/office/powerpoint/2010/main" val="919592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3477875"/>
          </a:xfrm>
          <a:prstGeom prst="rect">
            <a:avLst/>
          </a:prstGeom>
          <a:noFill/>
        </p:spPr>
        <p:txBody>
          <a:bodyPr wrap="square" rtlCol="0">
            <a:spAutoFit/>
          </a:bodyPr>
          <a:lstStyle/>
          <a:p>
            <a:r>
              <a:rPr lang="en-US" sz="2000" dirty="0" err="1" smtClean="0">
                <a:solidFill>
                  <a:srgbClr val="FFFF00"/>
                </a:solidFill>
              </a:rPr>
              <a:t>jQuery</a:t>
            </a:r>
            <a:r>
              <a:rPr lang="en-US" sz="2000" dirty="0" smtClean="0">
                <a:solidFill>
                  <a:srgbClr val="FFFF00"/>
                </a:solidFill>
              </a:rPr>
              <a:t> dimensions:</a:t>
            </a:r>
          </a:p>
          <a:p>
            <a:r>
              <a:rPr lang="en-US" sz="2000" dirty="0" err="1" smtClean="0"/>
              <a:t>jQuery</a:t>
            </a:r>
            <a:r>
              <a:rPr lang="en-US" sz="2000" dirty="0" smtClean="0"/>
              <a:t> </a:t>
            </a:r>
            <a:r>
              <a:rPr lang="en-US" sz="2000" dirty="0"/>
              <a:t>has several important methods for working with dimensions:</a:t>
            </a:r>
          </a:p>
          <a:p>
            <a:pPr marL="457200" lvl="0" indent="-457200">
              <a:buFont typeface="+mj-lt"/>
              <a:buAutoNum type="arabicPeriod"/>
            </a:pPr>
            <a:r>
              <a:rPr lang="en-US" sz="2000" dirty="0"/>
              <a:t>width()</a:t>
            </a:r>
          </a:p>
          <a:p>
            <a:pPr marL="457200" lvl="0" indent="-457200">
              <a:buFont typeface="+mj-lt"/>
              <a:buAutoNum type="arabicPeriod"/>
            </a:pPr>
            <a:r>
              <a:rPr lang="en-US" sz="2000" dirty="0"/>
              <a:t>height()</a:t>
            </a:r>
          </a:p>
          <a:p>
            <a:pPr marL="457200" lvl="0" indent="-457200">
              <a:buFont typeface="+mj-lt"/>
              <a:buAutoNum type="arabicPeriod"/>
            </a:pPr>
            <a:r>
              <a:rPr lang="en-US" sz="2000" dirty="0" err="1"/>
              <a:t>innerWidth</a:t>
            </a:r>
            <a:r>
              <a:rPr lang="en-US" sz="2000" dirty="0"/>
              <a:t>()</a:t>
            </a:r>
          </a:p>
          <a:p>
            <a:pPr marL="457200" lvl="0" indent="-457200">
              <a:buFont typeface="+mj-lt"/>
              <a:buAutoNum type="arabicPeriod"/>
            </a:pPr>
            <a:r>
              <a:rPr lang="en-US" sz="2000" dirty="0" err="1"/>
              <a:t>innerHeight</a:t>
            </a:r>
            <a:r>
              <a:rPr lang="en-US" sz="2000" dirty="0"/>
              <a:t>()</a:t>
            </a:r>
          </a:p>
          <a:p>
            <a:pPr marL="457200" lvl="0" indent="-457200">
              <a:buFont typeface="+mj-lt"/>
              <a:buAutoNum type="arabicPeriod"/>
            </a:pPr>
            <a:r>
              <a:rPr lang="en-US" sz="2000" dirty="0" err="1"/>
              <a:t>outerWidth</a:t>
            </a:r>
            <a:r>
              <a:rPr lang="en-US" sz="2000" dirty="0"/>
              <a:t>()</a:t>
            </a:r>
          </a:p>
          <a:p>
            <a:pPr marL="457200" lvl="0" indent="-457200">
              <a:buFont typeface="+mj-lt"/>
              <a:buAutoNum type="arabicPeriod"/>
            </a:pPr>
            <a:r>
              <a:rPr lang="en-US" sz="2000" dirty="0" err="1"/>
              <a:t>outerHeight</a:t>
            </a:r>
            <a:r>
              <a:rPr lang="en-US" sz="2000" dirty="0" smtClean="0"/>
              <a:t>()</a:t>
            </a:r>
          </a:p>
          <a:p>
            <a:pPr lvl="0"/>
            <a:endParaRPr lang="en-US" sz="2000" dirty="0"/>
          </a:p>
          <a:p>
            <a:r>
              <a:rPr lang="en-US" sz="2000" dirty="0" err="1">
                <a:solidFill>
                  <a:srgbClr val="FFFF00"/>
                </a:solidFill>
              </a:rPr>
              <a:t>jQuery</a:t>
            </a:r>
            <a:r>
              <a:rPr lang="en-US" sz="2000" dirty="0">
                <a:solidFill>
                  <a:srgbClr val="FFFF00"/>
                </a:solidFill>
              </a:rPr>
              <a:t> dimensions:</a:t>
            </a:r>
          </a:p>
          <a:p>
            <a:pPr lvl="0"/>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566764"/>
            <a:ext cx="5485308" cy="4246612"/>
          </a:xfrm>
          <a:prstGeom prst="rect">
            <a:avLst/>
          </a:prstGeom>
        </p:spPr>
      </p:pic>
    </p:spTree>
    <p:extLst>
      <p:ext uri="{BB962C8B-B14F-4D97-AF65-F5344CB8AC3E}">
        <p14:creationId xmlns:p14="http://schemas.microsoft.com/office/powerpoint/2010/main" val="3641148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4708981"/>
          </a:xfrm>
          <a:prstGeom prst="rect">
            <a:avLst/>
          </a:prstGeom>
          <a:noFill/>
        </p:spPr>
        <p:txBody>
          <a:bodyPr wrap="square" rtlCol="0">
            <a:spAutoFit/>
          </a:bodyPr>
          <a:lstStyle/>
          <a:p>
            <a:r>
              <a:rPr lang="en-US" sz="2000" dirty="0" err="1" smtClean="0">
                <a:solidFill>
                  <a:srgbClr val="FFFF00"/>
                </a:solidFill>
              </a:rPr>
              <a:t>jQuery</a:t>
            </a:r>
            <a:r>
              <a:rPr lang="en-US" sz="2000" dirty="0" smtClean="0">
                <a:solidFill>
                  <a:srgbClr val="FFFF00"/>
                </a:solidFill>
              </a:rPr>
              <a:t> </a:t>
            </a:r>
            <a:r>
              <a:rPr lang="en-US" sz="2000" dirty="0">
                <a:solidFill>
                  <a:srgbClr val="FFFF00"/>
                </a:solidFill>
              </a:rPr>
              <a:t>width() and height() </a:t>
            </a:r>
            <a:r>
              <a:rPr lang="en-US" sz="2000" dirty="0" smtClean="0">
                <a:solidFill>
                  <a:srgbClr val="FFFF00"/>
                </a:solidFill>
              </a:rPr>
              <a:t>Methods:</a:t>
            </a:r>
            <a:endParaRPr lang="en-US" sz="2000" dirty="0">
              <a:solidFill>
                <a:srgbClr val="FFFF00"/>
              </a:solidFill>
            </a:endParaRPr>
          </a:p>
          <a:p>
            <a:r>
              <a:rPr lang="en-US" sz="2000" dirty="0" smtClean="0"/>
              <a:t>-The</a:t>
            </a:r>
            <a:r>
              <a:rPr lang="en-US" sz="2000" dirty="0"/>
              <a:t> width() method sets or returns the width of an element (excludes padding, border and margin).</a:t>
            </a:r>
          </a:p>
          <a:p>
            <a:r>
              <a:rPr lang="en-US" sz="2000" dirty="0" smtClean="0"/>
              <a:t>-The</a:t>
            </a:r>
            <a:r>
              <a:rPr lang="en-US" sz="2000" dirty="0"/>
              <a:t> height() method sets or returns the height of an element (excludes padding, border and margin).</a:t>
            </a:r>
          </a:p>
          <a:p>
            <a:r>
              <a:rPr lang="en-US" sz="2000" dirty="0" smtClean="0"/>
              <a:t>-The </a:t>
            </a:r>
            <a:r>
              <a:rPr lang="en-US" sz="2000" dirty="0"/>
              <a:t>following example returns the width and height of a specified &lt;div&gt; element</a:t>
            </a:r>
            <a:r>
              <a:rPr lang="en-US" sz="2000" dirty="0" smtClean="0"/>
              <a:t>:</a:t>
            </a:r>
          </a:p>
          <a:p>
            <a:endParaRPr lang="en-US" sz="2000" dirty="0" smtClean="0"/>
          </a:p>
          <a:p>
            <a:r>
              <a:rPr lang="en-US" sz="2000" dirty="0" smtClean="0"/>
              <a:t>Example:</a:t>
            </a:r>
            <a:endParaRPr lang="en-US" sz="2000" dirty="0"/>
          </a:p>
          <a:p>
            <a:r>
              <a:rPr lang="en-US" sz="2000" dirty="0">
                <a:solidFill>
                  <a:srgbClr val="FFFF00"/>
                </a:solidFill>
              </a:rPr>
              <a:t>$("button").click(function(){</a:t>
            </a:r>
            <a:br>
              <a:rPr lang="en-US" sz="2000" dirty="0">
                <a:solidFill>
                  <a:srgbClr val="FFFF00"/>
                </a:solidFill>
              </a:rPr>
            </a:br>
            <a:r>
              <a:rPr lang="en-US" sz="2000" dirty="0">
                <a:solidFill>
                  <a:srgbClr val="FFFF00"/>
                </a:solidFill>
              </a:rPr>
              <a:t>  </a:t>
            </a:r>
            <a:r>
              <a:rPr lang="en-US" sz="2000" dirty="0" err="1">
                <a:solidFill>
                  <a:srgbClr val="FFFF00"/>
                </a:solidFill>
              </a:rPr>
              <a:t>var</a:t>
            </a:r>
            <a:r>
              <a:rPr lang="en-US" sz="2000" dirty="0">
                <a:solidFill>
                  <a:srgbClr val="FFFF00"/>
                </a:solidFill>
              </a:rPr>
              <a:t> txt = "";</a:t>
            </a:r>
            <a:br>
              <a:rPr lang="en-US" sz="2000" dirty="0">
                <a:solidFill>
                  <a:srgbClr val="FFFF00"/>
                </a:solidFill>
              </a:rPr>
            </a:br>
            <a:r>
              <a:rPr lang="en-US" sz="2000" dirty="0">
                <a:solidFill>
                  <a:srgbClr val="FFFF00"/>
                </a:solidFill>
              </a:rPr>
              <a:t>  txt += "Width: " + $("#div1").width() + "&lt;/</a:t>
            </a:r>
            <a:r>
              <a:rPr lang="en-US" sz="2000" dirty="0" err="1">
                <a:solidFill>
                  <a:srgbClr val="FFFF00"/>
                </a:solidFill>
              </a:rPr>
              <a:t>br</a:t>
            </a:r>
            <a:r>
              <a:rPr lang="en-US" sz="2000" dirty="0">
                <a:solidFill>
                  <a:srgbClr val="FFFF00"/>
                </a:solidFill>
              </a:rPr>
              <a:t>&gt;";</a:t>
            </a:r>
            <a:br>
              <a:rPr lang="en-US" sz="2000" dirty="0">
                <a:solidFill>
                  <a:srgbClr val="FFFF00"/>
                </a:solidFill>
              </a:rPr>
            </a:br>
            <a:r>
              <a:rPr lang="en-US" sz="2000" dirty="0">
                <a:solidFill>
                  <a:srgbClr val="FFFF00"/>
                </a:solidFill>
              </a:rPr>
              <a:t>  txt += "Height: " + $("#div1").height();</a:t>
            </a:r>
            <a:br>
              <a:rPr lang="en-US" sz="2000" dirty="0">
                <a:solidFill>
                  <a:srgbClr val="FFFF00"/>
                </a:solidFill>
              </a:rPr>
            </a:br>
            <a:r>
              <a:rPr lang="en-US" sz="2000" dirty="0">
                <a:solidFill>
                  <a:srgbClr val="FFFF00"/>
                </a:solidFill>
              </a:rPr>
              <a:t>  $("#div1").html(txt);</a:t>
            </a:r>
            <a:br>
              <a:rPr lang="en-US" sz="2000" dirty="0">
                <a:solidFill>
                  <a:srgbClr val="FFFF00"/>
                </a:solidFill>
              </a:rPr>
            </a:br>
            <a:r>
              <a:rPr lang="en-US" sz="2000" dirty="0" smtClean="0">
                <a:solidFill>
                  <a:srgbClr val="FFFF00"/>
                </a:solidFill>
              </a:rPr>
              <a:t>});</a:t>
            </a:r>
            <a:endParaRPr lang="en-US" sz="2000" dirty="0">
              <a:solidFill>
                <a:srgbClr val="FFFF00"/>
              </a:solidFill>
            </a:endParaRPr>
          </a:p>
        </p:txBody>
      </p:sp>
    </p:spTree>
    <p:extLst>
      <p:ext uri="{BB962C8B-B14F-4D97-AF65-F5344CB8AC3E}">
        <p14:creationId xmlns:p14="http://schemas.microsoft.com/office/powerpoint/2010/main" val="3269581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4985980"/>
          </a:xfrm>
          <a:prstGeom prst="rect">
            <a:avLst/>
          </a:prstGeom>
          <a:noFill/>
        </p:spPr>
        <p:txBody>
          <a:bodyPr wrap="square" rtlCol="0">
            <a:spAutoFit/>
          </a:bodyPr>
          <a:lstStyle/>
          <a:p>
            <a:pPr lvl="0" eaLnBrk="0" fontAlgn="base" hangingPunct="0">
              <a:spcBef>
                <a:spcPct val="0"/>
              </a:spcBef>
              <a:spcAft>
                <a:spcPct val="0"/>
              </a:spcAft>
            </a:pPr>
            <a:r>
              <a:rPr lang="en-US" dirty="0" err="1">
                <a:solidFill>
                  <a:srgbClr val="FFFF00"/>
                </a:solidFill>
                <a:latin typeface="Segoe UI" panose="020B0502040204020203" pitchFamily="34" charset="0"/>
                <a:cs typeface="Segoe UI" panose="020B0502040204020203" pitchFamily="34" charset="0"/>
              </a:rPr>
              <a:t>jQuery</a:t>
            </a:r>
            <a:r>
              <a:rPr lang="en-US" dirty="0">
                <a:solidFill>
                  <a:srgbClr val="FFFF00"/>
                </a:solidFill>
                <a:latin typeface="Segoe UI" panose="020B0502040204020203" pitchFamily="34" charset="0"/>
                <a:cs typeface="Segoe UI" panose="020B0502040204020203" pitchFamily="34" charset="0"/>
              </a:rPr>
              <a:t> </a:t>
            </a:r>
            <a:r>
              <a:rPr lang="en-US" dirty="0" err="1">
                <a:solidFill>
                  <a:srgbClr val="FFFF00"/>
                </a:solidFill>
                <a:latin typeface="Segoe UI" panose="020B0502040204020203" pitchFamily="34" charset="0"/>
                <a:cs typeface="Segoe UI" panose="020B0502040204020203" pitchFamily="34" charset="0"/>
              </a:rPr>
              <a:t>innerWidth</a:t>
            </a:r>
            <a:r>
              <a:rPr lang="en-US" dirty="0">
                <a:solidFill>
                  <a:srgbClr val="FFFF00"/>
                </a:solidFill>
                <a:latin typeface="Segoe UI" panose="020B0502040204020203" pitchFamily="34" charset="0"/>
                <a:cs typeface="Segoe UI" panose="020B0502040204020203" pitchFamily="34" charset="0"/>
              </a:rPr>
              <a:t>() and </a:t>
            </a:r>
            <a:r>
              <a:rPr lang="en-US" dirty="0" err="1">
                <a:solidFill>
                  <a:srgbClr val="FFFF00"/>
                </a:solidFill>
                <a:latin typeface="Segoe UI" panose="020B0502040204020203" pitchFamily="34" charset="0"/>
                <a:cs typeface="Segoe UI" panose="020B0502040204020203" pitchFamily="34" charset="0"/>
              </a:rPr>
              <a:t>innerHeight</a:t>
            </a:r>
            <a:r>
              <a:rPr lang="en-US" dirty="0">
                <a:solidFill>
                  <a:srgbClr val="FFFF00"/>
                </a:solidFill>
                <a:latin typeface="Segoe UI" panose="020B0502040204020203" pitchFamily="34" charset="0"/>
                <a:cs typeface="Segoe UI" panose="020B0502040204020203" pitchFamily="34" charset="0"/>
              </a:rPr>
              <a:t>() </a:t>
            </a:r>
            <a:r>
              <a:rPr lang="en-US" dirty="0" smtClean="0">
                <a:solidFill>
                  <a:srgbClr val="FFFF00"/>
                </a:solidFill>
                <a:latin typeface="Segoe UI" panose="020B0502040204020203" pitchFamily="34" charset="0"/>
                <a:cs typeface="Segoe UI" panose="020B0502040204020203" pitchFamily="34" charset="0"/>
              </a:rPr>
              <a:t>Methods:</a:t>
            </a:r>
            <a:endParaRPr lang="en-US" dirty="0">
              <a:solidFill>
                <a:srgbClr val="FFFF00"/>
              </a:solidFill>
              <a:latin typeface="Segoe UI" panose="020B0502040204020203" pitchFamily="34" charset="0"/>
              <a:cs typeface="Segoe UI" panose="020B0502040204020203" pitchFamily="34" charset="0"/>
            </a:endParaRPr>
          </a:p>
          <a:p>
            <a:pPr marL="457200" lvl="0" indent="-457200" eaLnBrk="0" fontAlgn="base" hangingPunct="0">
              <a:spcBef>
                <a:spcPct val="0"/>
              </a:spcBef>
              <a:spcAft>
                <a:spcPct val="0"/>
              </a:spcAft>
              <a:buFont typeface="+mj-lt"/>
              <a:buAutoNum type="arabicPeriod"/>
            </a:pPr>
            <a:r>
              <a:rPr lang="en-US" sz="2000" dirty="0">
                <a:latin typeface="Verdana" panose="020B0604030504040204" pitchFamily="34" charset="0"/>
              </a:rPr>
              <a:t>The </a:t>
            </a:r>
            <a:r>
              <a:rPr lang="en-US" sz="2000" dirty="0" err="1">
                <a:latin typeface="Consolas" panose="020B0609020204030204" pitchFamily="49" charset="0"/>
              </a:rPr>
              <a:t>innerWidth</a:t>
            </a:r>
            <a:r>
              <a:rPr lang="en-US" sz="2000" dirty="0">
                <a:latin typeface="Consolas" panose="020B0609020204030204" pitchFamily="49" charset="0"/>
              </a:rPr>
              <a:t>()</a:t>
            </a:r>
            <a:r>
              <a:rPr lang="en-US" sz="2000" dirty="0">
                <a:latin typeface="Verdana" panose="020B0604030504040204" pitchFamily="34" charset="0"/>
              </a:rPr>
              <a:t> method returns the width of an element (includes padding).</a:t>
            </a:r>
            <a:endParaRPr lang="en-US" sz="800" dirty="0"/>
          </a:p>
          <a:p>
            <a:pPr marL="457200" lvl="0" indent="-457200" eaLnBrk="0" fontAlgn="base" hangingPunct="0">
              <a:spcBef>
                <a:spcPct val="0"/>
              </a:spcBef>
              <a:spcAft>
                <a:spcPct val="0"/>
              </a:spcAft>
              <a:buFont typeface="+mj-lt"/>
              <a:buAutoNum type="arabicPeriod"/>
            </a:pPr>
            <a:r>
              <a:rPr lang="en-US" sz="2000" dirty="0">
                <a:latin typeface="Verdana" panose="020B0604030504040204" pitchFamily="34" charset="0"/>
              </a:rPr>
              <a:t>The </a:t>
            </a:r>
            <a:r>
              <a:rPr lang="en-US" sz="2000" dirty="0" err="1">
                <a:latin typeface="Consolas" panose="020B0609020204030204" pitchFamily="49" charset="0"/>
              </a:rPr>
              <a:t>innerHeight</a:t>
            </a:r>
            <a:r>
              <a:rPr lang="en-US" sz="2000" dirty="0">
                <a:latin typeface="Consolas" panose="020B0609020204030204" pitchFamily="49" charset="0"/>
              </a:rPr>
              <a:t>()</a:t>
            </a:r>
            <a:r>
              <a:rPr lang="en-US" sz="2000" dirty="0">
                <a:latin typeface="Verdana" panose="020B0604030504040204" pitchFamily="34" charset="0"/>
              </a:rPr>
              <a:t> method returns the height of an element (includes padding).</a:t>
            </a:r>
            <a:endParaRPr lang="en-US" sz="800" dirty="0"/>
          </a:p>
          <a:p>
            <a:pPr marL="457200" lvl="0" indent="-457200" eaLnBrk="0" fontAlgn="base" hangingPunct="0">
              <a:spcBef>
                <a:spcPct val="0"/>
              </a:spcBef>
              <a:spcAft>
                <a:spcPct val="0"/>
              </a:spcAft>
              <a:buFont typeface="+mj-lt"/>
              <a:buAutoNum type="arabicPeriod"/>
            </a:pPr>
            <a:r>
              <a:rPr lang="en-US" sz="2000" dirty="0">
                <a:latin typeface="Verdana" panose="020B0604030504040204" pitchFamily="34" charset="0"/>
              </a:rPr>
              <a:t>The following example returns the inner-width/height of a specified </a:t>
            </a:r>
            <a:r>
              <a:rPr lang="en-US" sz="2000" dirty="0">
                <a:latin typeface="Consolas" panose="020B0609020204030204" pitchFamily="49" charset="0"/>
              </a:rPr>
              <a:t>&lt;div&gt;</a:t>
            </a:r>
            <a:r>
              <a:rPr lang="en-US" sz="2000" dirty="0">
                <a:latin typeface="Verdana" panose="020B0604030504040204" pitchFamily="34" charset="0"/>
              </a:rPr>
              <a:t> element</a:t>
            </a:r>
            <a:r>
              <a:rPr lang="en-US" sz="2000" dirty="0" smtClean="0">
                <a:latin typeface="Verdana" panose="020B0604030504040204" pitchFamily="34" charset="0"/>
              </a:rPr>
              <a:t>:</a:t>
            </a:r>
          </a:p>
          <a:p>
            <a:pPr lvl="0" eaLnBrk="0" fontAlgn="base" hangingPunct="0">
              <a:spcBef>
                <a:spcPct val="0"/>
              </a:spcBef>
              <a:spcAft>
                <a:spcPct val="0"/>
              </a:spcAft>
            </a:pPr>
            <a:endParaRPr lang="en-US" sz="2000" dirty="0" smtClean="0">
              <a:latin typeface="Verdana" panose="020B0604030504040204" pitchFamily="34" charset="0"/>
            </a:endParaRPr>
          </a:p>
          <a:p>
            <a:pPr lvl="0" eaLnBrk="0" fontAlgn="base" hangingPunct="0">
              <a:spcBef>
                <a:spcPct val="0"/>
              </a:spcBef>
              <a:spcAft>
                <a:spcPct val="0"/>
              </a:spcAft>
            </a:pPr>
            <a:r>
              <a:rPr lang="en-US" sz="2000" dirty="0" smtClean="0">
                <a:latin typeface="Verdana" panose="020B0604030504040204" pitchFamily="34" charset="0"/>
              </a:rPr>
              <a:t>Example:</a:t>
            </a:r>
          </a:p>
          <a:p>
            <a:pPr lvl="0" eaLnBrk="0" fontAlgn="base" hangingPunct="0">
              <a:spcBef>
                <a:spcPct val="0"/>
              </a:spcBef>
              <a:spcAft>
                <a:spcPct val="0"/>
              </a:spcAft>
            </a:pPr>
            <a:r>
              <a:rPr lang="en-US" sz="2000" dirty="0"/>
              <a:t>$("button").click(function(){</a:t>
            </a:r>
            <a:br>
              <a:rPr lang="en-US" sz="2000" dirty="0"/>
            </a:br>
            <a:r>
              <a:rPr lang="en-US" sz="2000" dirty="0"/>
              <a:t>  </a:t>
            </a:r>
            <a:r>
              <a:rPr lang="en-US" sz="2000" dirty="0" err="1"/>
              <a:t>var</a:t>
            </a:r>
            <a:r>
              <a:rPr lang="en-US" sz="2000" dirty="0"/>
              <a:t> txt = "";</a:t>
            </a:r>
            <a:br>
              <a:rPr lang="en-US" sz="2000" dirty="0"/>
            </a:br>
            <a:r>
              <a:rPr lang="en-US" sz="2000" dirty="0"/>
              <a:t>  txt += "Inner width: " + $("#div1").</a:t>
            </a:r>
            <a:r>
              <a:rPr lang="en-US" sz="2000" dirty="0" err="1"/>
              <a:t>innerWidth</a:t>
            </a:r>
            <a:r>
              <a:rPr lang="en-US" sz="2000" dirty="0"/>
              <a:t>() + "&lt;/</a:t>
            </a:r>
            <a:r>
              <a:rPr lang="en-US" sz="2000" dirty="0" err="1"/>
              <a:t>br</a:t>
            </a:r>
            <a:r>
              <a:rPr lang="en-US" sz="2000" dirty="0"/>
              <a:t>&gt;";</a:t>
            </a:r>
            <a:br>
              <a:rPr lang="en-US" sz="2000" dirty="0"/>
            </a:br>
            <a:r>
              <a:rPr lang="en-US" sz="2000" dirty="0"/>
              <a:t>  txt += "Inner height: " + $("#div1").</a:t>
            </a:r>
            <a:r>
              <a:rPr lang="en-US" sz="2000" dirty="0" err="1"/>
              <a:t>innerHeight</a:t>
            </a:r>
            <a:r>
              <a:rPr lang="en-US" sz="2000" dirty="0"/>
              <a:t>();</a:t>
            </a:r>
            <a:br>
              <a:rPr lang="en-US" sz="2000" dirty="0"/>
            </a:br>
            <a:r>
              <a:rPr lang="en-US" sz="2000" dirty="0"/>
              <a:t>  $("#div1").html(txt);</a:t>
            </a:r>
            <a:br>
              <a:rPr lang="en-US" sz="2000" dirty="0"/>
            </a:br>
            <a:r>
              <a:rPr lang="en-US" sz="2000" dirty="0" smtClean="0"/>
              <a:t>});</a:t>
            </a:r>
          </a:p>
          <a:p>
            <a:pPr lvl="0" eaLnBrk="0" fontAlgn="base" hangingPunct="0">
              <a:spcBef>
                <a:spcPct val="0"/>
              </a:spcBef>
              <a:spcAft>
                <a:spcPct val="0"/>
              </a:spcAft>
            </a:pPr>
            <a:endParaRPr lang="en-US" sz="2000" dirty="0">
              <a:latin typeface="Arial" panose="020B0604020202020204" pitchFamily="34" charset="0"/>
            </a:endParaRPr>
          </a:p>
        </p:txBody>
      </p:sp>
    </p:spTree>
    <p:extLst>
      <p:ext uri="{BB962C8B-B14F-4D97-AF65-F5344CB8AC3E}">
        <p14:creationId xmlns:p14="http://schemas.microsoft.com/office/powerpoint/2010/main" val="3191850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924973"/>
          </a:xfrm>
          <a:prstGeom prst="rect">
            <a:avLst/>
          </a:prstGeom>
          <a:noFill/>
        </p:spPr>
        <p:txBody>
          <a:bodyPr wrap="square" rtlCol="0">
            <a:spAutoFit/>
          </a:bodyPr>
          <a:lstStyle/>
          <a:p>
            <a:r>
              <a:rPr lang="en-US" sz="2400" dirty="0" err="1">
                <a:solidFill>
                  <a:srgbClr val="FFFF00"/>
                </a:solidFill>
              </a:rPr>
              <a:t>jQuery</a:t>
            </a:r>
            <a:r>
              <a:rPr lang="en-US" sz="2400" dirty="0">
                <a:solidFill>
                  <a:srgbClr val="FFFF00"/>
                </a:solidFill>
              </a:rPr>
              <a:t> </a:t>
            </a:r>
            <a:r>
              <a:rPr lang="en-US" sz="2400" dirty="0" err="1">
                <a:solidFill>
                  <a:srgbClr val="FFFF00"/>
                </a:solidFill>
              </a:rPr>
              <a:t>outerWidth</a:t>
            </a:r>
            <a:r>
              <a:rPr lang="en-US" sz="2400" dirty="0">
                <a:solidFill>
                  <a:srgbClr val="FFFF00"/>
                </a:solidFill>
              </a:rPr>
              <a:t>() and </a:t>
            </a:r>
            <a:r>
              <a:rPr lang="en-US" sz="2400" dirty="0" err="1">
                <a:solidFill>
                  <a:srgbClr val="FFFF00"/>
                </a:solidFill>
              </a:rPr>
              <a:t>outerHeight</a:t>
            </a:r>
            <a:r>
              <a:rPr lang="en-US" sz="2400" dirty="0">
                <a:solidFill>
                  <a:srgbClr val="FFFF00"/>
                </a:solidFill>
              </a:rPr>
              <a:t>() </a:t>
            </a:r>
            <a:r>
              <a:rPr lang="en-US" sz="2400" dirty="0" smtClean="0">
                <a:solidFill>
                  <a:srgbClr val="FFFF00"/>
                </a:solidFill>
              </a:rPr>
              <a:t>Methods:</a:t>
            </a:r>
            <a:endParaRPr lang="en-US" sz="2400" dirty="0">
              <a:solidFill>
                <a:srgbClr val="FFFF00"/>
              </a:solidFill>
            </a:endParaRPr>
          </a:p>
          <a:p>
            <a:r>
              <a:rPr lang="en-US" sz="2000" dirty="0" smtClean="0"/>
              <a:t>-The</a:t>
            </a:r>
            <a:r>
              <a:rPr lang="en-US" sz="2000" dirty="0"/>
              <a:t> </a:t>
            </a:r>
            <a:r>
              <a:rPr lang="en-US" sz="2000" dirty="0" err="1"/>
              <a:t>outerWidth</a:t>
            </a:r>
            <a:r>
              <a:rPr lang="en-US" sz="2000" dirty="0"/>
              <a:t>() method returns the width of an element (includes padding and border).</a:t>
            </a:r>
          </a:p>
          <a:p>
            <a:r>
              <a:rPr lang="en-US" sz="2000" dirty="0" smtClean="0"/>
              <a:t>-The</a:t>
            </a:r>
            <a:r>
              <a:rPr lang="en-US" sz="2000" dirty="0"/>
              <a:t> </a:t>
            </a:r>
            <a:r>
              <a:rPr lang="en-US" sz="2000" dirty="0" err="1"/>
              <a:t>outerHeight</a:t>
            </a:r>
            <a:r>
              <a:rPr lang="en-US" sz="2000" dirty="0"/>
              <a:t>() method returns the height of an element (includes padding and border).</a:t>
            </a:r>
          </a:p>
          <a:p>
            <a:r>
              <a:rPr lang="en-US" sz="2000" dirty="0" smtClean="0"/>
              <a:t>-The </a:t>
            </a:r>
            <a:r>
              <a:rPr lang="en-US" sz="2000" dirty="0"/>
              <a:t>following example returns the outer-width/height of a specified &lt;div&gt; element</a:t>
            </a:r>
            <a:r>
              <a:rPr lang="en-US" sz="2000" dirty="0" smtClean="0"/>
              <a:t>:</a:t>
            </a:r>
          </a:p>
          <a:p>
            <a:r>
              <a:rPr lang="en-US" sz="2000" dirty="0" smtClean="0"/>
              <a:t>Examples:</a:t>
            </a:r>
          </a:p>
          <a:p>
            <a:r>
              <a:rPr lang="en-US" sz="2000" dirty="0">
                <a:solidFill>
                  <a:srgbClr val="FFFF00"/>
                </a:solidFill>
              </a:rPr>
              <a:t> </a:t>
            </a:r>
            <a:r>
              <a:rPr lang="en-US" sz="2000" dirty="0" smtClean="0">
                <a:solidFill>
                  <a:srgbClr val="FFFF00"/>
                </a:solidFill>
              </a:rPr>
              <a:t>                </a:t>
            </a:r>
            <a:r>
              <a:rPr lang="en-US" sz="2000" dirty="0">
                <a:solidFill>
                  <a:srgbClr val="FFFF00"/>
                </a:solidFill>
              </a:rPr>
              <a:t>$("button").click(function</a:t>
            </a:r>
            <a:r>
              <a:rPr lang="en-US" sz="2000" dirty="0" smtClean="0">
                <a:solidFill>
                  <a:srgbClr val="FFFF00"/>
                </a:solidFill>
              </a:rPr>
              <a:t>()</a:t>
            </a:r>
          </a:p>
          <a:p>
            <a:r>
              <a:rPr lang="en-US" sz="2000" dirty="0">
                <a:solidFill>
                  <a:srgbClr val="FFFF00"/>
                </a:solidFill>
              </a:rPr>
              <a:t>	</a:t>
            </a:r>
            <a:r>
              <a:rPr lang="en-US" sz="2000" dirty="0" smtClean="0">
                <a:solidFill>
                  <a:srgbClr val="FFFF00"/>
                </a:solidFill>
              </a:rPr>
              <a:t>{</a:t>
            </a:r>
            <a:r>
              <a:rPr lang="en-US" sz="2000" dirty="0">
                <a:solidFill>
                  <a:srgbClr val="FFFF00"/>
                </a:solidFill>
              </a:rPr>
              <a:t/>
            </a:r>
            <a:br>
              <a:rPr lang="en-US" sz="2000" dirty="0">
                <a:solidFill>
                  <a:srgbClr val="FFFF00"/>
                </a:solidFill>
              </a:rPr>
            </a:br>
            <a:r>
              <a:rPr lang="en-US" sz="2000" dirty="0">
                <a:solidFill>
                  <a:srgbClr val="FFFF00"/>
                </a:solidFill>
              </a:rPr>
              <a:t>  </a:t>
            </a:r>
            <a:r>
              <a:rPr lang="en-US" sz="2000" dirty="0" smtClean="0">
                <a:solidFill>
                  <a:srgbClr val="FFFF00"/>
                </a:solidFill>
              </a:rPr>
              <a:t>	   </a:t>
            </a:r>
            <a:r>
              <a:rPr lang="en-US" sz="2000" dirty="0" err="1" smtClean="0">
                <a:solidFill>
                  <a:srgbClr val="FFFF00"/>
                </a:solidFill>
              </a:rPr>
              <a:t>var</a:t>
            </a:r>
            <a:r>
              <a:rPr lang="en-US" sz="2000" dirty="0">
                <a:solidFill>
                  <a:srgbClr val="FFFF00"/>
                </a:solidFill>
              </a:rPr>
              <a:t> txt = "";</a:t>
            </a:r>
            <a:br>
              <a:rPr lang="en-US" sz="2000" dirty="0">
                <a:solidFill>
                  <a:srgbClr val="FFFF00"/>
                </a:solidFill>
              </a:rPr>
            </a:br>
            <a:r>
              <a:rPr lang="en-US" sz="2000" dirty="0" smtClean="0">
                <a:solidFill>
                  <a:srgbClr val="FFFF00"/>
                </a:solidFill>
              </a:rPr>
              <a:t>	</a:t>
            </a:r>
            <a:r>
              <a:rPr lang="en-US" sz="2000" dirty="0">
                <a:solidFill>
                  <a:srgbClr val="FFFF00"/>
                </a:solidFill>
              </a:rPr>
              <a:t>  txt += "Outer width: " + $("#div1").</a:t>
            </a:r>
            <a:r>
              <a:rPr lang="en-US" sz="2000" dirty="0" err="1">
                <a:solidFill>
                  <a:srgbClr val="FFFF00"/>
                </a:solidFill>
              </a:rPr>
              <a:t>outerWidth</a:t>
            </a:r>
            <a:r>
              <a:rPr lang="en-US" sz="2000" dirty="0">
                <a:solidFill>
                  <a:srgbClr val="FFFF00"/>
                </a:solidFill>
              </a:rPr>
              <a:t>() + "&lt;/</a:t>
            </a:r>
            <a:r>
              <a:rPr lang="en-US" sz="2000" dirty="0" err="1">
                <a:solidFill>
                  <a:srgbClr val="FFFF00"/>
                </a:solidFill>
              </a:rPr>
              <a:t>br</a:t>
            </a:r>
            <a:r>
              <a:rPr lang="en-US" sz="2000" dirty="0">
                <a:solidFill>
                  <a:srgbClr val="FFFF00"/>
                </a:solidFill>
              </a:rPr>
              <a:t>&gt;";</a:t>
            </a:r>
            <a:br>
              <a:rPr lang="en-US" sz="2000" dirty="0">
                <a:solidFill>
                  <a:srgbClr val="FFFF00"/>
                </a:solidFill>
              </a:rPr>
            </a:br>
            <a:r>
              <a:rPr lang="en-US" sz="2000" dirty="0" smtClean="0">
                <a:solidFill>
                  <a:srgbClr val="FFFF00"/>
                </a:solidFill>
              </a:rPr>
              <a:t>	</a:t>
            </a:r>
            <a:r>
              <a:rPr lang="en-US" sz="2000" dirty="0">
                <a:solidFill>
                  <a:srgbClr val="FFFF00"/>
                </a:solidFill>
              </a:rPr>
              <a:t>  txt += "Outer height: " + $("#div1").</a:t>
            </a:r>
            <a:r>
              <a:rPr lang="en-US" sz="2000" dirty="0" err="1">
                <a:solidFill>
                  <a:srgbClr val="FFFF00"/>
                </a:solidFill>
              </a:rPr>
              <a:t>outerHeight</a:t>
            </a:r>
            <a:r>
              <a:rPr lang="en-US" sz="2000" dirty="0">
                <a:solidFill>
                  <a:srgbClr val="FFFF00"/>
                </a:solidFill>
              </a:rPr>
              <a:t>();</a:t>
            </a:r>
            <a:br>
              <a:rPr lang="en-US" sz="2000" dirty="0">
                <a:solidFill>
                  <a:srgbClr val="FFFF00"/>
                </a:solidFill>
              </a:rPr>
            </a:br>
            <a:r>
              <a:rPr lang="en-US" sz="2000" dirty="0" smtClean="0">
                <a:solidFill>
                  <a:srgbClr val="FFFF00"/>
                </a:solidFill>
              </a:rPr>
              <a:t>	</a:t>
            </a:r>
            <a:r>
              <a:rPr lang="en-US" sz="2000" dirty="0">
                <a:solidFill>
                  <a:srgbClr val="FFFF00"/>
                </a:solidFill>
              </a:rPr>
              <a:t>  $("#div1").html(txt);</a:t>
            </a:r>
            <a:br>
              <a:rPr lang="en-US" sz="2000" dirty="0">
                <a:solidFill>
                  <a:srgbClr val="FFFF00"/>
                </a:solidFill>
              </a:rPr>
            </a:br>
            <a:r>
              <a:rPr lang="en-US" sz="2000" dirty="0" smtClean="0">
                <a:solidFill>
                  <a:srgbClr val="FFFF00"/>
                </a:solidFill>
              </a:rPr>
              <a:t>	});</a:t>
            </a:r>
            <a:endParaRPr lang="en-US" sz="2000" dirty="0">
              <a:solidFill>
                <a:srgbClr val="FFFF00"/>
              </a:solidFill>
            </a:endParaRPr>
          </a:p>
          <a:p>
            <a:endParaRPr lang="en-US" sz="2000" dirty="0" smtClean="0"/>
          </a:p>
          <a:p>
            <a:pPr lvl="0" fontAlgn="base">
              <a:spcBef>
                <a:spcPct val="0"/>
              </a:spcBef>
              <a:spcAft>
                <a:spcPct val="0"/>
              </a:spcAft>
            </a:pPr>
            <a:r>
              <a:rPr lang="en-US" sz="2000" dirty="0" smtClean="0"/>
              <a:t>-The</a:t>
            </a:r>
            <a:r>
              <a:rPr lang="en-US" sz="2000" dirty="0"/>
              <a:t> </a:t>
            </a:r>
            <a:r>
              <a:rPr lang="en-US" sz="2000" dirty="0" err="1"/>
              <a:t>outerWidth</a:t>
            </a:r>
            <a:r>
              <a:rPr lang="en-US" sz="2000" dirty="0"/>
              <a:t>(true) method returns the width of an element (includes padding, border, and margin).</a:t>
            </a:r>
          </a:p>
          <a:p>
            <a:pPr lvl="0" fontAlgn="base">
              <a:spcBef>
                <a:spcPct val="0"/>
              </a:spcBef>
              <a:spcAft>
                <a:spcPct val="0"/>
              </a:spcAft>
            </a:pPr>
            <a:r>
              <a:rPr lang="en-US" sz="2000" dirty="0" smtClean="0"/>
              <a:t>-The</a:t>
            </a:r>
            <a:r>
              <a:rPr lang="en-US" sz="2000" dirty="0"/>
              <a:t> </a:t>
            </a:r>
            <a:r>
              <a:rPr lang="en-US" sz="2000" dirty="0" err="1"/>
              <a:t>outerHeight</a:t>
            </a:r>
            <a:r>
              <a:rPr lang="en-US" sz="2000" dirty="0"/>
              <a:t>(true) method returns the height of an element (includes padding, border, and margin).</a:t>
            </a:r>
          </a:p>
          <a:p>
            <a:r>
              <a:rPr lang="en-US" sz="2000" dirty="0"/>
              <a:t/>
            </a:r>
            <a:br>
              <a:rPr lang="en-US" sz="2000" dirty="0"/>
            </a:br>
            <a:endParaRPr lang="en-US" sz="2000" dirty="0"/>
          </a:p>
        </p:txBody>
      </p:sp>
    </p:spTree>
    <p:extLst>
      <p:ext uri="{BB962C8B-B14F-4D97-AF65-F5344CB8AC3E}">
        <p14:creationId xmlns:p14="http://schemas.microsoft.com/office/powerpoint/2010/main" val="3420500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555641"/>
          </a:xfrm>
          <a:prstGeom prst="rect">
            <a:avLst/>
          </a:prstGeom>
          <a:noFill/>
        </p:spPr>
        <p:txBody>
          <a:bodyPr wrap="square" rtlCol="0">
            <a:spAutoFit/>
          </a:bodyPr>
          <a:lstStyle/>
          <a:p>
            <a:r>
              <a:rPr lang="en-US" sz="2000" dirty="0" smtClean="0"/>
              <a:t>Example:</a:t>
            </a:r>
          </a:p>
          <a:p>
            <a:r>
              <a:rPr lang="en-US" sz="2000" dirty="0" smtClean="0">
                <a:solidFill>
                  <a:srgbClr val="FFFF00"/>
                </a:solidFill>
              </a:rPr>
              <a:t>$("</a:t>
            </a:r>
            <a:r>
              <a:rPr lang="en-US" sz="2000" dirty="0">
                <a:solidFill>
                  <a:srgbClr val="FFFF00"/>
                </a:solidFill>
              </a:rPr>
              <a:t>button").click(function</a:t>
            </a:r>
            <a:r>
              <a:rPr lang="en-US" sz="2000" dirty="0" smtClean="0">
                <a:solidFill>
                  <a:srgbClr val="FFFF00"/>
                </a:solidFill>
              </a:rPr>
              <a:t>()</a:t>
            </a:r>
          </a:p>
          <a:p>
            <a:r>
              <a:rPr lang="en-US" sz="2000" dirty="0" smtClean="0">
                <a:solidFill>
                  <a:srgbClr val="FFFF00"/>
                </a:solidFill>
              </a:rPr>
              <a:t>{</a:t>
            </a:r>
            <a:r>
              <a:rPr lang="en-US" sz="2000" dirty="0">
                <a:solidFill>
                  <a:srgbClr val="FFFF00"/>
                </a:solidFill>
              </a:rPr>
              <a:t/>
            </a:r>
            <a:br>
              <a:rPr lang="en-US" sz="2000" dirty="0">
                <a:solidFill>
                  <a:srgbClr val="FFFF00"/>
                </a:solidFill>
              </a:rPr>
            </a:br>
            <a:r>
              <a:rPr lang="en-US" sz="2000" dirty="0">
                <a:solidFill>
                  <a:srgbClr val="FFFF00"/>
                </a:solidFill>
              </a:rPr>
              <a:t>  </a:t>
            </a:r>
            <a:r>
              <a:rPr lang="en-US" sz="2000" dirty="0" err="1">
                <a:solidFill>
                  <a:srgbClr val="FFFF00"/>
                </a:solidFill>
              </a:rPr>
              <a:t>var</a:t>
            </a:r>
            <a:r>
              <a:rPr lang="en-US" sz="2000" dirty="0">
                <a:solidFill>
                  <a:srgbClr val="FFFF00"/>
                </a:solidFill>
              </a:rPr>
              <a:t> txt = "";</a:t>
            </a:r>
            <a:br>
              <a:rPr lang="en-US" sz="2000" dirty="0">
                <a:solidFill>
                  <a:srgbClr val="FFFF00"/>
                </a:solidFill>
              </a:rPr>
            </a:br>
            <a:r>
              <a:rPr lang="en-US" sz="2000" dirty="0">
                <a:solidFill>
                  <a:srgbClr val="FFFF00"/>
                </a:solidFill>
              </a:rPr>
              <a:t>  txt += "Outer width (+margin): " + $("#div1").</a:t>
            </a:r>
            <a:r>
              <a:rPr lang="en-US" sz="2000" dirty="0" err="1">
                <a:solidFill>
                  <a:srgbClr val="FFFF00"/>
                </a:solidFill>
              </a:rPr>
              <a:t>outerWidth</a:t>
            </a:r>
            <a:r>
              <a:rPr lang="en-US" sz="2000" dirty="0">
                <a:solidFill>
                  <a:srgbClr val="FFFF00"/>
                </a:solidFill>
              </a:rPr>
              <a:t>(true) + "&lt;/</a:t>
            </a:r>
            <a:r>
              <a:rPr lang="en-US" sz="2000" dirty="0" err="1">
                <a:solidFill>
                  <a:srgbClr val="FFFF00"/>
                </a:solidFill>
              </a:rPr>
              <a:t>br</a:t>
            </a:r>
            <a:r>
              <a:rPr lang="en-US" sz="2000" dirty="0">
                <a:solidFill>
                  <a:srgbClr val="FFFF00"/>
                </a:solidFill>
              </a:rPr>
              <a:t>&gt;";</a:t>
            </a:r>
            <a:br>
              <a:rPr lang="en-US" sz="2000" dirty="0">
                <a:solidFill>
                  <a:srgbClr val="FFFF00"/>
                </a:solidFill>
              </a:rPr>
            </a:br>
            <a:r>
              <a:rPr lang="en-US" sz="2000" dirty="0">
                <a:solidFill>
                  <a:srgbClr val="FFFF00"/>
                </a:solidFill>
              </a:rPr>
              <a:t>  txt += "Outer height (+margin): " + $("#div1").</a:t>
            </a:r>
            <a:r>
              <a:rPr lang="en-US" sz="2000" dirty="0" err="1">
                <a:solidFill>
                  <a:srgbClr val="FFFF00"/>
                </a:solidFill>
              </a:rPr>
              <a:t>outerHeight</a:t>
            </a:r>
            <a:r>
              <a:rPr lang="en-US" sz="2000" dirty="0">
                <a:solidFill>
                  <a:srgbClr val="FFFF00"/>
                </a:solidFill>
              </a:rPr>
              <a:t>(true);</a:t>
            </a:r>
            <a:br>
              <a:rPr lang="en-US" sz="2000" dirty="0">
                <a:solidFill>
                  <a:srgbClr val="FFFF00"/>
                </a:solidFill>
              </a:rPr>
            </a:br>
            <a:r>
              <a:rPr lang="en-US" sz="2000" dirty="0">
                <a:solidFill>
                  <a:srgbClr val="FFFF00"/>
                </a:solidFill>
              </a:rPr>
              <a:t>  $("#div1").html(txt);</a:t>
            </a:r>
            <a:br>
              <a:rPr lang="en-US" sz="2000" dirty="0">
                <a:solidFill>
                  <a:srgbClr val="FFFF00"/>
                </a:solidFill>
              </a:rPr>
            </a:br>
            <a:r>
              <a:rPr lang="en-US" sz="2000" dirty="0" smtClean="0">
                <a:solidFill>
                  <a:srgbClr val="FFFF00"/>
                </a:solidFill>
              </a:rPr>
              <a:t>});</a:t>
            </a:r>
          </a:p>
          <a:p>
            <a:r>
              <a:rPr lang="en-US" sz="2000" dirty="0" smtClean="0"/>
              <a:t>-</a:t>
            </a:r>
            <a:r>
              <a:rPr lang="en-US" sz="2000" dirty="0" err="1" smtClean="0">
                <a:solidFill>
                  <a:srgbClr val="FFFF00"/>
                </a:solidFill>
              </a:rPr>
              <a:t>jQuery</a:t>
            </a:r>
            <a:r>
              <a:rPr lang="en-US" sz="2000" dirty="0" smtClean="0">
                <a:solidFill>
                  <a:srgbClr val="FFFF00"/>
                </a:solidFill>
              </a:rPr>
              <a:t> </a:t>
            </a:r>
            <a:r>
              <a:rPr lang="en-US" sz="2000" dirty="0">
                <a:solidFill>
                  <a:srgbClr val="FFFF00"/>
                </a:solidFill>
              </a:rPr>
              <a:t>More width() and height()</a:t>
            </a:r>
          </a:p>
          <a:p>
            <a:r>
              <a:rPr lang="en-US" sz="2000" dirty="0"/>
              <a:t>The following example returns the width and height of the document (the HTML document) and window (the browser viewport</a:t>
            </a:r>
            <a:r>
              <a:rPr lang="en-US" sz="2000" dirty="0" smtClean="0"/>
              <a:t>):</a:t>
            </a:r>
          </a:p>
          <a:p>
            <a:r>
              <a:rPr lang="en-US" sz="2000" dirty="0" smtClean="0"/>
              <a:t>Example:</a:t>
            </a:r>
          </a:p>
          <a:p>
            <a:r>
              <a:rPr lang="en-US" sz="2000" dirty="0" smtClean="0">
                <a:solidFill>
                  <a:srgbClr val="FFFF00"/>
                </a:solidFill>
              </a:rPr>
              <a:t>$("</a:t>
            </a:r>
            <a:r>
              <a:rPr lang="en-US" sz="2000" dirty="0">
                <a:solidFill>
                  <a:srgbClr val="FFFF00"/>
                </a:solidFill>
              </a:rPr>
              <a:t>button").click(function</a:t>
            </a:r>
            <a:r>
              <a:rPr lang="en-US" sz="2000" dirty="0" smtClean="0">
                <a:solidFill>
                  <a:srgbClr val="FFFF00"/>
                </a:solidFill>
              </a:rPr>
              <a:t>()</a:t>
            </a:r>
          </a:p>
          <a:p>
            <a:r>
              <a:rPr lang="en-US" sz="2000" dirty="0" smtClean="0">
                <a:solidFill>
                  <a:srgbClr val="FFFF00"/>
                </a:solidFill>
              </a:rPr>
              <a:t>{</a:t>
            </a:r>
            <a:r>
              <a:rPr lang="en-US" sz="2000" dirty="0">
                <a:solidFill>
                  <a:srgbClr val="FFFF00"/>
                </a:solidFill>
              </a:rPr>
              <a:t/>
            </a:r>
            <a:br>
              <a:rPr lang="en-US" sz="2000" dirty="0">
                <a:solidFill>
                  <a:srgbClr val="FFFF00"/>
                </a:solidFill>
              </a:rPr>
            </a:br>
            <a:r>
              <a:rPr lang="en-US" sz="2000" dirty="0">
                <a:solidFill>
                  <a:srgbClr val="FFFF00"/>
                </a:solidFill>
              </a:rPr>
              <a:t>  </a:t>
            </a:r>
            <a:r>
              <a:rPr lang="en-US" sz="2000" dirty="0" err="1">
                <a:solidFill>
                  <a:srgbClr val="FFFF00"/>
                </a:solidFill>
              </a:rPr>
              <a:t>var</a:t>
            </a:r>
            <a:r>
              <a:rPr lang="en-US" sz="2000" dirty="0">
                <a:solidFill>
                  <a:srgbClr val="FFFF00"/>
                </a:solidFill>
              </a:rPr>
              <a:t> txt = "";</a:t>
            </a:r>
            <a:br>
              <a:rPr lang="en-US" sz="2000" dirty="0">
                <a:solidFill>
                  <a:srgbClr val="FFFF00"/>
                </a:solidFill>
              </a:rPr>
            </a:br>
            <a:r>
              <a:rPr lang="en-US" sz="2000" dirty="0">
                <a:solidFill>
                  <a:srgbClr val="FFFF00"/>
                </a:solidFill>
              </a:rPr>
              <a:t>  txt += "Document width/height: " + $(document).width();</a:t>
            </a:r>
            <a:br>
              <a:rPr lang="en-US" sz="2000" dirty="0">
                <a:solidFill>
                  <a:srgbClr val="FFFF00"/>
                </a:solidFill>
              </a:rPr>
            </a:br>
            <a:r>
              <a:rPr lang="en-US" sz="2000" dirty="0">
                <a:solidFill>
                  <a:srgbClr val="FFFF00"/>
                </a:solidFill>
              </a:rPr>
              <a:t>  txt += "x" + $(document).height() + "\n";</a:t>
            </a:r>
            <a:br>
              <a:rPr lang="en-US" sz="2000" dirty="0">
                <a:solidFill>
                  <a:srgbClr val="FFFF00"/>
                </a:solidFill>
              </a:rPr>
            </a:br>
            <a:r>
              <a:rPr lang="en-US" sz="2000" dirty="0">
                <a:solidFill>
                  <a:srgbClr val="FFFF00"/>
                </a:solidFill>
              </a:rPr>
              <a:t>  txt += "Window width/height: " + $(window).width();</a:t>
            </a:r>
            <a:br>
              <a:rPr lang="en-US" sz="2000" dirty="0">
                <a:solidFill>
                  <a:srgbClr val="FFFF00"/>
                </a:solidFill>
              </a:rPr>
            </a:br>
            <a:r>
              <a:rPr lang="en-US" sz="2000" dirty="0">
                <a:solidFill>
                  <a:srgbClr val="FFFF00"/>
                </a:solidFill>
              </a:rPr>
              <a:t>  txt += "x" + $(window).height();</a:t>
            </a:r>
            <a:br>
              <a:rPr lang="en-US" sz="2000" dirty="0">
                <a:solidFill>
                  <a:srgbClr val="FFFF00"/>
                </a:solidFill>
              </a:rPr>
            </a:br>
            <a:r>
              <a:rPr lang="en-US" sz="2000" dirty="0">
                <a:solidFill>
                  <a:srgbClr val="FFFF00"/>
                </a:solidFill>
              </a:rPr>
              <a:t>  alert(txt);</a:t>
            </a:r>
            <a:br>
              <a:rPr lang="en-US" sz="2000" dirty="0">
                <a:solidFill>
                  <a:srgbClr val="FFFF00"/>
                </a:solidFill>
              </a:rPr>
            </a:br>
            <a:r>
              <a:rPr lang="en-US" sz="2000" dirty="0" smtClean="0">
                <a:solidFill>
                  <a:srgbClr val="FFFF00"/>
                </a:solidFill>
              </a:rPr>
              <a:t>});</a:t>
            </a:r>
            <a:endParaRPr lang="en-US" sz="2000" dirty="0">
              <a:solidFill>
                <a:srgbClr val="FFFF00"/>
              </a:solidFill>
            </a:endParaRPr>
          </a:p>
        </p:txBody>
      </p:sp>
    </p:spTree>
    <p:extLst>
      <p:ext uri="{BB962C8B-B14F-4D97-AF65-F5344CB8AC3E}">
        <p14:creationId xmlns:p14="http://schemas.microsoft.com/office/powerpoint/2010/main" val="3554682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863417"/>
          </a:xfrm>
          <a:prstGeom prst="rect">
            <a:avLst/>
          </a:prstGeom>
          <a:noFill/>
        </p:spPr>
        <p:txBody>
          <a:bodyPr wrap="square" rtlCol="0">
            <a:spAutoFit/>
          </a:bodyPr>
          <a:lstStyle/>
          <a:p>
            <a:r>
              <a:rPr lang="en-US" sz="2200" b="1" dirty="0" err="1">
                <a:solidFill>
                  <a:srgbClr val="FFFF00"/>
                </a:solidFill>
              </a:rPr>
              <a:t>Jquery</a:t>
            </a:r>
            <a:r>
              <a:rPr lang="en-US" sz="2200" b="1" dirty="0">
                <a:solidFill>
                  <a:srgbClr val="FFFF00"/>
                </a:solidFill>
              </a:rPr>
              <a:t> Traversing, Traversing Ancestors, Traversing </a:t>
            </a:r>
            <a:r>
              <a:rPr lang="en-US" sz="2200" b="1" dirty="0" err="1" smtClean="0">
                <a:solidFill>
                  <a:srgbClr val="FFFF00"/>
                </a:solidFill>
              </a:rPr>
              <a:t>Descenants</a:t>
            </a:r>
            <a:r>
              <a:rPr lang="en-US" sz="2200" b="1" dirty="0" smtClean="0">
                <a:solidFill>
                  <a:srgbClr val="FFFF00"/>
                </a:solidFill>
              </a:rPr>
              <a:t>:</a:t>
            </a:r>
            <a:endParaRPr lang="en-US" sz="2200" b="1" dirty="0">
              <a:solidFill>
                <a:srgbClr val="FFFF00"/>
              </a:solidFill>
            </a:endParaRPr>
          </a:p>
          <a:p>
            <a:r>
              <a:rPr lang="en-US" sz="2200" b="1" dirty="0" smtClean="0"/>
              <a:t>-Query</a:t>
            </a:r>
            <a:r>
              <a:rPr lang="en-US" sz="2200" dirty="0"/>
              <a:t> is a very powerful tool that provides a variety of DOM traversal methods to assist us in selecting elements in an </a:t>
            </a:r>
            <a:r>
              <a:rPr lang="en-US" sz="2200" i="1" dirty="0"/>
              <a:t>HTML</a:t>
            </a:r>
            <a:r>
              <a:rPr lang="en-US" sz="2200" dirty="0"/>
              <a:t> or </a:t>
            </a:r>
            <a:r>
              <a:rPr lang="en-US" sz="2200" i="1" dirty="0"/>
              <a:t>XML</a:t>
            </a:r>
            <a:r>
              <a:rPr lang="en-US" sz="2200" dirty="0"/>
              <a:t> document in both a random and sequential manner. </a:t>
            </a:r>
            <a:endParaRPr lang="en-US" sz="2200" dirty="0" smtClean="0"/>
          </a:p>
          <a:p>
            <a:r>
              <a:rPr lang="en-US" sz="2200" dirty="0"/>
              <a:t>-</a:t>
            </a:r>
            <a:r>
              <a:rPr lang="en-US" sz="2200" dirty="0" smtClean="0"/>
              <a:t>The</a:t>
            </a:r>
            <a:r>
              <a:rPr lang="en-US" sz="2200" dirty="0"/>
              <a:t> </a:t>
            </a:r>
            <a:r>
              <a:rPr lang="en-US" sz="2200" i="1" dirty="0"/>
              <a:t>DOM</a:t>
            </a:r>
            <a:r>
              <a:rPr lang="en-US" sz="2200" dirty="0"/>
              <a:t> organizes elements into a tree-like data structure that can be traversed to navigate and locate content within an </a:t>
            </a:r>
            <a:r>
              <a:rPr lang="en-US" sz="2200" i="1" dirty="0"/>
              <a:t>HTML</a:t>
            </a:r>
            <a:r>
              <a:rPr lang="en-US" sz="2200" dirty="0"/>
              <a:t> or </a:t>
            </a:r>
            <a:r>
              <a:rPr lang="en-US" sz="2200" i="1" dirty="0"/>
              <a:t>XML</a:t>
            </a:r>
            <a:r>
              <a:rPr lang="en-US" sz="2200" dirty="0"/>
              <a:t> document.</a:t>
            </a:r>
          </a:p>
          <a:p>
            <a:r>
              <a:rPr lang="en-US" sz="2200" dirty="0" smtClean="0"/>
              <a:t>-The </a:t>
            </a:r>
            <a:r>
              <a:rPr lang="en-US" sz="2200" dirty="0"/>
              <a:t>DOM tree can be thought of as a collection of nodes connected by parent-child and sibling-sibling relationships, with the root starting from the top parent, which is an HTML element in an HTML document</a:t>
            </a:r>
            <a:r>
              <a:rPr lang="en-US" sz="2200" dirty="0" smtClean="0"/>
              <a:t>.</a:t>
            </a:r>
          </a:p>
          <a:p>
            <a:r>
              <a:rPr lang="en-US" sz="2200" b="1" dirty="0">
                <a:solidFill>
                  <a:srgbClr val="FFFF00"/>
                </a:solidFill>
              </a:rPr>
              <a:t>What is Traversing?</a:t>
            </a:r>
          </a:p>
          <a:p>
            <a:r>
              <a:rPr lang="en-US" sz="2200" b="1" dirty="0" smtClean="0"/>
              <a:t>-DOM</a:t>
            </a:r>
            <a:r>
              <a:rPr lang="en-US" sz="2200" dirty="0"/>
              <a:t> traversing using </a:t>
            </a:r>
            <a:r>
              <a:rPr lang="en-US" sz="2200" dirty="0" err="1"/>
              <a:t>jQuery</a:t>
            </a:r>
            <a:r>
              <a:rPr lang="en-US" sz="2200" dirty="0"/>
              <a:t> is used to find (</a:t>
            </a:r>
            <a:r>
              <a:rPr lang="en-US" sz="2200" i="1" dirty="0"/>
              <a:t>or select</a:t>
            </a:r>
            <a:r>
              <a:rPr lang="en-US" sz="2200" dirty="0"/>
              <a:t>) </a:t>
            </a:r>
            <a:r>
              <a:rPr lang="en-US" sz="2200" i="1" dirty="0"/>
              <a:t>HTML</a:t>
            </a:r>
            <a:r>
              <a:rPr lang="en-US" sz="2200" dirty="0"/>
              <a:t> elements based on their relationship to other elements. </a:t>
            </a:r>
            <a:endParaRPr lang="en-US" sz="2200" dirty="0" smtClean="0"/>
          </a:p>
          <a:p>
            <a:r>
              <a:rPr lang="en-US" sz="2200" dirty="0"/>
              <a:t>-</a:t>
            </a:r>
            <a:r>
              <a:rPr lang="en-US" sz="2200" dirty="0" smtClean="0"/>
              <a:t>Begin </a:t>
            </a:r>
            <a:r>
              <a:rPr lang="en-US" sz="2200" dirty="0"/>
              <a:t>with one option and work your way through it until you reach the desired elements.</a:t>
            </a:r>
          </a:p>
          <a:p>
            <a:r>
              <a:rPr lang="en-US" sz="2200" dirty="0" smtClean="0"/>
              <a:t>-An</a:t>
            </a:r>
            <a:r>
              <a:rPr lang="en-US" sz="2200" dirty="0"/>
              <a:t> </a:t>
            </a:r>
            <a:r>
              <a:rPr lang="en-US" sz="2200" i="1" dirty="0"/>
              <a:t>HTML</a:t>
            </a:r>
            <a:r>
              <a:rPr lang="en-US" sz="2200" dirty="0"/>
              <a:t> page is depicted as a tree in the image below (</a:t>
            </a:r>
            <a:r>
              <a:rPr lang="en-US" sz="2200" i="1" dirty="0"/>
              <a:t>DOM tree</a:t>
            </a:r>
            <a:r>
              <a:rPr lang="en-US" sz="2200" dirty="0"/>
              <a:t>). </a:t>
            </a:r>
            <a:endParaRPr lang="en-US" sz="2200" dirty="0" smtClean="0"/>
          </a:p>
          <a:p>
            <a:r>
              <a:rPr lang="en-US" sz="2200" dirty="0"/>
              <a:t>-</a:t>
            </a:r>
            <a:r>
              <a:rPr lang="en-US" sz="2200" dirty="0" smtClean="0"/>
              <a:t>You </a:t>
            </a:r>
            <a:r>
              <a:rPr lang="en-US" sz="2200" dirty="0"/>
              <a:t>can easily move up(</a:t>
            </a:r>
            <a:r>
              <a:rPr lang="en-US" sz="2200" i="1" dirty="0"/>
              <a:t>ancestors</a:t>
            </a:r>
            <a:r>
              <a:rPr lang="en-US" sz="2200" dirty="0"/>
              <a:t>), down(</a:t>
            </a:r>
            <a:r>
              <a:rPr lang="en-US" sz="2200" i="1" dirty="0"/>
              <a:t>descendants</a:t>
            </a:r>
            <a:r>
              <a:rPr lang="en-US" sz="2200" dirty="0"/>
              <a:t>), and sideways(</a:t>
            </a:r>
            <a:r>
              <a:rPr lang="en-US" sz="2200" i="1" dirty="0"/>
              <a:t>siblings</a:t>
            </a:r>
            <a:r>
              <a:rPr lang="en-US" sz="2200" dirty="0"/>
              <a:t>) in the tree using </a:t>
            </a:r>
            <a:r>
              <a:rPr lang="en-US" sz="2200" dirty="0" err="1"/>
              <a:t>jQuery</a:t>
            </a:r>
            <a:r>
              <a:rPr lang="en-US" sz="2200" dirty="0"/>
              <a:t> traversing, starting from the selected (</a:t>
            </a:r>
            <a:r>
              <a:rPr lang="en-US" sz="2200" i="1" dirty="0"/>
              <a:t>current</a:t>
            </a:r>
            <a:r>
              <a:rPr lang="en-US" sz="2200" dirty="0"/>
              <a:t>) element. </a:t>
            </a:r>
            <a:endParaRPr lang="en-US" sz="2200" dirty="0" smtClean="0"/>
          </a:p>
          <a:p>
            <a:r>
              <a:rPr lang="en-US" sz="2200" dirty="0"/>
              <a:t>-</a:t>
            </a:r>
            <a:r>
              <a:rPr lang="en-US" sz="2200" dirty="0" smtClean="0"/>
              <a:t>This </a:t>
            </a:r>
            <a:r>
              <a:rPr lang="en-US" sz="2200" dirty="0"/>
              <a:t>is known as traversing - or moving through - the </a:t>
            </a:r>
            <a:r>
              <a:rPr lang="en-US" sz="2200" i="1" dirty="0"/>
              <a:t>DOM tree</a:t>
            </a:r>
            <a:r>
              <a:rPr lang="en-US" sz="2200" dirty="0" smtClean="0"/>
              <a:t>.</a:t>
            </a:r>
            <a:endParaRPr lang="en-US" sz="2200" dirty="0"/>
          </a:p>
        </p:txBody>
      </p:sp>
    </p:spTree>
    <p:extLst>
      <p:ext uri="{BB962C8B-B14F-4D97-AF65-F5344CB8AC3E}">
        <p14:creationId xmlns:p14="http://schemas.microsoft.com/office/powerpoint/2010/main" val="731103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3" name="TextBox 2"/>
          <p:cNvSpPr txBox="1"/>
          <p:nvPr/>
        </p:nvSpPr>
        <p:spPr>
          <a:xfrm>
            <a:off x="72009" y="260648"/>
            <a:ext cx="8964487" cy="8725466"/>
          </a:xfrm>
          <a:prstGeom prst="rect">
            <a:avLst/>
          </a:prstGeom>
          <a:noFill/>
        </p:spPr>
        <p:txBody>
          <a:bodyPr wrap="square" rtlCol="0">
            <a:spAutoFit/>
          </a:bodyPr>
          <a:lstStyle/>
          <a:p>
            <a:r>
              <a:rPr lang="en-US" sz="2400" b="1" dirty="0" smtClean="0">
                <a:solidFill>
                  <a:srgbClr val="FFFF00"/>
                </a:solidFill>
              </a:rPr>
              <a:t>Query Features:</a:t>
            </a:r>
            <a:endParaRPr lang="en-US" sz="2400" b="1" dirty="0">
              <a:solidFill>
                <a:srgbClr val="FFFF00"/>
              </a:solidFill>
            </a:endParaRPr>
          </a:p>
          <a:p>
            <a:r>
              <a:rPr lang="en-US" sz="2100" dirty="0"/>
              <a:t>Following are the important features of </a:t>
            </a:r>
            <a:r>
              <a:rPr lang="en-US" sz="2100" dirty="0" err="1"/>
              <a:t>jQuery</a:t>
            </a:r>
            <a:r>
              <a:rPr lang="en-US" sz="2100" dirty="0" smtClean="0"/>
              <a:t>.</a:t>
            </a:r>
          </a:p>
          <a:p>
            <a:pPr marL="342900" indent="-342900">
              <a:buFont typeface="+mj-lt"/>
              <a:buAutoNum type="arabicPeriod"/>
            </a:pPr>
            <a:r>
              <a:rPr lang="en-US" sz="2100" dirty="0"/>
              <a:t>HTML manipulation</a:t>
            </a:r>
          </a:p>
          <a:p>
            <a:pPr marL="342900" indent="-342900">
              <a:buFont typeface="+mj-lt"/>
              <a:buAutoNum type="arabicPeriod"/>
            </a:pPr>
            <a:r>
              <a:rPr lang="en-US" sz="2100" dirty="0"/>
              <a:t>DOM manipulation</a:t>
            </a:r>
          </a:p>
          <a:p>
            <a:pPr marL="342900" indent="-342900">
              <a:buFont typeface="+mj-lt"/>
              <a:buAutoNum type="arabicPeriod"/>
            </a:pPr>
            <a:r>
              <a:rPr lang="en-US" sz="2100" dirty="0"/>
              <a:t>DOM element selection</a:t>
            </a:r>
          </a:p>
          <a:p>
            <a:pPr marL="342900" indent="-342900">
              <a:buFont typeface="+mj-lt"/>
              <a:buAutoNum type="arabicPeriod"/>
            </a:pPr>
            <a:r>
              <a:rPr lang="en-US" sz="2100" dirty="0"/>
              <a:t>CSS manipulation</a:t>
            </a:r>
          </a:p>
          <a:p>
            <a:pPr marL="342900" indent="-342900">
              <a:buFont typeface="+mj-lt"/>
              <a:buAutoNum type="arabicPeriod"/>
            </a:pPr>
            <a:r>
              <a:rPr lang="en-US" sz="2100" dirty="0"/>
              <a:t>Effects and Animations</a:t>
            </a:r>
          </a:p>
          <a:p>
            <a:pPr marL="342900" indent="-342900">
              <a:buFont typeface="+mj-lt"/>
              <a:buAutoNum type="arabicPeriod"/>
            </a:pPr>
            <a:r>
              <a:rPr lang="en-US" sz="2100" dirty="0"/>
              <a:t>Utilities</a:t>
            </a:r>
          </a:p>
          <a:p>
            <a:pPr marL="342900" indent="-342900">
              <a:buFont typeface="+mj-lt"/>
              <a:buAutoNum type="arabicPeriod"/>
            </a:pPr>
            <a:r>
              <a:rPr lang="en-US" sz="2100" dirty="0"/>
              <a:t>AJAX</a:t>
            </a:r>
          </a:p>
          <a:p>
            <a:pPr marL="342900" indent="-342900">
              <a:buFont typeface="+mj-lt"/>
              <a:buAutoNum type="arabicPeriod"/>
            </a:pPr>
            <a:r>
              <a:rPr lang="en-US" sz="2100" dirty="0"/>
              <a:t>HTML event methods</a:t>
            </a:r>
          </a:p>
          <a:p>
            <a:pPr marL="342900" indent="-342900">
              <a:buFont typeface="+mj-lt"/>
              <a:buAutoNum type="arabicPeriod"/>
            </a:pPr>
            <a:r>
              <a:rPr lang="en-US" sz="2100" dirty="0"/>
              <a:t>JSON Parsing</a:t>
            </a:r>
          </a:p>
          <a:p>
            <a:pPr marL="342900" indent="-342900">
              <a:buFont typeface="+mj-lt"/>
              <a:buAutoNum type="arabicPeriod"/>
            </a:pPr>
            <a:r>
              <a:rPr lang="en-US" sz="2100" dirty="0"/>
              <a:t>Extensibility through plug-ins</a:t>
            </a:r>
          </a:p>
          <a:p>
            <a:endParaRPr lang="en-US" dirty="0"/>
          </a:p>
          <a:p>
            <a:endParaRPr lang="en-US" dirty="0"/>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a:p>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17647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5632311"/>
          </a:xfrm>
          <a:prstGeom prst="rect">
            <a:avLst/>
          </a:prstGeom>
          <a:noFill/>
        </p:spPr>
        <p:txBody>
          <a:bodyPr wrap="square" rtlCol="0">
            <a:spAutoFit/>
          </a:bodyPr>
          <a:lstStyle/>
          <a:p>
            <a:r>
              <a:rPr lang="en-US" sz="2000" b="1" dirty="0">
                <a:solidFill>
                  <a:srgbClr val="FFFF00"/>
                </a:solidFill>
              </a:rPr>
              <a:t>Traversing the DOM </a:t>
            </a:r>
            <a:r>
              <a:rPr lang="en-US" sz="2000" b="1" dirty="0" smtClean="0">
                <a:solidFill>
                  <a:srgbClr val="FFFF00"/>
                </a:solidFill>
              </a:rPr>
              <a:t>Tree:</a:t>
            </a:r>
            <a:endParaRPr lang="en-US" sz="2000" b="1" dirty="0">
              <a:solidFill>
                <a:srgbClr val="FFFF00"/>
              </a:solidFill>
            </a:endParaRPr>
          </a:p>
          <a:p>
            <a:r>
              <a:rPr lang="en-US" sz="2000" b="1" i="1" dirty="0" smtClean="0"/>
              <a:t>-</a:t>
            </a:r>
            <a:r>
              <a:rPr lang="en-US" sz="2000" b="1" i="1" dirty="0" err="1" smtClean="0"/>
              <a:t>jQuery</a:t>
            </a:r>
            <a:r>
              <a:rPr lang="en-US" sz="2000" dirty="0"/>
              <a:t> provides a number of methods for traversing the </a:t>
            </a:r>
            <a:r>
              <a:rPr lang="en-US" sz="2000" b="1" i="1" dirty="0"/>
              <a:t>DOM</a:t>
            </a:r>
            <a:r>
              <a:rPr lang="en-US" sz="2000" dirty="0"/>
              <a:t>.</a:t>
            </a:r>
          </a:p>
          <a:p>
            <a:r>
              <a:rPr lang="en-US" sz="2000" dirty="0" smtClean="0"/>
              <a:t>-Tree </a:t>
            </a:r>
            <a:r>
              <a:rPr lang="en-US" sz="2000" dirty="0"/>
              <a:t>traversal is the most common type of traversal method. An ancestor is a parent, grandparent, great-grandparent, and so on in logical relationships.</a:t>
            </a:r>
          </a:p>
          <a:p>
            <a:r>
              <a:rPr lang="en-US" sz="2000" dirty="0" smtClean="0"/>
              <a:t>-</a:t>
            </a:r>
            <a:r>
              <a:rPr lang="en-US" sz="2000" dirty="0" err="1" smtClean="0"/>
              <a:t>jQuery</a:t>
            </a:r>
            <a:r>
              <a:rPr lang="en-US" sz="2000" dirty="0" smtClean="0"/>
              <a:t> </a:t>
            </a:r>
            <a:r>
              <a:rPr lang="en-US" sz="2000" dirty="0"/>
              <a:t>provides useful methods such as parent(), parents(), and </a:t>
            </a:r>
            <a:r>
              <a:rPr lang="en-US" sz="2000" dirty="0" err="1"/>
              <a:t>parentsUntil</a:t>
            </a:r>
            <a:r>
              <a:rPr lang="en-US" sz="2000" dirty="0"/>
              <a:t>() that can be used to traverse the DOM tree on single or multiple levels to quickly get the parent or other ancestors of an element in the hierarchy.</a:t>
            </a:r>
          </a:p>
          <a:p>
            <a:r>
              <a:rPr lang="en-US" sz="2000" dirty="0" smtClean="0"/>
              <a:t>-The </a:t>
            </a:r>
            <a:r>
              <a:rPr lang="en-US" sz="2000" dirty="0"/>
              <a:t>majority of DOM Traversal Methods do not modify the </a:t>
            </a:r>
            <a:r>
              <a:rPr lang="en-US" sz="2000" dirty="0" err="1"/>
              <a:t>jQuery</a:t>
            </a:r>
            <a:r>
              <a:rPr lang="en-US" sz="2000" dirty="0"/>
              <a:t> DOM object and are used to filter out elements from a document based on specified conditions.</a:t>
            </a:r>
          </a:p>
          <a:p>
            <a:r>
              <a:rPr lang="en-US" sz="2000" b="1" dirty="0" err="1" smtClean="0">
                <a:solidFill>
                  <a:srgbClr val="FFFF00"/>
                </a:solidFill>
              </a:rPr>
              <a:t>jQuery</a:t>
            </a:r>
            <a:r>
              <a:rPr lang="en-US" sz="2000" b="1" dirty="0" smtClean="0">
                <a:solidFill>
                  <a:srgbClr val="FFFF00"/>
                </a:solidFill>
              </a:rPr>
              <a:t> provides methods for traversing in three directions:</a:t>
            </a:r>
          </a:p>
          <a:p>
            <a:r>
              <a:rPr lang="en-US" sz="2000" b="1" dirty="0" smtClean="0">
                <a:solidFill>
                  <a:srgbClr val="FFFF00"/>
                </a:solidFill>
              </a:rPr>
              <a:t>Traversing Upwards </a:t>
            </a:r>
            <a:r>
              <a:rPr lang="en-US" sz="2000" dirty="0" smtClean="0"/>
              <a:t>- This path leads to the ancestors (</a:t>
            </a:r>
            <a:r>
              <a:rPr lang="en-US" sz="2000" i="1" dirty="0" smtClean="0"/>
              <a:t>Parent, Grandparent, Great-grandparent, etc.</a:t>
            </a:r>
            <a:r>
              <a:rPr lang="en-US" sz="2000" dirty="0" smtClean="0"/>
              <a:t>).</a:t>
            </a:r>
          </a:p>
          <a:p>
            <a:r>
              <a:rPr lang="en-US" sz="2000" b="1" dirty="0" smtClean="0">
                <a:solidFill>
                  <a:srgbClr val="FFFF00"/>
                </a:solidFill>
              </a:rPr>
              <a:t>Traversing Downwards- </a:t>
            </a:r>
            <a:r>
              <a:rPr lang="en-US" sz="2000" dirty="0"/>
              <a:t>entails traversing the descendants in this direction (</a:t>
            </a:r>
            <a:r>
              <a:rPr lang="en-US" sz="2000" i="1" dirty="0"/>
              <a:t>Child, Grandchild, Great-grandchild, etc.</a:t>
            </a:r>
            <a:r>
              <a:rPr lang="en-US" sz="2000" dirty="0"/>
              <a:t>).</a:t>
            </a:r>
          </a:p>
          <a:p>
            <a:r>
              <a:rPr lang="en-US" sz="2000" b="1" dirty="0" smtClean="0">
                <a:solidFill>
                  <a:srgbClr val="FFFF00"/>
                </a:solidFill>
              </a:rPr>
              <a:t>Sideways</a:t>
            </a:r>
            <a:r>
              <a:rPr lang="en-US" sz="2000" dirty="0" smtClean="0"/>
              <a:t> - Traveling in this direction means passing through the ancestors and siblings (</a:t>
            </a:r>
            <a:r>
              <a:rPr lang="en-US" sz="2000" i="1" dirty="0" smtClean="0"/>
              <a:t>For example, brother and sisters are at the same level</a:t>
            </a:r>
            <a:r>
              <a:rPr lang="en-US" sz="2000" dirty="0" smtClean="0"/>
              <a:t>).</a:t>
            </a:r>
            <a:endParaRPr lang="en-US" sz="2000" dirty="0"/>
          </a:p>
        </p:txBody>
      </p:sp>
    </p:spTree>
    <p:extLst>
      <p:ext uri="{BB962C8B-B14F-4D97-AF65-F5344CB8AC3E}">
        <p14:creationId xmlns:p14="http://schemas.microsoft.com/office/powerpoint/2010/main" val="1044277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247864"/>
          </a:xfrm>
          <a:prstGeom prst="rect">
            <a:avLst/>
          </a:prstGeom>
          <a:noFill/>
        </p:spPr>
        <p:txBody>
          <a:bodyPr wrap="square" rtlCol="0">
            <a:spAutoFit/>
          </a:bodyPr>
          <a:lstStyle/>
          <a:p>
            <a:r>
              <a:rPr lang="en-US" sz="2000" b="1" dirty="0" err="1">
                <a:solidFill>
                  <a:srgbClr val="FFFF00"/>
                </a:solidFill>
              </a:rPr>
              <a:t>jQuery</a:t>
            </a:r>
            <a:r>
              <a:rPr lang="en-US" sz="2000" b="1" dirty="0">
                <a:solidFill>
                  <a:srgbClr val="FFFF00"/>
                </a:solidFill>
              </a:rPr>
              <a:t> Traversing - </a:t>
            </a:r>
            <a:r>
              <a:rPr lang="en-US" sz="2000" b="1" dirty="0" smtClean="0">
                <a:solidFill>
                  <a:srgbClr val="FFFF00"/>
                </a:solidFill>
              </a:rPr>
              <a:t>Ancestors:</a:t>
            </a:r>
            <a:endParaRPr lang="en-US" sz="2000" b="1" dirty="0">
              <a:solidFill>
                <a:srgbClr val="FFFF00"/>
              </a:solidFill>
            </a:endParaRPr>
          </a:p>
          <a:p>
            <a:r>
              <a:rPr lang="en-US" sz="2000" dirty="0" smtClean="0"/>
              <a:t>-With </a:t>
            </a:r>
            <a:r>
              <a:rPr lang="en-US" sz="2000" dirty="0" err="1"/>
              <a:t>jQuery</a:t>
            </a:r>
            <a:r>
              <a:rPr lang="en-US" sz="2000" dirty="0"/>
              <a:t> you can traverse up the DOM tree to find ancestors of an element.</a:t>
            </a:r>
          </a:p>
          <a:p>
            <a:r>
              <a:rPr lang="en-US" sz="2000" dirty="0" smtClean="0"/>
              <a:t>-An </a:t>
            </a:r>
            <a:r>
              <a:rPr lang="en-US" sz="2000" dirty="0"/>
              <a:t>ancestor is a parent, grandparent, great-grandparent, and so on</a:t>
            </a:r>
            <a:r>
              <a:rPr lang="en-US" sz="2000" dirty="0" smtClean="0"/>
              <a:t>.</a:t>
            </a:r>
          </a:p>
          <a:p>
            <a:r>
              <a:rPr lang="en-US" sz="2000" b="1" dirty="0">
                <a:solidFill>
                  <a:srgbClr val="FFFF00"/>
                </a:solidFill>
              </a:rPr>
              <a:t>Traversing Up the DOM </a:t>
            </a:r>
            <a:r>
              <a:rPr lang="en-US" sz="2000" b="1" dirty="0" smtClean="0">
                <a:solidFill>
                  <a:srgbClr val="FFFF00"/>
                </a:solidFill>
              </a:rPr>
              <a:t>Tree:</a:t>
            </a:r>
            <a:endParaRPr lang="en-US" sz="2000" b="1" dirty="0">
              <a:solidFill>
                <a:srgbClr val="FFFF00"/>
              </a:solidFill>
            </a:endParaRPr>
          </a:p>
          <a:p>
            <a:r>
              <a:rPr lang="en-US" sz="2000" dirty="0"/>
              <a:t>Three useful </a:t>
            </a:r>
            <a:r>
              <a:rPr lang="en-US" sz="2000" dirty="0" err="1"/>
              <a:t>jQuery</a:t>
            </a:r>
            <a:r>
              <a:rPr lang="en-US" sz="2000" dirty="0"/>
              <a:t> methods for traversing up the DOM tree are:</a:t>
            </a:r>
          </a:p>
          <a:p>
            <a:pPr marL="457200" lvl="0" indent="-457200">
              <a:buFont typeface="+mj-lt"/>
              <a:buAutoNum type="arabicPeriod"/>
            </a:pPr>
            <a:r>
              <a:rPr lang="en-US" sz="2000" dirty="0"/>
              <a:t>parent()</a:t>
            </a:r>
          </a:p>
          <a:p>
            <a:pPr marL="457200" lvl="0" indent="-457200">
              <a:buFont typeface="+mj-lt"/>
              <a:buAutoNum type="arabicPeriod"/>
            </a:pPr>
            <a:r>
              <a:rPr lang="en-US" sz="2000" dirty="0"/>
              <a:t>parents()</a:t>
            </a:r>
          </a:p>
          <a:p>
            <a:pPr marL="457200" lvl="0" indent="-457200">
              <a:buFont typeface="+mj-lt"/>
              <a:buAutoNum type="arabicPeriod"/>
            </a:pPr>
            <a:r>
              <a:rPr lang="en-US" sz="2000" dirty="0" err="1"/>
              <a:t>parentsUntil</a:t>
            </a:r>
            <a:r>
              <a:rPr lang="en-US" sz="2000" dirty="0"/>
              <a:t>()</a:t>
            </a:r>
          </a:p>
          <a:p>
            <a:endParaRPr lang="en-US" sz="2000" dirty="0" smtClean="0"/>
          </a:p>
          <a:p>
            <a:pPr lvl="0" fontAlgn="base">
              <a:spcBef>
                <a:spcPct val="0"/>
              </a:spcBef>
              <a:spcAft>
                <a:spcPct val="0"/>
              </a:spcAft>
            </a:pPr>
            <a:r>
              <a:rPr lang="en-US" sz="2000" b="1" dirty="0">
                <a:solidFill>
                  <a:srgbClr val="FFFF00"/>
                </a:solidFill>
              </a:rPr>
              <a:t>1. </a:t>
            </a:r>
            <a:r>
              <a:rPr lang="en-US" sz="2000" b="1" dirty="0" err="1">
                <a:solidFill>
                  <a:srgbClr val="FFFF00"/>
                </a:solidFill>
              </a:rPr>
              <a:t>jQuery</a:t>
            </a:r>
            <a:r>
              <a:rPr lang="en-US" sz="2000" b="1" dirty="0">
                <a:solidFill>
                  <a:srgbClr val="FFFF00"/>
                </a:solidFill>
              </a:rPr>
              <a:t> parent() Method</a:t>
            </a:r>
          </a:p>
          <a:p>
            <a:pPr lvl="0" fontAlgn="base">
              <a:spcBef>
                <a:spcPct val="0"/>
              </a:spcBef>
              <a:spcAft>
                <a:spcPct val="0"/>
              </a:spcAft>
            </a:pPr>
            <a:r>
              <a:rPr lang="en-US" sz="2000" dirty="0"/>
              <a:t>The parent() method returns the direct parent element of the selected element.</a:t>
            </a:r>
          </a:p>
          <a:p>
            <a:pPr lvl="0" fontAlgn="base">
              <a:spcBef>
                <a:spcPct val="0"/>
              </a:spcBef>
              <a:spcAft>
                <a:spcPct val="0"/>
              </a:spcAft>
            </a:pPr>
            <a:r>
              <a:rPr lang="en-US" sz="2000" dirty="0"/>
              <a:t>This method only traverse a single level up the DOM tree.</a:t>
            </a:r>
          </a:p>
          <a:p>
            <a:pPr lvl="0" fontAlgn="base">
              <a:spcBef>
                <a:spcPct val="0"/>
              </a:spcBef>
              <a:spcAft>
                <a:spcPct val="0"/>
              </a:spcAft>
            </a:pPr>
            <a:r>
              <a:rPr lang="en-US" sz="2000" dirty="0"/>
              <a:t>The following example returns the direct parent element of each &lt;span&gt; elements:</a:t>
            </a:r>
          </a:p>
          <a:p>
            <a:pPr lvl="0" fontAlgn="base">
              <a:spcBef>
                <a:spcPct val="0"/>
              </a:spcBef>
              <a:spcAft>
                <a:spcPct val="0"/>
              </a:spcAft>
            </a:pPr>
            <a:r>
              <a:rPr lang="en-US" sz="2000" dirty="0"/>
              <a:t>Example:</a:t>
            </a:r>
          </a:p>
          <a:p>
            <a:pPr lvl="0" fontAlgn="base">
              <a:spcBef>
                <a:spcPct val="0"/>
              </a:spcBef>
              <a:spcAft>
                <a:spcPct val="0"/>
              </a:spcAft>
            </a:pPr>
            <a:r>
              <a:rPr lang="en-US" sz="2000" b="1" dirty="0" smtClean="0">
                <a:solidFill>
                  <a:srgbClr val="FFFF00"/>
                </a:solidFill>
              </a:rPr>
              <a:t>$(</a:t>
            </a:r>
            <a:r>
              <a:rPr lang="en-US" sz="2000" b="1" dirty="0">
                <a:solidFill>
                  <a:srgbClr val="FFFF00"/>
                </a:solidFill>
              </a:rPr>
              <a:t>document).ready(function(){</a:t>
            </a:r>
            <a:br>
              <a:rPr lang="en-US" sz="2000" b="1" dirty="0">
                <a:solidFill>
                  <a:srgbClr val="FFFF00"/>
                </a:solidFill>
              </a:rPr>
            </a:br>
            <a:r>
              <a:rPr lang="en-US" sz="2000" b="1" dirty="0">
                <a:solidFill>
                  <a:srgbClr val="FFFF00"/>
                </a:solidFill>
              </a:rPr>
              <a:t>  $("span").parent();</a:t>
            </a:r>
            <a:br>
              <a:rPr lang="en-US" sz="2000" b="1" dirty="0">
                <a:solidFill>
                  <a:srgbClr val="FFFF00"/>
                </a:solidFill>
              </a:rPr>
            </a:br>
            <a:r>
              <a:rPr lang="en-US" sz="2000" b="1" dirty="0">
                <a:solidFill>
                  <a:srgbClr val="FFFF00"/>
                </a:solidFill>
              </a:rPr>
              <a:t>});</a:t>
            </a:r>
          </a:p>
          <a:p>
            <a:endParaRPr lang="en-US" sz="2000" dirty="0"/>
          </a:p>
        </p:txBody>
      </p:sp>
    </p:spTree>
    <p:extLst>
      <p:ext uri="{BB962C8B-B14F-4D97-AF65-F5344CB8AC3E}">
        <p14:creationId xmlns:p14="http://schemas.microsoft.com/office/powerpoint/2010/main" val="1953519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72" y="0"/>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5940088"/>
          </a:xfrm>
          <a:prstGeom prst="rect">
            <a:avLst/>
          </a:prstGeom>
          <a:noFill/>
        </p:spPr>
        <p:txBody>
          <a:bodyPr wrap="square" rtlCol="0">
            <a:spAutoFit/>
          </a:bodyPr>
          <a:lstStyle/>
          <a:p>
            <a:pPr lvl="0" eaLnBrk="0" fontAlgn="base" hangingPunct="0">
              <a:spcBef>
                <a:spcPct val="0"/>
              </a:spcBef>
              <a:spcAft>
                <a:spcPct val="0"/>
              </a:spcAft>
            </a:pPr>
            <a:r>
              <a:rPr lang="en-US" sz="2000" b="1" dirty="0" err="1">
                <a:solidFill>
                  <a:srgbClr val="FFFF00"/>
                </a:solidFill>
              </a:rPr>
              <a:t>jQuery</a:t>
            </a:r>
            <a:r>
              <a:rPr lang="en-US" sz="2000" b="1" dirty="0">
                <a:solidFill>
                  <a:srgbClr val="FFFF00"/>
                </a:solidFill>
              </a:rPr>
              <a:t> parents() Method:</a:t>
            </a:r>
          </a:p>
          <a:p>
            <a:pPr eaLnBrk="0" fontAlgn="base" hangingPunct="0">
              <a:spcBef>
                <a:spcPct val="0"/>
              </a:spcBef>
              <a:spcAft>
                <a:spcPct val="0"/>
              </a:spcAft>
            </a:pPr>
            <a:r>
              <a:rPr lang="en-US" sz="2000" dirty="0">
                <a:latin typeface="Segoe UI" panose="020B0502040204020203" pitchFamily="34" charset="0"/>
                <a:cs typeface="Segoe UI" panose="020B0502040204020203" pitchFamily="34" charset="0"/>
              </a:rPr>
              <a:t>The parents() method returns all ancestor elements of the selected element, all the way up to the document's root element (&lt;html&gt;).</a:t>
            </a:r>
          </a:p>
          <a:p>
            <a:pPr eaLnBrk="0" fontAlgn="base" hangingPunct="0">
              <a:spcBef>
                <a:spcPct val="0"/>
              </a:spcBef>
              <a:spcAft>
                <a:spcPct val="0"/>
              </a:spcAft>
            </a:pPr>
            <a:r>
              <a:rPr lang="en-US" sz="2000" dirty="0">
                <a:latin typeface="Segoe UI" panose="020B0502040204020203" pitchFamily="34" charset="0"/>
                <a:cs typeface="Segoe UI" panose="020B0502040204020203" pitchFamily="34" charset="0"/>
              </a:rPr>
              <a:t>The following example returns all ancestors of all &lt;span&gt; elements:</a:t>
            </a:r>
          </a:p>
          <a:p>
            <a:pPr lvl="0" eaLnBrk="0" fontAlgn="base" hangingPunct="0">
              <a:spcBef>
                <a:spcPct val="0"/>
              </a:spcBef>
              <a:spcAft>
                <a:spcPct val="0"/>
              </a:spcAft>
            </a:pPr>
            <a:r>
              <a:rPr lang="en-US" sz="2000" dirty="0" smtClean="0">
                <a:solidFill>
                  <a:srgbClr val="FFFF00"/>
                </a:solidFill>
              </a:rPr>
              <a:t>	$(</a:t>
            </a:r>
            <a:r>
              <a:rPr lang="en-US" sz="2000" dirty="0">
                <a:solidFill>
                  <a:srgbClr val="FFFF00"/>
                </a:solidFill>
              </a:rPr>
              <a:t>document).ready(function</a:t>
            </a:r>
            <a:r>
              <a:rPr lang="en-US" sz="2000" dirty="0" smtClean="0">
                <a:solidFill>
                  <a:srgbClr val="FFFF00"/>
                </a:solidFill>
              </a:rPr>
              <a:t>()</a:t>
            </a:r>
          </a:p>
          <a:p>
            <a:pPr lvl="0" eaLnBrk="0" fontAlgn="base" hangingPunct="0">
              <a:spcBef>
                <a:spcPct val="0"/>
              </a:spcBef>
              <a:spcAft>
                <a:spcPct val="0"/>
              </a:spcAft>
            </a:pPr>
            <a:r>
              <a:rPr lang="en-US" sz="2000" dirty="0">
                <a:solidFill>
                  <a:srgbClr val="FFFF00"/>
                </a:solidFill>
              </a:rPr>
              <a:t>	</a:t>
            </a:r>
            <a:r>
              <a:rPr lang="en-US" sz="2000" dirty="0" smtClean="0">
                <a:solidFill>
                  <a:srgbClr val="FFFF00"/>
                </a:solidFill>
              </a:rPr>
              <a:t>{</a:t>
            </a:r>
            <a:r>
              <a:rPr lang="en-US" sz="2000" dirty="0">
                <a:solidFill>
                  <a:srgbClr val="FFFF00"/>
                </a:solidFill>
              </a:rPr>
              <a:t/>
            </a:r>
            <a:br>
              <a:rPr lang="en-US" sz="2000" dirty="0">
                <a:solidFill>
                  <a:srgbClr val="FFFF00"/>
                </a:solidFill>
              </a:rPr>
            </a:br>
            <a:r>
              <a:rPr lang="en-US" sz="2000" dirty="0" smtClean="0">
                <a:solidFill>
                  <a:srgbClr val="FFFF00"/>
                </a:solidFill>
              </a:rPr>
              <a:t>	</a:t>
            </a:r>
            <a:r>
              <a:rPr lang="en-US" sz="2000" dirty="0">
                <a:solidFill>
                  <a:srgbClr val="FFFF00"/>
                </a:solidFill>
              </a:rPr>
              <a:t>  $("span").parents();</a:t>
            </a:r>
            <a:br>
              <a:rPr lang="en-US" sz="2000" dirty="0">
                <a:solidFill>
                  <a:srgbClr val="FFFF00"/>
                </a:solidFill>
              </a:rPr>
            </a:br>
            <a:r>
              <a:rPr lang="en-US" sz="2000" dirty="0" smtClean="0">
                <a:solidFill>
                  <a:srgbClr val="FFFF00"/>
                </a:solidFill>
              </a:rPr>
              <a:t>	});</a:t>
            </a:r>
          </a:p>
          <a:p>
            <a:pPr lvl="0" eaLnBrk="0" fontAlgn="base" hangingPunct="0">
              <a:spcBef>
                <a:spcPct val="0"/>
              </a:spcBef>
              <a:spcAft>
                <a:spcPct val="0"/>
              </a:spcAft>
            </a:pPr>
            <a:endParaRPr lang="en-US" sz="2000" dirty="0" smtClean="0">
              <a:latin typeface="Arial" panose="020B0604020202020204" pitchFamily="34" charset="0"/>
            </a:endParaRPr>
          </a:p>
          <a:p>
            <a:pPr lvl="0" eaLnBrk="0" fontAlgn="base" hangingPunct="0">
              <a:spcBef>
                <a:spcPct val="0"/>
              </a:spcBef>
              <a:spcAft>
                <a:spcPct val="0"/>
              </a:spcAft>
            </a:pPr>
            <a:r>
              <a:rPr lang="en-US" sz="2000" b="1" dirty="0" err="1">
                <a:solidFill>
                  <a:srgbClr val="FFFF00"/>
                </a:solidFill>
                <a:latin typeface="Segoe UI" panose="020B0502040204020203" pitchFamily="34" charset="0"/>
                <a:cs typeface="Segoe UI" panose="020B0502040204020203" pitchFamily="34" charset="0"/>
              </a:rPr>
              <a:t>jQuery</a:t>
            </a:r>
            <a:r>
              <a:rPr lang="en-US" sz="2000" b="1" dirty="0">
                <a:solidFill>
                  <a:srgbClr val="FFFF00"/>
                </a:solidFill>
                <a:latin typeface="Segoe UI" panose="020B0502040204020203" pitchFamily="34" charset="0"/>
                <a:cs typeface="Segoe UI" panose="020B0502040204020203" pitchFamily="34" charset="0"/>
              </a:rPr>
              <a:t> </a:t>
            </a:r>
            <a:r>
              <a:rPr lang="en-US" sz="2000" b="1" dirty="0" err="1">
                <a:solidFill>
                  <a:srgbClr val="FFFF00"/>
                </a:solidFill>
                <a:latin typeface="Segoe UI" panose="020B0502040204020203" pitchFamily="34" charset="0"/>
                <a:cs typeface="Segoe UI" panose="020B0502040204020203" pitchFamily="34" charset="0"/>
              </a:rPr>
              <a:t>parentsUntil</a:t>
            </a:r>
            <a:r>
              <a:rPr lang="en-US" sz="2000" b="1" dirty="0">
                <a:solidFill>
                  <a:srgbClr val="FFFF00"/>
                </a:solidFill>
                <a:latin typeface="Segoe UI" panose="020B0502040204020203" pitchFamily="34" charset="0"/>
                <a:cs typeface="Segoe UI" panose="020B0502040204020203" pitchFamily="34" charset="0"/>
              </a:rPr>
              <a:t>() </a:t>
            </a:r>
            <a:r>
              <a:rPr lang="en-US" sz="2000" b="1" dirty="0" smtClean="0">
                <a:solidFill>
                  <a:srgbClr val="FFFF00"/>
                </a:solidFill>
                <a:latin typeface="Segoe UI" panose="020B0502040204020203" pitchFamily="34" charset="0"/>
                <a:cs typeface="Segoe UI" panose="020B0502040204020203" pitchFamily="34" charset="0"/>
              </a:rPr>
              <a:t>Method:</a:t>
            </a:r>
            <a:endParaRPr lang="en-US" sz="2000" b="1" dirty="0">
              <a:solidFill>
                <a:srgbClr val="FFFF00"/>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sz="2000" dirty="0" smtClean="0">
                <a:latin typeface="Verdana" panose="020B0604030504040204" pitchFamily="34" charset="0"/>
              </a:rPr>
              <a:t>-The</a:t>
            </a:r>
            <a:r>
              <a:rPr lang="en-US" sz="2000" dirty="0">
                <a:latin typeface="Verdana" panose="020B0604030504040204" pitchFamily="34" charset="0"/>
              </a:rPr>
              <a:t> </a:t>
            </a:r>
            <a:r>
              <a:rPr lang="en-US" sz="2000" dirty="0" err="1">
                <a:latin typeface="Consolas" panose="020B0609020204030204" pitchFamily="49" charset="0"/>
              </a:rPr>
              <a:t>parentsUntil</a:t>
            </a:r>
            <a:r>
              <a:rPr lang="en-US" sz="2000" dirty="0">
                <a:latin typeface="Consolas" panose="020B0609020204030204" pitchFamily="49" charset="0"/>
              </a:rPr>
              <a:t>()</a:t>
            </a:r>
            <a:r>
              <a:rPr lang="en-US" sz="2000" dirty="0">
                <a:latin typeface="Verdana" panose="020B0604030504040204" pitchFamily="34" charset="0"/>
              </a:rPr>
              <a:t> method returns all ancestor elements between two given arguments.</a:t>
            </a:r>
            <a:endParaRPr lang="en-US" sz="2000" dirty="0"/>
          </a:p>
          <a:p>
            <a:pPr lvl="0" eaLnBrk="0" fontAlgn="base" hangingPunct="0">
              <a:spcBef>
                <a:spcPct val="0"/>
              </a:spcBef>
              <a:spcAft>
                <a:spcPct val="0"/>
              </a:spcAft>
            </a:pPr>
            <a:r>
              <a:rPr lang="en-US" sz="2000" dirty="0" smtClean="0">
                <a:latin typeface="Verdana" panose="020B0604030504040204" pitchFamily="34" charset="0"/>
              </a:rPr>
              <a:t>-The </a:t>
            </a:r>
            <a:r>
              <a:rPr lang="en-US" sz="2000" dirty="0">
                <a:latin typeface="Verdana" panose="020B0604030504040204" pitchFamily="34" charset="0"/>
              </a:rPr>
              <a:t>following example returns all ancestor elements between a </a:t>
            </a:r>
            <a:r>
              <a:rPr lang="en-US" sz="2000" dirty="0">
                <a:latin typeface="Consolas" panose="020B0609020204030204" pitchFamily="49" charset="0"/>
              </a:rPr>
              <a:t>&lt;span&gt;</a:t>
            </a:r>
            <a:r>
              <a:rPr lang="en-US" sz="2000" dirty="0">
                <a:latin typeface="Verdana" panose="020B0604030504040204" pitchFamily="34" charset="0"/>
              </a:rPr>
              <a:t> and a </a:t>
            </a:r>
            <a:r>
              <a:rPr lang="en-US" sz="2000" dirty="0">
                <a:latin typeface="Consolas" panose="020B0609020204030204" pitchFamily="49" charset="0"/>
              </a:rPr>
              <a:t>&lt;div&gt;</a:t>
            </a:r>
            <a:r>
              <a:rPr lang="en-US" sz="2000" dirty="0">
                <a:latin typeface="Verdana" panose="020B0604030504040204" pitchFamily="34" charset="0"/>
              </a:rPr>
              <a:t> element</a:t>
            </a:r>
            <a:r>
              <a:rPr lang="en-US" sz="2000" dirty="0" smtClean="0">
                <a:latin typeface="Verdana" panose="020B0604030504040204" pitchFamily="34" charset="0"/>
              </a:rPr>
              <a:t>:</a:t>
            </a:r>
          </a:p>
          <a:p>
            <a:pPr lvl="0" eaLnBrk="0" fontAlgn="base" hangingPunct="0">
              <a:spcBef>
                <a:spcPct val="0"/>
              </a:spcBef>
              <a:spcAft>
                <a:spcPct val="0"/>
              </a:spcAft>
            </a:pPr>
            <a:r>
              <a:rPr lang="en-US" sz="2000" dirty="0" smtClean="0">
                <a:solidFill>
                  <a:srgbClr val="FFFF00"/>
                </a:solidFill>
              </a:rPr>
              <a:t>	$(</a:t>
            </a:r>
            <a:r>
              <a:rPr lang="en-US" sz="2000" dirty="0">
                <a:solidFill>
                  <a:srgbClr val="FFFF00"/>
                </a:solidFill>
              </a:rPr>
              <a:t>document).ready(function</a:t>
            </a:r>
            <a:r>
              <a:rPr lang="en-US" sz="2000" dirty="0" smtClean="0">
                <a:solidFill>
                  <a:srgbClr val="FFFF00"/>
                </a:solidFill>
              </a:rPr>
              <a:t>()</a:t>
            </a:r>
          </a:p>
          <a:p>
            <a:pPr lvl="0" eaLnBrk="0" fontAlgn="base" hangingPunct="0">
              <a:spcBef>
                <a:spcPct val="0"/>
              </a:spcBef>
              <a:spcAft>
                <a:spcPct val="0"/>
              </a:spcAft>
            </a:pPr>
            <a:r>
              <a:rPr lang="en-US" sz="2000" dirty="0">
                <a:solidFill>
                  <a:srgbClr val="FFFF00"/>
                </a:solidFill>
              </a:rPr>
              <a:t>	</a:t>
            </a:r>
            <a:r>
              <a:rPr lang="en-US" sz="2000" dirty="0" smtClean="0">
                <a:solidFill>
                  <a:srgbClr val="FFFF00"/>
                </a:solidFill>
              </a:rPr>
              <a:t>{</a:t>
            </a:r>
            <a:r>
              <a:rPr lang="en-US" sz="2000" dirty="0">
                <a:solidFill>
                  <a:srgbClr val="FFFF00"/>
                </a:solidFill>
              </a:rPr>
              <a:t/>
            </a:r>
            <a:br>
              <a:rPr lang="en-US" sz="2000" dirty="0">
                <a:solidFill>
                  <a:srgbClr val="FFFF00"/>
                </a:solidFill>
              </a:rPr>
            </a:br>
            <a:r>
              <a:rPr lang="en-US" sz="2000" dirty="0" smtClean="0">
                <a:solidFill>
                  <a:srgbClr val="FFFF00"/>
                </a:solidFill>
              </a:rPr>
              <a:t>	</a:t>
            </a:r>
            <a:r>
              <a:rPr lang="en-US" sz="2000" dirty="0">
                <a:solidFill>
                  <a:srgbClr val="FFFF00"/>
                </a:solidFill>
              </a:rPr>
              <a:t>  $("span").</a:t>
            </a:r>
            <a:r>
              <a:rPr lang="en-US" sz="2000" dirty="0" err="1">
                <a:solidFill>
                  <a:srgbClr val="FFFF00"/>
                </a:solidFill>
              </a:rPr>
              <a:t>parentsUntil</a:t>
            </a:r>
            <a:r>
              <a:rPr lang="en-US" sz="2000" dirty="0">
                <a:solidFill>
                  <a:srgbClr val="FFFF00"/>
                </a:solidFill>
              </a:rPr>
              <a:t>("div");</a:t>
            </a:r>
            <a:br>
              <a:rPr lang="en-US" sz="2000" dirty="0">
                <a:solidFill>
                  <a:srgbClr val="FFFF00"/>
                </a:solidFill>
              </a:rPr>
            </a:br>
            <a:r>
              <a:rPr lang="en-US" sz="2000" dirty="0" smtClean="0">
                <a:solidFill>
                  <a:srgbClr val="FFFF00"/>
                </a:solidFill>
              </a:rPr>
              <a:t>	});</a:t>
            </a:r>
            <a:endParaRPr lang="en-US" sz="2000" dirty="0" smtClean="0">
              <a:solidFill>
                <a:srgbClr val="FFFF00"/>
              </a:solidFill>
              <a:latin typeface="Verdana" panose="020B0604030504040204" pitchFamily="34" charset="0"/>
            </a:endParaRPr>
          </a:p>
          <a:p>
            <a:pPr lvl="0" eaLnBrk="0" fontAlgn="base" hangingPunct="0">
              <a:spcBef>
                <a:spcPct val="0"/>
              </a:spcBef>
              <a:spcAft>
                <a:spcPct val="0"/>
              </a:spcAft>
            </a:pPr>
            <a:endParaRPr lang="en-US" sz="2000" dirty="0">
              <a:latin typeface="Arial" panose="020B0604020202020204" pitchFamily="34" charset="0"/>
            </a:endParaRPr>
          </a:p>
        </p:txBody>
      </p:sp>
    </p:spTree>
    <p:extLst>
      <p:ext uri="{BB962C8B-B14F-4D97-AF65-F5344CB8AC3E}">
        <p14:creationId xmlns:p14="http://schemas.microsoft.com/office/powerpoint/2010/main" val="34647240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6863417"/>
          </a:xfrm>
          <a:prstGeom prst="rect">
            <a:avLst/>
          </a:prstGeom>
          <a:noFill/>
        </p:spPr>
        <p:txBody>
          <a:bodyPr wrap="square" rtlCol="0">
            <a:spAutoFit/>
          </a:bodyPr>
          <a:lstStyle/>
          <a:p>
            <a:r>
              <a:rPr lang="en-US" sz="2000" b="1" dirty="0" err="1">
                <a:solidFill>
                  <a:srgbClr val="FFFF00"/>
                </a:solidFill>
              </a:rPr>
              <a:t>jQuery</a:t>
            </a:r>
            <a:r>
              <a:rPr lang="en-US" sz="2000" b="1" dirty="0">
                <a:solidFill>
                  <a:srgbClr val="FFFF00"/>
                </a:solidFill>
              </a:rPr>
              <a:t> Traversing - </a:t>
            </a:r>
            <a:r>
              <a:rPr lang="en-US" sz="2000" b="1" dirty="0" smtClean="0">
                <a:solidFill>
                  <a:srgbClr val="FFFF00"/>
                </a:solidFill>
              </a:rPr>
              <a:t>Descendants:</a:t>
            </a:r>
            <a:endParaRPr lang="en-US" sz="2000" b="1" dirty="0">
              <a:solidFill>
                <a:srgbClr val="FFFF00"/>
              </a:solidFill>
            </a:endParaRPr>
          </a:p>
          <a:p>
            <a:r>
              <a:rPr lang="en-US" sz="2000" dirty="0" smtClean="0"/>
              <a:t>-With </a:t>
            </a:r>
            <a:r>
              <a:rPr lang="en-US" sz="2000" dirty="0" err="1"/>
              <a:t>jQuery</a:t>
            </a:r>
            <a:r>
              <a:rPr lang="en-US" sz="2000" dirty="0"/>
              <a:t> you can traverse down the DOM tree to find descendants of an element.</a:t>
            </a:r>
          </a:p>
          <a:p>
            <a:r>
              <a:rPr lang="en-US" sz="2000" dirty="0" smtClean="0"/>
              <a:t>-A </a:t>
            </a:r>
            <a:r>
              <a:rPr lang="en-US" sz="2000" dirty="0"/>
              <a:t>descendant is a child, grandchild, great-grandchild, and so on</a:t>
            </a:r>
          </a:p>
          <a:p>
            <a:r>
              <a:rPr lang="en-US" sz="2000" b="1" dirty="0" smtClean="0">
                <a:solidFill>
                  <a:srgbClr val="FFFF00"/>
                </a:solidFill>
              </a:rPr>
              <a:t>Traversing Down the DOM Tree:</a:t>
            </a:r>
          </a:p>
          <a:p>
            <a:r>
              <a:rPr lang="en-US" sz="2000" dirty="0" smtClean="0"/>
              <a:t>Two </a:t>
            </a:r>
            <a:r>
              <a:rPr lang="en-US" sz="2000" dirty="0"/>
              <a:t>useful </a:t>
            </a:r>
            <a:r>
              <a:rPr lang="en-US" sz="2000" dirty="0" err="1"/>
              <a:t>jQuery</a:t>
            </a:r>
            <a:r>
              <a:rPr lang="en-US" sz="2000" dirty="0"/>
              <a:t> methods for traversing down the DOM tree are:</a:t>
            </a:r>
          </a:p>
          <a:p>
            <a:pPr lvl="0"/>
            <a:r>
              <a:rPr lang="en-US" sz="2000" dirty="0"/>
              <a:t>children</a:t>
            </a:r>
            <a:r>
              <a:rPr lang="en-US" sz="2000" dirty="0" smtClean="0"/>
              <a:t>()    &amp;  find</a:t>
            </a:r>
            <a:r>
              <a:rPr lang="en-US" sz="2000" dirty="0"/>
              <a:t>()</a:t>
            </a:r>
          </a:p>
          <a:p>
            <a:r>
              <a:rPr lang="en-US" sz="2000" b="1" dirty="0" err="1">
                <a:solidFill>
                  <a:srgbClr val="FFFF00"/>
                </a:solidFill>
              </a:rPr>
              <a:t>jQuery</a:t>
            </a:r>
            <a:r>
              <a:rPr lang="en-US" sz="2000" b="1" dirty="0">
                <a:solidFill>
                  <a:srgbClr val="FFFF00"/>
                </a:solidFill>
              </a:rPr>
              <a:t> children() </a:t>
            </a:r>
            <a:r>
              <a:rPr lang="en-US" sz="2000" b="1" dirty="0" smtClean="0">
                <a:solidFill>
                  <a:srgbClr val="FFFF00"/>
                </a:solidFill>
              </a:rPr>
              <a:t>Method:</a:t>
            </a:r>
            <a:endParaRPr lang="en-US" sz="2000" b="1" dirty="0">
              <a:solidFill>
                <a:srgbClr val="FFFF00"/>
              </a:solidFill>
            </a:endParaRPr>
          </a:p>
          <a:p>
            <a:r>
              <a:rPr lang="en-US" sz="2000" dirty="0"/>
              <a:t>The children() method returns all direct children of the selected element.</a:t>
            </a:r>
          </a:p>
          <a:p>
            <a:r>
              <a:rPr lang="en-US" sz="2000" dirty="0"/>
              <a:t>This method only traverses a single level down the DOM tree.</a:t>
            </a:r>
          </a:p>
          <a:p>
            <a:r>
              <a:rPr lang="en-US" sz="2000" dirty="0"/>
              <a:t>The following example returns all elements that are direct children of each &lt;div&gt; elements:</a:t>
            </a:r>
          </a:p>
          <a:p>
            <a:r>
              <a:rPr lang="en-US" sz="2000" dirty="0"/>
              <a:t>Example1:</a:t>
            </a:r>
          </a:p>
          <a:p>
            <a:r>
              <a:rPr lang="en-US" sz="2000" dirty="0" smtClean="0">
                <a:solidFill>
                  <a:srgbClr val="FFFF00"/>
                </a:solidFill>
              </a:rPr>
              <a:t>	$(</a:t>
            </a:r>
            <a:r>
              <a:rPr lang="en-US" sz="2000" dirty="0">
                <a:solidFill>
                  <a:srgbClr val="FFFF00"/>
                </a:solidFill>
              </a:rPr>
              <a:t>document).ready(function</a:t>
            </a:r>
            <a:r>
              <a:rPr lang="en-US" sz="2000" dirty="0" smtClean="0">
                <a:solidFill>
                  <a:srgbClr val="FFFF00"/>
                </a:solidFill>
              </a:rPr>
              <a:t>()</a:t>
            </a:r>
          </a:p>
          <a:p>
            <a:r>
              <a:rPr lang="en-US" sz="2000" dirty="0">
                <a:solidFill>
                  <a:srgbClr val="FFFF00"/>
                </a:solidFill>
              </a:rPr>
              <a:t>	</a:t>
            </a:r>
            <a:r>
              <a:rPr lang="en-US" sz="2000" dirty="0" smtClean="0">
                <a:solidFill>
                  <a:srgbClr val="FFFF00"/>
                </a:solidFill>
              </a:rPr>
              <a:t>{</a:t>
            </a:r>
            <a:r>
              <a:rPr lang="en-US" sz="2000" dirty="0">
                <a:solidFill>
                  <a:srgbClr val="FFFF00"/>
                </a:solidFill>
              </a:rPr>
              <a:t/>
            </a:r>
            <a:br>
              <a:rPr lang="en-US" sz="2000" dirty="0">
                <a:solidFill>
                  <a:srgbClr val="FFFF00"/>
                </a:solidFill>
              </a:rPr>
            </a:br>
            <a:r>
              <a:rPr lang="en-US" sz="2000" dirty="0" smtClean="0">
                <a:solidFill>
                  <a:srgbClr val="FFFF00"/>
                </a:solidFill>
              </a:rPr>
              <a:t>	     $("</a:t>
            </a:r>
            <a:r>
              <a:rPr lang="en-US" sz="2000" dirty="0">
                <a:solidFill>
                  <a:srgbClr val="FFFF00"/>
                </a:solidFill>
              </a:rPr>
              <a:t>div").children();</a:t>
            </a:r>
            <a:br>
              <a:rPr lang="en-US" sz="2000" dirty="0">
                <a:solidFill>
                  <a:srgbClr val="FFFF00"/>
                </a:solidFill>
              </a:rPr>
            </a:br>
            <a:r>
              <a:rPr lang="en-US" sz="2000" dirty="0" smtClean="0">
                <a:solidFill>
                  <a:srgbClr val="FFFF00"/>
                </a:solidFill>
              </a:rPr>
              <a:t>	});</a:t>
            </a:r>
            <a:endParaRPr lang="en-US" sz="2000" dirty="0">
              <a:solidFill>
                <a:srgbClr val="FFFF00"/>
              </a:solidFill>
            </a:endParaRPr>
          </a:p>
          <a:p>
            <a:r>
              <a:rPr lang="en-US" sz="2000" dirty="0"/>
              <a:t>Example2:</a:t>
            </a:r>
          </a:p>
          <a:p>
            <a:r>
              <a:rPr lang="en-US" sz="2000" dirty="0" smtClean="0"/>
              <a:t>	</a:t>
            </a:r>
            <a:r>
              <a:rPr lang="en-US" sz="2000" dirty="0"/>
              <a:t> </a:t>
            </a:r>
            <a:r>
              <a:rPr lang="en-US" sz="2000" dirty="0" smtClean="0">
                <a:solidFill>
                  <a:srgbClr val="FFFF00"/>
                </a:solidFill>
              </a:rPr>
              <a:t>$(</a:t>
            </a:r>
            <a:r>
              <a:rPr lang="en-US" sz="2000" dirty="0">
                <a:solidFill>
                  <a:srgbClr val="FFFF00"/>
                </a:solidFill>
              </a:rPr>
              <a:t>document).ready(function</a:t>
            </a:r>
            <a:r>
              <a:rPr lang="en-US" sz="2000" dirty="0" smtClean="0">
                <a:solidFill>
                  <a:srgbClr val="FFFF00"/>
                </a:solidFill>
              </a:rPr>
              <a:t>()</a:t>
            </a:r>
          </a:p>
          <a:p>
            <a:r>
              <a:rPr lang="en-US" sz="2000" dirty="0">
                <a:solidFill>
                  <a:srgbClr val="FFFF00"/>
                </a:solidFill>
              </a:rPr>
              <a:t>	</a:t>
            </a:r>
            <a:r>
              <a:rPr lang="en-US" sz="2000" dirty="0" smtClean="0">
                <a:solidFill>
                  <a:srgbClr val="FFFF00"/>
                </a:solidFill>
              </a:rPr>
              <a:t>{</a:t>
            </a:r>
            <a:r>
              <a:rPr lang="en-US" sz="2000" dirty="0">
                <a:solidFill>
                  <a:srgbClr val="FFFF00"/>
                </a:solidFill>
              </a:rPr>
              <a:t/>
            </a:r>
            <a:br>
              <a:rPr lang="en-US" sz="2000" dirty="0">
                <a:solidFill>
                  <a:srgbClr val="FFFF00"/>
                </a:solidFill>
              </a:rPr>
            </a:br>
            <a:r>
              <a:rPr lang="en-US" sz="2000" dirty="0" smtClean="0">
                <a:solidFill>
                  <a:srgbClr val="FFFF00"/>
                </a:solidFill>
              </a:rPr>
              <a:t>	   </a:t>
            </a:r>
            <a:r>
              <a:rPr lang="en-US" sz="2000" dirty="0">
                <a:solidFill>
                  <a:srgbClr val="FFFF00"/>
                </a:solidFill>
              </a:rPr>
              <a:t>  $("div").children("</a:t>
            </a:r>
            <a:r>
              <a:rPr lang="en-US" sz="2000" dirty="0" err="1">
                <a:solidFill>
                  <a:srgbClr val="FFFF00"/>
                </a:solidFill>
              </a:rPr>
              <a:t>p.first</a:t>
            </a:r>
            <a:r>
              <a:rPr lang="en-US" sz="2000" dirty="0">
                <a:solidFill>
                  <a:srgbClr val="FFFF00"/>
                </a:solidFill>
              </a:rPr>
              <a:t>");</a:t>
            </a:r>
            <a:br>
              <a:rPr lang="en-US" sz="2000" dirty="0">
                <a:solidFill>
                  <a:srgbClr val="FFFF00"/>
                </a:solidFill>
              </a:rPr>
            </a:br>
            <a:r>
              <a:rPr lang="en-US" sz="2000" dirty="0" smtClean="0">
                <a:solidFill>
                  <a:srgbClr val="FFFF00"/>
                </a:solidFill>
              </a:rPr>
              <a:t>	});</a:t>
            </a:r>
            <a:endParaRPr lang="en-US" sz="2000" dirty="0">
              <a:solidFill>
                <a:srgbClr val="FFFF00"/>
              </a:solidFill>
            </a:endParaRPr>
          </a:p>
        </p:txBody>
      </p:sp>
    </p:spTree>
    <p:extLst>
      <p:ext uri="{BB962C8B-B14F-4D97-AF65-F5344CB8AC3E}">
        <p14:creationId xmlns:p14="http://schemas.microsoft.com/office/powerpoint/2010/main" val="771773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4601260"/>
          </a:xfrm>
          <a:prstGeom prst="rect">
            <a:avLst/>
          </a:prstGeom>
          <a:noFill/>
        </p:spPr>
        <p:txBody>
          <a:bodyPr wrap="square" rtlCol="0">
            <a:spAutoFit/>
          </a:bodyPr>
          <a:lstStyle/>
          <a:p>
            <a:pPr lvl="0" eaLnBrk="0" fontAlgn="base" hangingPunct="0">
              <a:spcBef>
                <a:spcPct val="0"/>
              </a:spcBef>
              <a:spcAft>
                <a:spcPct val="0"/>
              </a:spcAft>
            </a:pPr>
            <a:r>
              <a:rPr lang="en-US" sz="2100" b="1" dirty="0" err="1">
                <a:solidFill>
                  <a:srgbClr val="FFFF00"/>
                </a:solidFill>
                <a:latin typeface="Segoe UI" panose="020B0502040204020203" pitchFamily="34" charset="0"/>
                <a:ea typeface="Times New Roman" panose="02020603050405020304" pitchFamily="18" charset="0"/>
                <a:cs typeface="Segoe UI" panose="020B0502040204020203" pitchFamily="34" charset="0"/>
              </a:rPr>
              <a:t>jQuery</a:t>
            </a:r>
            <a:r>
              <a:rPr lang="en-US" sz="2100" b="1" dirty="0">
                <a:solidFill>
                  <a:srgbClr val="FFFF00"/>
                </a:solidFill>
                <a:latin typeface="Segoe UI" panose="020B0502040204020203" pitchFamily="34" charset="0"/>
                <a:ea typeface="Times New Roman" panose="02020603050405020304" pitchFamily="18" charset="0"/>
                <a:cs typeface="Segoe UI" panose="020B0502040204020203" pitchFamily="34" charset="0"/>
              </a:rPr>
              <a:t> find() </a:t>
            </a:r>
            <a:r>
              <a:rPr lang="en-US" sz="2100" b="1" dirty="0" smtClean="0">
                <a:solidFill>
                  <a:srgbClr val="FFFF00"/>
                </a:solidFill>
                <a:latin typeface="Segoe UI" panose="020B0502040204020203" pitchFamily="34" charset="0"/>
                <a:ea typeface="Times New Roman" panose="02020603050405020304" pitchFamily="18" charset="0"/>
                <a:cs typeface="Segoe UI" panose="020B0502040204020203" pitchFamily="34" charset="0"/>
              </a:rPr>
              <a:t>Method:</a:t>
            </a:r>
            <a:endParaRPr lang="en-US" sz="2100" dirty="0">
              <a:solidFill>
                <a:srgbClr val="FFFF00"/>
              </a:solidFill>
              <a:ea typeface="Times New Roman" panose="02020603050405020304" pitchFamily="18" charset="0"/>
            </a:endParaRPr>
          </a:p>
          <a:p>
            <a:pPr lvl="0" eaLnBrk="0" fontAlgn="base" hangingPunct="0">
              <a:spcBef>
                <a:spcPct val="0"/>
              </a:spcBef>
              <a:spcAft>
                <a:spcPct val="0"/>
              </a:spcAft>
            </a:pPr>
            <a:r>
              <a:rPr lang="en-US" sz="2100" dirty="0" smtClean="0">
                <a:latin typeface="Verdana" panose="020B0604030504040204" pitchFamily="34" charset="0"/>
                <a:ea typeface="Times New Roman" panose="02020603050405020304" pitchFamily="18" charset="0"/>
              </a:rPr>
              <a:t>-The</a:t>
            </a:r>
            <a:r>
              <a:rPr lang="en-US" sz="2100" dirty="0">
                <a:latin typeface="Verdana" panose="020B0604030504040204" pitchFamily="34" charset="0"/>
                <a:ea typeface="Times New Roman" panose="02020603050405020304" pitchFamily="18" charset="0"/>
              </a:rPr>
              <a:t> </a:t>
            </a:r>
            <a:r>
              <a:rPr lang="en-US" sz="2100" dirty="0">
                <a:latin typeface="Consolas" panose="020B0609020204030204" pitchFamily="49" charset="0"/>
                <a:ea typeface="Times New Roman" panose="02020603050405020304" pitchFamily="18" charset="0"/>
                <a:cs typeface="Courier New" panose="02070309020205020404" pitchFamily="49" charset="0"/>
              </a:rPr>
              <a:t>find()</a:t>
            </a:r>
            <a:r>
              <a:rPr lang="en-US" sz="2100" dirty="0">
                <a:latin typeface="Verdana" panose="020B0604030504040204" pitchFamily="34" charset="0"/>
                <a:ea typeface="Times New Roman" panose="02020603050405020304" pitchFamily="18" charset="0"/>
              </a:rPr>
              <a:t> method returns descendant elements of the selected element, all the way down to the last descendant.</a:t>
            </a:r>
            <a:endParaRPr lang="en-US" sz="2100" dirty="0">
              <a:ea typeface="Times New Roman" panose="02020603050405020304" pitchFamily="18" charset="0"/>
            </a:endParaRPr>
          </a:p>
          <a:p>
            <a:pPr lvl="0" eaLnBrk="0" fontAlgn="base" hangingPunct="0">
              <a:spcBef>
                <a:spcPct val="0"/>
              </a:spcBef>
              <a:spcAft>
                <a:spcPct val="0"/>
              </a:spcAft>
            </a:pPr>
            <a:r>
              <a:rPr lang="en-US" sz="2100" dirty="0" smtClean="0">
                <a:latin typeface="Verdana" panose="020B0604030504040204" pitchFamily="34" charset="0"/>
                <a:ea typeface="Times New Roman" panose="02020603050405020304" pitchFamily="18" charset="0"/>
              </a:rPr>
              <a:t>-The </a:t>
            </a:r>
            <a:r>
              <a:rPr lang="en-US" sz="2100" dirty="0">
                <a:latin typeface="Verdana" panose="020B0604030504040204" pitchFamily="34" charset="0"/>
                <a:ea typeface="Times New Roman" panose="02020603050405020304" pitchFamily="18" charset="0"/>
              </a:rPr>
              <a:t>following example returns all </a:t>
            </a:r>
            <a:r>
              <a:rPr lang="en-US" sz="2100" dirty="0">
                <a:latin typeface="Consolas" panose="020B0609020204030204" pitchFamily="49" charset="0"/>
                <a:ea typeface="Times New Roman" panose="02020603050405020304" pitchFamily="18" charset="0"/>
                <a:cs typeface="Courier New" panose="02070309020205020404" pitchFamily="49" charset="0"/>
              </a:rPr>
              <a:t>&lt;span&gt;</a:t>
            </a:r>
            <a:r>
              <a:rPr lang="en-US" sz="2100" dirty="0">
                <a:latin typeface="Verdana" panose="020B0604030504040204" pitchFamily="34" charset="0"/>
                <a:ea typeface="Times New Roman" panose="02020603050405020304" pitchFamily="18" charset="0"/>
              </a:rPr>
              <a:t> elements that are descendants of </a:t>
            </a:r>
            <a:r>
              <a:rPr lang="en-US" sz="2100" dirty="0">
                <a:latin typeface="Consolas" panose="020B0609020204030204" pitchFamily="49" charset="0"/>
                <a:ea typeface="Times New Roman" panose="02020603050405020304" pitchFamily="18" charset="0"/>
                <a:cs typeface="Courier New" panose="02070309020205020404" pitchFamily="49" charset="0"/>
              </a:rPr>
              <a:t>&lt;div&gt;</a:t>
            </a:r>
            <a:r>
              <a:rPr lang="en-US" sz="2100" dirty="0">
                <a:latin typeface="Verdana" panose="020B0604030504040204" pitchFamily="34" charset="0"/>
                <a:ea typeface="Times New Roman" panose="02020603050405020304" pitchFamily="18" charset="0"/>
              </a:rPr>
              <a:t>:</a:t>
            </a:r>
            <a:endParaRPr lang="en-US" sz="2100" dirty="0">
              <a:ea typeface="Times New Roman" panose="02020603050405020304" pitchFamily="18" charset="0"/>
            </a:endParaRPr>
          </a:p>
          <a:p>
            <a:pPr lvl="0" eaLnBrk="0" fontAlgn="base" hangingPunct="0">
              <a:spcBef>
                <a:spcPct val="0"/>
              </a:spcBef>
              <a:spcAft>
                <a:spcPct val="0"/>
              </a:spcAft>
            </a:pPr>
            <a:r>
              <a:rPr lang="en-US" sz="2100" dirty="0" smtClean="0">
                <a:latin typeface="Arial" panose="020B0604020202020204" pitchFamily="34" charset="0"/>
                <a:ea typeface="Times New Roman" panose="02020603050405020304" pitchFamily="18" charset="0"/>
              </a:rPr>
              <a:t>Example1:</a:t>
            </a:r>
          </a:p>
          <a:p>
            <a:pPr lvl="0" eaLnBrk="0" fontAlgn="base" hangingPunct="0">
              <a:spcBef>
                <a:spcPct val="0"/>
              </a:spcBef>
              <a:spcAft>
                <a:spcPct val="0"/>
              </a:spcAft>
            </a:pPr>
            <a:r>
              <a:rPr lang="en-US" sz="2100" dirty="0" smtClean="0">
                <a:solidFill>
                  <a:srgbClr val="FFFF00"/>
                </a:solidFill>
                <a:latin typeface="Calibri" panose="020F0502020204030204" pitchFamily="34" charset="0"/>
                <a:ea typeface="Times New Roman" panose="02020603050405020304" pitchFamily="18" charset="0"/>
                <a:cs typeface="Times New Roman" panose="02020603050405020304" pitchFamily="18" charset="0"/>
              </a:rPr>
              <a:t>$(document).</a:t>
            </a:r>
            <a:r>
              <a:rPr lang="en-US" sz="2100" dirty="0" smtClean="0">
                <a:solidFill>
                  <a:srgbClr val="FFFF00"/>
                </a:solidFill>
                <a:latin typeface="Consolas" panose="020B0609020204030204" pitchFamily="49" charset="0"/>
                <a:ea typeface="Times New Roman" panose="02020603050405020304" pitchFamily="18" charset="0"/>
                <a:cs typeface="Times New Roman" panose="02020603050405020304" pitchFamily="18" charset="0"/>
              </a:rPr>
              <a:t>ready(function(){</a:t>
            </a:r>
            <a:br>
              <a:rPr lang="en-US" sz="2100" dirty="0" smtClean="0">
                <a:solidFill>
                  <a:srgbClr val="FFFF00"/>
                </a:solidFill>
                <a:latin typeface="Consolas" panose="020B0609020204030204" pitchFamily="49" charset="0"/>
                <a:ea typeface="Times New Roman" panose="02020603050405020304" pitchFamily="18" charset="0"/>
                <a:cs typeface="Times New Roman" panose="02020603050405020304" pitchFamily="18" charset="0"/>
              </a:rPr>
            </a:br>
            <a:r>
              <a:rPr lang="en-US" sz="2100" dirty="0" smtClean="0">
                <a:solidFill>
                  <a:srgbClr val="FFFF00"/>
                </a:solidFill>
                <a:latin typeface="Calibri" panose="020F0502020204030204" pitchFamily="34" charset="0"/>
                <a:ea typeface="Times New Roman" panose="02020603050405020304" pitchFamily="18" charset="0"/>
                <a:cs typeface="Times New Roman" panose="02020603050405020304" pitchFamily="18" charset="0"/>
              </a:rPr>
              <a:t>  </a:t>
            </a:r>
            <a:r>
              <a:rPr lang="en-US" sz="2100" dirty="0" smtClean="0">
                <a:solidFill>
                  <a:srgbClr val="FFFF00"/>
                </a:solidFill>
                <a:latin typeface="Consolas" panose="020B0609020204030204" pitchFamily="49" charset="0"/>
                <a:ea typeface="Times New Roman" panose="02020603050405020304" pitchFamily="18" charset="0"/>
                <a:cs typeface="Times New Roman" panose="02020603050405020304" pitchFamily="18" charset="0"/>
              </a:rPr>
              <a:t>$("div").find("span");</a:t>
            </a:r>
            <a:br>
              <a:rPr lang="en-US" sz="2100" dirty="0" smtClean="0">
                <a:solidFill>
                  <a:srgbClr val="FFFF00"/>
                </a:solidFill>
                <a:latin typeface="Consolas" panose="020B0609020204030204" pitchFamily="49" charset="0"/>
                <a:ea typeface="Times New Roman" panose="02020603050405020304" pitchFamily="18" charset="0"/>
                <a:cs typeface="Times New Roman" panose="02020603050405020304" pitchFamily="18" charset="0"/>
              </a:rPr>
            </a:br>
            <a:r>
              <a:rPr lang="en-US" sz="2100" dirty="0" smtClean="0">
                <a:solidFill>
                  <a:srgbClr val="FFFF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100" dirty="0" smtClean="0">
              <a:solidFill>
                <a:srgbClr val="FFFF00"/>
              </a:solidFill>
              <a:ea typeface="Times New Roman" panose="02020603050405020304" pitchFamily="18" charset="0"/>
            </a:endParaRPr>
          </a:p>
          <a:p>
            <a:pPr lvl="0" eaLnBrk="0" fontAlgn="base" hangingPunct="0">
              <a:spcBef>
                <a:spcPct val="0"/>
              </a:spcBef>
              <a:spcAft>
                <a:spcPct val="0"/>
              </a:spcAft>
            </a:pPr>
            <a:r>
              <a:rPr lang="en-US" sz="2100" dirty="0" smtClean="0">
                <a:latin typeface="Calibri" panose="020F0502020204030204" pitchFamily="34" charset="0"/>
                <a:ea typeface="Times New Roman" panose="02020603050405020304" pitchFamily="18" charset="0"/>
                <a:cs typeface="Times New Roman" panose="02020603050405020304" pitchFamily="18" charset="0"/>
              </a:rPr>
              <a:t>Example2:</a:t>
            </a:r>
            <a:endParaRPr lang="en-US" sz="2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2100" dirty="0" smtClean="0">
                <a:solidFill>
                  <a:srgbClr val="FFFF00"/>
                </a:solidFill>
                <a:latin typeface="Consolas" panose="020B0609020204030204" pitchFamily="49" charset="0"/>
                <a:ea typeface="Calibri" panose="020F0502020204030204" pitchFamily="34" charset="0"/>
                <a:cs typeface="Times New Roman" panose="02020603050405020304" pitchFamily="18" charset="0"/>
              </a:rPr>
              <a:t>$(document).</a:t>
            </a:r>
            <a:r>
              <a:rPr lang="en-US" sz="2100" dirty="0" smtClean="0">
                <a:solidFill>
                  <a:srgbClr val="FFFF00"/>
                </a:solidFill>
              </a:rPr>
              <a:t>ready</a:t>
            </a:r>
            <a:r>
              <a:rPr lang="en-US" sz="2100" dirty="0" smtClean="0">
                <a:solidFill>
                  <a:srgbClr val="FFFF00"/>
                </a:solidFill>
                <a:latin typeface="Arial" panose="020B0604020202020204" pitchFamily="34" charset="0"/>
              </a:rPr>
              <a:t>(</a:t>
            </a:r>
            <a:r>
              <a:rPr lang="en-US" sz="2100" dirty="0" smtClean="0">
                <a:solidFill>
                  <a:srgbClr val="FFFF00"/>
                </a:solidFill>
                <a:latin typeface="Consolas" panose="020B0609020204030204" pitchFamily="49" charset="0"/>
                <a:ea typeface="Calibri" panose="020F0502020204030204" pitchFamily="34" charset="0"/>
                <a:cs typeface="Times New Roman" panose="02020603050405020304" pitchFamily="18" charset="0"/>
              </a:rPr>
              <a:t>function(){</a:t>
            </a:r>
            <a:br>
              <a:rPr lang="en-US" sz="2100" dirty="0" smtClean="0">
                <a:solidFill>
                  <a:srgbClr val="FFFF00"/>
                </a:solidFill>
                <a:latin typeface="Consolas" panose="020B0609020204030204" pitchFamily="49" charset="0"/>
                <a:ea typeface="Calibri" panose="020F0502020204030204" pitchFamily="34" charset="0"/>
                <a:cs typeface="Times New Roman" panose="02020603050405020304" pitchFamily="18" charset="0"/>
              </a:rPr>
            </a:br>
            <a:r>
              <a:rPr lang="en-US" sz="2100" dirty="0" smtClean="0">
                <a:solidFill>
                  <a:srgbClr val="FFFF00"/>
                </a:solidFill>
                <a:latin typeface="Consolas" panose="020B0609020204030204" pitchFamily="49" charset="0"/>
                <a:ea typeface="Calibri" panose="020F0502020204030204" pitchFamily="34" charset="0"/>
                <a:cs typeface="Times New Roman" panose="02020603050405020304" pitchFamily="18" charset="0"/>
              </a:rPr>
              <a:t>  $("div").</a:t>
            </a:r>
            <a:r>
              <a:rPr lang="en-US" sz="2100" dirty="0" smtClean="0">
                <a:solidFill>
                  <a:srgbClr val="FFFF00"/>
                </a:solidFill>
              </a:rPr>
              <a:t>find</a:t>
            </a:r>
            <a:r>
              <a:rPr lang="en-US" sz="2100" dirty="0" smtClean="0">
                <a:solidFill>
                  <a:srgbClr val="FFFF00"/>
                </a:solidFill>
                <a:latin typeface="Arial" panose="020B0604020202020204" pitchFamily="34" charset="0"/>
              </a:rPr>
              <a:t>(</a:t>
            </a:r>
            <a:r>
              <a:rPr lang="en-US" sz="2100" dirty="0" smtClean="0">
                <a:solidFill>
                  <a:srgbClr val="FFFF00"/>
                </a:solidFill>
                <a:latin typeface="Consolas" panose="020B0609020204030204" pitchFamily="49" charset="0"/>
                <a:ea typeface="Calibri" panose="020F0502020204030204" pitchFamily="34" charset="0"/>
                <a:cs typeface="Times New Roman" panose="02020603050405020304" pitchFamily="18" charset="0"/>
              </a:rPr>
              <a:t>"*");</a:t>
            </a:r>
            <a:br>
              <a:rPr lang="en-US" sz="2100" dirty="0" smtClean="0">
                <a:solidFill>
                  <a:srgbClr val="FFFF00"/>
                </a:solidFill>
                <a:latin typeface="Consolas" panose="020B0609020204030204" pitchFamily="49" charset="0"/>
                <a:ea typeface="Calibri" panose="020F0502020204030204" pitchFamily="34" charset="0"/>
                <a:cs typeface="Times New Roman" panose="02020603050405020304" pitchFamily="18" charset="0"/>
              </a:rPr>
            </a:br>
            <a:r>
              <a:rPr lang="en-US" sz="2100" dirty="0" smtClean="0">
                <a:solidFill>
                  <a:srgbClr val="FFFF00"/>
                </a:solidFill>
                <a:latin typeface="Consolas" panose="020B0609020204030204" pitchFamily="49" charset="0"/>
                <a:ea typeface="Calibri" panose="020F0502020204030204" pitchFamily="34" charset="0"/>
                <a:cs typeface="Times New Roman" panose="02020603050405020304" pitchFamily="18" charset="0"/>
              </a:rPr>
              <a:t>});</a:t>
            </a:r>
            <a:r>
              <a:rPr lang="en-US" sz="2100" dirty="0" smtClean="0">
                <a:solidFill>
                  <a:srgbClr val="FFFF00"/>
                </a:solidFill>
              </a:rPr>
              <a:t> </a:t>
            </a:r>
          </a:p>
          <a:p>
            <a:pPr lvl="0" eaLnBrk="0" fontAlgn="base" hangingPunct="0">
              <a:spcBef>
                <a:spcPct val="0"/>
              </a:spcBef>
              <a:spcAft>
                <a:spcPct val="0"/>
              </a:spcAft>
            </a:pPr>
            <a:endParaRPr lang="en-US" sz="2000" dirty="0">
              <a:solidFill>
                <a:srgbClr val="FFFF00"/>
              </a:solidFill>
              <a:latin typeface="Arial" panose="020B0604020202020204" pitchFamily="34" charset="0"/>
            </a:endParaRPr>
          </a:p>
        </p:txBody>
      </p:sp>
    </p:spTree>
    <p:extLst>
      <p:ext uri="{BB962C8B-B14F-4D97-AF65-F5344CB8AC3E}">
        <p14:creationId xmlns:p14="http://schemas.microsoft.com/office/powerpoint/2010/main" val="217343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6" name="TextBox 5"/>
          <p:cNvSpPr txBox="1"/>
          <p:nvPr/>
        </p:nvSpPr>
        <p:spPr>
          <a:xfrm>
            <a:off x="251520" y="332656"/>
            <a:ext cx="8640960" cy="5262979"/>
          </a:xfrm>
          <a:prstGeom prst="rect">
            <a:avLst/>
          </a:prstGeom>
          <a:noFill/>
        </p:spPr>
        <p:txBody>
          <a:bodyPr wrap="square" rtlCol="0">
            <a:spAutoFit/>
          </a:bodyPr>
          <a:lstStyle/>
          <a:p>
            <a:r>
              <a:rPr lang="en-US" sz="2100" dirty="0" err="1">
                <a:solidFill>
                  <a:srgbClr val="FFFF00"/>
                </a:solidFill>
              </a:rPr>
              <a:t>jQuery</a:t>
            </a:r>
            <a:r>
              <a:rPr lang="en-US" sz="2100" dirty="0">
                <a:solidFill>
                  <a:srgbClr val="FFFF00"/>
                </a:solidFill>
              </a:rPr>
              <a:t> Traversing - </a:t>
            </a:r>
            <a:r>
              <a:rPr lang="en-US" sz="2100" dirty="0" smtClean="0">
                <a:solidFill>
                  <a:srgbClr val="FFFF00"/>
                </a:solidFill>
              </a:rPr>
              <a:t>Siblings:</a:t>
            </a:r>
            <a:endParaRPr lang="en-US" sz="2100" dirty="0">
              <a:solidFill>
                <a:srgbClr val="FFFF00"/>
              </a:solidFill>
            </a:endParaRPr>
          </a:p>
          <a:p>
            <a:r>
              <a:rPr lang="en-US" sz="2100" dirty="0" smtClean="0"/>
              <a:t>-With </a:t>
            </a:r>
            <a:r>
              <a:rPr lang="en-US" sz="2100" dirty="0" err="1"/>
              <a:t>jQuery</a:t>
            </a:r>
            <a:r>
              <a:rPr lang="en-US" sz="2100" dirty="0"/>
              <a:t> you can traverse sideways in the DOM tree to find siblings of an element.</a:t>
            </a:r>
          </a:p>
          <a:p>
            <a:r>
              <a:rPr lang="en-US" sz="2100" dirty="0" smtClean="0"/>
              <a:t>-Siblings </a:t>
            </a:r>
            <a:r>
              <a:rPr lang="en-US" sz="2100" dirty="0"/>
              <a:t>share the same parent. </a:t>
            </a:r>
          </a:p>
          <a:p>
            <a:r>
              <a:rPr lang="en-US" sz="2100" dirty="0" smtClean="0"/>
              <a:t>-Traversing </a:t>
            </a:r>
            <a:r>
              <a:rPr lang="en-US" sz="2100" dirty="0"/>
              <a:t>Sideways in The DOM Tree</a:t>
            </a:r>
          </a:p>
          <a:p>
            <a:r>
              <a:rPr lang="en-US" sz="2100" dirty="0" smtClean="0"/>
              <a:t>-There </a:t>
            </a:r>
            <a:r>
              <a:rPr lang="en-US" sz="2100" dirty="0"/>
              <a:t>are many useful </a:t>
            </a:r>
            <a:r>
              <a:rPr lang="en-US" sz="2100" dirty="0" err="1"/>
              <a:t>jQuery</a:t>
            </a:r>
            <a:r>
              <a:rPr lang="en-US" sz="2100" dirty="0"/>
              <a:t> methods for traversing sideways in the DOM tree:</a:t>
            </a:r>
          </a:p>
          <a:p>
            <a:pPr marL="457200" indent="-457200">
              <a:buFont typeface="+mj-lt"/>
              <a:buAutoNum type="arabicPeriod"/>
            </a:pPr>
            <a:r>
              <a:rPr lang="en-US" sz="2100" dirty="0">
                <a:solidFill>
                  <a:srgbClr val="FFFF00"/>
                </a:solidFill>
              </a:rPr>
              <a:t>siblings()</a:t>
            </a:r>
          </a:p>
          <a:p>
            <a:pPr marL="457200" indent="-457200">
              <a:buFont typeface="+mj-lt"/>
              <a:buAutoNum type="arabicPeriod"/>
            </a:pPr>
            <a:r>
              <a:rPr lang="en-US" sz="2100" dirty="0">
                <a:solidFill>
                  <a:srgbClr val="FFFF00"/>
                </a:solidFill>
              </a:rPr>
              <a:t>next()</a:t>
            </a:r>
          </a:p>
          <a:p>
            <a:pPr marL="457200" indent="-457200">
              <a:buFont typeface="+mj-lt"/>
              <a:buAutoNum type="arabicPeriod"/>
            </a:pPr>
            <a:r>
              <a:rPr lang="en-US" sz="2100" dirty="0" err="1">
                <a:solidFill>
                  <a:srgbClr val="FFFF00"/>
                </a:solidFill>
              </a:rPr>
              <a:t>nextAll</a:t>
            </a:r>
            <a:r>
              <a:rPr lang="en-US" sz="2100" dirty="0">
                <a:solidFill>
                  <a:srgbClr val="FFFF00"/>
                </a:solidFill>
              </a:rPr>
              <a:t>()</a:t>
            </a:r>
          </a:p>
          <a:p>
            <a:pPr marL="457200" indent="-457200">
              <a:buFont typeface="+mj-lt"/>
              <a:buAutoNum type="arabicPeriod"/>
            </a:pPr>
            <a:r>
              <a:rPr lang="en-US" sz="2100" dirty="0" err="1">
                <a:solidFill>
                  <a:srgbClr val="FFFF00"/>
                </a:solidFill>
              </a:rPr>
              <a:t>nextUntil</a:t>
            </a:r>
            <a:r>
              <a:rPr lang="en-US" sz="2100" dirty="0">
                <a:solidFill>
                  <a:srgbClr val="FFFF00"/>
                </a:solidFill>
              </a:rPr>
              <a:t>()</a:t>
            </a:r>
          </a:p>
          <a:p>
            <a:pPr marL="457200" indent="-457200">
              <a:buFont typeface="+mj-lt"/>
              <a:buAutoNum type="arabicPeriod"/>
            </a:pPr>
            <a:r>
              <a:rPr lang="en-US" sz="2100" dirty="0" err="1">
                <a:solidFill>
                  <a:srgbClr val="FFFF00"/>
                </a:solidFill>
              </a:rPr>
              <a:t>prev</a:t>
            </a:r>
            <a:r>
              <a:rPr lang="en-US" sz="2100" dirty="0">
                <a:solidFill>
                  <a:srgbClr val="FFFF00"/>
                </a:solidFill>
              </a:rPr>
              <a:t>()</a:t>
            </a:r>
          </a:p>
          <a:p>
            <a:pPr marL="457200" indent="-457200">
              <a:buFont typeface="+mj-lt"/>
              <a:buAutoNum type="arabicPeriod"/>
            </a:pPr>
            <a:r>
              <a:rPr lang="en-US" sz="2100" dirty="0" err="1">
                <a:solidFill>
                  <a:srgbClr val="FFFF00"/>
                </a:solidFill>
              </a:rPr>
              <a:t>prevAll</a:t>
            </a:r>
            <a:r>
              <a:rPr lang="en-US" sz="2100" dirty="0">
                <a:solidFill>
                  <a:srgbClr val="FFFF00"/>
                </a:solidFill>
              </a:rPr>
              <a:t>()</a:t>
            </a:r>
          </a:p>
          <a:p>
            <a:pPr marL="457200" indent="-457200">
              <a:buFont typeface="+mj-lt"/>
              <a:buAutoNum type="arabicPeriod"/>
            </a:pPr>
            <a:r>
              <a:rPr lang="en-US" sz="2100" dirty="0" err="1">
                <a:solidFill>
                  <a:srgbClr val="FFFF00"/>
                </a:solidFill>
              </a:rPr>
              <a:t>prevUntil</a:t>
            </a:r>
            <a:r>
              <a:rPr lang="en-US" sz="2100" dirty="0">
                <a:solidFill>
                  <a:srgbClr val="FFFF00"/>
                </a:solidFill>
              </a:rPr>
              <a:t>()</a:t>
            </a:r>
          </a:p>
          <a:p>
            <a:endParaRPr lang="en-US" sz="2100" dirty="0" smtClean="0"/>
          </a:p>
          <a:p>
            <a:endParaRPr lang="en-US" sz="2100" dirty="0"/>
          </a:p>
        </p:txBody>
      </p:sp>
    </p:spTree>
    <p:extLst>
      <p:ext uri="{BB962C8B-B14F-4D97-AF65-F5344CB8AC3E}">
        <p14:creationId xmlns:p14="http://schemas.microsoft.com/office/powerpoint/2010/main" val="1713316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5262979"/>
          </a:xfrm>
          <a:prstGeom prst="rect">
            <a:avLst/>
          </a:prstGeom>
          <a:noFill/>
        </p:spPr>
        <p:txBody>
          <a:bodyPr wrap="square" rtlCol="0">
            <a:spAutoFit/>
          </a:bodyPr>
          <a:lstStyle/>
          <a:p>
            <a:pPr lvl="0" eaLnBrk="0" fontAlgn="base" hangingPunct="0">
              <a:spcBef>
                <a:spcPct val="0"/>
              </a:spcBef>
              <a:spcAft>
                <a:spcPct val="0"/>
              </a:spcAft>
            </a:pPr>
            <a:r>
              <a:rPr lang="en-US" sz="2100" b="1" dirty="0" err="1">
                <a:solidFill>
                  <a:srgbClr val="FFFF00"/>
                </a:solidFill>
                <a:latin typeface="Segoe UI" panose="020B0502040204020203" pitchFamily="34" charset="0"/>
                <a:ea typeface="Times New Roman" panose="02020603050405020304" pitchFamily="18" charset="0"/>
                <a:cs typeface="Segoe UI" panose="020B0502040204020203" pitchFamily="34" charset="0"/>
              </a:rPr>
              <a:t>jQuery</a:t>
            </a:r>
            <a:r>
              <a:rPr lang="en-US" sz="2100" b="1" dirty="0">
                <a:solidFill>
                  <a:srgbClr val="FFFF00"/>
                </a:solidFill>
                <a:latin typeface="Segoe UI" panose="020B0502040204020203" pitchFamily="34" charset="0"/>
                <a:ea typeface="Times New Roman" panose="02020603050405020304" pitchFamily="18" charset="0"/>
                <a:cs typeface="Segoe UI" panose="020B0502040204020203" pitchFamily="34" charset="0"/>
              </a:rPr>
              <a:t> siblings() </a:t>
            </a:r>
            <a:r>
              <a:rPr lang="en-US" sz="2100" b="1" dirty="0" smtClean="0">
                <a:solidFill>
                  <a:srgbClr val="FFFF00"/>
                </a:solidFill>
                <a:latin typeface="Segoe UI" panose="020B0502040204020203" pitchFamily="34" charset="0"/>
                <a:ea typeface="Times New Roman" panose="02020603050405020304" pitchFamily="18" charset="0"/>
                <a:cs typeface="Segoe UI" panose="020B0502040204020203" pitchFamily="34" charset="0"/>
              </a:rPr>
              <a:t>Method:</a:t>
            </a:r>
            <a:endParaRPr lang="en-US" sz="2100" dirty="0">
              <a:solidFill>
                <a:srgbClr val="FFFF00"/>
              </a:solidFill>
              <a:ea typeface="Times New Roman" panose="02020603050405020304" pitchFamily="18" charset="0"/>
            </a:endParaRPr>
          </a:p>
          <a:p>
            <a:pPr lvl="0" eaLnBrk="0" fontAlgn="base" hangingPunct="0">
              <a:spcBef>
                <a:spcPct val="0"/>
              </a:spcBef>
              <a:spcAft>
                <a:spcPct val="0"/>
              </a:spcAft>
            </a:pPr>
            <a:r>
              <a:rPr lang="en-US" sz="2100" dirty="0">
                <a:latin typeface="Verdana" panose="020B0604030504040204" pitchFamily="34" charset="0"/>
                <a:ea typeface="Times New Roman" panose="02020603050405020304" pitchFamily="18" charset="0"/>
              </a:rPr>
              <a:t>The </a:t>
            </a:r>
            <a:r>
              <a:rPr lang="en-US" sz="2100" dirty="0">
                <a:latin typeface="Consolas" panose="020B0609020204030204" pitchFamily="49" charset="0"/>
                <a:ea typeface="Times New Roman" panose="02020603050405020304" pitchFamily="18" charset="0"/>
                <a:cs typeface="Courier New" panose="02070309020205020404" pitchFamily="49" charset="0"/>
              </a:rPr>
              <a:t>siblings()</a:t>
            </a:r>
            <a:r>
              <a:rPr lang="en-US" sz="2100" dirty="0">
                <a:latin typeface="Verdana" panose="020B0604030504040204" pitchFamily="34" charset="0"/>
                <a:ea typeface="Times New Roman" panose="02020603050405020304" pitchFamily="18" charset="0"/>
              </a:rPr>
              <a:t> method returns all sibling elements of the selected element.</a:t>
            </a:r>
            <a:endParaRPr lang="en-US" sz="2100" dirty="0">
              <a:ea typeface="Times New Roman" panose="02020603050405020304" pitchFamily="18" charset="0"/>
            </a:endParaRPr>
          </a:p>
          <a:p>
            <a:pPr lvl="0" eaLnBrk="0" fontAlgn="base" hangingPunct="0">
              <a:spcBef>
                <a:spcPct val="0"/>
              </a:spcBef>
              <a:spcAft>
                <a:spcPct val="0"/>
              </a:spcAft>
            </a:pPr>
            <a:r>
              <a:rPr lang="en-US" sz="2100" dirty="0">
                <a:latin typeface="Verdana" panose="020B0604030504040204" pitchFamily="34" charset="0"/>
                <a:ea typeface="Times New Roman" panose="02020603050405020304" pitchFamily="18" charset="0"/>
              </a:rPr>
              <a:t>The following example returns all sibling elements of </a:t>
            </a:r>
            <a:r>
              <a:rPr lang="en-US" sz="2100" dirty="0">
                <a:latin typeface="Consolas" panose="020B0609020204030204" pitchFamily="49" charset="0"/>
                <a:ea typeface="Times New Roman" panose="02020603050405020304" pitchFamily="18" charset="0"/>
                <a:cs typeface="Courier New" panose="02070309020205020404" pitchFamily="49" charset="0"/>
              </a:rPr>
              <a:t>&lt;h2&gt;</a:t>
            </a:r>
            <a:r>
              <a:rPr lang="en-US" sz="2100" dirty="0">
                <a:latin typeface="Verdana" panose="020B0604030504040204" pitchFamily="34" charset="0"/>
                <a:ea typeface="Times New Roman" panose="02020603050405020304" pitchFamily="18" charset="0"/>
              </a:rPr>
              <a:t>:</a:t>
            </a:r>
            <a:endParaRPr lang="en-US" sz="2100" dirty="0">
              <a:ea typeface="Times New Roman" panose="02020603050405020304" pitchFamily="18" charset="0"/>
            </a:endParaRPr>
          </a:p>
          <a:p>
            <a:pPr lvl="0" eaLnBrk="0" fontAlgn="base" hangingPunct="0">
              <a:spcBef>
                <a:spcPct val="0"/>
              </a:spcBef>
              <a:spcAft>
                <a:spcPct val="0"/>
              </a:spcAft>
            </a:pPr>
            <a:r>
              <a:rPr lang="en-US" sz="2100" dirty="0">
                <a:latin typeface="Verdana" panose="020B0604030504040204" pitchFamily="34" charset="0"/>
                <a:ea typeface="Times New Roman" panose="02020603050405020304" pitchFamily="18" charset="0"/>
              </a:rPr>
              <a:t>Example:</a:t>
            </a:r>
            <a:endParaRPr lang="en-US" sz="2100" dirty="0">
              <a:ea typeface="Times New Roman" panose="02020603050405020304" pitchFamily="18" charset="0"/>
            </a:endParaRPr>
          </a:p>
          <a:p>
            <a:pPr lvl="0" eaLnBrk="0" fontAlgn="base" hangingPunct="0">
              <a:spcBef>
                <a:spcPct val="0"/>
              </a:spcBef>
              <a:spcAft>
                <a:spcPct val="0"/>
              </a:spcAft>
            </a:pPr>
            <a:r>
              <a:rPr lang="en-US" sz="2100" dirty="0">
                <a:solidFill>
                  <a:srgbClr val="FFFF00"/>
                </a:solidFill>
                <a:latin typeface="Consolas" panose="020B0609020204030204" pitchFamily="49" charset="0"/>
                <a:ea typeface="Times New Roman" panose="02020603050405020304" pitchFamily="18" charset="0"/>
              </a:rPr>
              <a:t>$(document).ready(function(){</a:t>
            </a:r>
            <a:br>
              <a:rPr lang="en-US" sz="2100" dirty="0">
                <a:solidFill>
                  <a:srgbClr val="FFFF00"/>
                </a:solidFill>
                <a:latin typeface="Consolas" panose="020B0609020204030204" pitchFamily="49" charset="0"/>
                <a:ea typeface="Times New Roman" panose="02020603050405020304" pitchFamily="18" charset="0"/>
              </a:rPr>
            </a:br>
            <a:r>
              <a:rPr lang="en-US" sz="2100" dirty="0">
                <a:solidFill>
                  <a:srgbClr val="FFFF00"/>
                </a:solidFill>
                <a:latin typeface="Consolas" panose="020B0609020204030204" pitchFamily="49" charset="0"/>
                <a:ea typeface="Times New Roman" panose="02020603050405020304" pitchFamily="18" charset="0"/>
              </a:rPr>
              <a:t>  $("h2").siblings();</a:t>
            </a:r>
            <a:br>
              <a:rPr lang="en-US" sz="2100" dirty="0">
                <a:solidFill>
                  <a:srgbClr val="FFFF00"/>
                </a:solidFill>
                <a:latin typeface="Consolas" panose="020B0609020204030204" pitchFamily="49" charset="0"/>
                <a:ea typeface="Times New Roman" panose="02020603050405020304" pitchFamily="18" charset="0"/>
              </a:rPr>
            </a:br>
            <a:r>
              <a:rPr lang="en-US" sz="2100" dirty="0">
                <a:solidFill>
                  <a:srgbClr val="FFFF00"/>
                </a:solidFill>
                <a:latin typeface="Consolas" panose="020B0609020204030204" pitchFamily="49" charset="0"/>
                <a:ea typeface="Times New Roman" panose="02020603050405020304" pitchFamily="18" charset="0"/>
              </a:rPr>
              <a:t>})</a:t>
            </a:r>
            <a:endParaRPr lang="en-US" sz="2100" dirty="0">
              <a:solidFill>
                <a:srgbClr val="FFFF00"/>
              </a:solidFill>
              <a:ea typeface="Times New Roman" panose="02020603050405020304" pitchFamily="18" charset="0"/>
            </a:endParaRPr>
          </a:p>
          <a:p>
            <a:pPr lvl="0" eaLnBrk="0" fontAlgn="base" hangingPunct="0">
              <a:spcBef>
                <a:spcPct val="0"/>
              </a:spcBef>
              <a:spcAft>
                <a:spcPct val="0"/>
              </a:spcAft>
            </a:pPr>
            <a:r>
              <a:rPr lang="en-US" sz="2100" dirty="0">
                <a:latin typeface="Verdana" panose="020B0604030504040204" pitchFamily="34" charset="0"/>
                <a:ea typeface="Times New Roman" panose="02020603050405020304" pitchFamily="18" charset="0"/>
              </a:rPr>
              <a:t>The following example returns all sibling elements of </a:t>
            </a:r>
            <a:r>
              <a:rPr lang="en-US" sz="2100" dirty="0">
                <a:latin typeface="Consolas" panose="020B0609020204030204" pitchFamily="49" charset="0"/>
                <a:ea typeface="Times New Roman" panose="02020603050405020304" pitchFamily="18" charset="0"/>
                <a:cs typeface="Courier New" panose="02070309020205020404" pitchFamily="49" charset="0"/>
              </a:rPr>
              <a:t>&lt;h2&gt;</a:t>
            </a:r>
            <a:r>
              <a:rPr lang="en-US" sz="2100" dirty="0">
                <a:latin typeface="Verdana" panose="020B0604030504040204" pitchFamily="34" charset="0"/>
                <a:ea typeface="Times New Roman" panose="02020603050405020304" pitchFamily="18" charset="0"/>
              </a:rPr>
              <a:t> that are </a:t>
            </a:r>
            <a:r>
              <a:rPr lang="en-US" sz="2100" dirty="0">
                <a:latin typeface="Consolas" panose="020B0609020204030204" pitchFamily="49" charset="0"/>
                <a:ea typeface="Times New Roman" panose="02020603050405020304" pitchFamily="18" charset="0"/>
                <a:cs typeface="Courier New" panose="02070309020205020404" pitchFamily="49" charset="0"/>
              </a:rPr>
              <a:t>&lt;p&gt;</a:t>
            </a:r>
            <a:r>
              <a:rPr lang="en-US" sz="2100" dirty="0">
                <a:latin typeface="Verdana" panose="020B0604030504040204" pitchFamily="34" charset="0"/>
                <a:ea typeface="Times New Roman" panose="02020603050405020304" pitchFamily="18" charset="0"/>
              </a:rPr>
              <a:t> elements:</a:t>
            </a:r>
            <a:endParaRPr lang="en-US" sz="2100" dirty="0">
              <a:latin typeface="Calibri Light" panose="020F0302020204030204" pitchFamily="34"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100" b="1" dirty="0" smtClean="0">
                <a:latin typeface="Segoe UI" panose="020B0502040204020203" pitchFamily="34" charset="0"/>
                <a:ea typeface="Times New Roman" panose="02020603050405020304" pitchFamily="18" charset="0"/>
                <a:cs typeface="Segoe UI" panose="020B0502040204020203" pitchFamily="34" charset="0"/>
              </a:rPr>
              <a:t>Example:</a:t>
            </a:r>
            <a:endParaRPr lang="en-US" sz="2100" dirty="0">
              <a:latin typeface="Calibri Light" panose="020F0302020204030204" pitchFamily="34"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100" dirty="0">
                <a:solidFill>
                  <a:srgbClr val="FFFF00"/>
                </a:solidFill>
                <a:latin typeface="Consolas" panose="020B0609020204030204" pitchFamily="49" charset="0"/>
                <a:ea typeface="Times New Roman" panose="02020603050405020304" pitchFamily="18" charset="0"/>
              </a:rPr>
              <a:t>$(document).ready(function(){</a:t>
            </a:r>
            <a:br>
              <a:rPr lang="en-US" sz="2100" dirty="0">
                <a:solidFill>
                  <a:srgbClr val="FFFF00"/>
                </a:solidFill>
                <a:latin typeface="Consolas" panose="020B0609020204030204" pitchFamily="49" charset="0"/>
                <a:ea typeface="Times New Roman" panose="02020603050405020304" pitchFamily="18" charset="0"/>
              </a:rPr>
            </a:br>
            <a:r>
              <a:rPr lang="en-US" sz="2100" dirty="0">
                <a:solidFill>
                  <a:srgbClr val="FFFF00"/>
                </a:solidFill>
                <a:latin typeface="Consolas" panose="020B0609020204030204" pitchFamily="49" charset="0"/>
                <a:ea typeface="Times New Roman" panose="02020603050405020304" pitchFamily="18" charset="0"/>
              </a:rPr>
              <a:t>  $("h2").siblings("p");</a:t>
            </a:r>
            <a:br>
              <a:rPr lang="en-US" sz="2100" dirty="0">
                <a:solidFill>
                  <a:srgbClr val="FFFF00"/>
                </a:solidFill>
                <a:latin typeface="Consolas" panose="020B0609020204030204" pitchFamily="49" charset="0"/>
                <a:ea typeface="Times New Roman" panose="02020603050405020304" pitchFamily="18" charset="0"/>
              </a:rPr>
            </a:br>
            <a:r>
              <a:rPr lang="en-US" sz="2100" dirty="0" smtClean="0">
                <a:solidFill>
                  <a:srgbClr val="FFFF00"/>
                </a:solidFill>
                <a:latin typeface="Consolas" panose="020B0609020204030204" pitchFamily="49" charset="0"/>
                <a:ea typeface="Times New Roman" panose="02020603050405020304" pitchFamily="18" charset="0"/>
              </a:rPr>
              <a:t>});</a:t>
            </a:r>
          </a:p>
          <a:p>
            <a:pPr lvl="0" eaLnBrk="0" fontAlgn="base" hangingPunct="0">
              <a:spcBef>
                <a:spcPct val="0"/>
              </a:spcBef>
              <a:spcAft>
                <a:spcPct val="0"/>
              </a:spcAft>
            </a:pPr>
            <a:r>
              <a:rPr lang="en-US" sz="2100" dirty="0" smtClean="0">
                <a:solidFill>
                  <a:srgbClr val="FFFF00"/>
                </a:solidFill>
                <a:latin typeface="Consolas" panose="020B0609020204030204" pitchFamily="49" charset="0"/>
                <a:ea typeface="Times New Roman" panose="02020603050405020304" pitchFamily="18" charset="0"/>
              </a:rPr>
              <a:t>});</a:t>
            </a:r>
          </a:p>
          <a:p>
            <a:pPr lvl="0" eaLnBrk="0" fontAlgn="base" hangingPunct="0">
              <a:spcBef>
                <a:spcPct val="0"/>
              </a:spcBef>
              <a:spcAft>
                <a:spcPct val="0"/>
              </a:spcAft>
            </a:pPr>
            <a:endParaRPr lang="en-US" sz="2100" dirty="0">
              <a:solidFill>
                <a:srgbClr val="FFFF00"/>
              </a:solidFill>
              <a:latin typeface="Arial" panose="020B0604020202020204" pitchFamily="34" charset="0"/>
            </a:endParaRPr>
          </a:p>
        </p:txBody>
      </p:sp>
    </p:spTree>
    <p:extLst>
      <p:ext uri="{BB962C8B-B14F-4D97-AF65-F5344CB8AC3E}">
        <p14:creationId xmlns:p14="http://schemas.microsoft.com/office/powerpoint/2010/main" val="643158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91699" y="147990"/>
            <a:ext cx="8856984" cy="5586145"/>
          </a:xfrm>
          <a:prstGeom prst="rect">
            <a:avLst/>
          </a:prstGeom>
          <a:noFill/>
        </p:spPr>
        <p:txBody>
          <a:bodyPr wrap="square" rtlCol="0">
            <a:spAutoFit/>
          </a:bodyPr>
          <a:lstStyle/>
          <a:p>
            <a:pPr eaLnBrk="0" fontAlgn="base" hangingPunct="0">
              <a:spcBef>
                <a:spcPct val="0"/>
              </a:spcBef>
              <a:spcAft>
                <a:spcPct val="0"/>
              </a:spcAft>
            </a:pPr>
            <a:r>
              <a:rPr lang="en-US" sz="2100" b="1" dirty="0" err="1">
                <a:solidFill>
                  <a:srgbClr val="FFFF00"/>
                </a:solidFill>
                <a:latin typeface="Segoe UI" panose="020B0502040204020203" pitchFamily="34" charset="0"/>
                <a:ea typeface="Times New Roman" panose="02020603050405020304" pitchFamily="18" charset="0"/>
                <a:cs typeface="Segoe UI" panose="020B0502040204020203" pitchFamily="34" charset="0"/>
              </a:rPr>
              <a:t>jQuery</a:t>
            </a:r>
            <a:r>
              <a:rPr lang="en-US" sz="2100" b="1" dirty="0">
                <a:solidFill>
                  <a:srgbClr val="FFFF00"/>
                </a:solidFill>
                <a:latin typeface="Segoe UI" panose="020B0502040204020203" pitchFamily="34" charset="0"/>
                <a:ea typeface="Times New Roman" panose="02020603050405020304" pitchFamily="18" charset="0"/>
                <a:cs typeface="Segoe UI" panose="020B0502040204020203" pitchFamily="34" charset="0"/>
              </a:rPr>
              <a:t> next() </a:t>
            </a:r>
            <a:r>
              <a:rPr lang="en-US" sz="2100" b="1" dirty="0" smtClean="0">
                <a:solidFill>
                  <a:srgbClr val="FFFF00"/>
                </a:solidFill>
                <a:latin typeface="Segoe UI" panose="020B0502040204020203" pitchFamily="34" charset="0"/>
                <a:ea typeface="Times New Roman" panose="02020603050405020304" pitchFamily="18" charset="0"/>
                <a:cs typeface="Segoe UI" panose="020B0502040204020203" pitchFamily="34" charset="0"/>
              </a:rPr>
              <a:t>Method:</a:t>
            </a:r>
            <a:endParaRPr lang="en-US" sz="2100" b="1" dirty="0">
              <a:solidFill>
                <a:srgbClr val="FFFF00"/>
              </a:solidFill>
              <a:latin typeface="Segoe UI" panose="020B0502040204020203" pitchFamily="34" charset="0"/>
              <a:ea typeface="Times New Roman" panose="02020603050405020304" pitchFamily="18" charset="0"/>
              <a:cs typeface="Segoe UI" panose="020B0502040204020203" pitchFamily="34" charset="0"/>
            </a:endParaRPr>
          </a:p>
          <a:p>
            <a:pPr eaLnBrk="0" fontAlgn="base" hangingPunct="0">
              <a:spcBef>
                <a:spcPct val="0"/>
              </a:spcBef>
              <a:spcAft>
                <a:spcPct val="0"/>
              </a:spcAft>
            </a:pPr>
            <a:r>
              <a:rPr lang="en-US" sz="2100" dirty="0">
                <a:latin typeface="Segoe UI" panose="020B0502040204020203" pitchFamily="34" charset="0"/>
                <a:ea typeface="Times New Roman" panose="02020603050405020304" pitchFamily="18" charset="0"/>
                <a:cs typeface="Segoe UI" panose="020B0502040204020203" pitchFamily="34" charset="0"/>
              </a:rPr>
              <a:t>The next() method returns the next sibling element of the selected element.</a:t>
            </a:r>
          </a:p>
          <a:p>
            <a:pPr eaLnBrk="0" fontAlgn="base" hangingPunct="0">
              <a:spcBef>
                <a:spcPct val="0"/>
              </a:spcBef>
              <a:spcAft>
                <a:spcPct val="0"/>
              </a:spcAft>
            </a:pPr>
            <a:r>
              <a:rPr lang="en-US" sz="2100" dirty="0">
                <a:latin typeface="Segoe UI" panose="020B0502040204020203" pitchFamily="34" charset="0"/>
                <a:ea typeface="Times New Roman" panose="02020603050405020304" pitchFamily="18" charset="0"/>
                <a:cs typeface="Segoe UI" panose="020B0502040204020203" pitchFamily="34" charset="0"/>
              </a:rPr>
              <a:t>The following example returns the next sibling of &lt;h2&gt;:</a:t>
            </a:r>
          </a:p>
          <a:p>
            <a:pPr eaLnBrk="0" fontAlgn="base" hangingPunct="0">
              <a:spcBef>
                <a:spcPct val="0"/>
              </a:spcBef>
              <a:spcAft>
                <a:spcPct val="0"/>
              </a:spcAft>
            </a:pPr>
            <a:r>
              <a:rPr lang="en-US" sz="2100" dirty="0">
                <a:latin typeface="Segoe UI" panose="020B0502040204020203" pitchFamily="34" charset="0"/>
                <a:ea typeface="Times New Roman" panose="02020603050405020304" pitchFamily="18" charset="0"/>
                <a:cs typeface="Segoe UI" panose="020B0502040204020203" pitchFamily="34" charset="0"/>
              </a:rPr>
              <a:t>Example</a:t>
            </a:r>
          </a:p>
          <a:p>
            <a:pPr eaLnBrk="0" fontAlgn="base" hangingPunct="0">
              <a:spcBef>
                <a:spcPct val="0"/>
              </a:spcBef>
              <a:spcAft>
                <a:spcPct val="0"/>
              </a:spcAft>
            </a:pPr>
            <a:r>
              <a:rPr lang="en-US" sz="2100" dirty="0">
                <a:solidFill>
                  <a:srgbClr val="FFFF00"/>
                </a:solidFill>
                <a:latin typeface="Segoe UI" panose="020B0502040204020203" pitchFamily="34" charset="0"/>
                <a:ea typeface="Times New Roman" panose="02020603050405020304" pitchFamily="18" charset="0"/>
                <a:cs typeface="Segoe UI" panose="020B0502040204020203" pitchFamily="34" charset="0"/>
              </a:rPr>
              <a:t>$(document).ready(function(){</a:t>
            </a:r>
            <a:br>
              <a:rPr lang="en-US" sz="2100" dirty="0">
                <a:solidFill>
                  <a:srgbClr val="FFFF00"/>
                </a:solidFill>
                <a:latin typeface="Segoe UI" panose="020B0502040204020203" pitchFamily="34" charset="0"/>
                <a:ea typeface="Times New Roman" panose="02020603050405020304" pitchFamily="18" charset="0"/>
                <a:cs typeface="Segoe UI" panose="020B0502040204020203" pitchFamily="34" charset="0"/>
              </a:rPr>
            </a:br>
            <a:r>
              <a:rPr lang="en-US" sz="2100" dirty="0">
                <a:solidFill>
                  <a:srgbClr val="FFFF00"/>
                </a:solidFill>
                <a:latin typeface="Segoe UI" panose="020B0502040204020203" pitchFamily="34" charset="0"/>
                <a:ea typeface="Times New Roman" panose="02020603050405020304" pitchFamily="18" charset="0"/>
                <a:cs typeface="Segoe UI" panose="020B0502040204020203" pitchFamily="34" charset="0"/>
              </a:rPr>
              <a:t>  $("h2").next</a:t>
            </a:r>
            <a:r>
              <a:rPr lang="en-US" sz="2100" dirty="0" smtClean="0">
                <a:solidFill>
                  <a:srgbClr val="FFFF00"/>
                </a:solidFill>
                <a:latin typeface="Segoe UI" panose="020B0502040204020203" pitchFamily="34" charset="0"/>
                <a:ea typeface="Times New Roman" panose="02020603050405020304" pitchFamily="18" charset="0"/>
                <a:cs typeface="Segoe UI" panose="020B0502040204020203" pitchFamily="34" charset="0"/>
              </a:rPr>
              <a:t>();</a:t>
            </a:r>
          </a:p>
          <a:p>
            <a:pPr lvl="0" eaLnBrk="0" fontAlgn="base" hangingPunct="0">
              <a:spcBef>
                <a:spcPct val="0"/>
              </a:spcBef>
              <a:spcAft>
                <a:spcPct val="0"/>
              </a:spcAft>
            </a:pPr>
            <a:endParaRPr lang="en-US" sz="2100" b="1" dirty="0" smtClean="0">
              <a:solidFill>
                <a:srgbClr val="000000"/>
              </a:solidFill>
              <a:latin typeface="Segoe UI" panose="020B0502040204020203" pitchFamily="34" charset="0"/>
              <a:ea typeface="Times New Roman" panose="02020603050405020304" pitchFamily="18" charset="0"/>
              <a:cs typeface="Segoe UI" panose="020B0502040204020203" pitchFamily="34" charset="0"/>
            </a:endParaRPr>
          </a:p>
          <a:p>
            <a:pPr lvl="0" eaLnBrk="0" fontAlgn="base" hangingPunct="0">
              <a:spcBef>
                <a:spcPct val="0"/>
              </a:spcBef>
              <a:spcAft>
                <a:spcPct val="0"/>
              </a:spcAft>
            </a:pPr>
            <a:endParaRPr lang="en-US" sz="2100" b="1" dirty="0">
              <a:solidFill>
                <a:srgbClr val="000000"/>
              </a:solidFill>
              <a:latin typeface="Segoe UI" panose="020B0502040204020203" pitchFamily="34" charset="0"/>
              <a:ea typeface="Times New Roman" panose="02020603050405020304" pitchFamily="18" charset="0"/>
              <a:cs typeface="Segoe UI" panose="020B0502040204020203" pitchFamily="34" charset="0"/>
            </a:endParaRPr>
          </a:p>
          <a:p>
            <a:pPr lvl="0" eaLnBrk="0" fontAlgn="base" hangingPunct="0">
              <a:spcBef>
                <a:spcPct val="0"/>
              </a:spcBef>
              <a:spcAft>
                <a:spcPct val="0"/>
              </a:spcAft>
            </a:pPr>
            <a:r>
              <a:rPr lang="en-US" sz="2100" b="1" dirty="0" err="1" smtClean="0">
                <a:solidFill>
                  <a:srgbClr val="000000"/>
                </a:solidFill>
                <a:latin typeface="Segoe UI" panose="020B0502040204020203" pitchFamily="34" charset="0"/>
                <a:ea typeface="Times New Roman" panose="02020603050405020304" pitchFamily="18" charset="0"/>
                <a:cs typeface="Segoe UI" panose="020B0502040204020203" pitchFamily="34" charset="0"/>
              </a:rPr>
              <a:t>jQuery</a:t>
            </a:r>
            <a:r>
              <a:rPr lang="en-US" sz="2100" b="1" dirty="0" smtClean="0">
                <a:solidFill>
                  <a:srgbClr val="000000"/>
                </a:solidFill>
                <a:latin typeface="Segoe UI" panose="020B0502040204020203" pitchFamily="34" charset="0"/>
                <a:ea typeface="Times New Roman" panose="02020603050405020304" pitchFamily="18" charset="0"/>
                <a:cs typeface="Segoe UI" panose="020B0502040204020203" pitchFamily="34" charset="0"/>
              </a:rPr>
              <a:t> </a:t>
            </a:r>
            <a:r>
              <a:rPr lang="en-US" sz="2100" b="1" dirty="0" err="1">
                <a:solidFill>
                  <a:srgbClr val="000000"/>
                </a:solidFill>
                <a:latin typeface="Segoe UI" panose="020B0502040204020203" pitchFamily="34" charset="0"/>
                <a:ea typeface="Times New Roman" panose="02020603050405020304" pitchFamily="18" charset="0"/>
                <a:cs typeface="Segoe UI" panose="020B0502040204020203" pitchFamily="34" charset="0"/>
              </a:rPr>
              <a:t>nextAll</a:t>
            </a:r>
            <a:r>
              <a:rPr lang="en-US" sz="2100" b="1" dirty="0">
                <a:solidFill>
                  <a:srgbClr val="000000"/>
                </a:solidFill>
                <a:latin typeface="Segoe UI" panose="020B0502040204020203" pitchFamily="34" charset="0"/>
                <a:ea typeface="Times New Roman" panose="02020603050405020304" pitchFamily="18" charset="0"/>
                <a:cs typeface="Segoe UI" panose="020B0502040204020203" pitchFamily="34" charset="0"/>
              </a:rPr>
              <a:t>() Method</a:t>
            </a:r>
            <a:endParaRPr lang="en-US" sz="2100" dirty="0">
              <a:ea typeface="Times New Roman" panose="02020603050405020304" pitchFamily="18" charset="0"/>
            </a:endParaRPr>
          </a:p>
          <a:p>
            <a:pPr lvl="0" eaLnBrk="0" fontAlgn="base" hangingPunct="0">
              <a:spcBef>
                <a:spcPct val="0"/>
              </a:spcBef>
              <a:spcAft>
                <a:spcPct val="0"/>
              </a:spcAft>
            </a:pPr>
            <a:r>
              <a:rPr lang="en-US" sz="2100" dirty="0">
                <a:solidFill>
                  <a:srgbClr val="000000"/>
                </a:solidFill>
                <a:latin typeface="Verdana" panose="020B0604030504040204" pitchFamily="34" charset="0"/>
                <a:ea typeface="Times New Roman" panose="02020603050405020304" pitchFamily="18" charset="0"/>
              </a:rPr>
              <a:t>The </a:t>
            </a:r>
            <a:r>
              <a:rPr lang="en-US" sz="2100" dirty="0" err="1">
                <a:solidFill>
                  <a:srgbClr val="DC143C"/>
                </a:solidFill>
                <a:latin typeface="Consolas" panose="020B0609020204030204" pitchFamily="49" charset="0"/>
                <a:ea typeface="Times New Roman" panose="02020603050405020304" pitchFamily="18" charset="0"/>
                <a:cs typeface="Courier New" panose="02070309020205020404" pitchFamily="49" charset="0"/>
              </a:rPr>
              <a:t>nextAll</a:t>
            </a:r>
            <a:r>
              <a:rPr lang="en-US" sz="21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a:t>
            </a:r>
            <a:r>
              <a:rPr lang="en-US" sz="2100" dirty="0">
                <a:solidFill>
                  <a:srgbClr val="000000"/>
                </a:solidFill>
                <a:latin typeface="Verdana" panose="020B0604030504040204" pitchFamily="34" charset="0"/>
                <a:ea typeface="Times New Roman" panose="02020603050405020304" pitchFamily="18" charset="0"/>
              </a:rPr>
              <a:t> method returns all next sibling elements of the selected element.</a:t>
            </a:r>
            <a:endParaRPr lang="en-US" sz="2100" dirty="0">
              <a:ea typeface="Times New Roman" panose="02020603050405020304" pitchFamily="18" charset="0"/>
            </a:endParaRPr>
          </a:p>
          <a:p>
            <a:pPr lvl="0" eaLnBrk="0" fontAlgn="base" hangingPunct="0">
              <a:spcBef>
                <a:spcPct val="0"/>
              </a:spcBef>
              <a:spcAft>
                <a:spcPct val="0"/>
              </a:spcAft>
            </a:pPr>
            <a:r>
              <a:rPr lang="en-US" sz="2100" dirty="0">
                <a:solidFill>
                  <a:srgbClr val="000000"/>
                </a:solidFill>
                <a:latin typeface="Verdana" panose="020B0604030504040204" pitchFamily="34" charset="0"/>
                <a:ea typeface="Times New Roman" panose="02020603050405020304" pitchFamily="18" charset="0"/>
              </a:rPr>
              <a:t>The following example returns all next sibling elements of </a:t>
            </a:r>
            <a:r>
              <a:rPr lang="en-US" sz="21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&lt;h2&gt;</a:t>
            </a:r>
            <a:r>
              <a:rPr lang="en-US" sz="2100" dirty="0">
                <a:solidFill>
                  <a:srgbClr val="000000"/>
                </a:solidFill>
                <a:latin typeface="Verdana" panose="020B0604030504040204" pitchFamily="34" charset="0"/>
                <a:ea typeface="Times New Roman" panose="02020603050405020304" pitchFamily="18" charset="0"/>
              </a:rPr>
              <a:t>:</a:t>
            </a:r>
            <a:endParaRPr lang="en-US" sz="2100" dirty="0">
              <a:ea typeface="Times New Roman" panose="02020603050405020304" pitchFamily="18" charset="0"/>
            </a:endParaRPr>
          </a:p>
          <a:p>
            <a:pPr lvl="0" eaLnBrk="0" fontAlgn="base" hangingPunct="0">
              <a:spcBef>
                <a:spcPct val="0"/>
              </a:spcBef>
              <a:spcAft>
                <a:spcPct val="0"/>
              </a:spcAft>
            </a:pPr>
            <a:r>
              <a:rPr lang="en-US" sz="2100" dirty="0">
                <a:solidFill>
                  <a:srgbClr val="000000"/>
                </a:solidFill>
                <a:latin typeface="Consolas" panose="020B0609020204030204" pitchFamily="49" charset="0"/>
                <a:ea typeface="Times New Roman" panose="02020603050405020304" pitchFamily="18" charset="0"/>
              </a:rPr>
              <a:t>Example:</a:t>
            </a:r>
            <a:endParaRPr lang="en-US" sz="2100" dirty="0">
              <a:ea typeface="Times New Roman" panose="02020603050405020304" pitchFamily="18" charset="0"/>
            </a:endParaRPr>
          </a:p>
          <a:p>
            <a:pPr lvl="0" eaLnBrk="0" fontAlgn="base" hangingPunct="0">
              <a:spcBef>
                <a:spcPct val="0"/>
              </a:spcBef>
              <a:spcAft>
                <a:spcPct val="0"/>
              </a:spcAft>
            </a:pPr>
            <a:r>
              <a:rPr lang="en-US" sz="2100" dirty="0">
                <a:solidFill>
                  <a:srgbClr val="000000"/>
                </a:solidFill>
                <a:latin typeface="Consolas" panose="020B0609020204030204" pitchFamily="49" charset="0"/>
                <a:ea typeface="Times New Roman" panose="02020603050405020304" pitchFamily="18" charset="0"/>
              </a:rPr>
              <a:t>$(document).</a:t>
            </a:r>
            <a:r>
              <a:rPr lang="en-US" sz="2100" dirty="0">
                <a:ea typeface="Times New Roman" panose="02020603050405020304" pitchFamily="18" charset="0"/>
              </a:rPr>
              <a:t>ready</a:t>
            </a:r>
            <a:r>
              <a:rPr lang="en-US" sz="2100" dirty="0">
                <a:latin typeface="Arial" panose="020B0604020202020204" pitchFamily="34" charset="0"/>
                <a:ea typeface="Times New Roman" panose="02020603050405020304" pitchFamily="18" charset="0"/>
              </a:rPr>
              <a:t>(</a:t>
            </a:r>
            <a:r>
              <a:rPr lang="en-US" sz="2100" dirty="0">
                <a:solidFill>
                  <a:srgbClr val="0000CD"/>
                </a:solidFill>
                <a:latin typeface="Consolas" panose="020B0609020204030204" pitchFamily="49" charset="0"/>
                <a:ea typeface="Times New Roman" panose="02020603050405020304" pitchFamily="18" charset="0"/>
              </a:rPr>
              <a:t>function</a:t>
            </a:r>
            <a:r>
              <a:rPr lang="en-US" sz="2100" dirty="0">
                <a:solidFill>
                  <a:srgbClr val="000000"/>
                </a:solidFill>
                <a:latin typeface="Consolas" panose="020B0609020204030204" pitchFamily="49" charset="0"/>
                <a:ea typeface="Times New Roman" panose="02020603050405020304" pitchFamily="18" charset="0"/>
              </a:rPr>
              <a:t>(){</a:t>
            </a:r>
            <a:br>
              <a:rPr lang="en-US" sz="2100" dirty="0">
                <a:solidFill>
                  <a:srgbClr val="000000"/>
                </a:solidFill>
                <a:latin typeface="Consolas" panose="020B0609020204030204" pitchFamily="49" charset="0"/>
                <a:ea typeface="Times New Roman" panose="02020603050405020304" pitchFamily="18" charset="0"/>
              </a:rPr>
            </a:br>
            <a:r>
              <a:rPr lang="en-US" sz="2100" dirty="0">
                <a:solidFill>
                  <a:srgbClr val="000000"/>
                </a:solidFill>
                <a:latin typeface="Consolas" panose="020B0609020204030204" pitchFamily="49" charset="0"/>
                <a:ea typeface="Times New Roman" panose="02020603050405020304" pitchFamily="18" charset="0"/>
              </a:rPr>
              <a:t>  $(</a:t>
            </a:r>
            <a:r>
              <a:rPr lang="en-US" sz="2100" dirty="0">
                <a:solidFill>
                  <a:srgbClr val="A52A2A"/>
                </a:solidFill>
                <a:latin typeface="Consolas" panose="020B0609020204030204" pitchFamily="49" charset="0"/>
                <a:ea typeface="Times New Roman" panose="02020603050405020304" pitchFamily="18" charset="0"/>
              </a:rPr>
              <a:t>"h2"</a:t>
            </a:r>
            <a:r>
              <a:rPr lang="en-US" sz="2100" dirty="0">
                <a:solidFill>
                  <a:srgbClr val="000000"/>
                </a:solidFill>
                <a:latin typeface="Consolas" panose="020B0609020204030204" pitchFamily="49" charset="0"/>
                <a:ea typeface="Times New Roman" panose="02020603050405020304" pitchFamily="18" charset="0"/>
              </a:rPr>
              <a:t>).</a:t>
            </a:r>
            <a:r>
              <a:rPr lang="en-US" sz="2100" dirty="0" err="1">
                <a:solidFill>
                  <a:srgbClr val="000000"/>
                </a:solidFill>
                <a:latin typeface="Consolas" panose="020B0609020204030204" pitchFamily="49" charset="0"/>
                <a:ea typeface="Times New Roman" panose="02020603050405020304" pitchFamily="18" charset="0"/>
              </a:rPr>
              <a:t>nextAll</a:t>
            </a:r>
            <a:r>
              <a:rPr lang="en-US" sz="2100" dirty="0">
                <a:solidFill>
                  <a:srgbClr val="000000"/>
                </a:solidFill>
                <a:latin typeface="Consolas" panose="020B0609020204030204" pitchFamily="49" charset="0"/>
                <a:ea typeface="Times New Roman" panose="02020603050405020304" pitchFamily="18" charset="0"/>
              </a:rPr>
              <a:t>();</a:t>
            </a:r>
            <a:br>
              <a:rPr lang="en-US" sz="2100" dirty="0">
                <a:solidFill>
                  <a:srgbClr val="000000"/>
                </a:solidFill>
                <a:latin typeface="Consolas" panose="020B0609020204030204" pitchFamily="49" charset="0"/>
                <a:ea typeface="Times New Roman" panose="02020603050405020304" pitchFamily="18" charset="0"/>
              </a:rPr>
            </a:br>
            <a:r>
              <a:rPr lang="en-US" sz="2100" dirty="0" smtClean="0">
                <a:solidFill>
                  <a:srgbClr val="000000"/>
                </a:solidFill>
                <a:latin typeface="Consolas" panose="020B0609020204030204" pitchFamily="49" charset="0"/>
                <a:ea typeface="Times New Roman" panose="02020603050405020304" pitchFamily="18" charset="0"/>
              </a:rPr>
              <a:t>});</a:t>
            </a:r>
          </a:p>
        </p:txBody>
      </p:sp>
    </p:spTree>
    <p:extLst>
      <p:ext uri="{BB962C8B-B14F-4D97-AF65-F5344CB8AC3E}">
        <p14:creationId xmlns:p14="http://schemas.microsoft.com/office/powerpoint/2010/main" val="3666326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4893647"/>
          </a:xfrm>
          <a:prstGeom prst="rect">
            <a:avLst/>
          </a:prstGeom>
          <a:noFill/>
        </p:spPr>
        <p:txBody>
          <a:bodyPr wrap="square" rtlCol="0">
            <a:spAutoFit/>
          </a:bodyPr>
          <a:lstStyle/>
          <a:p>
            <a:pPr lvl="0" eaLnBrk="0" fontAlgn="base" hangingPunct="0">
              <a:spcBef>
                <a:spcPct val="0"/>
              </a:spcBef>
              <a:spcAft>
                <a:spcPct val="0"/>
              </a:spcAft>
            </a:pPr>
            <a:r>
              <a:rPr lang="en-US" sz="2100" b="1" dirty="0" err="1">
                <a:solidFill>
                  <a:srgbClr val="FFFF00"/>
                </a:solidFill>
                <a:latin typeface="Consolas" panose="020B0609020204030204" pitchFamily="49" charset="0"/>
                <a:ea typeface="Times New Roman" panose="02020603050405020304" pitchFamily="18" charset="0"/>
              </a:rPr>
              <a:t>j</a:t>
            </a:r>
            <a:r>
              <a:rPr lang="en-US" sz="2100" dirty="0" err="1">
                <a:solidFill>
                  <a:srgbClr val="FFFF00"/>
                </a:solidFill>
                <a:latin typeface="Segoe UI" panose="020B0502040204020203" pitchFamily="34" charset="0"/>
                <a:ea typeface="Times New Roman" panose="02020603050405020304" pitchFamily="18" charset="0"/>
                <a:cs typeface="Segoe UI" panose="020B0502040204020203" pitchFamily="34" charset="0"/>
              </a:rPr>
              <a:t>Query</a:t>
            </a:r>
            <a:r>
              <a:rPr lang="en-US" sz="2100" dirty="0">
                <a:solidFill>
                  <a:srgbClr val="FFFF00"/>
                </a:solidFill>
                <a:latin typeface="Segoe UI" panose="020B0502040204020203" pitchFamily="34" charset="0"/>
                <a:ea typeface="Times New Roman" panose="02020603050405020304" pitchFamily="18" charset="0"/>
                <a:cs typeface="Segoe UI" panose="020B0502040204020203" pitchFamily="34" charset="0"/>
              </a:rPr>
              <a:t> </a:t>
            </a:r>
            <a:r>
              <a:rPr lang="en-US" sz="2100" dirty="0" err="1">
                <a:solidFill>
                  <a:srgbClr val="FFFF00"/>
                </a:solidFill>
                <a:latin typeface="Segoe UI" panose="020B0502040204020203" pitchFamily="34" charset="0"/>
                <a:ea typeface="Times New Roman" panose="02020603050405020304" pitchFamily="18" charset="0"/>
                <a:cs typeface="Segoe UI" panose="020B0502040204020203" pitchFamily="34" charset="0"/>
              </a:rPr>
              <a:t>nextUntil</a:t>
            </a:r>
            <a:r>
              <a:rPr lang="en-US" sz="2100" dirty="0">
                <a:solidFill>
                  <a:srgbClr val="FFFF00"/>
                </a:solidFill>
                <a:latin typeface="Segoe UI" panose="020B0502040204020203" pitchFamily="34" charset="0"/>
                <a:ea typeface="Times New Roman" panose="02020603050405020304" pitchFamily="18" charset="0"/>
                <a:cs typeface="Segoe UI" panose="020B0502040204020203" pitchFamily="34" charset="0"/>
              </a:rPr>
              <a:t>() </a:t>
            </a:r>
            <a:r>
              <a:rPr lang="en-US" sz="2100" dirty="0" smtClean="0">
                <a:solidFill>
                  <a:srgbClr val="FFFF00"/>
                </a:solidFill>
                <a:latin typeface="Segoe UI" panose="020B0502040204020203" pitchFamily="34" charset="0"/>
                <a:ea typeface="Times New Roman" panose="02020603050405020304" pitchFamily="18" charset="0"/>
                <a:cs typeface="Segoe UI" panose="020B0502040204020203" pitchFamily="34" charset="0"/>
              </a:rPr>
              <a:t>Method:</a:t>
            </a:r>
            <a:endParaRPr lang="en-US" sz="2100" b="1" dirty="0">
              <a:solidFill>
                <a:srgbClr val="FFFF00"/>
              </a:solidFill>
              <a:ea typeface="Times New Roman" panose="02020603050405020304" pitchFamily="18" charset="0"/>
            </a:endParaRPr>
          </a:p>
          <a:p>
            <a:pPr lvl="0" eaLnBrk="0" fontAlgn="base" hangingPunct="0">
              <a:spcBef>
                <a:spcPct val="0"/>
              </a:spcBef>
              <a:spcAft>
                <a:spcPct val="0"/>
              </a:spcAft>
            </a:pPr>
            <a:r>
              <a:rPr lang="en-US" sz="2100" dirty="0" smtClean="0">
                <a:latin typeface="Verdana" panose="020B0604030504040204" pitchFamily="34" charset="0"/>
                <a:ea typeface="Times New Roman" panose="02020603050405020304" pitchFamily="18" charset="0"/>
              </a:rPr>
              <a:t>-The</a:t>
            </a:r>
            <a:r>
              <a:rPr lang="en-US" sz="2100" dirty="0">
                <a:latin typeface="Verdana" panose="020B0604030504040204" pitchFamily="34" charset="0"/>
                <a:ea typeface="Times New Roman" panose="02020603050405020304" pitchFamily="18" charset="0"/>
              </a:rPr>
              <a:t> </a:t>
            </a:r>
            <a:r>
              <a:rPr lang="en-US" sz="2100" dirty="0" err="1">
                <a:latin typeface="Consolas" panose="020B0609020204030204" pitchFamily="49" charset="0"/>
                <a:ea typeface="Times New Roman" panose="02020603050405020304" pitchFamily="18" charset="0"/>
                <a:cs typeface="Courier New" panose="02070309020205020404" pitchFamily="49" charset="0"/>
              </a:rPr>
              <a:t>nextUntil</a:t>
            </a:r>
            <a:r>
              <a:rPr lang="en-US" sz="2100" dirty="0">
                <a:latin typeface="Consolas" panose="020B0609020204030204" pitchFamily="49" charset="0"/>
                <a:ea typeface="Times New Roman" panose="02020603050405020304" pitchFamily="18" charset="0"/>
                <a:cs typeface="Courier New" panose="02070309020205020404" pitchFamily="49" charset="0"/>
              </a:rPr>
              <a:t>()</a:t>
            </a:r>
            <a:r>
              <a:rPr lang="en-US" sz="2100" dirty="0">
                <a:latin typeface="Verdana" panose="020B0604030504040204" pitchFamily="34" charset="0"/>
                <a:ea typeface="Times New Roman" panose="02020603050405020304" pitchFamily="18" charset="0"/>
              </a:rPr>
              <a:t> method returns all next sibling elements between two given arguments.</a:t>
            </a:r>
            <a:endParaRPr lang="en-US" sz="2100" dirty="0">
              <a:ea typeface="Times New Roman" panose="02020603050405020304" pitchFamily="18" charset="0"/>
            </a:endParaRPr>
          </a:p>
          <a:p>
            <a:pPr lvl="0" eaLnBrk="0" fontAlgn="base" hangingPunct="0">
              <a:spcBef>
                <a:spcPct val="0"/>
              </a:spcBef>
              <a:spcAft>
                <a:spcPct val="0"/>
              </a:spcAft>
            </a:pPr>
            <a:r>
              <a:rPr lang="en-US" sz="2100" dirty="0" smtClean="0">
                <a:latin typeface="Verdana" panose="020B0604030504040204" pitchFamily="34" charset="0"/>
                <a:ea typeface="Times New Roman" panose="02020603050405020304" pitchFamily="18" charset="0"/>
              </a:rPr>
              <a:t>-The </a:t>
            </a:r>
            <a:r>
              <a:rPr lang="en-US" sz="2100" dirty="0">
                <a:latin typeface="Verdana" panose="020B0604030504040204" pitchFamily="34" charset="0"/>
                <a:ea typeface="Times New Roman" panose="02020603050405020304" pitchFamily="18" charset="0"/>
              </a:rPr>
              <a:t>following example returns all sibling elements between a </a:t>
            </a:r>
            <a:r>
              <a:rPr lang="en-US" sz="2100" dirty="0">
                <a:latin typeface="Consolas" panose="020B0609020204030204" pitchFamily="49" charset="0"/>
                <a:ea typeface="Times New Roman" panose="02020603050405020304" pitchFamily="18" charset="0"/>
                <a:cs typeface="Courier New" panose="02070309020205020404" pitchFamily="49" charset="0"/>
              </a:rPr>
              <a:t>&lt;h2&gt;</a:t>
            </a:r>
            <a:r>
              <a:rPr lang="en-US" sz="2100" dirty="0">
                <a:latin typeface="Verdana" panose="020B0604030504040204" pitchFamily="34" charset="0"/>
                <a:ea typeface="Times New Roman" panose="02020603050405020304" pitchFamily="18" charset="0"/>
              </a:rPr>
              <a:t> and a </a:t>
            </a:r>
            <a:r>
              <a:rPr lang="en-US" sz="2100" dirty="0">
                <a:latin typeface="Consolas" panose="020B0609020204030204" pitchFamily="49" charset="0"/>
                <a:ea typeface="Times New Roman" panose="02020603050405020304" pitchFamily="18" charset="0"/>
                <a:cs typeface="Courier New" panose="02070309020205020404" pitchFamily="49" charset="0"/>
              </a:rPr>
              <a:t>&lt;h6&gt;</a:t>
            </a:r>
            <a:r>
              <a:rPr lang="en-US" sz="2100" dirty="0">
                <a:latin typeface="Verdana" panose="020B0604030504040204" pitchFamily="34" charset="0"/>
                <a:ea typeface="Times New Roman" panose="02020603050405020304" pitchFamily="18" charset="0"/>
              </a:rPr>
              <a:t> element:</a:t>
            </a:r>
            <a:r>
              <a:rPr lang="en-US" sz="2100" dirty="0">
                <a:latin typeface="Consolas" panose="020B0609020204030204" pitchFamily="49" charset="0"/>
                <a:ea typeface="Times New Roman" panose="02020603050405020304" pitchFamily="18" charset="0"/>
              </a:rPr>
              <a:t> </a:t>
            </a:r>
            <a:endParaRPr lang="en-US" sz="2100" dirty="0">
              <a:ea typeface="Times New Roman" panose="02020603050405020304" pitchFamily="18" charset="0"/>
            </a:endParaRPr>
          </a:p>
          <a:p>
            <a:pPr lvl="0" eaLnBrk="0" fontAlgn="base" hangingPunct="0">
              <a:spcBef>
                <a:spcPct val="0"/>
              </a:spcBef>
              <a:spcAft>
                <a:spcPct val="0"/>
              </a:spcAft>
            </a:pPr>
            <a:r>
              <a:rPr lang="en-US" sz="2100" dirty="0">
                <a:latin typeface="Verdana" panose="020B0604030504040204" pitchFamily="34" charset="0"/>
                <a:ea typeface="Times New Roman" panose="02020603050405020304" pitchFamily="18" charset="0"/>
              </a:rPr>
              <a:t>Example:</a:t>
            </a:r>
            <a:endParaRPr lang="en-US" sz="2100" dirty="0">
              <a:ea typeface="Times New Roman" panose="02020603050405020304" pitchFamily="18" charset="0"/>
            </a:endParaRPr>
          </a:p>
          <a:p>
            <a:pPr lvl="0" eaLnBrk="0" fontAlgn="base" hangingPunct="0">
              <a:spcBef>
                <a:spcPct val="0"/>
              </a:spcBef>
              <a:spcAft>
                <a:spcPct val="0"/>
              </a:spcAft>
            </a:pPr>
            <a:r>
              <a:rPr lang="en-US" sz="2100" dirty="0">
                <a:solidFill>
                  <a:srgbClr val="FFFF00"/>
                </a:solidFill>
                <a:latin typeface="Consolas" panose="020B0609020204030204" pitchFamily="49" charset="0"/>
                <a:ea typeface="Times New Roman" panose="02020603050405020304" pitchFamily="18" charset="0"/>
              </a:rPr>
              <a:t>$(document).</a:t>
            </a:r>
            <a:r>
              <a:rPr lang="en-US" sz="2100" dirty="0">
                <a:solidFill>
                  <a:srgbClr val="FFFF00"/>
                </a:solidFill>
                <a:ea typeface="Times New Roman" panose="02020603050405020304" pitchFamily="18" charset="0"/>
              </a:rPr>
              <a:t>ready</a:t>
            </a:r>
            <a:r>
              <a:rPr lang="en-US" sz="2100" dirty="0">
                <a:solidFill>
                  <a:srgbClr val="FFFF00"/>
                </a:solidFill>
                <a:latin typeface="Arial" panose="020B0604020202020204" pitchFamily="34" charset="0"/>
                <a:ea typeface="Times New Roman" panose="02020603050405020304" pitchFamily="18" charset="0"/>
              </a:rPr>
              <a:t>(</a:t>
            </a:r>
            <a:r>
              <a:rPr lang="en-US" sz="2100" dirty="0">
                <a:solidFill>
                  <a:srgbClr val="FFFF00"/>
                </a:solidFill>
                <a:latin typeface="Consolas" panose="020B0609020204030204" pitchFamily="49" charset="0"/>
                <a:ea typeface="Times New Roman" panose="02020603050405020304" pitchFamily="18" charset="0"/>
              </a:rPr>
              <a:t>function(){</a:t>
            </a:r>
            <a:br>
              <a:rPr lang="en-US" sz="2100" dirty="0">
                <a:solidFill>
                  <a:srgbClr val="FFFF00"/>
                </a:solidFill>
                <a:latin typeface="Consolas" panose="020B0609020204030204" pitchFamily="49" charset="0"/>
                <a:ea typeface="Times New Roman" panose="02020603050405020304" pitchFamily="18" charset="0"/>
              </a:rPr>
            </a:br>
            <a:r>
              <a:rPr lang="en-US" sz="2100" dirty="0">
                <a:solidFill>
                  <a:srgbClr val="FFFF00"/>
                </a:solidFill>
                <a:latin typeface="Consolas" panose="020B0609020204030204" pitchFamily="49" charset="0"/>
                <a:ea typeface="Times New Roman" panose="02020603050405020304" pitchFamily="18" charset="0"/>
              </a:rPr>
              <a:t>  $("h2").</a:t>
            </a:r>
            <a:r>
              <a:rPr lang="en-US" sz="2100" dirty="0" err="1">
                <a:solidFill>
                  <a:srgbClr val="FFFF00"/>
                </a:solidFill>
                <a:latin typeface="Consolas" panose="020B0609020204030204" pitchFamily="49" charset="0"/>
                <a:ea typeface="Times New Roman" panose="02020603050405020304" pitchFamily="18" charset="0"/>
              </a:rPr>
              <a:t>nextUntil</a:t>
            </a:r>
            <a:r>
              <a:rPr lang="en-US" sz="2100" dirty="0">
                <a:solidFill>
                  <a:srgbClr val="FFFF00"/>
                </a:solidFill>
                <a:latin typeface="Consolas" panose="020B0609020204030204" pitchFamily="49" charset="0"/>
                <a:ea typeface="Times New Roman" panose="02020603050405020304" pitchFamily="18" charset="0"/>
              </a:rPr>
              <a:t>("h6");</a:t>
            </a:r>
            <a:br>
              <a:rPr lang="en-US" sz="2100" dirty="0">
                <a:solidFill>
                  <a:srgbClr val="FFFF00"/>
                </a:solidFill>
                <a:latin typeface="Consolas" panose="020B0609020204030204" pitchFamily="49" charset="0"/>
                <a:ea typeface="Times New Roman" panose="02020603050405020304" pitchFamily="18" charset="0"/>
              </a:rPr>
            </a:br>
            <a:r>
              <a:rPr lang="en-US" sz="2100" dirty="0" smtClean="0">
                <a:solidFill>
                  <a:srgbClr val="FFFF00"/>
                </a:solidFill>
                <a:latin typeface="Consolas" panose="020B0609020204030204" pitchFamily="49" charset="0"/>
                <a:ea typeface="Times New Roman" panose="02020603050405020304" pitchFamily="18" charset="0"/>
              </a:rPr>
              <a:t>});</a:t>
            </a:r>
          </a:p>
          <a:p>
            <a:pPr lvl="0" eaLnBrk="0" fontAlgn="base" hangingPunct="0">
              <a:spcBef>
                <a:spcPct val="0"/>
              </a:spcBef>
              <a:spcAft>
                <a:spcPct val="0"/>
              </a:spcAft>
            </a:pPr>
            <a:endParaRPr lang="en-US" sz="2100" dirty="0">
              <a:latin typeface="Consolas" panose="020B0609020204030204" pitchFamily="49" charset="0"/>
            </a:endParaRPr>
          </a:p>
          <a:p>
            <a:pPr eaLnBrk="0" fontAlgn="base" hangingPunct="0">
              <a:spcBef>
                <a:spcPct val="0"/>
              </a:spcBef>
              <a:spcAft>
                <a:spcPct val="0"/>
              </a:spcAft>
            </a:pPr>
            <a:r>
              <a:rPr lang="en-US" sz="2100" b="1" dirty="0" err="1">
                <a:solidFill>
                  <a:srgbClr val="FFFF00"/>
                </a:solidFill>
                <a:latin typeface="Consolas" panose="020B0609020204030204" pitchFamily="49" charset="0"/>
                <a:ea typeface="Times New Roman" panose="02020603050405020304" pitchFamily="18" charset="0"/>
              </a:rPr>
              <a:t>jQuery</a:t>
            </a:r>
            <a:r>
              <a:rPr lang="en-US" sz="2100" b="1" dirty="0">
                <a:solidFill>
                  <a:srgbClr val="FFFF00"/>
                </a:solidFill>
                <a:latin typeface="Consolas" panose="020B0609020204030204" pitchFamily="49" charset="0"/>
                <a:ea typeface="Times New Roman" panose="02020603050405020304" pitchFamily="18" charset="0"/>
              </a:rPr>
              <a:t> </a:t>
            </a:r>
            <a:r>
              <a:rPr lang="en-US" sz="2100" b="1" dirty="0" err="1">
                <a:solidFill>
                  <a:srgbClr val="FFFF00"/>
                </a:solidFill>
                <a:latin typeface="Consolas" panose="020B0609020204030204" pitchFamily="49" charset="0"/>
                <a:ea typeface="Times New Roman" panose="02020603050405020304" pitchFamily="18" charset="0"/>
              </a:rPr>
              <a:t>prev</a:t>
            </a:r>
            <a:r>
              <a:rPr lang="en-US" sz="2100" b="1" dirty="0">
                <a:solidFill>
                  <a:srgbClr val="FFFF00"/>
                </a:solidFill>
                <a:latin typeface="Consolas" panose="020B0609020204030204" pitchFamily="49" charset="0"/>
                <a:ea typeface="Times New Roman" panose="02020603050405020304" pitchFamily="18" charset="0"/>
              </a:rPr>
              <a:t>(), </a:t>
            </a:r>
            <a:r>
              <a:rPr lang="en-US" sz="2100" b="1" dirty="0" err="1">
                <a:solidFill>
                  <a:srgbClr val="FFFF00"/>
                </a:solidFill>
                <a:latin typeface="Consolas" panose="020B0609020204030204" pitchFamily="49" charset="0"/>
                <a:ea typeface="Times New Roman" panose="02020603050405020304" pitchFamily="18" charset="0"/>
              </a:rPr>
              <a:t>prevAll</a:t>
            </a:r>
            <a:r>
              <a:rPr lang="en-US" sz="2100" b="1" dirty="0">
                <a:solidFill>
                  <a:srgbClr val="FFFF00"/>
                </a:solidFill>
                <a:latin typeface="Consolas" panose="020B0609020204030204" pitchFamily="49" charset="0"/>
                <a:ea typeface="Times New Roman" panose="02020603050405020304" pitchFamily="18" charset="0"/>
              </a:rPr>
              <a:t>() &amp; </a:t>
            </a:r>
            <a:r>
              <a:rPr lang="en-US" sz="2100" b="1" dirty="0" err="1">
                <a:solidFill>
                  <a:srgbClr val="FFFF00"/>
                </a:solidFill>
                <a:latin typeface="Consolas" panose="020B0609020204030204" pitchFamily="49" charset="0"/>
                <a:ea typeface="Times New Roman" panose="02020603050405020304" pitchFamily="18" charset="0"/>
              </a:rPr>
              <a:t>prevUntil</a:t>
            </a:r>
            <a:r>
              <a:rPr lang="en-US" sz="2100" b="1" dirty="0">
                <a:solidFill>
                  <a:srgbClr val="FFFF00"/>
                </a:solidFill>
                <a:latin typeface="Consolas" panose="020B0609020204030204" pitchFamily="49" charset="0"/>
                <a:ea typeface="Times New Roman" panose="02020603050405020304" pitchFamily="18" charset="0"/>
              </a:rPr>
              <a:t>() </a:t>
            </a:r>
            <a:r>
              <a:rPr lang="en-US" sz="2100" b="1" dirty="0" smtClean="0">
                <a:solidFill>
                  <a:srgbClr val="FFFF00"/>
                </a:solidFill>
                <a:latin typeface="Consolas" panose="020B0609020204030204" pitchFamily="49" charset="0"/>
                <a:ea typeface="Times New Roman" panose="02020603050405020304" pitchFamily="18" charset="0"/>
              </a:rPr>
              <a:t>Methods:</a:t>
            </a:r>
            <a:endParaRPr lang="en-US" sz="2100" b="1" dirty="0">
              <a:solidFill>
                <a:srgbClr val="FFFF00"/>
              </a:solidFill>
              <a:latin typeface="Consolas" panose="020B0609020204030204" pitchFamily="49" charset="0"/>
              <a:ea typeface="Times New Roman" panose="02020603050405020304" pitchFamily="18" charset="0"/>
            </a:endParaRPr>
          </a:p>
          <a:p>
            <a:pPr lvl="0" eaLnBrk="0" fontAlgn="base" hangingPunct="0">
              <a:spcBef>
                <a:spcPct val="0"/>
              </a:spcBef>
              <a:spcAft>
                <a:spcPct val="0"/>
              </a:spcAft>
            </a:pPr>
            <a:r>
              <a:rPr lang="en-US" sz="2100" dirty="0" smtClean="0">
                <a:latin typeface="Verdana" panose="020B0604030504040204" pitchFamily="34" charset="0"/>
              </a:rPr>
              <a:t>-The</a:t>
            </a:r>
            <a:r>
              <a:rPr lang="en-US" sz="2100" dirty="0">
                <a:latin typeface="Verdana" panose="020B0604030504040204" pitchFamily="34" charset="0"/>
              </a:rPr>
              <a:t> </a:t>
            </a:r>
            <a:r>
              <a:rPr lang="en-US" sz="2100" dirty="0" err="1">
                <a:latin typeface="Consolas" panose="020B0609020204030204" pitchFamily="49" charset="0"/>
              </a:rPr>
              <a:t>prev</a:t>
            </a:r>
            <a:r>
              <a:rPr lang="en-US" sz="2100" dirty="0">
                <a:latin typeface="Consolas" panose="020B0609020204030204" pitchFamily="49" charset="0"/>
              </a:rPr>
              <a:t>()</a:t>
            </a:r>
            <a:r>
              <a:rPr lang="en-US" sz="2100" dirty="0">
                <a:latin typeface="Verdana" panose="020B0604030504040204" pitchFamily="34" charset="0"/>
              </a:rPr>
              <a:t>, </a:t>
            </a:r>
            <a:r>
              <a:rPr lang="en-US" sz="2100" dirty="0" err="1">
                <a:latin typeface="Consolas" panose="020B0609020204030204" pitchFamily="49" charset="0"/>
              </a:rPr>
              <a:t>prevAll</a:t>
            </a:r>
            <a:r>
              <a:rPr lang="en-US" sz="2100" dirty="0">
                <a:latin typeface="Consolas" panose="020B0609020204030204" pitchFamily="49" charset="0"/>
              </a:rPr>
              <a:t>()</a:t>
            </a:r>
            <a:r>
              <a:rPr lang="en-US" sz="2100" dirty="0">
                <a:latin typeface="Verdana" panose="020B0604030504040204" pitchFamily="34" charset="0"/>
              </a:rPr>
              <a:t> and </a:t>
            </a:r>
            <a:r>
              <a:rPr lang="en-US" sz="2100" dirty="0" err="1">
                <a:latin typeface="Consolas" panose="020B0609020204030204" pitchFamily="49" charset="0"/>
              </a:rPr>
              <a:t>prevUntil</a:t>
            </a:r>
            <a:r>
              <a:rPr lang="en-US" sz="2100" dirty="0">
                <a:latin typeface="Consolas" panose="020B0609020204030204" pitchFamily="49" charset="0"/>
              </a:rPr>
              <a:t>()</a:t>
            </a:r>
            <a:r>
              <a:rPr lang="en-US" sz="2100" dirty="0">
                <a:latin typeface="Verdana" panose="020B0604030504040204" pitchFamily="34" charset="0"/>
              </a:rPr>
              <a:t> methods work just like the methods above but with reverse functionality: they return previous sibling elements (traverse backwards along sibling elements in the DOM tree, instead of forward</a:t>
            </a:r>
            <a:r>
              <a:rPr lang="en-US" sz="2100" dirty="0" smtClean="0">
                <a:latin typeface="Verdana" panose="020B0604030504040204" pitchFamily="34" charset="0"/>
              </a:rPr>
              <a:t>).</a:t>
            </a:r>
            <a:endParaRPr lang="en-US" sz="2100" dirty="0"/>
          </a:p>
        </p:txBody>
      </p:sp>
      <p:sp>
        <p:nvSpPr>
          <p:cNvPr id="3"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8703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72070" y="141600"/>
            <a:ext cx="8856984" cy="1323439"/>
          </a:xfrm>
          <a:prstGeom prst="rect">
            <a:avLst/>
          </a:prstGeom>
          <a:noFill/>
        </p:spPr>
        <p:txBody>
          <a:bodyPr wrap="square" rtlCol="0">
            <a:spAutoFit/>
          </a:bodyPr>
          <a:lstStyle/>
          <a:p>
            <a:r>
              <a:rPr lang="en-US" sz="2000" dirty="0"/>
              <a:t>This is first paragraph.</a:t>
            </a:r>
          </a:p>
          <a:p>
            <a:r>
              <a:rPr lang="en-US" sz="2000" dirty="0"/>
              <a:t>This is second paragraph.</a:t>
            </a:r>
          </a:p>
          <a:p>
            <a:r>
              <a:rPr lang="en-US" sz="2000" dirty="0"/>
              <a:t>This is third paragraph.</a:t>
            </a:r>
          </a:p>
          <a:p>
            <a:endParaRPr lang="en-US" sz="2000" dirty="0">
              <a:solidFill>
                <a:srgbClr val="FFFF00"/>
              </a:solidFill>
            </a:endParaRPr>
          </a:p>
        </p:txBody>
      </p:sp>
    </p:spTree>
    <p:extLst>
      <p:ext uri="{BB962C8B-B14F-4D97-AF65-F5344CB8AC3E}">
        <p14:creationId xmlns:p14="http://schemas.microsoft.com/office/powerpoint/2010/main" val="218587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3" name="TextBox 2"/>
          <p:cNvSpPr txBox="1"/>
          <p:nvPr/>
        </p:nvSpPr>
        <p:spPr>
          <a:xfrm>
            <a:off x="72009" y="260648"/>
            <a:ext cx="8964487" cy="8079135"/>
          </a:xfrm>
          <a:prstGeom prst="rect">
            <a:avLst/>
          </a:prstGeom>
          <a:noFill/>
        </p:spPr>
        <p:txBody>
          <a:bodyPr wrap="square" rtlCol="0">
            <a:spAutoFit/>
          </a:bodyPr>
          <a:lstStyle/>
          <a:p>
            <a:r>
              <a:rPr lang="en-US" sz="2400" dirty="0">
                <a:solidFill>
                  <a:srgbClr val="FFFF00"/>
                </a:solidFill>
              </a:rPr>
              <a:t>Why </a:t>
            </a:r>
            <a:r>
              <a:rPr lang="en-US" sz="2400" dirty="0" err="1">
                <a:solidFill>
                  <a:srgbClr val="FFFF00"/>
                </a:solidFill>
              </a:rPr>
              <a:t>jQuery</a:t>
            </a:r>
            <a:r>
              <a:rPr lang="en-US" sz="2400" dirty="0">
                <a:solidFill>
                  <a:srgbClr val="FFFF00"/>
                </a:solidFill>
              </a:rPr>
              <a:t> is </a:t>
            </a:r>
            <a:r>
              <a:rPr lang="en-US" sz="2400" dirty="0" smtClean="0">
                <a:solidFill>
                  <a:srgbClr val="FFFF00"/>
                </a:solidFill>
              </a:rPr>
              <a:t>required:</a:t>
            </a:r>
          </a:p>
          <a:p>
            <a:r>
              <a:rPr lang="en-US" sz="2100" dirty="0" smtClean="0"/>
              <a:t>-Why </a:t>
            </a:r>
            <a:r>
              <a:rPr lang="en-US" sz="2100" dirty="0" err="1" smtClean="0"/>
              <a:t>jQuery</a:t>
            </a:r>
            <a:r>
              <a:rPr lang="en-US" sz="2100" dirty="0" smtClean="0"/>
              <a:t> </a:t>
            </a:r>
            <a:r>
              <a:rPr lang="en-US" sz="2100" dirty="0"/>
              <a:t>instead of AJAX/ JavaScript</a:t>
            </a:r>
            <a:r>
              <a:rPr lang="en-US" sz="2100" dirty="0" smtClean="0"/>
              <a:t>?</a:t>
            </a:r>
          </a:p>
          <a:p>
            <a:r>
              <a:rPr lang="en-US" sz="2100" dirty="0" smtClean="0"/>
              <a:t> </a:t>
            </a:r>
            <a:r>
              <a:rPr lang="en-US" sz="2100" dirty="0"/>
              <a:t>If </a:t>
            </a:r>
            <a:r>
              <a:rPr lang="en-US" sz="2100" dirty="0" err="1"/>
              <a:t>jQuery</a:t>
            </a:r>
            <a:r>
              <a:rPr lang="en-US" sz="2100" dirty="0"/>
              <a:t> is the replacement of AJAX and JavaScript</a:t>
            </a:r>
            <a:r>
              <a:rPr lang="en-US" sz="2100" dirty="0" smtClean="0"/>
              <a:t>?</a:t>
            </a:r>
            <a:endParaRPr lang="en-US" sz="2100" dirty="0"/>
          </a:p>
          <a:p>
            <a:r>
              <a:rPr lang="en-US" sz="2100" dirty="0" smtClean="0"/>
              <a:t>- It </a:t>
            </a:r>
            <a:r>
              <a:rPr lang="en-US" sz="2100" dirty="0"/>
              <a:t>is very fast and extensible.</a:t>
            </a:r>
          </a:p>
          <a:p>
            <a:r>
              <a:rPr lang="en-US" sz="2100" dirty="0" smtClean="0"/>
              <a:t>- It </a:t>
            </a:r>
            <a:r>
              <a:rPr lang="en-US" sz="2100" dirty="0"/>
              <a:t>facilitates the users to write UI related function codes in minimum possible lines.</a:t>
            </a:r>
          </a:p>
          <a:p>
            <a:r>
              <a:rPr lang="en-US" sz="2100" dirty="0" smtClean="0"/>
              <a:t>- It </a:t>
            </a:r>
            <a:r>
              <a:rPr lang="en-US" sz="2100" dirty="0"/>
              <a:t>improves the performance of an application.</a:t>
            </a:r>
          </a:p>
          <a:p>
            <a:r>
              <a:rPr lang="en-US" sz="2100" dirty="0" smtClean="0"/>
              <a:t>-Browser's </a:t>
            </a:r>
            <a:r>
              <a:rPr lang="en-US" sz="2100" dirty="0"/>
              <a:t>compatible web applications can be developed.</a:t>
            </a:r>
          </a:p>
          <a:p>
            <a:pPr marL="342900" indent="-342900">
              <a:buFontTx/>
              <a:buChar char="-"/>
            </a:pPr>
            <a:r>
              <a:rPr lang="en-US" sz="2100" dirty="0" smtClean="0"/>
              <a:t>It </a:t>
            </a:r>
            <a:r>
              <a:rPr lang="en-US" sz="2100" dirty="0"/>
              <a:t>uses mostly new features of new browsers</a:t>
            </a:r>
            <a:r>
              <a:rPr lang="en-US" sz="2100" dirty="0" smtClean="0"/>
              <a:t>.</a:t>
            </a:r>
          </a:p>
          <a:p>
            <a:pPr marL="342900" indent="-342900">
              <a:buFontTx/>
              <a:buChar char="-"/>
            </a:pPr>
            <a:endParaRPr lang="en-US" sz="2100" dirty="0"/>
          </a:p>
          <a:p>
            <a:endParaRPr lang="en-US" dirty="0"/>
          </a:p>
          <a:p>
            <a:endParaRPr lang="en-US" dirty="0"/>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a:p>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693308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7920880" cy="6494085"/>
          </a:xfrm>
          <a:prstGeom prst="rect">
            <a:avLst/>
          </a:prstGeom>
          <a:noFill/>
        </p:spPr>
        <p:txBody>
          <a:bodyPr wrap="square" rtlCol="0">
            <a:spAutoFit/>
          </a:bodyPr>
          <a:lstStyle/>
          <a:p>
            <a:endParaRPr lang="en-US" dirty="0" smtClean="0"/>
          </a:p>
          <a:p>
            <a:r>
              <a:rPr lang="en-US" dirty="0" err="1" smtClean="0"/>
              <a:t>jQuery</a:t>
            </a:r>
            <a:r>
              <a:rPr lang="en-US" dirty="0" smtClean="0"/>
              <a:t> </a:t>
            </a:r>
            <a:r>
              <a:rPr lang="en-US" dirty="0"/>
              <a:t>provides a number of methods to manipulate DOM in efficient way. You do not need to write big and complex code to set or get the content of any HTML element.</a:t>
            </a:r>
          </a:p>
          <a:p>
            <a:endParaRPr lang="en-US" dirty="0"/>
          </a:p>
          <a:p>
            <a:r>
              <a:rPr lang="en-US" sz="2000" dirty="0" err="1">
                <a:solidFill>
                  <a:srgbClr val="FFFF00"/>
                </a:solidFill>
              </a:rPr>
              <a:t>jQuery</a:t>
            </a:r>
            <a:r>
              <a:rPr lang="en-US" sz="2000" dirty="0">
                <a:solidFill>
                  <a:srgbClr val="FFFF00"/>
                </a:solidFill>
              </a:rPr>
              <a:t> DOM </a:t>
            </a:r>
            <a:r>
              <a:rPr lang="en-US" sz="2000" dirty="0" smtClean="0">
                <a:solidFill>
                  <a:srgbClr val="FFFF00"/>
                </a:solidFill>
              </a:rPr>
              <a:t>Manipulation:</a:t>
            </a:r>
            <a:endParaRPr lang="en-US" sz="2000" dirty="0">
              <a:solidFill>
                <a:srgbClr val="FFFF00"/>
              </a:solidFill>
            </a:endParaRPr>
          </a:p>
          <a:p>
            <a:r>
              <a:rPr lang="en-US" dirty="0" err="1"/>
              <a:t>jQuery</a:t>
            </a:r>
            <a:r>
              <a:rPr lang="en-US" dirty="0"/>
              <a:t> provides methods such as </a:t>
            </a:r>
            <a:r>
              <a:rPr lang="en-US" dirty="0" err="1"/>
              <a:t>attr</a:t>
            </a:r>
            <a:r>
              <a:rPr lang="en-US" dirty="0"/>
              <a:t>(), html(), text() and </a:t>
            </a:r>
            <a:r>
              <a:rPr lang="en-US" dirty="0" err="1"/>
              <a:t>val</a:t>
            </a:r>
            <a:r>
              <a:rPr lang="en-US" dirty="0"/>
              <a:t>() which act as getters and setters to manipulate the content from HTML documents</a:t>
            </a:r>
            <a:r>
              <a:rPr lang="en-US" dirty="0" smtClean="0"/>
              <a:t>.</a:t>
            </a:r>
          </a:p>
          <a:p>
            <a:r>
              <a:rPr lang="en-US" dirty="0"/>
              <a:t> </a:t>
            </a:r>
            <a:r>
              <a:rPr lang="en-US" i="1" dirty="0">
                <a:solidFill>
                  <a:srgbClr val="FFFF00"/>
                </a:solidFill>
              </a:rPr>
              <a:t>Document Object Model (DOM) - is a W3C (World Wide Web Consortium) standard that allows us to create, change, or remove elements from the HTML or XML documents</a:t>
            </a:r>
            <a:r>
              <a:rPr lang="en-US" i="1" dirty="0" smtClean="0">
                <a:solidFill>
                  <a:srgbClr val="FFFF00"/>
                </a:solidFill>
              </a:rPr>
              <a:t>.</a:t>
            </a:r>
          </a:p>
          <a:p>
            <a:r>
              <a:rPr lang="en-US" dirty="0"/>
              <a:t>Here are some basic operations which you can perform on DOM elements with the help of </a:t>
            </a:r>
            <a:r>
              <a:rPr lang="en-US" dirty="0" err="1"/>
              <a:t>jQuery</a:t>
            </a:r>
            <a:r>
              <a:rPr lang="en-US" dirty="0"/>
              <a:t> standard library methods </a:t>
            </a:r>
            <a:r>
              <a:rPr lang="en-US" dirty="0" smtClean="0"/>
              <a:t>−</a:t>
            </a:r>
          </a:p>
          <a:p>
            <a:pPr marL="285750" indent="-285750">
              <a:buFont typeface="Arial" panose="020B0604020202020204" pitchFamily="34" charset="0"/>
              <a:buChar char="•"/>
            </a:pPr>
            <a:r>
              <a:rPr lang="en-US" dirty="0">
                <a:solidFill>
                  <a:srgbClr val="FFFF00"/>
                </a:solidFill>
              </a:rPr>
              <a:t>Extract the content of an element</a:t>
            </a:r>
          </a:p>
          <a:p>
            <a:pPr marL="285750" indent="-285750">
              <a:buFont typeface="Arial" panose="020B0604020202020204" pitchFamily="34" charset="0"/>
              <a:buChar char="•"/>
            </a:pPr>
            <a:r>
              <a:rPr lang="en-US" dirty="0">
                <a:solidFill>
                  <a:srgbClr val="FFFF00"/>
                </a:solidFill>
              </a:rPr>
              <a:t>Change the content of an element</a:t>
            </a:r>
          </a:p>
          <a:p>
            <a:pPr marL="285750" indent="-285750">
              <a:buFont typeface="Arial" panose="020B0604020202020204" pitchFamily="34" charset="0"/>
              <a:buChar char="•"/>
            </a:pPr>
            <a:r>
              <a:rPr lang="en-US" dirty="0">
                <a:solidFill>
                  <a:srgbClr val="FFFF00"/>
                </a:solidFill>
              </a:rPr>
              <a:t>Adding a child element under an existing element</a:t>
            </a:r>
          </a:p>
          <a:p>
            <a:pPr marL="285750" indent="-285750">
              <a:buFont typeface="Arial" panose="020B0604020202020204" pitchFamily="34" charset="0"/>
              <a:buChar char="•"/>
            </a:pPr>
            <a:r>
              <a:rPr lang="en-US" dirty="0">
                <a:solidFill>
                  <a:srgbClr val="FFFF00"/>
                </a:solidFill>
              </a:rPr>
              <a:t>Adding a parent element above an existing element</a:t>
            </a:r>
          </a:p>
          <a:p>
            <a:pPr marL="285750" indent="-285750">
              <a:buFont typeface="Arial" panose="020B0604020202020204" pitchFamily="34" charset="0"/>
              <a:buChar char="•"/>
            </a:pPr>
            <a:r>
              <a:rPr lang="en-US" dirty="0">
                <a:solidFill>
                  <a:srgbClr val="FFFF00"/>
                </a:solidFill>
              </a:rPr>
              <a:t>Adding an element before or after an existing element</a:t>
            </a:r>
          </a:p>
          <a:p>
            <a:pPr marL="285750" indent="-285750">
              <a:buFont typeface="Arial" panose="020B0604020202020204" pitchFamily="34" charset="0"/>
              <a:buChar char="•"/>
            </a:pPr>
            <a:r>
              <a:rPr lang="en-US" dirty="0">
                <a:solidFill>
                  <a:srgbClr val="FFFF00"/>
                </a:solidFill>
              </a:rPr>
              <a:t>Replace an existing element with another element</a:t>
            </a:r>
          </a:p>
          <a:p>
            <a:pPr marL="285750" indent="-285750">
              <a:buFont typeface="Arial" panose="020B0604020202020204" pitchFamily="34" charset="0"/>
              <a:buChar char="•"/>
            </a:pPr>
            <a:r>
              <a:rPr lang="en-US" dirty="0">
                <a:solidFill>
                  <a:srgbClr val="FFFF00"/>
                </a:solidFill>
              </a:rPr>
              <a:t>Delete an existing element</a:t>
            </a:r>
          </a:p>
          <a:p>
            <a:pPr marL="285750" indent="-285750">
              <a:buFont typeface="Arial" panose="020B0604020202020204" pitchFamily="34" charset="0"/>
              <a:buChar char="•"/>
            </a:pPr>
            <a:r>
              <a:rPr lang="en-US" dirty="0">
                <a:solidFill>
                  <a:srgbClr val="FFFF00"/>
                </a:solidFill>
              </a:rPr>
              <a:t>Wrapping content with-in an </a:t>
            </a:r>
            <a:r>
              <a:rPr lang="en-US" dirty="0" smtClean="0">
                <a:solidFill>
                  <a:srgbClr val="FFFF00"/>
                </a:solidFill>
              </a:rPr>
              <a:t>element</a:t>
            </a:r>
          </a:p>
          <a:p>
            <a:endParaRPr lang="en-US" dirty="0">
              <a:solidFill>
                <a:srgbClr val="FFFF00"/>
              </a:solidFill>
            </a:endParaRPr>
          </a:p>
          <a:p>
            <a:endParaRPr lang="en-US" dirty="0">
              <a:solidFill>
                <a:srgbClr val="FFFF00"/>
              </a:solidFill>
            </a:endParaRPr>
          </a:p>
        </p:txBody>
      </p:sp>
    </p:spTree>
    <p:extLst>
      <p:ext uri="{BB962C8B-B14F-4D97-AF65-F5344CB8AC3E}">
        <p14:creationId xmlns:p14="http://schemas.microsoft.com/office/powerpoint/2010/main" val="2200675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6494085"/>
          </a:xfrm>
          <a:prstGeom prst="rect">
            <a:avLst/>
          </a:prstGeom>
          <a:noFill/>
        </p:spPr>
        <p:txBody>
          <a:bodyPr wrap="square" rtlCol="0">
            <a:spAutoFit/>
          </a:bodyPr>
          <a:lstStyle/>
          <a:p>
            <a:r>
              <a:rPr lang="en-US" sz="2000" dirty="0" err="1">
                <a:solidFill>
                  <a:srgbClr val="FFFF00"/>
                </a:solidFill>
              </a:rPr>
              <a:t>jQuery</a:t>
            </a:r>
            <a:r>
              <a:rPr lang="en-US" sz="2000" dirty="0">
                <a:solidFill>
                  <a:srgbClr val="FFFF00"/>
                </a:solidFill>
              </a:rPr>
              <a:t> - Get Content</a:t>
            </a:r>
          </a:p>
          <a:p>
            <a:r>
              <a:rPr lang="en-US" dirty="0" err="1"/>
              <a:t>jQuery</a:t>
            </a:r>
            <a:r>
              <a:rPr lang="en-US" dirty="0"/>
              <a:t> provides </a:t>
            </a:r>
            <a:r>
              <a:rPr lang="en-US" b="1" dirty="0"/>
              <a:t>html()</a:t>
            </a:r>
            <a:r>
              <a:rPr lang="en-US" dirty="0"/>
              <a:t> and </a:t>
            </a:r>
            <a:r>
              <a:rPr lang="en-US" b="1" dirty="0"/>
              <a:t>text()</a:t>
            </a:r>
            <a:r>
              <a:rPr lang="en-US" dirty="0"/>
              <a:t> methods to extract the content of the matched HTML element. Following is the syntax of these two methods</a:t>
            </a:r>
            <a:r>
              <a:rPr lang="en-US" dirty="0" smtClean="0"/>
              <a:t>:</a:t>
            </a:r>
          </a:p>
          <a:p>
            <a:r>
              <a:rPr lang="en-US" sz="2000" dirty="0">
                <a:solidFill>
                  <a:srgbClr val="FFFF00"/>
                </a:solidFill>
              </a:rPr>
              <a:t>$(selector).html(); </a:t>
            </a:r>
            <a:endParaRPr lang="en-US" sz="2000" dirty="0" smtClean="0">
              <a:solidFill>
                <a:srgbClr val="FFFF00"/>
              </a:solidFill>
            </a:endParaRPr>
          </a:p>
          <a:p>
            <a:r>
              <a:rPr lang="en-US" sz="2000" dirty="0" smtClean="0">
                <a:solidFill>
                  <a:srgbClr val="FFFF00"/>
                </a:solidFill>
              </a:rPr>
              <a:t>$(</a:t>
            </a:r>
            <a:r>
              <a:rPr lang="en-US" sz="2000" dirty="0">
                <a:solidFill>
                  <a:srgbClr val="FFFF00"/>
                </a:solidFill>
              </a:rPr>
              <a:t>selector).text</a:t>
            </a:r>
            <a:r>
              <a:rPr lang="en-US" sz="2000" dirty="0" smtClean="0">
                <a:solidFill>
                  <a:srgbClr val="FFFF00"/>
                </a:solidFill>
              </a:rPr>
              <a:t>();</a:t>
            </a:r>
          </a:p>
          <a:p>
            <a:r>
              <a:rPr lang="en-US" sz="2000" dirty="0"/>
              <a:t>The </a:t>
            </a:r>
            <a:r>
              <a:rPr lang="en-US" sz="2000" dirty="0" err="1"/>
              <a:t>jQuery</a:t>
            </a:r>
            <a:r>
              <a:rPr lang="en-US" sz="2000" dirty="0"/>
              <a:t> </a:t>
            </a:r>
            <a:r>
              <a:rPr lang="en-US" sz="2000" b="1" dirty="0"/>
              <a:t>text()</a:t>
            </a:r>
            <a:r>
              <a:rPr lang="en-US" sz="2000" dirty="0"/>
              <a:t> method returns plain text value of the content where as </a:t>
            </a:r>
            <a:r>
              <a:rPr lang="en-US" sz="2000" b="1" dirty="0"/>
              <a:t>html()</a:t>
            </a:r>
            <a:r>
              <a:rPr lang="en-US" sz="2000" dirty="0"/>
              <a:t> returns the content with HTML tags. You will need to use </a:t>
            </a:r>
            <a:r>
              <a:rPr lang="en-US" sz="2000" dirty="0" err="1"/>
              <a:t>jQuery</a:t>
            </a:r>
            <a:r>
              <a:rPr lang="en-US" sz="2000" dirty="0"/>
              <a:t> selectors to select the target element.</a:t>
            </a:r>
          </a:p>
          <a:p>
            <a:r>
              <a:rPr lang="en-US" sz="2000" dirty="0"/>
              <a:t>Example</a:t>
            </a:r>
          </a:p>
          <a:p>
            <a:r>
              <a:rPr lang="en-US" sz="2000" dirty="0"/>
              <a:t>Following example shows how to get the content with the </a:t>
            </a:r>
            <a:r>
              <a:rPr lang="en-US" sz="2000" dirty="0" err="1"/>
              <a:t>jQuery</a:t>
            </a:r>
            <a:r>
              <a:rPr lang="en-US" sz="2000" dirty="0"/>
              <a:t> </a:t>
            </a:r>
            <a:r>
              <a:rPr lang="en-US" sz="2000" b="1" dirty="0"/>
              <a:t>text()</a:t>
            </a:r>
            <a:r>
              <a:rPr lang="en-US" sz="2000" dirty="0"/>
              <a:t> and </a:t>
            </a:r>
            <a:r>
              <a:rPr lang="en-US" sz="2000" b="1" dirty="0"/>
              <a:t>html()</a:t>
            </a:r>
            <a:r>
              <a:rPr lang="en-US" sz="2000" dirty="0"/>
              <a:t> methods:</a:t>
            </a:r>
          </a:p>
          <a:p>
            <a:r>
              <a:rPr lang="en-US" sz="2000" dirty="0"/>
              <a:t>&lt;!</a:t>
            </a:r>
            <a:r>
              <a:rPr lang="en-US" sz="2000" dirty="0" err="1"/>
              <a:t>doctype</a:t>
            </a:r>
            <a:r>
              <a:rPr lang="en-US" sz="2000" dirty="0"/>
              <a:t> html&gt; </a:t>
            </a:r>
            <a:endParaRPr lang="en-US" sz="2000" dirty="0" smtClean="0"/>
          </a:p>
          <a:p>
            <a:r>
              <a:rPr lang="en-US" sz="2000" dirty="0" smtClean="0"/>
              <a:t>&lt;</a:t>
            </a:r>
            <a:r>
              <a:rPr lang="en-US" sz="2000" dirty="0"/>
              <a:t>html&gt; &lt;head&gt; </a:t>
            </a:r>
            <a:endParaRPr lang="en-US" sz="2000" dirty="0" smtClean="0"/>
          </a:p>
          <a:p>
            <a:r>
              <a:rPr lang="en-US" sz="2000" dirty="0" smtClean="0"/>
              <a:t>&lt;</a:t>
            </a:r>
            <a:r>
              <a:rPr lang="en-US" sz="2000" dirty="0"/>
              <a:t>title&gt;The </a:t>
            </a:r>
            <a:r>
              <a:rPr lang="en-US" sz="2000" dirty="0" err="1"/>
              <a:t>jQuery</a:t>
            </a:r>
            <a:r>
              <a:rPr lang="en-US" sz="2000" dirty="0"/>
              <a:t> Example&lt;/title&gt; </a:t>
            </a:r>
            <a:endParaRPr lang="en-US" sz="2000" dirty="0" smtClean="0"/>
          </a:p>
          <a:p>
            <a:r>
              <a:rPr lang="en-US" sz="2000" dirty="0" smtClean="0"/>
              <a:t>&lt;</a:t>
            </a:r>
            <a:r>
              <a:rPr lang="en-US" sz="2000" dirty="0"/>
              <a:t>script </a:t>
            </a:r>
            <a:r>
              <a:rPr lang="en-US" sz="2000" dirty="0" err="1"/>
              <a:t>src</a:t>
            </a:r>
            <a:r>
              <a:rPr lang="en-US" sz="2000" dirty="0"/>
              <a:t>="https://www.tutorialspoint.com/jquery/jquery-3.6.0.js"&gt;&lt;/script&gt; &lt;script&gt; $(document).ready(function() </a:t>
            </a:r>
            <a:endParaRPr lang="en-US" sz="2000" dirty="0" smtClean="0"/>
          </a:p>
          <a:p>
            <a:r>
              <a:rPr lang="en-US" sz="2000" dirty="0" smtClean="0"/>
              <a:t>{ </a:t>
            </a:r>
            <a:r>
              <a:rPr lang="en-US" sz="2000" dirty="0"/>
              <a:t>$("#text").click(function(){ alert($("p").text</a:t>
            </a:r>
            <a:r>
              <a:rPr lang="en-US" sz="2000" dirty="0" smtClean="0"/>
              <a:t>());</a:t>
            </a:r>
          </a:p>
          <a:p>
            <a:r>
              <a:rPr lang="en-US" sz="2000" dirty="0" smtClean="0"/>
              <a:t> </a:t>
            </a:r>
            <a:r>
              <a:rPr lang="en-US" sz="2000" dirty="0"/>
              <a:t>}); $("#html").click(function(){ alert($("p").html()); }); }); &lt;/script&gt; &lt;/head&gt; &lt;body&gt; &lt;p&gt;The quick &lt;b&gt;brown fox&lt;/b&gt; jumps over the &lt;b&gt;lazy dog&lt;/b&gt;&lt;/p&gt; &lt;button id="text"&gt;Get Text&lt;/button&gt; &lt;button id="html"&gt;Get HTML&lt;/button&gt; &lt;/body&gt; &lt;/html&gt;</a:t>
            </a:r>
            <a:endParaRPr lang="en-US" sz="2000" dirty="0">
              <a:solidFill>
                <a:srgbClr val="FFFF00"/>
              </a:solidFill>
            </a:endParaRPr>
          </a:p>
        </p:txBody>
      </p:sp>
    </p:spTree>
    <p:extLst>
      <p:ext uri="{BB962C8B-B14F-4D97-AF65-F5344CB8AC3E}">
        <p14:creationId xmlns:p14="http://schemas.microsoft.com/office/powerpoint/2010/main" val="254399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4708981"/>
          </a:xfrm>
          <a:prstGeom prst="rect">
            <a:avLst/>
          </a:prstGeom>
          <a:noFill/>
        </p:spPr>
        <p:txBody>
          <a:bodyPr wrap="square" rtlCol="0">
            <a:spAutoFit/>
          </a:bodyPr>
          <a:lstStyle/>
          <a:p>
            <a:r>
              <a:rPr lang="en-US" sz="2000" dirty="0">
                <a:solidFill>
                  <a:srgbClr val="FFFF00"/>
                </a:solidFill>
              </a:rPr>
              <a:t>Get Form Fields</a:t>
            </a:r>
          </a:p>
          <a:p>
            <a:r>
              <a:rPr lang="en-US" sz="2000" dirty="0" err="1"/>
              <a:t>jQuery</a:t>
            </a:r>
            <a:r>
              <a:rPr lang="en-US" sz="2000" dirty="0"/>
              <a:t> </a:t>
            </a:r>
            <a:r>
              <a:rPr lang="en-US" sz="2000" b="1" dirty="0" err="1"/>
              <a:t>val</a:t>
            </a:r>
            <a:r>
              <a:rPr lang="en-US" sz="2000" b="1" dirty="0"/>
              <a:t>()</a:t>
            </a:r>
            <a:r>
              <a:rPr lang="en-US" sz="2000" dirty="0"/>
              <a:t> method is used to get the value from any form field. Following is simple syntax of this method.</a:t>
            </a:r>
          </a:p>
          <a:p>
            <a:r>
              <a:rPr lang="en-US" sz="2000" dirty="0">
                <a:solidFill>
                  <a:srgbClr val="FFFF00"/>
                </a:solidFill>
              </a:rPr>
              <a:t>$(selector).</a:t>
            </a:r>
            <a:r>
              <a:rPr lang="en-US" sz="2000" dirty="0" err="1">
                <a:solidFill>
                  <a:srgbClr val="FFFF00"/>
                </a:solidFill>
              </a:rPr>
              <a:t>val</a:t>
            </a:r>
            <a:r>
              <a:rPr lang="en-US" sz="2000" dirty="0" smtClean="0">
                <a:solidFill>
                  <a:srgbClr val="FFFF00"/>
                </a:solidFill>
              </a:rPr>
              <a:t>();</a:t>
            </a:r>
          </a:p>
          <a:p>
            <a:r>
              <a:rPr lang="en-US" sz="2000" dirty="0"/>
              <a:t>Example</a:t>
            </a:r>
          </a:p>
          <a:p>
            <a:r>
              <a:rPr lang="en-US" sz="2000" dirty="0"/>
              <a:t>Following is another example to show how to get the value an </a:t>
            </a:r>
            <a:r>
              <a:rPr lang="en-US" sz="2000" b="1" dirty="0"/>
              <a:t>input</a:t>
            </a:r>
            <a:r>
              <a:rPr lang="en-US" sz="2000" dirty="0"/>
              <a:t> field with </a:t>
            </a:r>
            <a:r>
              <a:rPr lang="en-US" sz="2000" dirty="0" err="1"/>
              <a:t>jQuery</a:t>
            </a:r>
            <a:r>
              <a:rPr lang="en-US" sz="2000" dirty="0"/>
              <a:t> method </a:t>
            </a:r>
            <a:r>
              <a:rPr lang="en-US" sz="2000" b="1" dirty="0" err="1"/>
              <a:t>val</a:t>
            </a:r>
            <a:r>
              <a:rPr lang="en-US" sz="2000" b="1" dirty="0"/>
              <a:t>()</a:t>
            </a:r>
            <a:r>
              <a:rPr lang="en-US" sz="2000" dirty="0"/>
              <a:t> −</a:t>
            </a:r>
          </a:p>
          <a:p>
            <a:r>
              <a:rPr lang="en-US" sz="2000" dirty="0"/>
              <a:t>&lt;!</a:t>
            </a:r>
            <a:r>
              <a:rPr lang="en-US" sz="2000" dirty="0" err="1"/>
              <a:t>doctype</a:t>
            </a:r>
            <a:r>
              <a:rPr lang="en-US" sz="2000" dirty="0"/>
              <a:t> html&gt; &lt;html&gt; &lt;head&gt; &lt;title&gt;The </a:t>
            </a:r>
            <a:r>
              <a:rPr lang="en-US" sz="2000" dirty="0" err="1"/>
              <a:t>jQuery</a:t>
            </a:r>
            <a:r>
              <a:rPr lang="en-US" sz="2000" dirty="0"/>
              <a:t> Example&lt;/title&gt; &lt;script </a:t>
            </a:r>
            <a:r>
              <a:rPr lang="en-US" sz="2000" dirty="0" err="1"/>
              <a:t>src</a:t>
            </a:r>
            <a:r>
              <a:rPr lang="en-US" sz="2000" dirty="0"/>
              <a:t>="https://www.tutorialspoint.com/jquery/jquery-3.6.0.js"&gt;&lt;/script&gt; &lt;script&gt; $(document).ready(function() { $("#b1").click(function(){ alert($("#name").</a:t>
            </a:r>
            <a:r>
              <a:rPr lang="en-US" sz="2000" dirty="0" err="1"/>
              <a:t>val</a:t>
            </a:r>
            <a:r>
              <a:rPr lang="en-US" sz="2000" dirty="0"/>
              <a:t>()); }); $("#b2").click(function(){ alert($("#class").</a:t>
            </a:r>
            <a:r>
              <a:rPr lang="en-US" sz="2000" dirty="0" err="1"/>
              <a:t>val</a:t>
            </a:r>
            <a:r>
              <a:rPr lang="en-US" sz="2000" dirty="0"/>
              <a:t>()); }); }); &lt;/script&gt; &lt;/head&gt; &lt;body&gt; &lt;p&gt;Name: &lt;input type="text" id="name" value="Zara Ali"/&gt;&lt;/p&gt; &lt;p&gt;Class: &lt;input type="text" id="class" value="Class 12th"/&gt;&lt;/p&gt; &lt;button id="b1"&gt;Get Name&lt;/button&gt; &lt;button id="b2"&gt;Get Class&lt;/button&gt; &lt;/body&gt; &lt;/html&gt;</a:t>
            </a:r>
            <a:endParaRPr lang="en-US" sz="2000" dirty="0">
              <a:solidFill>
                <a:srgbClr val="FFFF00"/>
              </a:solidFill>
            </a:endParaRPr>
          </a:p>
        </p:txBody>
      </p:sp>
    </p:spTree>
    <p:extLst>
      <p:ext uri="{BB962C8B-B14F-4D97-AF65-F5344CB8AC3E}">
        <p14:creationId xmlns:p14="http://schemas.microsoft.com/office/powerpoint/2010/main" val="1582866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3785652"/>
          </a:xfrm>
          <a:prstGeom prst="rect">
            <a:avLst/>
          </a:prstGeom>
          <a:noFill/>
        </p:spPr>
        <p:txBody>
          <a:bodyPr wrap="square" rtlCol="0">
            <a:spAutoFit/>
          </a:bodyPr>
          <a:lstStyle/>
          <a:p>
            <a:r>
              <a:rPr lang="en-US" sz="2000" dirty="0" err="1"/>
              <a:t>jQuery</a:t>
            </a:r>
            <a:r>
              <a:rPr lang="en-US" sz="2000" dirty="0"/>
              <a:t> - Set Content</a:t>
            </a:r>
          </a:p>
          <a:p>
            <a:r>
              <a:rPr lang="en-US" sz="2000" dirty="0" err="1"/>
              <a:t>jQuery</a:t>
            </a:r>
            <a:r>
              <a:rPr lang="en-US" sz="2000" dirty="0"/>
              <a:t> </a:t>
            </a:r>
            <a:r>
              <a:rPr lang="en-US" sz="2000" b="1" dirty="0"/>
              <a:t>html()</a:t>
            </a:r>
            <a:r>
              <a:rPr lang="en-US" sz="2000" dirty="0"/>
              <a:t> and </a:t>
            </a:r>
            <a:r>
              <a:rPr lang="en-US" sz="2000" b="1" dirty="0"/>
              <a:t>text()</a:t>
            </a:r>
            <a:r>
              <a:rPr lang="en-US" sz="2000" dirty="0"/>
              <a:t> methods can be used to set the content of the matched HTML element. Following is the syntax of these two methods when they are used to set the values</a:t>
            </a:r>
            <a:r>
              <a:rPr lang="en-US" sz="2000" dirty="0" smtClean="0"/>
              <a:t>:</a:t>
            </a:r>
          </a:p>
          <a:p>
            <a:r>
              <a:rPr lang="en-US" sz="2000" dirty="0"/>
              <a:t>$(selector).html(</a:t>
            </a:r>
            <a:r>
              <a:rPr lang="en-US" sz="2000" dirty="0" err="1"/>
              <a:t>val</a:t>
            </a:r>
            <a:r>
              <a:rPr lang="en-US" sz="2000" dirty="0"/>
              <a:t>, [function</a:t>
            </a:r>
            <a:r>
              <a:rPr lang="en-US" sz="2000" dirty="0" smtClean="0"/>
              <a:t>]);</a:t>
            </a:r>
          </a:p>
          <a:p>
            <a:r>
              <a:rPr lang="en-US" sz="2000" dirty="0" smtClean="0"/>
              <a:t> </a:t>
            </a:r>
            <a:r>
              <a:rPr lang="en-US" sz="2000" dirty="0"/>
              <a:t>$(selector).text(</a:t>
            </a:r>
            <a:r>
              <a:rPr lang="en-US" sz="2000" dirty="0" err="1"/>
              <a:t>val</a:t>
            </a:r>
            <a:r>
              <a:rPr lang="en-US" sz="2000" dirty="0"/>
              <a:t>, [function</a:t>
            </a:r>
            <a:r>
              <a:rPr lang="en-US" sz="2000" dirty="0" smtClean="0"/>
              <a:t>]);</a:t>
            </a:r>
          </a:p>
          <a:p>
            <a:r>
              <a:rPr lang="en-US" sz="2000" dirty="0"/>
              <a:t>Here </a:t>
            </a:r>
            <a:r>
              <a:rPr lang="en-US" sz="2000" b="1" dirty="0" err="1"/>
              <a:t>val</a:t>
            </a:r>
            <a:r>
              <a:rPr lang="en-US" sz="2000" dirty="0"/>
              <a:t> is he HTML of text content to be set for the element. We can provide an optional callback function to these methods which will be called when the value of the element will be set.</a:t>
            </a:r>
          </a:p>
          <a:p>
            <a:r>
              <a:rPr lang="en-US" sz="2000" dirty="0"/>
              <a:t>The </a:t>
            </a:r>
            <a:r>
              <a:rPr lang="en-US" sz="2000" dirty="0" err="1"/>
              <a:t>jQuery</a:t>
            </a:r>
            <a:r>
              <a:rPr lang="en-US" sz="2000" dirty="0"/>
              <a:t> </a:t>
            </a:r>
            <a:r>
              <a:rPr lang="en-US" sz="2000" b="1" dirty="0"/>
              <a:t>text()</a:t>
            </a:r>
            <a:r>
              <a:rPr lang="en-US" sz="2000" dirty="0"/>
              <a:t> method sets plain text value of the content where as </a:t>
            </a:r>
            <a:r>
              <a:rPr lang="en-US" sz="2000" b="1" dirty="0"/>
              <a:t>html()</a:t>
            </a:r>
            <a:r>
              <a:rPr lang="en-US" sz="2000" dirty="0"/>
              <a:t> method sets the content with HTML tags.</a:t>
            </a:r>
          </a:p>
          <a:p>
            <a:endParaRPr lang="en-US" sz="2000" dirty="0"/>
          </a:p>
        </p:txBody>
      </p:sp>
    </p:spTree>
    <p:extLst>
      <p:ext uri="{BB962C8B-B14F-4D97-AF65-F5344CB8AC3E}">
        <p14:creationId xmlns:p14="http://schemas.microsoft.com/office/powerpoint/2010/main" val="420558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a:solidFill>
                  <a:srgbClr val="FFFF00"/>
                </a:solidFill>
              </a:rPr>
              <a:t>Full Stack </a:t>
            </a:r>
            <a:r>
              <a:rPr lang="en-IN" b="1" dirty="0" smtClean="0">
                <a:solidFill>
                  <a:srgbClr val="FFFF00"/>
                </a:solidFill>
              </a:rPr>
              <a:t>Development</a:t>
            </a:r>
            <a:endParaRPr lang="en-IN" b="1" dirty="0">
              <a:solidFill>
                <a:srgbClr val="FFFF00"/>
              </a:solidFill>
            </a:endParaRPr>
          </a:p>
        </p:txBody>
      </p:sp>
      <p:sp>
        <p:nvSpPr>
          <p:cNvPr id="2" name="TextBox 1"/>
          <p:cNvSpPr txBox="1"/>
          <p:nvPr/>
        </p:nvSpPr>
        <p:spPr>
          <a:xfrm>
            <a:off x="179512" y="188640"/>
            <a:ext cx="8856984" cy="3477875"/>
          </a:xfrm>
          <a:prstGeom prst="rect">
            <a:avLst/>
          </a:prstGeom>
          <a:noFill/>
        </p:spPr>
        <p:txBody>
          <a:bodyPr wrap="square" rtlCol="0">
            <a:spAutoFit/>
          </a:bodyPr>
          <a:lstStyle/>
          <a:p>
            <a:r>
              <a:rPr lang="en-US" sz="2000" dirty="0"/>
              <a:t>Example</a:t>
            </a:r>
          </a:p>
          <a:p>
            <a:r>
              <a:rPr lang="en-US" sz="2000" dirty="0"/>
              <a:t>Following example shows how to set the content of an element with the </a:t>
            </a:r>
            <a:r>
              <a:rPr lang="en-US" sz="2000" dirty="0" err="1"/>
              <a:t>jQuery</a:t>
            </a:r>
            <a:r>
              <a:rPr lang="en-US" sz="2000" dirty="0"/>
              <a:t> </a:t>
            </a:r>
            <a:r>
              <a:rPr lang="en-US" sz="2000" b="1" dirty="0"/>
              <a:t>text()</a:t>
            </a:r>
            <a:r>
              <a:rPr lang="en-US" sz="2000" dirty="0"/>
              <a:t> and </a:t>
            </a:r>
            <a:r>
              <a:rPr lang="en-US" sz="2000" b="1" dirty="0"/>
              <a:t>html()</a:t>
            </a:r>
            <a:r>
              <a:rPr lang="en-US" sz="2000" dirty="0"/>
              <a:t> methods</a:t>
            </a:r>
            <a:r>
              <a:rPr lang="en-US" sz="2000" dirty="0" smtClean="0"/>
              <a:t>:</a:t>
            </a:r>
          </a:p>
          <a:p>
            <a:r>
              <a:rPr lang="en-US" sz="2000" dirty="0"/>
              <a:t>!</a:t>
            </a:r>
            <a:r>
              <a:rPr lang="en-US" sz="2000" dirty="0" err="1"/>
              <a:t>doctype</a:t>
            </a:r>
            <a:r>
              <a:rPr lang="en-US" sz="2000" dirty="0"/>
              <a:t> html&gt; &lt;html&gt; &lt;head&gt; &lt;title&gt;The </a:t>
            </a:r>
            <a:r>
              <a:rPr lang="en-US" sz="2000" dirty="0" err="1"/>
              <a:t>jQuery</a:t>
            </a:r>
            <a:r>
              <a:rPr lang="en-US" sz="2000" dirty="0"/>
              <a:t> Example&lt;/title&gt; &lt;script </a:t>
            </a:r>
            <a:r>
              <a:rPr lang="en-US" sz="2000" dirty="0" err="1"/>
              <a:t>src</a:t>
            </a:r>
            <a:r>
              <a:rPr lang="en-US" sz="2000"/>
              <a:t>="https://www.tutorialspoint.com/jquery/jquery-3.6.0.js"&gt;&lt;/script&gt; &lt;script&gt; $(document).ready(function() { $("#text").click(function(){ $("p").text("The quick &lt;b&gt;brown fox&lt;/b&gt; jumps over the &lt;b&gt;lazy dog&lt;/b&gt;"); }); $("#html").click(function(){ $("p").html("The quick &lt;b&gt;brown fox&lt;/b&gt; jumps over the &lt;b&gt;lazy dog&lt;/b&gt;"); }); }); &lt;/script&gt; &lt;/head&gt; &lt;body&gt; &lt;p&gt;Click on any of the two buttons to see the result&lt;/p&gt; &lt;button id="text"&gt;Set Text&lt;/button&gt; &lt;button id="html"&gt;Set HTML&lt;/button&gt; &lt;/body&gt; &lt;/html&gt;</a:t>
            </a:r>
          </a:p>
        </p:txBody>
      </p:sp>
    </p:spTree>
    <p:extLst>
      <p:ext uri="{BB962C8B-B14F-4D97-AF65-F5344CB8AC3E}">
        <p14:creationId xmlns:p14="http://schemas.microsoft.com/office/powerpoint/2010/main" val="3883253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979</TotalTime>
  <Words>1472</Words>
  <Application>Microsoft Office PowerPoint</Application>
  <PresentationFormat>On-screen Show (4:3)</PresentationFormat>
  <Paragraphs>575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AD-IV</dc:creator>
  <cp:lastModifiedBy>HP</cp:lastModifiedBy>
  <cp:revision>308</cp:revision>
  <dcterms:created xsi:type="dcterms:W3CDTF">2023-02-27T05:58:18Z</dcterms:created>
  <dcterms:modified xsi:type="dcterms:W3CDTF">2023-10-05T12:16:20Z</dcterms:modified>
</cp:coreProperties>
</file>