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7" r:id="rId2"/>
    <p:sldId id="258" r:id="rId3"/>
    <p:sldId id="259" r:id="rId4"/>
    <p:sldId id="260" r:id="rId5"/>
    <p:sldId id="261" r:id="rId6"/>
    <p:sldId id="262" r:id="rId7"/>
    <p:sldId id="265" r:id="rId8"/>
    <p:sldId id="264" r:id="rId9"/>
    <p:sldId id="263"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301" r:id="rId41"/>
    <p:sldId id="298" r:id="rId42"/>
    <p:sldId id="302" r:id="rId43"/>
    <p:sldId id="303" r:id="rId44"/>
    <p:sldId id="297" r:id="rId45"/>
    <p:sldId id="300" r:id="rId46"/>
    <p:sldId id="299" r:id="rId47"/>
    <p:sldId id="306" r:id="rId48"/>
    <p:sldId id="307" r:id="rId49"/>
    <p:sldId id="305" r:id="rId50"/>
    <p:sldId id="296" r:id="rId51"/>
    <p:sldId id="304" r:id="rId52"/>
    <p:sldId id="308" r:id="rId53"/>
    <p:sldId id="309" r:id="rId54"/>
    <p:sldId id="310" r:id="rId55"/>
    <p:sldId id="311" r:id="rId56"/>
    <p:sldId id="312" r:id="rId57"/>
    <p:sldId id="313" r:id="rId58"/>
    <p:sldId id="314" r:id="rId59"/>
    <p:sldId id="315" r:id="rId60"/>
    <p:sldId id="316" r:id="rId61"/>
    <p:sldId id="317"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2F7E7-6047-4A9A-B48F-631FF63E1461}" type="datetimeFigureOut">
              <a:rPr lang="en-US" smtClean="0"/>
              <a:t>10/16/2023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A74D5-6505-4F27-BCAD-9B52B0631387}" type="slidenum">
              <a:rPr lang="en-US" smtClean="0"/>
              <a:t>‹#›</a:t>
            </a:fld>
            <a:endParaRPr lang="en-US"/>
          </a:p>
        </p:txBody>
      </p:sp>
    </p:spTree>
    <p:extLst>
      <p:ext uri="{BB962C8B-B14F-4D97-AF65-F5344CB8AC3E}">
        <p14:creationId xmlns:p14="http://schemas.microsoft.com/office/powerpoint/2010/main" val="2437524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10/16/2023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10/16/2023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jax.googleapis.com/ajax/libs/angularjs/1.6.9/angular.min.js" TargetMode="External"/><Relationship Id="rId2" Type="http://schemas.openxmlformats.org/officeDocument/2006/relationships/hyperlink" Target="https://www.geeksforgeeks.org/angularjs-ng-app-directive/"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angularjs-ng-controller-directive/"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ajax.googleapis.com/ajax/libs/angularjs/1.4.2/angular.min.js" TargetMode="External"/><Relationship Id="rId2" Type="http://schemas.openxmlformats.org/officeDocument/2006/relationships/hyperlink" Target="https://www.geeksforgeeks.org/angularjs-ng-controller-directive/"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geeksforgeeks.org/angularjs-ng-bind-directiv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ajax.googleapis.com/ajax/libs/angularjs/1.6.9/angular.min.js" TargetMode="External"/><Relationship Id="rId2" Type="http://schemas.openxmlformats.org/officeDocument/2006/relationships/hyperlink" Target="https://www.geeksforgeeks.org/angularjs-ng-bind-directive/"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www.geeksforgeeks.org/string-interpolation-in-angular-8/"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angularjs.org/"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www.geeksforgeeks.org/property-binding-in-angular-8/" TargetMode="Externa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hyperlink" Target="https://www.geeksforgeeks.org/event-binding-in-angular-8/" TargetMode="Externa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www.geeksforgeeks.org/event-binding-in-angular-8/"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angular.io/guide/setup-local#create-a-workspace-and-initial-application" TargetMode="External"/><Relationship Id="rId2" Type="http://schemas.openxmlformats.org/officeDocument/2006/relationships/hyperlink" Target="https://angular.io/guide/setup-local#install-the-angular-cli"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jsbin.com/" TargetMode="External"/><Relationship Id="rId2" Type="http://schemas.openxmlformats.org/officeDocument/2006/relationships/hyperlink" Target="http://plnkr.co/"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hyperlink" Target="https://docs.angularjs.org/guide/services" TargetMode="Externa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3539430"/>
          </a:xfrm>
          <a:prstGeom prst="rect">
            <a:avLst/>
          </a:prstGeom>
          <a:noFill/>
        </p:spPr>
        <p:txBody>
          <a:bodyPr wrap="square" rtlCol="0">
            <a:spAutoFit/>
          </a:bodyPr>
          <a:lstStyle/>
          <a:p>
            <a:r>
              <a:rPr lang="en-US" sz="3200" dirty="0" smtClean="0">
                <a:solidFill>
                  <a:srgbClr val="FFFF00"/>
                </a:solidFill>
              </a:rPr>
              <a:t>Unit No 3: Angular JS 			    [7 Hours] </a:t>
            </a:r>
          </a:p>
          <a:p>
            <a:r>
              <a:rPr lang="en-US" sz="3200" dirty="0" smtClean="0"/>
              <a:t>Overview</a:t>
            </a:r>
            <a:r>
              <a:rPr lang="en-US" sz="3200" dirty="0"/>
              <a:t>, Environment Setup, AngularJS – MVC Architecture, directives, Expressions, controllers, Angular Lifecycle, HTML DOM, Angular Modules, Angular Components, Angular Data Binding, Angular services, Dependency Injection.</a:t>
            </a:r>
            <a:endParaRPr lang="en-IN"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1154162"/>
          </a:xfrm>
          <a:prstGeom prst="rect">
            <a:avLst/>
          </a:prstGeom>
          <a:noFill/>
        </p:spPr>
        <p:txBody>
          <a:bodyPr wrap="square" rtlCol="0">
            <a:spAutoFit/>
          </a:bodyPr>
          <a:lstStyle/>
          <a:p>
            <a:r>
              <a:rPr lang="en-US" sz="2400" dirty="0"/>
              <a:t>Search for "angular" in the Manage </a:t>
            </a:r>
            <a:r>
              <a:rPr lang="en-US" sz="2400" dirty="0" err="1"/>
              <a:t>NuGet</a:t>
            </a:r>
            <a:r>
              <a:rPr lang="en-US" sz="2400" dirty="0"/>
              <a:t> Packages dialog box and install AngularJS </a:t>
            </a:r>
            <a:r>
              <a:rPr lang="en-US" sz="2400" dirty="0" smtClean="0"/>
              <a:t>Core</a:t>
            </a:r>
          </a:p>
          <a:p>
            <a:endParaRPr lang="en-US" sz="2100"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60" y="1700808"/>
            <a:ext cx="8538649" cy="4893412"/>
          </a:xfrm>
          <a:prstGeom prst="rect">
            <a:avLst/>
          </a:prstGeom>
        </p:spPr>
      </p:pic>
    </p:spTree>
    <p:extLst>
      <p:ext uri="{BB962C8B-B14F-4D97-AF65-F5344CB8AC3E}">
        <p14:creationId xmlns:p14="http://schemas.microsoft.com/office/powerpoint/2010/main" val="1427162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214282" y="260648"/>
            <a:ext cx="7742094" cy="5863144"/>
          </a:xfrm>
          <a:prstGeom prst="rect">
            <a:avLst/>
          </a:prstGeom>
          <a:noFill/>
        </p:spPr>
        <p:txBody>
          <a:bodyPr wrap="square" rtlCol="0">
            <a:spAutoFit/>
          </a:bodyPr>
          <a:lstStyle/>
          <a:p>
            <a:r>
              <a:rPr lang="en-US" sz="2100" dirty="0">
                <a:solidFill>
                  <a:srgbClr val="FFFF00"/>
                </a:solidFill>
              </a:rPr>
              <a:t>AngularJS – MVC </a:t>
            </a:r>
            <a:r>
              <a:rPr lang="en-US" sz="2100" dirty="0" smtClean="0">
                <a:solidFill>
                  <a:srgbClr val="FFFF00"/>
                </a:solidFill>
              </a:rPr>
              <a:t>Architecture:</a:t>
            </a:r>
          </a:p>
          <a:p>
            <a:r>
              <a:rPr lang="en-US" sz="2100" b="1" u="sng" dirty="0"/>
              <a:t>M</a:t>
            </a:r>
            <a:r>
              <a:rPr lang="en-US" sz="2100" dirty="0"/>
              <a:t>odel </a:t>
            </a:r>
            <a:r>
              <a:rPr lang="en-US" sz="2100" b="1" u="sng" dirty="0"/>
              <a:t>V</a:t>
            </a:r>
            <a:r>
              <a:rPr lang="en-US" sz="2100" dirty="0"/>
              <a:t>iew </a:t>
            </a:r>
            <a:r>
              <a:rPr lang="en-US" sz="2100" b="1" u="sng" dirty="0"/>
              <a:t>C</a:t>
            </a:r>
            <a:r>
              <a:rPr lang="en-US" sz="2100" dirty="0"/>
              <a:t>ontroller or MVC as it is popularly called, is a software design pattern for developing web applications. A Model View Controller pattern is made up of the following three parts </a:t>
            </a:r>
            <a:r>
              <a:rPr lang="en-US" sz="2100" dirty="0" smtClean="0"/>
              <a:t>−</a:t>
            </a:r>
          </a:p>
          <a:p>
            <a:r>
              <a:rPr lang="en-US" sz="2100" b="1" dirty="0">
                <a:solidFill>
                  <a:srgbClr val="FFFF00"/>
                </a:solidFill>
              </a:rPr>
              <a:t>Model</a:t>
            </a:r>
            <a:r>
              <a:rPr lang="en-US" sz="2100" dirty="0"/>
              <a:t> − It is the lowest level of the pattern responsible for maintaining data.</a:t>
            </a:r>
          </a:p>
          <a:p>
            <a:r>
              <a:rPr lang="en-US" sz="2100" b="1" dirty="0">
                <a:solidFill>
                  <a:srgbClr val="FFFF00"/>
                </a:solidFill>
              </a:rPr>
              <a:t>View</a:t>
            </a:r>
            <a:r>
              <a:rPr lang="en-US" sz="2100" dirty="0"/>
              <a:t> − It is responsible for displaying all or a portion of the data to the user.</a:t>
            </a:r>
          </a:p>
          <a:p>
            <a:r>
              <a:rPr lang="en-US" sz="2100" b="1" dirty="0">
                <a:solidFill>
                  <a:srgbClr val="FFFF00"/>
                </a:solidFill>
              </a:rPr>
              <a:t>Controller</a:t>
            </a:r>
            <a:r>
              <a:rPr lang="en-US" sz="2100" dirty="0"/>
              <a:t> − It is a software Code that controls the interactions between the Model and View</a:t>
            </a:r>
            <a:r>
              <a:rPr lang="en-US" sz="2100" dirty="0" smtClean="0"/>
              <a:t>.</a:t>
            </a:r>
          </a:p>
          <a:p>
            <a:r>
              <a:rPr lang="en-US" sz="2100" dirty="0" smtClean="0"/>
              <a:t>- MVC </a:t>
            </a:r>
            <a:r>
              <a:rPr lang="en-US" sz="2100" dirty="0"/>
              <a:t>is popular because it isolates the application logic from the user interface layer and supports separation of concerns</a:t>
            </a:r>
            <a:r>
              <a:rPr lang="en-US" sz="2100" dirty="0" smtClean="0"/>
              <a:t>.</a:t>
            </a:r>
          </a:p>
          <a:p>
            <a:pPr marL="285750" indent="-285750">
              <a:buFontTx/>
              <a:buChar char="-"/>
            </a:pPr>
            <a:r>
              <a:rPr lang="en-US" sz="2100" dirty="0" smtClean="0"/>
              <a:t>The </a:t>
            </a:r>
            <a:r>
              <a:rPr lang="en-US" sz="2100" dirty="0"/>
              <a:t>controller receives all requests for the application and then works with the model to prepare any data needed by the view. </a:t>
            </a:r>
            <a:endParaRPr lang="en-US" sz="2100" dirty="0" smtClean="0"/>
          </a:p>
          <a:p>
            <a:pPr marL="285750" indent="-285750">
              <a:buFontTx/>
              <a:buChar char="-"/>
            </a:pPr>
            <a:r>
              <a:rPr lang="en-US" sz="2100" dirty="0"/>
              <a:t>-</a:t>
            </a:r>
            <a:r>
              <a:rPr lang="en-US" sz="2100" dirty="0" smtClean="0"/>
              <a:t>The </a:t>
            </a:r>
            <a:r>
              <a:rPr lang="en-US" sz="2100" dirty="0"/>
              <a:t>view then uses the data prepared by the controller to generate a final presentable response. </a:t>
            </a:r>
            <a:endParaRPr lang="en-US" sz="2100" dirty="0" smtClean="0"/>
          </a:p>
          <a:p>
            <a:pPr marL="285750" indent="-285750">
              <a:buFontTx/>
              <a:buChar char="-"/>
            </a:pPr>
            <a:r>
              <a:rPr lang="en-US" sz="2100" dirty="0" smtClean="0"/>
              <a:t>The </a:t>
            </a:r>
            <a:r>
              <a:rPr lang="en-US" sz="2100" dirty="0"/>
              <a:t>MVC abstraction can be graphically represented as follows</a:t>
            </a:r>
          </a:p>
          <a:p>
            <a:endParaRPr lang="en-US" dirty="0"/>
          </a:p>
        </p:txBody>
      </p:sp>
    </p:spTree>
    <p:extLst>
      <p:ext uri="{BB962C8B-B14F-4D97-AF65-F5344CB8AC3E}">
        <p14:creationId xmlns:p14="http://schemas.microsoft.com/office/powerpoint/2010/main" val="3617621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90346" y="6053226"/>
            <a:ext cx="7742094" cy="584775"/>
          </a:xfrm>
          <a:prstGeom prst="rect">
            <a:avLst/>
          </a:prstGeom>
          <a:noFill/>
        </p:spPr>
        <p:txBody>
          <a:bodyPr wrap="square" rtlCol="0">
            <a:spAutoFit/>
          </a:bodyPr>
          <a:lstStyle/>
          <a:p>
            <a:pPr algn="ctr"/>
            <a:r>
              <a:rPr lang="en-US" sz="3200" b="1" dirty="0">
                <a:solidFill>
                  <a:srgbClr val="FFFF00"/>
                </a:solidFill>
              </a:rPr>
              <a:t>AngularJS MVC Architecture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445314"/>
            <a:ext cx="3034258" cy="4750355"/>
          </a:xfrm>
          <a:prstGeom prst="rect">
            <a:avLst/>
          </a:prstGeom>
        </p:spPr>
      </p:pic>
    </p:spTree>
    <p:extLst>
      <p:ext uri="{BB962C8B-B14F-4D97-AF65-F5344CB8AC3E}">
        <p14:creationId xmlns:p14="http://schemas.microsoft.com/office/powerpoint/2010/main" val="38855036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316701"/>
            <a:ext cx="7742094" cy="5586145"/>
          </a:xfrm>
          <a:prstGeom prst="rect">
            <a:avLst/>
          </a:prstGeom>
          <a:noFill/>
        </p:spPr>
        <p:txBody>
          <a:bodyPr wrap="square" rtlCol="0">
            <a:spAutoFit/>
          </a:bodyPr>
          <a:lstStyle/>
          <a:p>
            <a:r>
              <a:rPr lang="en-US" sz="2100" dirty="0" smtClean="0"/>
              <a:t>The </a:t>
            </a:r>
            <a:r>
              <a:rPr lang="en-US" sz="2100" dirty="0"/>
              <a:t>MVC pattern is made up of the following three parts:</a:t>
            </a:r>
          </a:p>
          <a:p>
            <a:endParaRPr lang="en-US" sz="2100" b="1" dirty="0" smtClean="0">
              <a:solidFill>
                <a:srgbClr val="FFFF00"/>
              </a:solidFill>
            </a:endParaRPr>
          </a:p>
          <a:p>
            <a:r>
              <a:rPr lang="en-US" sz="2100" b="1" dirty="0" smtClean="0">
                <a:solidFill>
                  <a:srgbClr val="FFFF00"/>
                </a:solidFill>
              </a:rPr>
              <a:t>Model</a:t>
            </a:r>
            <a:r>
              <a:rPr lang="en-US" sz="2100" b="1" dirty="0"/>
              <a:t>:</a:t>
            </a:r>
            <a:r>
              <a:rPr lang="en-US" sz="2100" dirty="0"/>
              <a:t> It is responsible for managing application data. It responds to the requests from view and to the instructions from controller to update itself.</a:t>
            </a:r>
          </a:p>
          <a:p>
            <a:endParaRPr lang="en-US" sz="2100" b="1" dirty="0" smtClean="0">
              <a:solidFill>
                <a:srgbClr val="FFFF00"/>
              </a:solidFill>
            </a:endParaRPr>
          </a:p>
          <a:p>
            <a:r>
              <a:rPr lang="en-US" sz="2100" b="1" dirty="0" smtClean="0">
                <a:solidFill>
                  <a:srgbClr val="FFFF00"/>
                </a:solidFill>
              </a:rPr>
              <a:t>View</a:t>
            </a:r>
            <a:r>
              <a:rPr lang="en-US" sz="2100" b="1" dirty="0"/>
              <a:t>:</a:t>
            </a:r>
            <a:r>
              <a:rPr lang="en-US" sz="2100" dirty="0"/>
              <a:t> It is responsible for displaying all data or only a portion of data to the users. It also specifies the data in a particular format triggered by the controller's decision to present the data. They are script-based template systems such as JSP, ASP, PHP and very easy to integrate with AJAX technology.</a:t>
            </a:r>
          </a:p>
          <a:p>
            <a:endParaRPr lang="en-US" sz="2100" b="1" dirty="0" smtClean="0">
              <a:solidFill>
                <a:srgbClr val="FFFF00"/>
              </a:solidFill>
            </a:endParaRPr>
          </a:p>
          <a:p>
            <a:r>
              <a:rPr lang="en-US" sz="2100" b="1" dirty="0" smtClean="0">
                <a:solidFill>
                  <a:srgbClr val="FFFF00"/>
                </a:solidFill>
              </a:rPr>
              <a:t>Controller</a:t>
            </a:r>
            <a:r>
              <a:rPr lang="en-US" sz="2100" b="1" dirty="0"/>
              <a:t>:</a:t>
            </a:r>
            <a:r>
              <a:rPr lang="en-US" sz="2100" dirty="0"/>
              <a:t> It is responsible to control the relation between models and views. It responds to user input and performs interactions on the data model objects. The controller receives input, validates it, and then performs business operations that modify the state of the data model.</a:t>
            </a:r>
          </a:p>
        </p:txBody>
      </p:sp>
    </p:spTree>
    <p:extLst>
      <p:ext uri="{BB962C8B-B14F-4D97-AF65-F5344CB8AC3E}">
        <p14:creationId xmlns:p14="http://schemas.microsoft.com/office/powerpoint/2010/main" val="1354531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316701"/>
            <a:ext cx="7742094" cy="4662815"/>
          </a:xfrm>
          <a:prstGeom prst="rect">
            <a:avLst/>
          </a:prstGeom>
          <a:noFill/>
        </p:spPr>
        <p:txBody>
          <a:bodyPr wrap="square" rtlCol="0">
            <a:spAutoFit/>
          </a:bodyPr>
          <a:lstStyle/>
          <a:p>
            <a:r>
              <a:rPr lang="en-US" sz="2400" b="1" dirty="0">
                <a:solidFill>
                  <a:srgbClr val="FFFF00"/>
                </a:solidFill>
              </a:rPr>
              <a:t>AngularJS </a:t>
            </a:r>
            <a:r>
              <a:rPr lang="en-US" sz="2400" b="1" dirty="0" smtClean="0">
                <a:solidFill>
                  <a:srgbClr val="FFFF00"/>
                </a:solidFill>
              </a:rPr>
              <a:t>Directive:</a:t>
            </a:r>
            <a:endParaRPr lang="en-US" sz="2400" b="1" dirty="0">
              <a:solidFill>
                <a:srgbClr val="FFFF00"/>
              </a:solidFill>
            </a:endParaRPr>
          </a:p>
          <a:p>
            <a:pPr marL="342900" indent="-342900">
              <a:buFontTx/>
              <a:buChar char="-"/>
            </a:pPr>
            <a:r>
              <a:rPr lang="en-US" sz="2100" b="1" dirty="0" smtClean="0"/>
              <a:t>Directives</a:t>
            </a:r>
            <a:r>
              <a:rPr lang="en-US" sz="2100" dirty="0"/>
              <a:t> are markers on the DOM element which tell AngularJS to attach a specified behavior to that DOM element or even transform the DOM element with its children. </a:t>
            </a:r>
            <a:endParaRPr lang="en-US" sz="2100" dirty="0" smtClean="0"/>
          </a:p>
          <a:p>
            <a:endParaRPr lang="en-US" sz="2100" dirty="0" smtClean="0"/>
          </a:p>
          <a:p>
            <a:pPr marL="342900" indent="-342900">
              <a:buFontTx/>
              <a:buChar char="-"/>
            </a:pPr>
            <a:r>
              <a:rPr lang="en-US" sz="2100" dirty="0" smtClean="0"/>
              <a:t>Simple </a:t>
            </a:r>
            <a:r>
              <a:rPr lang="en-US" sz="2100" dirty="0"/>
              <a:t>AngularJS allows extending HTML with new attributes called Directives. </a:t>
            </a:r>
            <a:endParaRPr lang="en-US" sz="2100" dirty="0" smtClean="0"/>
          </a:p>
          <a:p>
            <a:endParaRPr lang="en-US" sz="2100" dirty="0" smtClean="0"/>
          </a:p>
          <a:p>
            <a:pPr marL="342900" indent="-342900">
              <a:buFontTx/>
              <a:buChar char="-"/>
            </a:pPr>
            <a:r>
              <a:rPr lang="en-US" sz="2100" dirty="0" smtClean="0"/>
              <a:t>AngularJS </a:t>
            </a:r>
            <a:r>
              <a:rPr lang="en-US" sz="2100" dirty="0"/>
              <a:t>has a set of built-in directives which offers functionality to the applications. </a:t>
            </a:r>
            <a:endParaRPr lang="en-US" sz="2100" dirty="0" smtClean="0"/>
          </a:p>
          <a:p>
            <a:endParaRPr lang="en-US" sz="2100" dirty="0" smtClean="0"/>
          </a:p>
          <a:p>
            <a:pPr marL="342900" indent="-342900">
              <a:buFontTx/>
              <a:buChar char="-"/>
            </a:pPr>
            <a:r>
              <a:rPr lang="en-US" sz="2100" dirty="0" smtClean="0"/>
              <a:t>It </a:t>
            </a:r>
            <a:r>
              <a:rPr lang="en-US" sz="2100" dirty="0"/>
              <a:t>also defines its own directives. A directive can be defined using some functions which are: Element name, Attribute, Class, and Comment.</a:t>
            </a:r>
          </a:p>
        </p:txBody>
      </p:sp>
    </p:spTree>
    <p:extLst>
      <p:ext uri="{BB962C8B-B14F-4D97-AF65-F5344CB8AC3E}">
        <p14:creationId xmlns:p14="http://schemas.microsoft.com/office/powerpoint/2010/main" val="3301996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316701"/>
            <a:ext cx="7742094" cy="4893647"/>
          </a:xfrm>
          <a:prstGeom prst="rect">
            <a:avLst/>
          </a:prstGeom>
          <a:noFill/>
        </p:spPr>
        <p:txBody>
          <a:bodyPr wrap="square" rtlCol="0">
            <a:spAutoFit/>
          </a:bodyPr>
          <a:lstStyle/>
          <a:p>
            <a:pPr fontAlgn="base"/>
            <a:r>
              <a:rPr lang="en-US" sz="2400" b="1" dirty="0">
                <a:solidFill>
                  <a:srgbClr val="FFFF00"/>
                </a:solidFill>
              </a:rPr>
              <a:t>Why use Directive in AngularJS?</a:t>
            </a:r>
            <a:endParaRPr lang="en-US" sz="2400" dirty="0">
              <a:solidFill>
                <a:srgbClr val="FFFF00"/>
              </a:solidFill>
            </a:endParaRPr>
          </a:p>
          <a:p>
            <a:pPr fontAlgn="base"/>
            <a:r>
              <a:rPr lang="en-US" sz="2400" dirty="0" smtClean="0"/>
              <a:t>-It </a:t>
            </a:r>
            <a:r>
              <a:rPr lang="en-US" sz="2400" dirty="0"/>
              <a:t>gives support to creating custom directives for different types of elements.</a:t>
            </a:r>
          </a:p>
          <a:p>
            <a:pPr fontAlgn="base"/>
            <a:endParaRPr lang="en-US" sz="2400" dirty="0" smtClean="0"/>
          </a:p>
          <a:p>
            <a:pPr fontAlgn="base"/>
            <a:r>
              <a:rPr lang="en-US" sz="2400" dirty="0"/>
              <a:t>-</a:t>
            </a:r>
            <a:r>
              <a:rPr lang="en-US" sz="2400" dirty="0" smtClean="0"/>
              <a:t>A </a:t>
            </a:r>
            <a:r>
              <a:rPr lang="en-US" sz="2400" dirty="0"/>
              <a:t>directive is activated when the same element or matching element is there in front.</a:t>
            </a:r>
          </a:p>
          <a:p>
            <a:pPr fontAlgn="base"/>
            <a:endParaRPr lang="en-US" sz="2400" dirty="0" smtClean="0"/>
          </a:p>
          <a:p>
            <a:pPr fontAlgn="base"/>
            <a:r>
              <a:rPr lang="en-US" sz="2400" dirty="0"/>
              <a:t>-</a:t>
            </a:r>
            <a:r>
              <a:rPr lang="en-US" sz="2400" dirty="0" smtClean="0"/>
              <a:t>It </a:t>
            </a:r>
            <a:r>
              <a:rPr lang="en-US" sz="2400" dirty="0"/>
              <a:t>is used to give more power to HTML by helping them with the new syntax.</a:t>
            </a:r>
          </a:p>
          <a:p>
            <a:pPr fontAlgn="base"/>
            <a:endParaRPr lang="en-US" sz="2400" dirty="0" smtClean="0"/>
          </a:p>
          <a:p>
            <a:pPr fontAlgn="base"/>
            <a:r>
              <a:rPr lang="en-US" sz="2400" dirty="0"/>
              <a:t>-</a:t>
            </a:r>
            <a:r>
              <a:rPr lang="en-US" sz="2400" dirty="0" smtClean="0"/>
              <a:t>Directive </a:t>
            </a:r>
            <a:r>
              <a:rPr lang="en-US" sz="2400" dirty="0"/>
              <a:t>classes, like component classes, can implement life-cycle hooks to influence their configuration and behavior.</a:t>
            </a:r>
          </a:p>
        </p:txBody>
      </p:sp>
    </p:spTree>
    <p:extLst>
      <p:ext uri="{BB962C8B-B14F-4D97-AF65-F5344CB8AC3E}">
        <p14:creationId xmlns:p14="http://schemas.microsoft.com/office/powerpoint/2010/main" val="16278086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316701"/>
            <a:ext cx="8966230" cy="6740307"/>
          </a:xfrm>
          <a:prstGeom prst="rect">
            <a:avLst/>
          </a:prstGeom>
          <a:noFill/>
        </p:spPr>
        <p:txBody>
          <a:bodyPr wrap="square" rtlCol="0">
            <a:spAutoFit/>
          </a:bodyPr>
          <a:lstStyle/>
          <a:p>
            <a:pPr fontAlgn="base"/>
            <a:r>
              <a:rPr lang="en-US" sz="2000" b="1" dirty="0">
                <a:solidFill>
                  <a:srgbClr val="FFFF00"/>
                </a:solidFill>
              </a:rPr>
              <a:t>Directive Components:</a:t>
            </a:r>
            <a:r>
              <a:rPr lang="en-US" sz="2000" dirty="0">
                <a:solidFill>
                  <a:srgbClr val="FFFF00"/>
                </a:solidFill>
              </a:rPr>
              <a:t> </a:t>
            </a:r>
            <a:endParaRPr lang="en-US" sz="2000" dirty="0" smtClean="0">
              <a:solidFill>
                <a:srgbClr val="FFFF00"/>
              </a:solidFill>
            </a:endParaRPr>
          </a:p>
          <a:p>
            <a:pPr fontAlgn="base"/>
            <a:r>
              <a:rPr lang="en-US" sz="2000" dirty="0"/>
              <a:t>-</a:t>
            </a:r>
            <a:r>
              <a:rPr lang="en-US" sz="2000" dirty="0" smtClean="0"/>
              <a:t>The </a:t>
            </a:r>
            <a:r>
              <a:rPr lang="en-US" sz="2000" dirty="0"/>
              <a:t>AngularJS directives extend the attribute with the prefix </a:t>
            </a:r>
            <a:r>
              <a:rPr lang="en-US" sz="2000" dirty="0" err="1"/>
              <a:t>ng</a:t>
            </a:r>
            <a:r>
              <a:rPr lang="en-US" sz="2000" dirty="0"/>
              <a:t>-. Some directive components are discussed below:</a:t>
            </a:r>
          </a:p>
          <a:p>
            <a:pPr fontAlgn="base"/>
            <a:r>
              <a:rPr lang="en-US" sz="2000" b="1" dirty="0"/>
              <a:t>1. </a:t>
            </a:r>
            <a:r>
              <a:rPr lang="en-US" sz="2100" b="1" u="sng" dirty="0" err="1">
                <a:hlinkClick r:id="rId2"/>
              </a:rPr>
              <a:t>ng</a:t>
            </a:r>
            <a:r>
              <a:rPr lang="en-US" sz="2100" b="1" u="sng" dirty="0">
                <a:hlinkClick r:id="rId2"/>
              </a:rPr>
              <a:t>-app</a:t>
            </a:r>
            <a:r>
              <a:rPr lang="en-US" sz="2100" b="1" dirty="0"/>
              <a:t>:</a:t>
            </a:r>
            <a:r>
              <a:rPr lang="en-US" sz="2000" b="1" dirty="0"/>
              <a:t> </a:t>
            </a:r>
            <a:r>
              <a:rPr lang="en-US" sz="2000" dirty="0"/>
              <a:t>The </a:t>
            </a:r>
            <a:r>
              <a:rPr lang="en-US" sz="2000" b="1" dirty="0" err="1"/>
              <a:t>ng</a:t>
            </a:r>
            <a:r>
              <a:rPr lang="en-US" sz="2000" b="1" dirty="0"/>
              <a:t>-app directive</a:t>
            </a:r>
            <a:r>
              <a:rPr lang="en-US" sz="2000" dirty="0"/>
              <a:t> is used to define the root element of an AngularJS application. This directive automatically initializes the AngularJS application on page load.</a:t>
            </a:r>
          </a:p>
          <a:p>
            <a:pPr fontAlgn="base"/>
            <a:r>
              <a:rPr lang="en-US" sz="2000" b="1" dirty="0"/>
              <a:t>Example:</a:t>
            </a:r>
            <a:r>
              <a:rPr lang="en-US" sz="2000" dirty="0"/>
              <a:t> This example illustrates the implementation of the </a:t>
            </a:r>
            <a:r>
              <a:rPr lang="en-US" sz="2000" b="1" dirty="0" err="1"/>
              <a:t>ng</a:t>
            </a:r>
            <a:r>
              <a:rPr lang="en-US" sz="2000" b="1" dirty="0"/>
              <a:t>-app </a:t>
            </a:r>
            <a:r>
              <a:rPr lang="en-US" sz="2000" dirty="0"/>
              <a:t>directive in </a:t>
            </a:r>
            <a:r>
              <a:rPr lang="en-US" sz="2000" dirty="0" smtClean="0"/>
              <a:t>AngularJS</a:t>
            </a:r>
          </a:p>
          <a:p>
            <a:pPr lvl="0" eaLnBrk="0" fontAlgn="base" hangingPunct="0">
              <a:spcBef>
                <a:spcPct val="0"/>
              </a:spcBef>
              <a:spcAft>
                <a:spcPct val="0"/>
              </a:spcAft>
            </a:pPr>
            <a:r>
              <a:rPr lang="en-US" dirty="0">
                <a:solidFill>
                  <a:srgbClr val="FFFF00"/>
                </a:solidFill>
                <a:latin typeface="Arial Unicode MS" panose="020B0604020202020204" pitchFamily="34" charset="-128"/>
                <a:ea typeface="Calibri" panose="020F0502020204030204" pitchFamily="34" charset="0"/>
                <a:cs typeface="Courier New" panose="02070309020205020404" pitchFamily="49" charset="0"/>
              </a:rPr>
              <a:t>&lt;!DOCTYPE html&gt;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&lt;html&gt;  </a:t>
            </a: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&lt;head&gt; </a:t>
            </a:r>
            <a:r>
              <a:rPr lang="en-US" dirty="0" smtClean="0">
                <a:solidFill>
                  <a:srgbClr val="FFFF00"/>
                </a:solidFill>
                <a:latin typeface="Courier New" panose="02070309020205020404" pitchFamily="49" charset="0"/>
                <a:ea typeface="Calibri" panose="020F0502020204030204" pitchFamily="34" charset="0"/>
                <a:cs typeface="Courier New" panose="02070309020205020404" pitchFamily="49" charset="0"/>
              </a:rPr>
              <a:t>&lt;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title&gt;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AngularJS </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ng</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-app Directive </a:t>
            </a:r>
            <a:r>
              <a:rPr lang="en-US" dirty="0" smtClean="0">
                <a:solidFill>
                  <a:srgbClr val="FFFF00"/>
                </a:solidFill>
                <a:latin typeface="Courier New" panose="02070309020205020404" pitchFamily="49" charset="0"/>
                <a:ea typeface="Calibri" panose="020F0502020204030204" pitchFamily="34" charset="0"/>
                <a:cs typeface="Courier New" panose="02070309020205020404" pitchFamily="49" charset="0"/>
              </a:rPr>
              <a:t> &lt;/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title&gt;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&lt;script</a:t>
            </a:r>
            <a:r>
              <a:rPr lang="en-US"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src</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a:t>
            </a:r>
            <a:r>
              <a:rPr lang="en-US" u="sng" dirty="0">
                <a:solidFill>
                  <a:srgbClr val="FFFF00"/>
                </a:solidFill>
                <a:latin typeface="Courier New" panose="02070309020205020404" pitchFamily="49" charset="0"/>
                <a:ea typeface="Calibri" panose="020F0502020204030204" pitchFamily="34" charset="0"/>
                <a:cs typeface="Times New Roman" panose="02020603050405020304" pitchFamily="18" charset="0"/>
                <a:hlinkClick r:id="rId3"/>
              </a:rPr>
              <a:t>https://ajax.googleapis.com/</a:t>
            </a:r>
            <a:r>
              <a:rPr lang="en-US" u="sng" dirty="0" err="1">
                <a:solidFill>
                  <a:srgbClr val="FFFF00"/>
                </a:solidFill>
                <a:latin typeface="Courier New" panose="02070309020205020404" pitchFamily="49" charset="0"/>
                <a:ea typeface="Calibri" panose="020F0502020204030204" pitchFamily="34" charset="0"/>
                <a:cs typeface="Times New Roman" panose="02020603050405020304" pitchFamily="18" charset="0"/>
                <a:hlinkClick r:id="rId3"/>
              </a:rPr>
              <a:t>ajax</a:t>
            </a:r>
            <a:r>
              <a:rPr lang="en-US" u="sng" dirty="0">
                <a:solidFill>
                  <a:srgbClr val="FFFF00"/>
                </a:solidFill>
                <a:latin typeface="Courier New" panose="02070309020205020404" pitchFamily="49" charset="0"/>
                <a:ea typeface="Calibri" panose="020F0502020204030204" pitchFamily="34" charset="0"/>
                <a:cs typeface="Times New Roman" panose="02020603050405020304" pitchFamily="18" charset="0"/>
                <a:hlinkClick r:id="rId3"/>
              </a:rPr>
              <a:t>/libs/</a:t>
            </a:r>
            <a:r>
              <a:rPr lang="en-US" u="sng" dirty="0" err="1">
                <a:solidFill>
                  <a:srgbClr val="FFFF00"/>
                </a:solidFill>
                <a:latin typeface="Courier New" panose="02070309020205020404" pitchFamily="49" charset="0"/>
                <a:ea typeface="Calibri" panose="020F0502020204030204" pitchFamily="34" charset="0"/>
                <a:cs typeface="Times New Roman" panose="02020603050405020304" pitchFamily="18" charset="0"/>
                <a:hlinkClick r:id="rId3"/>
              </a:rPr>
              <a:t>angularjs</a:t>
            </a:r>
            <a:r>
              <a:rPr lang="en-US" u="sng" dirty="0">
                <a:solidFill>
                  <a:srgbClr val="FFFF00"/>
                </a:solidFill>
                <a:latin typeface="Courier New" panose="02070309020205020404" pitchFamily="49" charset="0"/>
                <a:ea typeface="Calibri" panose="020F0502020204030204" pitchFamily="34" charset="0"/>
                <a:cs typeface="Times New Roman" panose="02020603050405020304" pitchFamily="18" charset="0"/>
                <a:hlinkClick r:id="rId3"/>
              </a:rPr>
              <a:t>/1.6.9/angular.min.js</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&lt;/script&gt; </a:t>
            </a:r>
            <a:r>
              <a:rPr lang="en-US" dirty="0" smtClean="0">
                <a:solidFill>
                  <a:srgbClr val="FFFF00"/>
                </a:solidFill>
                <a:latin typeface="Courier New" panose="02070309020205020404" pitchFamily="49" charset="0"/>
                <a:ea typeface="Calibri" panose="020F0502020204030204" pitchFamily="34" charset="0"/>
                <a:cs typeface="Courier New" panose="02070309020205020404" pitchFamily="49" charset="0"/>
              </a:rPr>
              <a:t>&lt;/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head&gt;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FFFF00"/>
                </a:solidFill>
                <a:latin typeface="Calibri" panose="020F0502020204030204" pitchFamily="34" charset="0"/>
                <a:ea typeface="Calibri" panose="020F0502020204030204" pitchFamily="34" charset="0"/>
                <a:cs typeface="Times New Roman" panose="02020603050405020304" pitchFamily="18" charset="0"/>
              </a:rPr>
              <a:t> </a:t>
            </a:r>
            <a:r>
              <a:rPr lang="en-US" dirty="0" smtClean="0">
                <a:solidFill>
                  <a:srgbClr val="FFFF00"/>
                </a:solidFill>
                <a:latin typeface="Courier New" panose="02070309020205020404" pitchFamily="49" charset="0"/>
                <a:ea typeface="Calibri" panose="020F0502020204030204" pitchFamily="34" charset="0"/>
                <a:cs typeface="Courier New" panose="02070309020205020404" pitchFamily="49" charset="0"/>
              </a:rPr>
              <a:t>&lt;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body</a:t>
            </a:r>
            <a:r>
              <a:rPr lang="en-US"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style="</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text-align:center</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&lt;h1</a:t>
            </a:r>
            <a:r>
              <a:rPr lang="en-US"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style="</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color:green</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"&gt;</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GeeksforGeeks</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&lt;/h1&gt;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&lt;h3</a:t>
            </a:r>
            <a:r>
              <a:rPr lang="en-US"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style="</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color:green</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"&gt;</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ng</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-app directive&lt;/h3&gt;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&lt;div</a:t>
            </a:r>
            <a:r>
              <a:rPr lang="en-US"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ng</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-app=""</a:t>
            </a:r>
            <a:r>
              <a:rPr lang="en-US" dirty="0">
                <a:solidFill>
                  <a:srgbClr val="FFFF00"/>
                </a:solidFill>
                <a:latin typeface="Consolas" panose="020B0609020204030204" pitchFamily="49" charset="0"/>
                <a:ea typeface="Calibri" panose="020F0502020204030204" pitchFamily="34" charset="0"/>
                <a:cs typeface="Times New Roman" panose="02020603050405020304" pitchFamily="18" charset="0"/>
              </a:rPr>
              <a:t> </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ng-init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="name='</a:t>
            </a:r>
            <a:r>
              <a:rPr lang="en-US" dirty="0" err="1">
                <a:solidFill>
                  <a:srgbClr val="FFFF00"/>
                </a:solidFill>
                <a:latin typeface="Courier New" panose="02070309020205020404" pitchFamily="49" charset="0"/>
                <a:ea typeface="Calibri" panose="020F0502020204030204" pitchFamily="34" charset="0"/>
                <a:cs typeface="Courier New" panose="02070309020205020404" pitchFamily="49" charset="0"/>
              </a:rPr>
              <a:t>GeeksforGeeks</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a:t>
            </a:r>
            <a:r>
              <a:rPr lang="en-US" dirty="0" smtClean="0">
                <a:solidFill>
                  <a:srgbClr val="FFFF00"/>
                </a:solidFill>
                <a:latin typeface="Courier New" panose="02070309020205020404" pitchFamily="49" charset="0"/>
                <a:ea typeface="Calibri" panose="020F0502020204030204" pitchFamily="34" charset="0"/>
                <a:cs typeface="Courier New" panose="02070309020205020404" pitchFamily="49" charset="0"/>
              </a:rPr>
              <a:t>&lt;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p&gt;{{ name }} is the portal for geeks.&lt;/p&gt; </a:t>
            </a:r>
            <a:endParaRPr lang="en-US" dirty="0">
              <a:solidFill>
                <a:srgbClr val="FFFF00"/>
              </a:solidFill>
            </a:endParaRPr>
          </a:p>
          <a:p>
            <a:pPr lvl="0" eaLnBrk="0" fontAlgn="base" hangingPunct="0">
              <a:spcBef>
                <a:spcPct val="0"/>
              </a:spcBef>
              <a:spcAft>
                <a:spcPct val="0"/>
              </a:spcAft>
            </a:pP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     &lt;/div&gt; </a:t>
            </a:r>
            <a:r>
              <a:rPr lang="en-US" dirty="0" smtClean="0">
                <a:solidFill>
                  <a:srgbClr val="FFFF00"/>
                </a:solidFill>
                <a:latin typeface="Courier New" panose="02070309020205020404" pitchFamily="49" charset="0"/>
                <a:ea typeface="Calibri" panose="020F0502020204030204" pitchFamily="34" charset="0"/>
                <a:cs typeface="Courier New" panose="02070309020205020404" pitchFamily="49" charset="0"/>
              </a:rPr>
              <a:t>&lt;/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body&gt; </a:t>
            </a:r>
            <a:r>
              <a:rPr lang="en-US" dirty="0" smtClean="0">
                <a:solidFill>
                  <a:srgbClr val="FFFF00"/>
                </a:solidFill>
                <a:latin typeface="Courier New" panose="02070309020205020404" pitchFamily="49" charset="0"/>
                <a:ea typeface="Calibri" panose="020F0502020204030204" pitchFamily="34" charset="0"/>
                <a:cs typeface="Courier New" panose="02070309020205020404" pitchFamily="49" charset="0"/>
              </a:rPr>
              <a:t>&lt;/</a:t>
            </a:r>
            <a:r>
              <a:rPr lang="en-US" dirty="0">
                <a:solidFill>
                  <a:srgbClr val="FFFF00"/>
                </a:solidFill>
                <a:latin typeface="Courier New" panose="02070309020205020404" pitchFamily="49" charset="0"/>
                <a:ea typeface="Calibri" panose="020F0502020204030204" pitchFamily="34" charset="0"/>
                <a:cs typeface="Courier New" panose="02070309020205020404" pitchFamily="49" charset="0"/>
              </a:rPr>
              <a:t>html&gt;</a:t>
            </a:r>
            <a:endParaRPr lang="en-US" dirty="0">
              <a:solidFill>
                <a:srgbClr val="FFFF00"/>
              </a:solidFill>
              <a:latin typeface="Arial" panose="020B0604020202020204" pitchFamily="34" charset="0"/>
            </a:endParaRPr>
          </a:p>
          <a:p>
            <a:pPr fontAlgn="base"/>
            <a:endParaRPr lang="en-US" sz="2000" dirty="0"/>
          </a:p>
        </p:txBody>
      </p:sp>
    </p:spTree>
    <p:extLst>
      <p:ext uri="{BB962C8B-B14F-4D97-AF65-F5344CB8AC3E}">
        <p14:creationId xmlns:p14="http://schemas.microsoft.com/office/powerpoint/2010/main" val="4029066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316701"/>
            <a:ext cx="8966230" cy="2308324"/>
          </a:xfrm>
          <a:prstGeom prst="rect">
            <a:avLst/>
          </a:prstGeom>
          <a:noFill/>
        </p:spPr>
        <p:txBody>
          <a:bodyPr wrap="square" rtlCol="0">
            <a:spAutoFit/>
          </a:bodyPr>
          <a:lstStyle/>
          <a:p>
            <a:pPr fontAlgn="base"/>
            <a:r>
              <a:rPr lang="en-US" sz="2000" b="1" dirty="0">
                <a:solidFill>
                  <a:srgbClr val="FFFF00"/>
                </a:solidFill>
              </a:rPr>
              <a:t>Directive Components:</a:t>
            </a:r>
            <a:r>
              <a:rPr lang="en-US" sz="2000" dirty="0">
                <a:solidFill>
                  <a:srgbClr val="FFFF00"/>
                </a:solidFill>
              </a:rPr>
              <a:t> </a:t>
            </a:r>
            <a:endParaRPr lang="en-US" sz="2000" dirty="0" smtClean="0">
              <a:solidFill>
                <a:srgbClr val="FFFF00"/>
              </a:solidFill>
            </a:endParaRPr>
          </a:p>
          <a:p>
            <a:pPr fontAlgn="base"/>
            <a:r>
              <a:rPr lang="en-US" sz="2400" b="1" dirty="0"/>
              <a:t>2. </a:t>
            </a:r>
            <a:r>
              <a:rPr lang="en-US" sz="2400" b="1" u="sng" dirty="0" err="1">
                <a:hlinkClick r:id="rId2"/>
              </a:rPr>
              <a:t>ng</a:t>
            </a:r>
            <a:r>
              <a:rPr lang="en-US" sz="2400" b="1" u="sng" dirty="0">
                <a:hlinkClick r:id="rId2"/>
              </a:rPr>
              <a:t>-controller</a:t>
            </a:r>
            <a:r>
              <a:rPr lang="en-US" sz="2400" b="1" dirty="0"/>
              <a:t>:</a:t>
            </a:r>
            <a:r>
              <a:rPr lang="en-US" sz="2000" dirty="0"/>
              <a:t> The </a:t>
            </a:r>
            <a:r>
              <a:rPr lang="en-US" sz="2000" b="1" dirty="0" err="1"/>
              <a:t>ng</a:t>
            </a:r>
            <a:r>
              <a:rPr lang="en-US" sz="2000" b="1" dirty="0"/>
              <a:t>-controller Directive</a:t>
            </a:r>
            <a:r>
              <a:rPr lang="en-US" sz="2000" dirty="0"/>
              <a:t> in AngularJS is used to add the controller to the application. It can be used to add methods, functions, and variables that can be called on some event like a click, </a:t>
            </a:r>
            <a:r>
              <a:rPr lang="en-US" sz="2000" dirty="0" err="1"/>
              <a:t>etc</a:t>
            </a:r>
            <a:r>
              <a:rPr lang="en-US" sz="2000" dirty="0"/>
              <a:t> to perform a certain action.</a:t>
            </a:r>
          </a:p>
          <a:p>
            <a:pPr fontAlgn="base"/>
            <a:r>
              <a:rPr lang="en-US" sz="2000" b="1" dirty="0"/>
              <a:t>Example:</a:t>
            </a:r>
            <a:r>
              <a:rPr lang="en-US" sz="2000" dirty="0"/>
              <a:t> This example illustrates the implementation of the </a:t>
            </a:r>
            <a:r>
              <a:rPr lang="en-US" sz="2000" b="1" dirty="0" err="1"/>
              <a:t>ng</a:t>
            </a:r>
            <a:r>
              <a:rPr lang="en-US" sz="2000" b="1" dirty="0"/>
              <a:t>-controller </a:t>
            </a:r>
            <a:r>
              <a:rPr lang="en-US" sz="2000" dirty="0"/>
              <a:t>directive in AngularJS</a:t>
            </a:r>
            <a:r>
              <a:rPr lang="en-US" sz="2000" dirty="0" smtClean="0"/>
              <a:t>.</a:t>
            </a:r>
          </a:p>
        </p:txBody>
      </p:sp>
      <p:sp>
        <p:nvSpPr>
          <p:cNvPr id="4"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9842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60648"/>
            <a:ext cx="8966230" cy="7078861"/>
          </a:xfrm>
          <a:prstGeom prst="rect">
            <a:avLst/>
          </a:prstGeom>
          <a:noFill/>
        </p:spPr>
        <p:txBody>
          <a:bodyPr wrap="square" rtlCol="0">
            <a:spAutoFit/>
          </a:bodyPr>
          <a:lstStyle/>
          <a:p>
            <a:pPr fontAlgn="base"/>
            <a:r>
              <a:rPr lang="en-US" sz="2000" b="1" dirty="0">
                <a:solidFill>
                  <a:srgbClr val="FFFF00"/>
                </a:solidFill>
              </a:rPr>
              <a:t>Directive Components:</a:t>
            </a:r>
            <a:r>
              <a:rPr lang="en-US" sz="2000" dirty="0">
                <a:solidFill>
                  <a:srgbClr val="FFFF00"/>
                </a:solidFill>
              </a:rPr>
              <a:t> </a:t>
            </a:r>
            <a:endParaRPr lang="en-US" sz="2000" dirty="0" smtClean="0">
              <a:solidFill>
                <a:srgbClr val="FFFF00"/>
              </a:solidFill>
            </a:endParaRPr>
          </a:p>
          <a:p>
            <a:pPr fontAlgn="base"/>
            <a:r>
              <a:rPr lang="en-US" sz="2400" b="1" dirty="0"/>
              <a:t>2. </a:t>
            </a:r>
            <a:r>
              <a:rPr lang="en-US" sz="2400" b="1" u="sng" dirty="0" err="1">
                <a:hlinkClick r:id="rId2"/>
              </a:rPr>
              <a:t>ng</a:t>
            </a:r>
            <a:r>
              <a:rPr lang="en-US" sz="2400" b="1" u="sng" dirty="0">
                <a:hlinkClick r:id="rId2"/>
              </a:rPr>
              <a:t>-controller</a:t>
            </a:r>
            <a:r>
              <a:rPr lang="en-US" sz="2400" b="1" dirty="0" smtClean="0"/>
              <a:t>: Example</a:t>
            </a:r>
          </a:p>
          <a:p>
            <a:pPr lvl="0" eaLnBrk="0" fontAlgn="base" hangingPunct="0">
              <a:spcBef>
                <a:spcPct val="0"/>
              </a:spcBef>
              <a:spcAft>
                <a:spcPct val="0"/>
              </a:spcAft>
            </a:pPr>
            <a:r>
              <a:rPr lang="en-US" sz="1500" dirty="0">
                <a:latin typeface="Arial Unicode MS" panose="020B0604020202020204" pitchFamily="34" charset="-128"/>
                <a:ea typeface="Calibri" panose="020F0502020204030204" pitchFamily="34" charset="0"/>
                <a:cs typeface="Courier New" panose="02070309020205020404" pitchFamily="49" charset="0"/>
              </a:rPr>
              <a:t>&lt;!DOCTYPE html&gt;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&lt;html&gt; </a:t>
            </a:r>
            <a:r>
              <a:rPr lang="en-US" sz="1500" dirty="0" smtClean="0">
                <a:latin typeface="Courier New" panose="02070309020205020404" pitchFamily="49" charset="0"/>
                <a:ea typeface="Calibri" panose="020F0502020204030204" pitchFamily="34" charset="0"/>
                <a:cs typeface="Courier New" panose="02070309020205020404" pitchFamily="49" charset="0"/>
              </a:rPr>
              <a:t>&lt;</a:t>
            </a:r>
            <a:r>
              <a:rPr lang="en-US" sz="1500" dirty="0">
                <a:latin typeface="Courier New" panose="02070309020205020404" pitchFamily="49" charset="0"/>
                <a:ea typeface="Calibri" panose="020F0502020204030204" pitchFamily="34" charset="0"/>
                <a:cs typeface="Courier New" panose="02070309020205020404" pitchFamily="49" charset="0"/>
              </a:rPr>
              <a:t>head&gt;   &lt;title&gt;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-controller Directive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&lt;/title&gt; </a:t>
            </a:r>
            <a:r>
              <a:rPr lang="en-US" sz="1500" dirty="0" smtClean="0">
                <a:latin typeface="Courier New" panose="02070309020205020404" pitchFamily="49" charset="0"/>
                <a:ea typeface="Calibri" panose="020F0502020204030204" pitchFamily="34" charset="0"/>
                <a:cs typeface="Courier New" panose="02070309020205020404" pitchFamily="49" charset="0"/>
              </a:rPr>
              <a:t>&lt;</a:t>
            </a:r>
            <a:r>
              <a:rPr lang="en-US" sz="1500" dirty="0">
                <a:latin typeface="Courier New" panose="02070309020205020404" pitchFamily="49" charset="0"/>
                <a:ea typeface="Calibri" panose="020F0502020204030204" pitchFamily="34" charset="0"/>
                <a:cs typeface="Courier New" panose="02070309020205020404" pitchFamily="49" charset="0"/>
              </a:rPr>
              <a:t>script</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src</a:t>
            </a:r>
            <a:r>
              <a:rPr lang="en-US" sz="1500" dirty="0">
                <a:latin typeface="Courier New" panose="02070309020205020404" pitchFamily="49" charset="0"/>
                <a:ea typeface="Calibri" panose="020F0502020204030204" pitchFamily="34" charset="0"/>
                <a:cs typeface="Courier New" panose="02070309020205020404" pitchFamily="49"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a:t>
            </a:r>
            <a:r>
              <a:rPr lang="en-US" sz="1500" u="sng" dirty="0">
                <a:latin typeface="Courier New" panose="02070309020205020404" pitchFamily="49" charset="0"/>
                <a:ea typeface="Calibri" panose="020F0502020204030204" pitchFamily="34" charset="0"/>
                <a:cs typeface="Times New Roman" panose="02020603050405020304" pitchFamily="18" charset="0"/>
                <a:hlinkClick r:id="rId3"/>
              </a:rPr>
              <a:t>https://ajax.googleapis.com/</a:t>
            </a:r>
            <a:r>
              <a:rPr lang="en-US" sz="1500" u="sng" dirty="0" err="1">
                <a:latin typeface="Courier New" panose="02070309020205020404" pitchFamily="49" charset="0"/>
                <a:ea typeface="Calibri" panose="020F0502020204030204" pitchFamily="34" charset="0"/>
                <a:cs typeface="Times New Roman" panose="02020603050405020304" pitchFamily="18" charset="0"/>
                <a:hlinkClick r:id="rId3"/>
              </a:rPr>
              <a:t>ajax</a:t>
            </a:r>
            <a:r>
              <a:rPr lang="en-US" sz="1500" u="sng" dirty="0">
                <a:latin typeface="Courier New" panose="02070309020205020404" pitchFamily="49" charset="0"/>
                <a:ea typeface="Calibri" panose="020F0502020204030204" pitchFamily="34" charset="0"/>
                <a:cs typeface="Times New Roman" panose="02020603050405020304" pitchFamily="18" charset="0"/>
                <a:hlinkClick r:id="rId3"/>
              </a:rPr>
              <a:t>/libs/</a:t>
            </a:r>
            <a:r>
              <a:rPr lang="en-US" sz="1500" u="sng" dirty="0" err="1">
                <a:latin typeface="Courier New" panose="02070309020205020404" pitchFamily="49" charset="0"/>
                <a:ea typeface="Calibri" panose="020F0502020204030204" pitchFamily="34" charset="0"/>
                <a:cs typeface="Times New Roman" panose="02020603050405020304" pitchFamily="18" charset="0"/>
                <a:hlinkClick r:id="rId3"/>
              </a:rPr>
              <a:t>angularjs</a:t>
            </a:r>
            <a:r>
              <a:rPr lang="en-US" sz="1500" u="sng" dirty="0">
                <a:latin typeface="Courier New" panose="02070309020205020404" pitchFamily="49" charset="0"/>
                <a:ea typeface="Calibri" panose="020F0502020204030204" pitchFamily="34" charset="0"/>
                <a:cs typeface="Times New Roman" panose="02020603050405020304" pitchFamily="18" charset="0"/>
                <a:hlinkClick r:id="rId3"/>
              </a:rPr>
              <a:t>/1.4.2/angular.min.js</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&lt;/script</a:t>
            </a:r>
            <a:r>
              <a:rPr lang="en-US" sz="1500" dirty="0" smtClean="0">
                <a:latin typeface="Courier New" panose="02070309020205020404" pitchFamily="49" charset="0"/>
                <a:ea typeface="Calibri" panose="020F0502020204030204" pitchFamily="34" charset="0"/>
                <a:cs typeface="Courier New" panose="02070309020205020404" pitchFamily="49" charset="0"/>
              </a:rPr>
              <a:t>&gt;  &lt;/</a:t>
            </a:r>
            <a:r>
              <a:rPr lang="en-US" sz="1500" dirty="0">
                <a:latin typeface="Courier New" panose="02070309020205020404" pitchFamily="49" charset="0"/>
                <a:ea typeface="Calibri" panose="020F0502020204030204" pitchFamily="34" charset="0"/>
                <a:cs typeface="Courier New" panose="02070309020205020404" pitchFamily="49" charset="0"/>
              </a:rPr>
              <a:t>head&gt;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a:latin typeface="Calibri" panose="020F0502020204030204" pitchFamily="34" charset="0"/>
                <a:ea typeface="Calibri" panose="020F0502020204030204" pitchFamily="34" charset="0"/>
                <a:cs typeface="Times New Roman" panose="02020603050405020304" pitchFamily="18" charset="0"/>
              </a:rPr>
              <a:t> </a:t>
            </a:r>
            <a:r>
              <a:rPr lang="en-US" sz="1500" dirty="0" smtClean="0">
                <a:latin typeface="Courier New" panose="02070309020205020404" pitchFamily="49" charset="0"/>
                <a:ea typeface="Calibri" panose="020F0502020204030204" pitchFamily="34" charset="0"/>
                <a:cs typeface="Courier New" panose="02070309020205020404" pitchFamily="49" charset="0"/>
              </a:rPr>
              <a:t>&lt;</a:t>
            </a:r>
            <a:r>
              <a:rPr lang="en-US" sz="1500" dirty="0">
                <a:latin typeface="Courier New" panose="02070309020205020404" pitchFamily="49" charset="0"/>
                <a:ea typeface="Calibri" panose="020F0502020204030204" pitchFamily="34" charset="0"/>
                <a:cs typeface="Courier New" panose="02070309020205020404" pitchFamily="49" charset="0"/>
              </a:rPr>
              <a:t>body</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-app="app"</a:t>
            </a:r>
            <a:r>
              <a:rPr lang="en-US" sz="1500" dirty="0">
                <a:latin typeface="Calibri" panose="020F0502020204030204" pitchFamily="34" charset="0"/>
                <a:ea typeface="Calibri" panose="020F0502020204030204" pitchFamily="34" charset="0"/>
                <a:cs typeface="Times New Roman" panose="02020603050405020304" pitchFamily="18"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style="</a:t>
            </a:r>
            <a:r>
              <a:rPr lang="en-US" sz="1500" dirty="0" err="1">
                <a:latin typeface="Courier New" panose="02070309020205020404" pitchFamily="49" charset="0"/>
                <a:ea typeface="Calibri" panose="020F0502020204030204" pitchFamily="34" charset="0"/>
                <a:cs typeface="Courier New" panose="02070309020205020404" pitchFamily="49" charset="0"/>
              </a:rPr>
              <a:t>text-align:center</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&lt;h1</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style="</a:t>
            </a:r>
            <a:r>
              <a:rPr lang="en-US" sz="1500" dirty="0" err="1">
                <a:latin typeface="Courier New" panose="02070309020205020404" pitchFamily="49" charset="0"/>
                <a:ea typeface="Calibri" panose="020F0502020204030204" pitchFamily="34" charset="0"/>
                <a:cs typeface="Courier New" panose="02070309020205020404" pitchFamily="49" charset="0"/>
              </a:rPr>
              <a:t>color:green</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GeeksforGeeks</a:t>
            </a: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smtClean="0">
                <a:latin typeface="Courier New" panose="02070309020205020404" pitchFamily="49" charset="0"/>
                <a:ea typeface="Calibri" panose="020F0502020204030204" pitchFamily="34" charset="0"/>
                <a:cs typeface="Courier New" panose="02070309020205020404" pitchFamily="49"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    &lt;/h1&gt;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&lt;h3&gt;</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-controller Directive&lt;/h3&gt;     &lt;</a:t>
            </a:r>
            <a:r>
              <a:rPr lang="en-US" sz="1500" dirty="0" err="1">
                <a:latin typeface="Courier New" panose="02070309020205020404" pitchFamily="49" charset="0"/>
                <a:ea typeface="Calibri" panose="020F0502020204030204" pitchFamily="34" charset="0"/>
                <a:cs typeface="Courier New" panose="02070309020205020404" pitchFamily="49" charset="0"/>
              </a:rPr>
              <a:t>br</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&lt;div</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-controller="geek"&gt;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Name:     &lt;input</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class="form-control"</a:t>
            </a:r>
            <a:r>
              <a:rPr lang="en-US" sz="1500" dirty="0">
                <a:latin typeface="Calibri" panose="020F0502020204030204" pitchFamily="34" charset="0"/>
                <a:ea typeface="Calibri" panose="020F0502020204030204" pitchFamily="34" charset="0"/>
                <a:cs typeface="Times New Roman" panose="02020603050405020304" pitchFamily="18"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type="text"</a:t>
            </a:r>
            <a:r>
              <a:rPr lang="en-US" sz="1500" dirty="0">
                <a:latin typeface="Calibri" panose="020F0502020204030204" pitchFamily="34" charset="0"/>
                <a:ea typeface="Calibri" panose="020F0502020204030204" pitchFamily="34" charset="0"/>
                <a:cs typeface="Times New Roman" panose="02020603050405020304" pitchFamily="18"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-model="name"&gt; </a:t>
            </a:r>
            <a:r>
              <a:rPr lang="en-US" sz="1500" dirty="0" smtClean="0">
                <a:latin typeface="Courier New" panose="02070309020205020404" pitchFamily="49" charset="0"/>
                <a:ea typeface="Calibri" panose="020F0502020204030204" pitchFamily="34" charset="0"/>
                <a:cs typeface="Courier New" panose="02070309020205020404" pitchFamily="49"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      &lt;</a:t>
            </a:r>
            <a:r>
              <a:rPr lang="en-US" sz="1500" dirty="0" err="1">
                <a:latin typeface="Courier New" panose="02070309020205020404" pitchFamily="49" charset="0"/>
                <a:ea typeface="Calibri" panose="020F0502020204030204" pitchFamily="34" charset="0"/>
                <a:cs typeface="Courier New" panose="02070309020205020404" pitchFamily="49" charset="0"/>
              </a:rPr>
              <a:t>br</a:t>
            </a:r>
            <a:r>
              <a:rPr lang="en-US" sz="1500" dirty="0">
                <a:latin typeface="Courier New" panose="02070309020205020404" pitchFamily="49" charset="0"/>
                <a:ea typeface="Calibri" panose="020F0502020204030204" pitchFamily="34" charset="0"/>
                <a:cs typeface="Courier New" panose="02070309020205020404" pitchFamily="49" charset="0"/>
              </a:rPr>
              <a:t>&gt;&lt;</a:t>
            </a:r>
            <a:r>
              <a:rPr lang="en-US" sz="1500" dirty="0" err="1">
                <a:latin typeface="Courier New" panose="02070309020205020404" pitchFamily="49" charset="0"/>
                <a:ea typeface="Calibri" panose="020F0502020204030204" pitchFamily="34" charset="0"/>
                <a:cs typeface="Courier New" panose="02070309020205020404" pitchFamily="49" charset="0"/>
              </a:rPr>
              <a:t>br</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You entered:       &lt;b&gt;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&lt;span&gt;{{name}}&lt;/span&gt;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&lt;/b&gt;      &lt;/div&gt; </a:t>
            </a:r>
            <a:r>
              <a:rPr lang="en-US" sz="1500" dirty="0" smtClean="0">
                <a:latin typeface="Courier New" panose="02070309020205020404" pitchFamily="49" charset="0"/>
                <a:ea typeface="Calibri" panose="020F0502020204030204" pitchFamily="34" charset="0"/>
                <a:cs typeface="Courier New" panose="02070309020205020404" pitchFamily="49"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    &lt;script&gt;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var</a:t>
            </a:r>
            <a:r>
              <a:rPr lang="en-US" sz="1500" dirty="0">
                <a:latin typeface="Courier New" panose="02070309020205020404" pitchFamily="49" charset="0"/>
                <a:ea typeface="Calibri" panose="020F0502020204030204" pitchFamily="34" charset="0"/>
                <a:cs typeface="Courier New" panose="02070309020205020404" pitchFamily="49" charset="0"/>
              </a:rPr>
              <a:t> app = </a:t>
            </a:r>
            <a:r>
              <a:rPr lang="en-US" sz="1500" dirty="0" err="1">
                <a:latin typeface="Courier New" panose="02070309020205020404" pitchFamily="49" charset="0"/>
                <a:ea typeface="Calibri" panose="020F0502020204030204" pitchFamily="34" charset="0"/>
                <a:cs typeface="Courier New" panose="02070309020205020404" pitchFamily="49" charset="0"/>
              </a:rPr>
              <a:t>angular.module</a:t>
            </a:r>
            <a:r>
              <a:rPr lang="en-US" sz="1500" dirty="0">
                <a:latin typeface="Courier New" panose="02070309020205020404" pitchFamily="49" charset="0"/>
                <a:ea typeface="Calibri" panose="020F0502020204030204" pitchFamily="34" charset="0"/>
                <a:cs typeface="Courier New" panose="02070309020205020404" pitchFamily="49" charset="0"/>
              </a:rPr>
              <a:t>('app', []);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app.controller</a:t>
            </a:r>
            <a:r>
              <a:rPr lang="en-US" sz="1500" dirty="0">
                <a:latin typeface="Courier New" panose="02070309020205020404" pitchFamily="49" charset="0"/>
                <a:ea typeface="Calibri" panose="020F0502020204030204" pitchFamily="34" charset="0"/>
                <a:cs typeface="Courier New" panose="02070309020205020404" pitchFamily="49" charset="0"/>
              </a:rPr>
              <a:t>('geek', function($scope) {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$scope.name = "</a:t>
            </a:r>
            <a:r>
              <a:rPr lang="en-US" sz="1500" dirty="0" err="1">
                <a:latin typeface="Courier New" panose="02070309020205020404" pitchFamily="49" charset="0"/>
                <a:ea typeface="Calibri" panose="020F0502020204030204" pitchFamily="34" charset="0"/>
                <a:cs typeface="Courier New" panose="02070309020205020404" pitchFamily="49" charset="0"/>
              </a:rPr>
              <a:t>GeeksforGeeks</a:t>
            </a:r>
            <a:r>
              <a:rPr lang="en-US" sz="1500" dirty="0">
                <a:latin typeface="Courier New" panose="02070309020205020404" pitchFamily="49" charset="0"/>
                <a:ea typeface="Calibri" panose="020F0502020204030204" pitchFamily="34" charset="0"/>
                <a:cs typeface="Courier New" panose="02070309020205020404" pitchFamily="49"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&lt;/script&gt;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&lt;/body&gt;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&lt;/html&gt;</a:t>
            </a:r>
            <a:endParaRPr lang="en-US" sz="1500" dirty="0">
              <a:latin typeface="Arial" panose="020B0604020202020204" pitchFamily="34" charset="0"/>
            </a:endParaRPr>
          </a:p>
          <a:p>
            <a:pPr fontAlgn="base"/>
            <a:endParaRPr lang="en-US" sz="2000" dirty="0" smtClean="0"/>
          </a:p>
        </p:txBody>
      </p:sp>
      <p:sp>
        <p:nvSpPr>
          <p:cNvPr id="4"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48085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60648"/>
            <a:ext cx="8966230" cy="2985433"/>
          </a:xfrm>
          <a:prstGeom prst="rect">
            <a:avLst/>
          </a:prstGeom>
          <a:noFill/>
        </p:spPr>
        <p:txBody>
          <a:bodyPr wrap="square" rtlCol="0">
            <a:spAutoFit/>
          </a:bodyPr>
          <a:lstStyle/>
          <a:p>
            <a:pPr fontAlgn="base"/>
            <a:r>
              <a:rPr lang="en-US" sz="2000" b="1" dirty="0">
                <a:solidFill>
                  <a:srgbClr val="FFFF00"/>
                </a:solidFill>
              </a:rPr>
              <a:t>Directive Components:</a:t>
            </a:r>
            <a:r>
              <a:rPr lang="en-US" sz="2000" dirty="0">
                <a:solidFill>
                  <a:srgbClr val="FFFF00"/>
                </a:solidFill>
              </a:rPr>
              <a:t> </a:t>
            </a:r>
            <a:endParaRPr lang="en-US" sz="2000" dirty="0" smtClean="0">
              <a:solidFill>
                <a:srgbClr val="FFFF00"/>
              </a:solidFill>
            </a:endParaRPr>
          </a:p>
          <a:p>
            <a:pPr fontAlgn="base"/>
            <a:r>
              <a:rPr lang="en-US" sz="2400" b="1" dirty="0"/>
              <a:t>3. </a:t>
            </a:r>
            <a:r>
              <a:rPr lang="en-US" sz="2400" b="1" u="sng" dirty="0" err="1">
                <a:hlinkClick r:id="rId2"/>
              </a:rPr>
              <a:t>ng</a:t>
            </a:r>
            <a:r>
              <a:rPr lang="en-US" sz="2400" b="1" u="sng" dirty="0">
                <a:hlinkClick r:id="rId2"/>
              </a:rPr>
              <a:t>-bind</a:t>
            </a:r>
            <a:r>
              <a:rPr lang="en-US" sz="2400" b="1" dirty="0"/>
              <a:t>: </a:t>
            </a:r>
            <a:r>
              <a:rPr lang="en-US" sz="2400" dirty="0"/>
              <a:t>The </a:t>
            </a:r>
            <a:r>
              <a:rPr lang="en-US" sz="2400" b="1" dirty="0" err="1"/>
              <a:t>ng</a:t>
            </a:r>
            <a:r>
              <a:rPr lang="en-US" sz="2400" b="1" dirty="0"/>
              <a:t>-bind directive </a:t>
            </a:r>
            <a:r>
              <a:rPr lang="en-US" sz="2400" dirty="0"/>
              <a:t>is used to bind/replace the text content of a particular element with the value that is entered in the given expression. The value of specified HTML content updates whenever the value of the expression changes in the </a:t>
            </a:r>
            <a:r>
              <a:rPr lang="en-US" sz="2400" dirty="0" err="1"/>
              <a:t>ng</a:t>
            </a:r>
            <a:r>
              <a:rPr lang="en-US" sz="2400" dirty="0"/>
              <a:t>-bind directive. </a:t>
            </a:r>
          </a:p>
          <a:p>
            <a:pPr fontAlgn="base"/>
            <a:r>
              <a:rPr lang="en-US" sz="2400" b="1" dirty="0"/>
              <a:t>Example:</a:t>
            </a:r>
            <a:r>
              <a:rPr lang="en-US" sz="2400" dirty="0"/>
              <a:t> This example illustrates the implementation of the </a:t>
            </a:r>
            <a:r>
              <a:rPr lang="en-US" sz="2400" b="1" dirty="0" err="1"/>
              <a:t>ng</a:t>
            </a:r>
            <a:r>
              <a:rPr lang="en-US" sz="2400" b="1" dirty="0"/>
              <a:t>-bind </a:t>
            </a:r>
            <a:r>
              <a:rPr lang="en-US" sz="2400" dirty="0"/>
              <a:t>directive in AngularJS</a:t>
            </a:r>
            <a:r>
              <a:rPr lang="en-US" sz="2400" dirty="0" smtClean="0"/>
              <a:t>.</a:t>
            </a:r>
            <a:endParaRPr lang="en-US" sz="2400" dirty="0"/>
          </a:p>
        </p:txBody>
      </p:sp>
      <p:sp>
        <p:nvSpPr>
          <p:cNvPr id="4" name="Rectangle 3"/>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4498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6801862"/>
          </a:xfrm>
          <a:prstGeom prst="rect">
            <a:avLst/>
          </a:prstGeom>
          <a:noFill/>
        </p:spPr>
        <p:txBody>
          <a:bodyPr wrap="square" rtlCol="0">
            <a:spAutoFit/>
          </a:bodyPr>
          <a:lstStyle/>
          <a:p>
            <a:r>
              <a:rPr lang="en-US" sz="2400" dirty="0" smtClean="0">
                <a:solidFill>
                  <a:srgbClr val="FFFF00"/>
                </a:solidFill>
              </a:rPr>
              <a:t>Unit No 3: Angular JS 			    [7 Hours] </a:t>
            </a:r>
          </a:p>
          <a:p>
            <a:r>
              <a:rPr lang="en-US" sz="2400" dirty="0" smtClean="0"/>
              <a:t>Overview:</a:t>
            </a:r>
            <a:endParaRPr lang="en-US" sz="3200" dirty="0" smtClean="0"/>
          </a:p>
          <a:p>
            <a:r>
              <a:rPr lang="en-US" sz="2000" dirty="0" smtClean="0"/>
              <a:t>- AngularJS </a:t>
            </a:r>
            <a:r>
              <a:rPr lang="en-US" sz="2000" dirty="0"/>
              <a:t>is a structural framework for dynamic web apps. </a:t>
            </a:r>
            <a:endParaRPr lang="en-US" sz="2000" dirty="0" smtClean="0"/>
          </a:p>
          <a:p>
            <a:pPr marL="342900" indent="-342900">
              <a:buFontTx/>
              <a:buChar char="-"/>
            </a:pPr>
            <a:r>
              <a:rPr lang="en-US" sz="2000" dirty="0" err="1" smtClean="0"/>
              <a:t>AngularJS's</a:t>
            </a:r>
            <a:r>
              <a:rPr lang="en-US" sz="2000" dirty="0" smtClean="0"/>
              <a:t> </a:t>
            </a:r>
            <a:r>
              <a:rPr lang="en-US" sz="2000" dirty="0"/>
              <a:t>data binding and dependency injection eliminate much of the code you would otherwise have to write. </a:t>
            </a:r>
            <a:endParaRPr lang="en-US" sz="2000" dirty="0" smtClean="0"/>
          </a:p>
          <a:p>
            <a:pPr marL="342900" indent="-342900">
              <a:buFontTx/>
              <a:buChar char="-"/>
            </a:pPr>
            <a:r>
              <a:rPr lang="en-US" sz="2000" dirty="0"/>
              <a:t>A complete client-side solution</a:t>
            </a:r>
          </a:p>
          <a:p>
            <a:pPr marL="342900" indent="-342900">
              <a:buFontTx/>
              <a:buChar char="-"/>
            </a:pPr>
            <a:r>
              <a:rPr lang="en-US" sz="2000" dirty="0" smtClean="0"/>
              <a:t>And </a:t>
            </a:r>
            <a:r>
              <a:rPr lang="en-US" sz="2000" dirty="0"/>
              <a:t>it all happens within the browser, making it an ideal partner with any server technology</a:t>
            </a:r>
            <a:r>
              <a:rPr lang="en-US" sz="2000" dirty="0" smtClean="0"/>
              <a:t>.</a:t>
            </a:r>
          </a:p>
          <a:p>
            <a:pPr lvl="0" fontAlgn="base">
              <a:spcBef>
                <a:spcPct val="0"/>
              </a:spcBef>
              <a:spcAft>
                <a:spcPct val="0"/>
              </a:spcAft>
            </a:pPr>
            <a:r>
              <a:rPr lang="en-US" sz="2000" dirty="0" smtClean="0"/>
              <a:t>-AngularJS </a:t>
            </a:r>
            <a:r>
              <a:rPr lang="en-US" sz="2000" dirty="0"/>
              <a:t>takes another approach. It attempts to minimize the impedance mismatch between document centric HTML and what an application needs by creating new HTML constructs</a:t>
            </a:r>
            <a:r>
              <a:rPr lang="en-US" sz="2000" dirty="0" smtClean="0"/>
              <a:t>.</a:t>
            </a:r>
          </a:p>
          <a:p>
            <a:pPr marL="342900" lvl="0" indent="-342900" fontAlgn="base">
              <a:spcBef>
                <a:spcPct val="0"/>
              </a:spcBef>
              <a:spcAft>
                <a:spcPct val="0"/>
              </a:spcAft>
              <a:buFontTx/>
              <a:buChar char="-"/>
            </a:pPr>
            <a:r>
              <a:rPr lang="en-US" sz="2000" dirty="0" smtClean="0"/>
              <a:t>AngularJS </a:t>
            </a:r>
            <a:r>
              <a:rPr lang="en-US" sz="2000" dirty="0"/>
              <a:t>teaches the browser new syntax through a construct we call directives</a:t>
            </a:r>
            <a:r>
              <a:rPr lang="en-US" sz="2000" dirty="0" smtClean="0"/>
              <a:t>.</a:t>
            </a:r>
          </a:p>
          <a:p>
            <a:pPr lvl="0" fontAlgn="base">
              <a:spcBef>
                <a:spcPct val="0"/>
              </a:spcBef>
              <a:spcAft>
                <a:spcPct val="0"/>
              </a:spcAft>
            </a:pPr>
            <a:r>
              <a:rPr lang="en-US" sz="2100" dirty="0" smtClean="0"/>
              <a:t> </a:t>
            </a:r>
            <a:r>
              <a:rPr lang="en-US" sz="2100" dirty="0"/>
              <a:t>Examples </a:t>
            </a:r>
            <a:r>
              <a:rPr lang="en-US" sz="2100" dirty="0" smtClean="0"/>
              <a:t>:</a:t>
            </a:r>
            <a:endParaRPr lang="en-US" sz="2100" dirty="0">
              <a:solidFill>
                <a:srgbClr val="FFFF00"/>
              </a:solidFill>
            </a:endParaRPr>
          </a:p>
          <a:p>
            <a:pPr marL="457200" lvl="0" indent="-457200" fontAlgn="base">
              <a:spcBef>
                <a:spcPct val="0"/>
              </a:spcBef>
              <a:spcAft>
                <a:spcPct val="0"/>
              </a:spcAft>
              <a:buFont typeface="+mj-lt"/>
              <a:buAutoNum type="arabicPeriod"/>
            </a:pPr>
            <a:r>
              <a:rPr lang="en-US" sz="2100" dirty="0">
                <a:solidFill>
                  <a:srgbClr val="FFFF00"/>
                </a:solidFill>
              </a:rPr>
              <a:t>Data binding, as in {{}}.</a:t>
            </a:r>
          </a:p>
          <a:p>
            <a:pPr marL="457200" lvl="0" indent="-457200" fontAlgn="base">
              <a:spcBef>
                <a:spcPct val="0"/>
              </a:spcBef>
              <a:spcAft>
                <a:spcPct val="0"/>
              </a:spcAft>
              <a:buFont typeface="+mj-lt"/>
              <a:buAutoNum type="arabicPeriod"/>
            </a:pPr>
            <a:r>
              <a:rPr lang="en-US" sz="2100" dirty="0">
                <a:solidFill>
                  <a:srgbClr val="FFFF00"/>
                </a:solidFill>
              </a:rPr>
              <a:t>DOM control structures for repeating, showing and hiding DOM fragments.</a:t>
            </a:r>
          </a:p>
          <a:p>
            <a:pPr marL="457200" lvl="0" indent="-457200" fontAlgn="base">
              <a:spcBef>
                <a:spcPct val="0"/>
              </a:spcBef>
              <a:spcAft>
                <a:spcPct val="0"/>
              </a:spcAft>
              <a:buFont typeface="+mj-lt"/>
              <a:buAutoNum type="arabicPeriod"/>
            </a:pPr>
            <a:r>
              <a:rPr lang="en-US" sz="2100" dirty="0">
                <a:solidFill>
                  <a:srgbClr val="FFFF00"/>
                </a:solidFill>
              </a:rPr>
              <a:t>Support for forms and form validation.</a:t>
            </a:r>
          </a:p>
          <a:p>
            <a:pPr marL="457200" lvl="0" indent="-457200" fontAlgn="base">
              <a:spcBef>
                <a:spcPct val="0"/>
              </a:spcBef>
              <a:spcAft>
                <a:spcPct val="0"/>
              </a:spcAft>
              <a:buFont typeface="+mj-lt"/>
              <a:buAutoNum type="arabicPeriod"/>
            </a:pPr>
            <a:r>
              <a:rPr lang="en-US" sz="2100" dirty="0">
                <a:solidFill>
                  <a:srgbClr val="FFFF00"/>
                </a:solidFill>
              </a:rPr>
              <a:t>Attaching new behavior to DOM elements, such as DOM event handling.</a:t>
            </a:r>
          </a:p>
          <a:p>
            <a:pPr marL="457200" lvl="0" indent="-457200" fontAlgn="base">
              <a:spcBef>
                <a:spcPct val="0"/>
              </a:spcBef>
              <a:spcAft>
                <a:spcPct val="0"/>
              </a:spcAft>
              <a:buFont typeface="+mj-lt"/>
              <a:buAutoNum type="arabicPeriod"/>
            </a:pPr>
            <a:r>
              <a:rPr lang="en-US" sz="2100" dirty="0">
                <a:solidFill>
                  <a:srgbClr val="FFFF00"/>
                </a:solidFill>
              </a:rPr>
              <a:t>Grouping of HTML into reusable components</a:t>
            </a:r>
          </a:p>
        </p:txBody>
      </p:sp>
    </p:spTree>
    <p:extLst>
      <p:ext uri="{BB962C8B-B14F-4D97-AF65-F5344CB8AC3E}">
        <p14:creationId xmlns:p14="http://schemas.microsoft.com/office/powerpoint/2010/main" val="2143037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60648"/>
            <a:ext cx="8966230" cy="7986802"/>
          </a:xfrm>
          <a:prstGeom prst="rect">
            <a:avLst/>
          </a:prstGeom>
          <a:noFill/>
        </p:spPr>
        <p:txBody>
          <a:bodyPr wrap="square" rtlCol="0">
            <a:spAutoFit/>
          </a:bodyPr>
          <a:lstStyle/>
          <a:p>
            <a:pPr fontAlgn="base"/>
            <a:r>
              <a:rPr lang="en-US" b="1" dirty="0">
                <a:solidFill>
                  <a:srgbClr val="FFFF00"/>
                </a:solidFill>
              </a:rPr>
              <a:t>Directive Components:</a:t>
            </a:r>
            <a:r>
              <a:rPr lang="en-US" dirty="0">
                <a:solidFill>
                  <a:srgbClr val="FFFF00"/>
                </a:solidFill>
              </a:rPr>
              <a:t> </a:t>
            </a:r>
            <a:endParaRPr lang="en-US" dirty="0" smtClean="0">
              <a:solidFill>
                <a:srgbClr val="FFFF00"/>
              </a:solidFill>
            </a:endParaRPr>
          </a:p>
          <a:p>
            <a:pPr fontAlgn="base"/>
            <a:r>
              <a:rPr lang="en-US" b="1" dirty="0"/>
              <a:t>3. </a:t>
            </a:r>
            <a:r>
              <a:rPr lang="en-US" b="1" u="sng" dirty="0" err="1">
                <a:hlinkClick r:id="rId2"/>
              </a:rPr>
              <a:t>ng</a:t>
            </a:r>
            <a:r>
              <a:rPr lang="en-US" b="1" u="sng" dirty="0">
                <a:hlinkClick r:id="rId2"/>
              </a:rPr>
              <a:t>-bind</a:t>
            </a:r>
            <a:r>
              <a:rPr lang="en-US" b="1" dirty="0"/>
              <a:t>:</a:t>
            </a:r>
            <a:r>
              <a:rPr lang="en-US" sz="2400" b="1" dirty="0"/>
              <a:t> </a:t>
            </a:r>
            <a:endParaRPr lang="en-US" sz="2400" b="1" dirty="0" smtClean="0"/>
          </a:p>
          <a:p>
            <a:pPr lvl="0" eaLnBrk="0" fontAlgn="base" hangingPunct="0">
              <a:spcBef>
                <a:spcPct val="0"/>
              </a:spcBef>
              <a:spcAft>
                <a:spcPct val="0"/>
              </a:spcAft>
            </a:pPr>
            <a:r>
              <a:rPr lang="en-US" sz="1500" dirty="0" smtClean="0">
                <a:latin typeface="Arial Unicode MS" panose="020B0604020202020204" pitchFamily="34" charset="-128"/>
                <a:ea typeface="Calibri" panose="020F0502020204030204" pitchFamily="34" charset="0"/>
                <a:cs typeface="Courier New" panose="02070309020205020404" pitchFamily="49" charset="0"/>
              </a:rPr>
              <a:t>&lt;!</a:t>
            </a:r>
            <a:r>
              <a:rPr lang="en-US" sz="1500" dirty="0">
                <a:latin typeface="Arial Unicode MS" panose="020B0604020202020204" pitchFamily="34" charset="-128"/>
                <a:ea typeface="Calibri" panose="020F0502020204030204" pitchFamily="34" charset="0"/>
                <a:cs typeface="Courier New" panose="02070309020205020404" pitchFamily="49" charset="0"/>
              </a:rPr>
              <a:t>DOCTYPE html&gt;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&lt;html&gt; </a:t>
            </a:r>
            <a:r>
              <a:rPr lang="en-US" sz="1500" dirty="0" smtClean="0">
                <a:latin typeface="Courier New" panose="02070309020205020404" pitchFamily="49" charset="0"/>
                <a:ea typeface="Calibri" panose="020F0502020204030204" pitchFamily="34" charset="0"/>
                <a:cs typeface="Courier New" panose="02070309020205020404" pitchFamily="49" charset="0"/>
              </a:rPr>
              <a:t>&lt;</a:t>
            </a:r>
            <a:r>
              <a:rPr lang="en-US" sz="1500" dirty="0">
                <a:latin typeface="Courier New" panose="02070309020205020404" pitchFamily="49" charset="0"/>
                <a:ea typeface="Calibri" panose="020F0502020204030204" pitchFamily="34" charset="0"/>
                <a:cs typeface="Courier New" panose="02070309020205020404" pitchFamily="49" charset="0"/>
              </a:rPr>
              <a:t>head&gt; </a:t>
            </a:r>
            <a:r>
              <a:rPr lang="en-US" sz="1500" dirty="0" smtClean="0">
                <a:latin typeface="Courier New" panose="02070309020205020404" pitchFamily="49" charset="0"/>
                <a:ea typeface="Calibri" panose="020F0502020204030204" pitchFamily="34" charset="0"/>
                <a:cs typeface="Courier New" panose="02070309020205020404" pitchFamily="49"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 &lt;title&gt;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-checked Directive     &lt;/title&gt;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&lt;script</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src</a:t>
            </a:r>
            <a:r>
              <a:rPr lang="en-US" sz="1500" dirty="0">
                <a:latin typeface="Courier New" panose="02070309020205020404" pitchFamily="49" charset="0"/>
                <a:ea typeface="Calibri" panose="020F0502020204030204" pitchFamily="34" charset="0"/>
                <a:cs typeface="Courier New" panose="02070309020205020404" pitchFamily="49"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a:t>
            </a:r>
            <a:r>
              <a:rPr lang="en-US" sz="1500" u="sng" dirty="0">
                <a:latin typeface="Courier New" panose="02070309020205020404" pitchFamily="49" charset="0"/>
                <a:ea typeface="Calibri" panose="020F0502020204030204" pitchFamily="34" charset="0"/>
                <a:cs typeface="Times New Roman" panose="02020603050405020304" pitchFamily="18" charset="0"/>
                <a:hlinkClick r:id="rId3"/>
              </a:rPr>
              <a:t>https://ajax.googleapis.com/</a:t>
            </a:r>
            <a:r>
              <a:rPr lang="en-US" sz="1500" u="sng" dirty="0" err="1">
                <a:latin typeface="Courier New" panose="02070309020205020404" pitchFamily="49" charset="0"/>
                <a:ea typeface="Calibri" panose="020F0502020204030204" pitchFamily="34" charset="0"/>
                <a:cs typeface="Times New Roman" panose="02020603050405020304" pitchFamily="18" charset="0"/>
                <a:hlinkClick r:id="rId3"/>
              </a:rPr>
              <a:t>ajax</a:t>
            </a:r>
            <a:r>
              <a:rPr lang="en-US" sz="1500" u="sng" dirty="0">
                <a:latin typeface="Courier New" panose="02070309020205020404" pitchFamily="49" charset="0"/>
                <a:ea typeface="Calibri" panose="020F0502020204030204" pitchFamily="34" charset="0"/>
                <a:cs typeface="Times New Roman" panose="02020603050405020304" pitchFamily="18" charset="0"/>
                <a:hlinkClick r:id="rId3"/>
              </a:rPr>
              <a:t>/libs/</a:t>
            </a:r>
            <a:r>
              <a:rPr lang="en-US" sz="1500" u="sng" dirty="0" err="1">
                <a:latin typeface="Courier New" panose="02070309020205020404" pitchFamily="49" charset="0"/>
                <a:ea typeface="Calibri" panose="020F0502020204030204" pitchFamily="34" charset="0"/>
                <a:cs typeface="Times New Roman" panose="02020603050405020304" pitchFamily="18" charset="0"/>
                <a:hlinkClick r:id="rId3"/>
              </a:rPr>
              <a:t>angularjs</a:t>
            </a:r>
            <a:r>
              <a:rPr lang="en-US" sz="1500" u="sng" dirty="0">
                <a:latin typeface="Courier New" panose="02070309020205020404" pitchFamily="49" charset="0"/>
                <a:ea typeface="Calibri" panose="020F0502020204030204" pitchFamily="34" charset="0"/>
                <a:cs typeface="Times New Roman" panose="02020603050405020304" pitchFamily="18" charset="0"/>
                <a:hlinkClick r:id="rId3"/>
              </a:rPr>
              <a:t>/1.6.9/angular.min.js</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&lt;/script&gt; </a:t>
            </a:r>
            <a:r>
              <a:rPr lang="en-US" sz="1500" dirty="0" smtClean="0">
                <a:latin typeface="Courier New" panose="02070309020205020404" pitchFamily="49" charset="0"/>
                <a:ea typeface="Calibri" panose="020F0502020204030204" pitchFamily="34" charset="0"/>
                <a:cs typeface="Courier New" panose="02070309020205020404" pitchFamily="49" charset="0"/>
              </a:rPr>
              <a:t>  &lt;/</a:t>
            </a:r>
            <a:r>
              <a:rPr lang="en-US" sz="1500" dirty="0">
                <a:latin typeface="Courier New" panose="02070309020205020404" pitchFamily="49" charset="0"/>
                <a:ea typeface="Calibri" panose="020F0502020204030204" pitchFamily="34" charset="0"/>
                <a:cs typeface="Courier New" panose="02070309020205020404" pitchFamily="49" charset="0"/>
              </a:rPr>
              <a:t>head&gt;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a:latin typeface="Calibri" panose="020F0502020204030204" pitchFamily="34" charset="0"/>
                <a:ea typeface="Calibri" panose="020F0502020204030204" pitchFamily="34" charset="0"/>
                <a:cs typeface="Times New Roman" panose="02020603050405020304" pitchFamily="18" charset="0"/>
              </a:rPr>
              <a:t> </a:t>
            </a:r>
            <a:r>
              <a:rPr lang="en-US" sz="1500" dirty="0" smtClean="0">
                <a:latin typeface="Courier New" panose="02070309020205020404" pitchFamily="49" charset="0"/>
                <a:ea typeface="Calibri" panose="020F0502020204030204" pitchFamily="34" charset="0"/>
                <a:cs typeface="Courier New" panose="02070309020205020404" pitchFamily="49" charset="0"/>
              </a:rPr>
              <a:t>&lt;</a:t>
            </a:r>
            <a:r>
              <a:rPr lang="en-US" sz="1500" dirty="0">
                <a:latin typeface="Courier New" panose="02070309020205020404" pitchFamily="49" charset="0"/>
                <a:ea typeface="Calibri" panose="020F0502020204030204" pitchFamily="34" charset="0"/>
                <a:cs typeface="Courier New" panose="02070309020205020404" pitchFamily="49" charset="0"/>
              </a:rPr>
              <a:t>body</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-app="</a:t>
            </a:r>
            <a:r>
              <a:rPr lang="en-US" sz="1500" dirty="0" err="1">
                <a:latin typeface="Courier New" panose="02070309020205020404" pitchFamily="49" charset="0"/>
                <a:ea typeface="Calibri" panose="020F0502020204030204" pitchFamily="34" charset="0"/>
                <a:cs typeface="Courier New" panose="02070309020205020404" pitchFamily="49" charset="0"/>
              </a:rPr>
              <a:t>gfg</a:t>
            </a:r>
            <a:r>
              <a:rPr lang="en-US" sz="1500" dirty="0">
                <a:latin typeface="Courier New" panose="02070309020205020404" pitchFamily="49" charset="0"/>
                <a:ea typeface="Calibri" panose="020F0502020204030204" pitchFamily="34" charset="0"/>
                <a:cs typeface="Courier New" panose="02070309020205020404" pitchFamily="49" charset="0"/>
              </a:rPr>
              <a:t>"</a:t>
            </a:r>
            <a:r>
              <a:rPr lang="en-US" sz="1500" dirty="0">
                <a:latin typeface="Calibri" panose="020F0502020204030204" pitchFamily="34" charset="0"/>
                <a:ea typeface="Calibri" panose="020F0502020204030204" pitchFamily="34" charset="0"/>
                <a:cs typeface="Times New Roman" panose="02020603050405020304" pitchFamily="18"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style="</a:t>
            </a:r>
            <a:r>
              <a:rPr lang="en-US" sz="1500" dirty="0" err="1">
                <a:latin typeface="Courier New" panose="02070309020205020404" pitchFamily="49" charset="0"/>
                <a:ea typeface="Calibri" panose="020F0502020204030204" pitchFamily="34" charset="0"/>
                <a:cs typeface="Courier New" panose="02070309020205020404" pitchFamily="49" charset="0"/>
              </a:rPr>
              <a:t>text-align:center</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&lt;h1</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style="</a:t>
            </a:r>
            <a:r>
              <a:rPr lang="en-US" sz="1500" dirty="0" err="1">
                <a:latin typeface="Courier New" panose="02070309020205020404" pitchFamily="49" charset="0"/>
                <a:ea typeface="Calibri" panose="020F0502020204030204" pitchFamily="34" charset="0"/>
                <a:cs typeface="Courier New" panose="02070309020205020404" pitchFamily="49" charset="0"/>
              </a:rPr>
              <a:t>color:green</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GeeksforGeeks</a:t>
            </a:r>
            <a:r>
              <a:rPr lang="en-US" sz="1500" dirty="0">
                <a:latin typeface="Courier New" panose="02070309020205020404" pitchFamily="49" charset="0"/>
                <a:ea typeface="Calibri" panose="020F0502020204030204" pitchFamily="34" charset="0"/>
                <a:cs typeface="Courier New" panose="02070309020205020404" pitchFamily="49"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&lt;/h1&gt;     &lt;h3&gt;</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-bind Directive&lt;/h3&gt;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&lt;div</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-controller="app"&gt;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num1:    &lt;input</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type="number"</a:t>
            </a:r>
            <a:r>
              <a:rPr lang="en-US" sz="1500" dirty="0">
                <a:latin typeface="Calibri" panose="020F0502020204030204" pitchFamily="34" charset="0"/>
                <a:ea typeface="Calibri" panose="020F0502020204030204" pitchFamily="34" charset="0"/>
                <a:cs typeface="Times New Roman" panose="02020603050405020304" pitchFamily="18"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-model="num1"</a:t>
            </a:r>
            <a:r>
              <a:rPr lang="en-US" sz="1500" dirty="0">
                <a:latin typeface="Calibri" panose="020F0502020204030204" pitchFamily="34" charset="0"/>
                <a:ea typeface="Calibri" panose="020F0502020204030204" pitchFamily="34" charset="0"/>
                <a:cs typeface="Times New Roman" panose="02020603050405020304" pitchFamily="18" charset="0"/>
              </a:rPr>
              <a: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a:t>
            </a:r>
            <a:r>
              <a:rPr lang="en-US" sz="1500" dirty="0" err="1">
                <a:latin typeface="Courier New" panose="02070309020205020404" pitchFamily="49" charset="0"/>
                <a:ea typeface="Calibri" panose="020F0502020204030204" pitchFamily="34" charset="0"/>
                <a:cs typeface="Courier New" panose="02070309020205020404" pitchFamily="49" charset="0"/>
              </a:rPr>
              <a:t>ng</a:t>
            </a:r>
            <a:r>
              <a:rPr lang="en-US" sz="1500" dirty="0">
                <a:latin typeface="Courier New" panose="02070309020205020404" pitchFamily="49" charset="0"/>
                <a:ea typeface="Calibri" panose="020F0502020204030204" pitchFamily="34" charset="0"/>
                <a:cs typeface="Courier New" panose="02070309020205020404" pitchFamily="49" charset="0"/>
              </a:rPr>
              <a:t>-change="product()"</a:t>
            </a:r>
            <a:r>
              <a:rPr lang="en-US" sz="1500" dirty="0">
                <a:latin typeface="Consolas" panose="020B0609020204030204" pitchFamily="49" charset="0"/>
                <a:ea typeface="Calibri" panose="020F0502020204030204" pitchFamily="34" charset="0"/>
                <a:cs typeface="Times New Roman" panose="02020603050405020304" pitchFamily="18" charset="0"/>
              </a:rPr>
              <a:t> </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&lt;</a:t>
            </a:r>
            <a:r>
              <a:rPr lang="en-US" sz="1500" dirty="0" err="1">
                <a:latin typeface="Courier New" panose="02070309020205020404" pitchFamily="49" charset="0"/>
                <a:ea typeface="Calibri" panose="020F0502020204030204" pitchFamily="34" charset="0"/>
                <a:cs typeface="Courier New" panose="02070309020205020404" pitchFamily="49" charset="0"/>
              </a:rPr>
              <a:t>br</a:t>
            </a:r>
            <a:r>
              <a:rPr lang="en-US" sz="1500" dirty="0">
                <a:latin typeface="Courier New" panose="02070309020205020404" pitchFamily="49" charset="0"/>
                <a:ea typeface="Calibri" panose="020F0502020204030204" pitchFamily="34" charset="0"/>
                <a:cs typeface="Courier New" panose="02070309020205020404" pitchFamily="49" charset="0"/>
              </a:rPr>
              <a:t>&gt;&lt;</a:t>
            </a:r>
            <a:r>
              <a:rPr lang="en-US" sz="1500" dirty="0" err="1">
                <a:latin typeface="Courier New" panose="02070309020205020404" pitchFamily="49" charset="0"/>
                <a:ea typeface="Calibri" panose="020F0502020204030204" pitchFamily="34" charset="0"/>
                <a:cs typeface="Courier New" panose="02070309020205020404" pitchFamily="49" charset="0"/>
              </a:rPr>
              <a:t>br</a:t>
            </a:r>
            <a:r>
              <a:rPr lang="en-US" sz="1500" dirty="0">
                <a:latin typeface="Courier New" panose="02070309020205020404" pitchFamily="49" charset="0"/>
                <a:ea typeface="Calibri" panose="020F0502020204030204" pitchFamily="34" charset="0"/>
                <a:cs typeface="Courier New" panose="02070309020205020404" pitchFamily="49" charset="0"/>
              </a:rPr>
              <a:t>&gt;  </a:t>
            </a:r>
            <a:endParaRPr lang="en-US" sz="1500" dirty="0"/>
          </a:p>
          <a:p>
            <a:pPr lvl="0" eaLnBrk="0" fontAlgn="base" hangingPunct="0">
              <a:spcBef>
                <a:spcPct val="0"/>
              </a:spcBef>
              <a:spcAft>
                <a:spcPct val="0"/>
              </a:spcAft>
            </a:pPr>
            <a:r>
              <a:rPr lang="en-US" sz="1500" dirty="0">
                <a:latin typeface="Courier New" panose="02070309020205020404" pitchFamily="49" charset="0"/>
                <a:ea typeface="Calibri" panose="020F0502020204030204" pitchFamily="34" charset="0"/>
                <a:cs typeface="Courier New" panose="02070309020205020404" pitchFamily="49" charset="0"/>
              </a:rPr>
              <a:t>        num</a:t>
            </a:r>
            <a:r>
              <a:rPr lang="en-US" sz="1200" dirty="0">
                <a:latin typeface="Courier New" panose="02070309020205020404" pitchFamily="49" charset="0"/>
                <a:ea typeface="Calibri" panose="020F0502020204030204" pitchFamily="34" charset="0"/>
                <a:cs typeface="Courier New" panose="02070309020205020404" pitchFamily="49" charset="0"/>
              </a:rPr>
              <a:t>2: </a:t>
            </a:r>
            <a:r>
              <a:rPr lang="en-US" sz="1200" dirty="0" smtClean="0">
                <a:latin typeface="Courier New" panose="02070309020205020404" pitchFamily="49" charset="0"/>
                <a:ea typeface="Calibri" panose="020F0502020204030204" pitchFamily="34" charset="0"/>
                <a:cs typeface="Courier New" panose="02070309020205020404" pitchFamily="49" charset="0"/>
              </a:rPr>
              <a:t>&lt;</a:t>
            </a:r>
            <a:r>
              <a:rPr lang="en-US" sz="1200" dirty="0">
                <a:latin typeface="Courier New" panose="02070309020205020404" pitchFamily="49" charset="0"/>
                <a:ea typeface="Calibri" panose="020F0502020204030204" pitchFamily="34" charset="0"/>
                <a:cs typeface="Courier New" panose="02070309020205020404" pitchFamily="49" charset="0"/>
              </a:rPr>
              <a:t>input</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latin typeface="Courier New" panose="02070309020205020404" pitchFamily="49" charset="0"/>
                <a:ea typeface="Calibri" panose="020F0502020204030204" pitchFamily="34" charset="0"/>
                <a:cs typeface="Courier New" panose="02070309020205020404" pitchFamily="49" charset="0"/>
              </a:rPr>
              <a:t>type="number"</a:t>
            </a: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t>
            </a:r>
            <a:r>
              <a:rPr lang="en-US" sz="1200" dirty="0" err="1">
                <a:latin typeface="Courier New" panose="02070309020205020404" pitchFamily="49" charset="0"/>
                <a:ea typeface="Calibri" panose="020F0502020204030204" pitchFamily="34" charset="0"/>
                <a:cs typeface="Courier New" panose="02070309020205020404" pitchFamily="49" charset="0"/>
              </a:rPr>
              <a:t>ng</a:t>
            </a:r>
            <a:r>
              <a:rPr lang="en-US" sz="1200" dirty="0">
                <a:latin typeface="Courier New" panose="02070309020205020404" pitchFamily="49" charset="0"/>
                <a:ea typeface="Calibri" panose="020F0502020204030204" pitchFamily="34" charset="0"/>
                <a:cs typeface="Courier New" panose="02070309020205020404" pitchFamily="49" charset="0"/>
              </a:rPr>
              <a:t>-model="num2"</a:t>
            </a:r>
            <a:r>
              <a:rPr lang="en-US" sz="1200" dirty="0">
                <a:latin typeface="Calibri" panose="020F0502020204030204" pitchFamily="34" charset="0"/>
                <a:ea typeface="Calibri" panose="020F0502020204030204" pitchFamily="34" charset="0"/>
                <a:cs typeface="Times New Roman" panose="02020603050405020304" pitchFamily="18" charset="0"/>
              </a:rPr>
              <a:t>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t>
            </a:r>
            <a:r>
              <a:rPr lang="en-US" sz="1200" dirty="0" err="1">
                <a:latin typeface="Courier New" panose="02070309020205020404" pitchFamily="49" charset="0"/>
                <a:ea typeface="Calibri" panose="020F0502020204030204" pitchFamily="34" charset="0"/>
                <a:cs typeface="Courier New" panose="02070309020205020404" pitchFamily="49" charset="0"/>
              </a:rPr>
              <a:t>ng</a:t>
            </a:r>
            <a:r>
              <a:rPr lang="en-US" sz="1200" dirty="0">
                <a:latin typeface="Courier New" panose="02070309020205020404" pitchFamily="49" charset="0"/>
                <a:ea typeface="Calibri" panose="020F0502020204030204" pitchFamily="34" charset="0"/>
                <a:cs typeface="Courier New" panose="02070309020205020404" pitchFamily="49" charset="0"/>
              </a:rPr>
              <a:t>-change="product()"</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a:latin typeface="Courier New" panose="02070309020205020404" pitchFamily="49" charset="0"/>
                <a:ea typeface="Calibri" panose="020F0502020204030204" pitchFamily="34" charset="0"/>
                <a:cs typeface="Courier New" panose="02070309020205020404" pitchFamily="49" charset="0"/>
              </a:rPr>
              <a:t>/&gt;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&lt;</a:t>
            </a:r>
            <a:r>
              <a:rPr lang="en-US" sz="1200" dirty="0" err="1">
                <a:latin typeface="Courier New" panose="02070309020205020404" pitchFamily="49" charset="0"/>
                <a:ea typeface="Calibri" panose="020F0502020204030204" pitchFamily="34" charset="0"/>
                <a:cs typeface="Courier New" panose="02070309020205020404" pitchFamily="49" charset="0"/>
              </a:rPr>
              <a:t>br</a:t>
            </a:r>
            <a:r>
              <a:rPr lang="en-US" sz="1200" dirty="0">
                <a:latin typeface="Courier New" panose="02070309020205020404" pitchFamily="49" charset="0"/>
                <a:ea typeface="Calibri" panose="020F0502020204030204" pitchFamily="34" charset="0"/>
                <a:cs typeface="Courier New" panose="02070309020205020404" pitchFamily="49" charset="0"/>
              </a:rPr>
              <a:t>&gt;&lt;</a:t>
            </a:r>
            <a:r>
              <a:rPr lang="en-US" sz="1200" dirty="0" err="1">
                <a:latin typeface="Courier New" panose="02070309020205020404" pitchFamily="49" charset="0"/>
                <a:ea typeface="Calibri" panose="020F0502020204030204" pitchFamily="34" charset="0"/>
                <a:cs typeface="Courier New" panose="02070309020205020404" pitchFamily="49" charset="0"/>
              </a:rPr>
              <a:t>br</a:t>
            </a:r>
            <a:r>
              <a:rPr lang="en-US" sz="1200" dirty="0">
                <a:latin typeface="Courier New" panose="02070309020205020404" pitchFamily="49" charset="0"/>
                <a:ea typeface="Calibri" panose="020F0502020204030204" pitchFamily="34" charset="0"/>
                <a:cs typeface="Courier New" panose="02070309020205020404" pitchFamily="49" charset="0"/>
              </a:rPr>
              <a:t>&gt;          &lt;b&gt;Product:&lt;/b&gt;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&lt;span</a:t>
            </a:r>
            <a:r>
              <a:rPr lang="en-US" sz="1200" dirty="0">
                <a:latin typeface="Consolas" panose="020B0609020204030204" pitchFamily="49" charset="0"/>
                <a:ea typeface="Calibri" panose="020F0502020204030204" pitchFamily="34" charset="0"/>
                <a:cs typeface="Times New Roman" panose="02020603050405020304" pitchFamily="18" charset="0"/>
              </a:rPr>
              <a:t> </a:t>
            </a:r>
            <a:r>
              <a:rPr lang="en-US" sz="1200" dirty="0" err="1">
                <a:latin typeface="Courier New" panose="02070309020205020404" pitchFamily="49" charset="0"/>
                <a:ea typeface="Calibri" panose="020F0502020204030204" pitchFamily="34" charset="0"/>
                <a:cs typeface="Courier New" panose="02070309020205020404" pitchFamily="49" charset="0"/>
              </a:rPr>
              <a:t>ng</a:t>
            </a:r>
            <a:r>
              <a:rPr lang="en-US" sz="1200" dirty="0">
                <a:latin typeface="Courier New" panose="02070309020205020404" pitchFamily="49" charset="0"/>
                <a:ea typeface="Calibri" panose="020F0502020204030204" pitchFamily="34" charset="0"/>
                <a:cs typeface="Courier New" panose="02070309020205020404" pitchFamily="49" charset="0"/>
              </a:rPr>
              <a:t>-bind="result"&gt;&lt;/span&gt;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&lt;/div&gt;     &lt;script&gt;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t>
            </a:r>
            <a:r>
              <a:rPr lang="en-US" sz="1200" dirty="0" err="1">
                <a:latin typeface="Courier New" panose="02070309020205020404" pitchFamily="49" charset="0"/>
                <a:ea typeface="Calibri" panose="020F0502020204030204" pitchFamily="34" charset="0"/>
                <a:cs typeface="Courier New" panose="02070309020205020404" pitchFamily="49" charset="0"/>
              </a:rPr>
              <a:t>var</a:t>
            </a:r>
            <a:r>
              <a:rPr lang="en-US" sz="1200" dirty="0">
                <a:latin typeface="Courier New" panose="02070309020205020404" pitchFamily="49" charset="0"/>
                <a:ea typeface="Calibri" panose="020F0502020204030204" pitchFamily="34" charset="0"/>
                <a:cs typeface="Courier New" panose="02070309020205020404" pitchFamily="49" charset="0"/>
              </a:rPr>
              <a:t> app = </a:t>
            </a:r>
            <a:r>
              <a:rPr lang="en-US" sz="1200" dirty="0" err="1">
                <a:latin typeface="Courier New" panose="02070309020205020404" pitchFamily="49" charset="0"/>
                <a:ea typeface="Calibri" panose="020F0502020204030204" pitchFamily="34" charset="0"/>
                <a:cs typeface="Courier New" panose="02070309020205020404" pitchFamily="49" charset="0"/>
              </a:rPr>
              <a:t>angular.module</a:t>
            </a:r>
            <a:r>
              <a:rPr lang="en-US" sz="1200" dirty="0">
                <a:latin typeface="Courier New" panose="02070309020205020404" pitchFamily="49" charset="0"/>
                <a:ea typeface="Calibri" panose="020F0502020204030204" pitchFamily="34" charset="0"/>
                <a:cs typeface="Courier New" panose="02070309020205020404" pitchFamily="49" charset="0"/>
              </a:rPr>
              <a:t>("</a:t>
            </a:r>
            <a:r>
              <a:rPr lang="en-US" sz="1200" dirty="0" err="1">
                <a:latin typeface="Courier New" panose="02070309020205020404" pitchFamily="49" charset="0"/>
                <a:ea typeface="Calibri" panose="020F0502020204030204" pitchFamily="34" charset="0"/>
                <a:cs typeface="Courier New" panose="02070309020205020404" pitchFamily="49" charset="0"/>
              </a:rPr>
              <a:t>gfg</a:t>
            </a:r>
            <a:r>
              <a:rPr lang="en-US" sz="1200" dirty="0">
                <a:latin typeface="Courier New" panose="02070309020205020404" pitchFamily="49" charset="0"/>
                <a:ea typeface="Calibri" panose="020F0502020204030204" pitchFamily="34" charset="0"/>
                <a:cs typeface="Courier New" panose="02070309020205020404" pitchFamily="49" charset="0"/>
              </a:rPr>
              <a:t>", []);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t>
            </a:r>
            <a:r>
              <a:rPr lang="en-US" sz="1200" dirty="0" err="1">
                <a:latin typeface="Courier New" panose="02070309020205020404" pitchFamily="49" charset="0"/>
                <a:ea typeface="Calibri" panose="020F0502020204030204" pitchFamily="34" charset="0"/>
                <a:cs typeface="Courier New" panose="02070309020205020404" pitchFamily="49" charset="0"/>
              </a:rPr>
              <a:t>app.controller</a:t>
            </a:r>
            <a:r>
              <a:rPr lang="en-US" sz="1200" dirty="0">
                <a:latin typeface="Courier New" panose="02070309020205020404" pitchFamily="49" charset="0"/>
                <a:ea typeface="Calibri" panose="020F0502020204030204" pitchFamily="34" charset="0"/>
                <a:cs typeface="Courier New" panose="02070309020205020404" pitchFamily="49" charset="0"/>
              </a:rPr>
              <a:t>('app', ['$scope', function($app) {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$app.num1 = 1;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$app.num2 = 1;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t>
            </a:r>
            <a:r>
              <a:rPr lang="en-US" sz="1200" dirty="0" err="1">
                <a:latin typeface="Courier New" panose="02070309020205020404" pitchFamily="49" charset="0"/>
                <a:ea typeface="Calibri" panose="020F0502020204030204" pitchFamily="34" charset="0"/>
                <a:cs typeface="Courier New" panose="02070309020205020404" pitchFamily="49" charset="0"/>
              </a:rPr>
              <a:t>app.product</a:t>
            </a:r>
            <a:r>
              <a:rPr lang="en-US" sz="1200" dirty="0">
                <a:latin typeface="Courier New" panose="02070309020205020404" pitchFamily="49" charset="0"/>
                <a:ea typeface="Calibri" panose="020F0502020204030204" pitchFamily="34" charset="0"/>
                <a:cs typeface="Courier New" panose="02070309020205020404" pitchFamily="49" charset="0"/>
              </a:rPr>
              <a:t> = function() { </a:t>
            </a:r>
            <a:endParaRPr lang="en-US" sz="1200" dirty="0"/>
          </a:p>
          <a:p>
            <a:pPr lvl="0" eaLnBrk="0" fontAlgn="base" hangingPunct="0">
              <a:spcBef>
                <a:spcPct val="0"/>
              </a:spcBef>
              <a:spcAft>
                <a:spcPct val="0"/>
              </a:spcAft>
            </a:pPr>
            <a:r>
              <a:rPr lang="en-US" sz="1200" dirty="0">
                <a:latin typeface="Courier New" panose="02070309020205020404" pitchFamily="49" charset="0"/>
                <a:ea typeface="Calibri" panose="020F0502020204030204" pitchFamily="34" charset="0"/>
                <a:cs typeface="Courier New" panose="02070309020205020404" pitchFamily="49" charset="0"/>
              </a:rPr>
              <a:t>                $</a:t>
            </a:r>
            <a:r>
              <a:rPr lang="en-US" sz="1200" dirty="0" err="1">
                <a:latin typeface="Courier New" panose="02070309020205020404" pitchFamily="49" charset="0"/>
                <a:ea typeface="Calibri" panose="020F0502020204030204" pitchFamily="34" charset="0"/>
                <a:cs typeface="Courier New" panose="02070309020205020404" pitchFamily="49" charset="0"/>
              </a:rPr>
              <a:t>app.result</a:t>
            </a:r>
            <a:r>
              <a:rPr lang="en-US" sz="1200" dirty="0">
                <a:latin typeface="Courier New" panose="02070309020205020404" pitchFamily="49" charset="0"/>
                <a:ea typeface="Calibri" panose="020F0502020204030204" pitchFamily="34" charset="0"/>
                <a:cs typeface="Courier New" panose="02070309020205020404" pitchFamily="49" charset="0"/>
              </a:rPr>
              <a:t> = ($app.num1 * $app.num2); </a:t>
            </a:r>
            <a:r>
              <a:rPr lang="en-US" sz="1200" dirty="0" smtClean="0">
                <a:latin typeface="Courier New" panose="02070309020205020404" pitchFamily="49" charset="0"/>
                <a:ea typeface="Calibri" panose="020F0502020204030204" pitchFamily="34" charset="0"/>
                <a:cs typeface="Courier New" panose="02070309020205020404" pitchFamily="49" charset="0"/>
              </a:rPr>
              <a:t>} </a:t>
            </a:r>
            <a:r>
              <a:rPr lang="en-US" sz="1200" dirty="0">
                <a:latin typeface="Courier New" panose="02070309020205020404" pitchFamily="49" charset="0"/>
                <a:ea typeface="Calibri" panose="020F0502020204030204" pitchFamily="34" charset="0"/>
                <a:cs typeface="Courier New" panose="02070309020205020404" pitchFamily="49" charset="0"/>
              </a:rPr>
              <a:t> }]); </a:t>
            </a:r>
            <a:r>
              <a:rPr lang="en-US" sz="1200" dirty="0" smtClean="0">
                <a:latin typeface="Courier New" panose="02070309020205020404" pitchFamily="49" charset="0"/>
                <a:ea typeface="Calibri" panose="020F0502020204030204" pitchFamily="34" charset="0"/>
                <a:cs typeface="Courier New" panose="02070309020205020404" pitchFamily="49" charset="0"/>
              </a:rPr>
              <a:t>&lt;/</a:t>
            </a:r>
            <a:r>
              <a:rPr lang="en-US" sz="1200" dirty="0">
                <a:latin typeface="Courier New" panose="02070309020205020404" pitchFamily="49" charset="0"/>
                <a:ea typeface="Calibri" panose="020F0502020204030204" pitchFamily="34" charset="0"/>
                <a:cs typeface="Courier New" panose="02070309020205020404" pitchFamily="49" charset="0"/>
              </a:rPr>
              <a:t>script&gt; </a:t>
            </a:r>
            <a:r>
              <a:rPr lang="en-US" sz="1200" dirty="0" smtClean="0">
                <a:latin typeface="Courier New" panose="02070309020205020404" pitchFamily="49" charset="0"/>
                <a:ea typeface="Calibri" panose="020F0502020204030204" pitchFamily="34" charset="0"/>
                <a:cs typeface="Courier New" panose="02070309020205020404" pitchFamily="49" charset="0"/>
              </a:rPr>
              <a:t> &lt;/</a:t>
            </a:r>
            <a:r>
              <a:rPr lang="en-US" sz="1200" dirty="0">
                <a:latin typeface="Courier New" panose="02070309020205020404" pitchFamily="49" charset="0"/>
                <a:ea typeface="Calibri" panose="020F0502020204030204" pitchFamily="34" charset="0"/>
                <a:cs typeface="Courier New" panose="02070309020205020404" pitchFamily="49" charset="0"/>
              </a:rPr>
              <a:t>body&gt; </a:t>
            </a:r>
            <a:r>
              <a:rPr lang="en-US" sz="1200" dirty="0" smtClean="0">
                <a:latin typeface="Courier New" panose="02070309020205020404" pitchFamily="49" charset="0"/>
                <a:ea typeface="Calibri" panose="020F0502020204030204" pitchFamily="34" charset="0"/>
                <a:cs typeface="Courier New" panose="02070309020205020404" pitchFamily="49" charset="0"/>
              </a:rPr>
              <a:t>&lt;/</a:t>
            </a:r>
            <a:r>
              <a:rPr lang="en-US" sz="1200" dirty="0">
                <a:latin typeface="Courier New" panose="02070309020205020404" pitchFamily="49" charset="0"/>
                <a:ea typeface="Calibri" panose="020F0502020204030204" pitchFamily="34" charset="0"/>
                <a:cs typeface="Courier New" panose="02070309020205020404" pitchFamily="49" charset="0"/>
              </a:rPr>
              <a:t>html&gt;</a:t>
            </a:r>
            <a:endParaRPr lang="en-US" sz="1200" dirty="0">
              <a:latin typeface="Arial" panose="020B0604020202020204" pitchFamily="34" charset="0"/>
            </a:endParaRPr>
          </a:p>
          <a:p>
            <a:pPr fontAlgn="base"/>
            <a:endParaRPr lang="en-US" sz="2400" b="1" dirty="0" smtClean="0"/>
          </a:p>
          <a:p>
            <a:pPr fontAlgn="base"/>
            <a:endParaRPr lang="en-US" sz="2400" b="1" dirty="0" smtClean="0"/>
          </a:p>
          <a:p>
            <a:pPr fontAlgn="base"/>
            <a:endParaRPr lang="en-US" sz="2400" dirty="0"/>
          </a:p>
        </p:txBody>
      </p:sp>
    </p:spTree>
    <p:extLst>
      <p:ext uri="{BB962C8B-B14F-4D97-AF65-F5344CB8AC3E}">
        <p14:creationId xmlns:p14="http://schemas.microsoft.com/office/powerpoint/2010/main" val="2143780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60648"/>
            <a:ext cx="8966230" cy="6001643"/>
          </a:xfrm>
          <a:prstGeom prst="rect">
            <a:avLst/>
          </a:prstGeom>
          <a:noFill/>
        </p:spPr>
        <p:txBody>
          <a:bodyPr wrap="square" rtlCol="0">
            <a:spAutoFit/>
          </a:bodyPr>
          <a:lstStyle/>
          <a:p>
            <a:pPr fontAlgn="base"/>
            <a:r>
              <a:rPr lang="en-US" sz="2400" b="1" dirty="0">
                <a:solidFill>
                  <a:srgbClr val="FFFF00"/>
                </a:solidFill>
              </a:rPr>
              <a:t>Benefits of AngularJS Directive:</a:t>
            </a:r>
            <a:endParaRPr lang="en-US" sz="2400" dirty="0">
              <a:solidFill>
                <a:srgbClr val="FFFF00"/>
              </a:solidFill>
            </a:endParaRPr>
          </a:p>
          <a:p>
            <a:pPr marL="457200" indent="-457200" fontAlgn="base">
              <a:buFont typeface="+mj-lt"/>
              <a:buAutoNum type="arabicPeriod"/>
            </a:pPr>
            <a:r>
              <a:rPr lang="en-US" sz="2400" dirty="0" smtClean="0"/>
              <a:t>-Directives </a:t>
            </a:r>
            <a:r>
              <a:rPr lang="en-US" sz="2400" dirty="0"/>
              <a:t>are helpful in creating repeat and independent code.</a:t>
            </a:r>
          </a:p>
          <a:p>
            <a:pPr marL="457200" indent="-457200" fontAlgn="base">
              <a:buFont typeface="+mj-lt"/>
              <a:buAutoNum type="arabicPeriod"/>
            </a:pPr>
            <a:endParaRPr lang="en-US" sz="2400" dirty="0" smtClean="0"/>
          </a:p>
          <a:p>
            <a:pPr marL="457200" indent="-457200" fontAlgn="base">
              <a:buFont typeface="+mj-lt"/>
              <a:buAutoNum type="arabicPeriod"/>
            </a:pPr>
            <a:r>
              <a:rPr lang="en-US" sz="2400" dirty="0" smtClean="0"/>
              <a:t>-They </a:t>
            </a:r>
            <a:r>
              <a:rPr lang="en-US" sz="2400" dirty="0"/>
              <a:t>modularize the code by clubbing requirement-specific behavioral functions in one place. It does not create objects in the central controller and manipulate them using multiple JavaScript methods.</a:t>
            </a:r>
          </a:p>
          <a:p>
            <a:pPr marL="457200" indent="-457200" fontAlgn="base">
              <a:buFont typeface="+mj-lt"/>
              <a:buAutoNum type="arabicPeriod"/>
            </a:pPr>
            <a:endParaRPr lang="en-US" sz="2400" dirty="0" smtClean="0"/>
          </a:p>
          <a:p>
            <a:pPr marL="457200" indent="-457200" fontAlgn="base">
              <a:buFont typeface="+mj-lt"/>
              <a:buAutoNum type="arabicPeriod"/>
            </a:pPr>
            <a:r>
              <a:rPr lang="en-US" sz="2400" dirty="0" smtClean="0"/>
              <a:t>-Such </a:t>
            </a:r>
            <a:r>
              <a:rPr lang="en-US" sz="2400" dirty="0"/>
              <a:t>a type of modular code will have multiple directives that can handle their own functionalities and data, and work should be isolated from other directives.</a:t>
            </a:r>
          </a:p>
          <a:p>
            <a:pPr marL="457200" indent="-457200" fontAlgn="base">
              <a:buFont typeface="+mj-lt"/>
              <a:buAutoNum type="arabicPeriod"/>
            </a:pPr>
            <a:endParaRPr lang="en-US" sz="2400" dirty="0" smtClean="0"/>
          </a:p>
          <a:p>
            <a:pPr marL="457200" indent="-457200" fontAlgn="base">
              <a:buFont typeface="+mj-lt"/>
              <a:buAutoNum type="arabicPeriod"/>
            </a:pPr>
            <a:r>
              <a:rPr lang="en-US" sz="2400" dirty="0"/>
              <a:t>-</a:t>
            </a:r>
            <a:r>
              <a:rPr lang="en-US" sz="2400" dirty="0" smtClean="0"/>
              <a:t>As </a:t>
            </a:r>
            <a:r>
              <a:rPr lang="en-US" sz="2400" dirty="0"/>
              <a:t>an added benefit, the HTML page and Angular scripts become less messy and more organized.</a:t>
            </a:r>
          </a:p>
          <a:p>
            <a:pPr fontAlgn="base"/>
            <a:endParaRPr lang="en-US" sz="2400" dirty="0"/>
          </a:p>
        </p:txBody>
      </p:sp>
    </p:spTree>
    <p:extLst>
      <p:ext uri="{BB962C8B-B14F-4D97-AF65-F5344CB8AC3E}">
        <p14:creationId xmlns:p14="http://schemas.microsoft.com/office/powerpoint/2010/main" val="2217791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60648"/>
            <a:ext cx="8966230" cy="4708981"/>
          </a:xfrm>
          <a:prstGeom prst="rect">
            <a:avLst/>
          </a:prstGeom>
          <a:noFill/>
        </p:spPr>
        <p:txBody>
          <a:bodyPr wrap="square" rtlCol="0">
            <a:spAutoFit/>
          </a:bodyPr>
          <a:lstStyle/>
          <a:p>
            <a:r>
              <a:rPr lang="en-US" sz="2400" dirty="0">
                <a:solidFill>
                  <a:srgbClr val="FFFF00"/>
                </a:solidFill>
              </a:rPr>
              <a:t>AngularJS </a:t>
            </a:r>
            <a:r>
              <a:rPr lang="en-US" sz="2400" dirty="0" smtClean="0">
                <a:solidFill>
                  <a:srgbClr val="FFFF00"/>
                </a:solidFill>
              </a:rPr>
              <a:t>Expressions:</a:t>
            </a:r>
          </a:p>
          <a:p>
            <a:r>
              <a:rPr lang="en-US" sz="2400" dirty="0"/>
              <a:t>AngularJS binds data to HTML using </a:t>
            </a:r>
            <a:r>
              <a:rPr lang="en-US" sz="2400" b="1" dirty="0"/>
              <a:t>Expressions</a:t>
            </a:r>
            <a:r>
              <a:rPr lang="en-US" sz="2400" dirty="0" smtClean="0"/>
              <a:t>.</a:t>
            </a:r>
          </a:p>
          <a:p>
            <a:pPr lvl="0" eaLnBrk="0" fontAlgn="base" hangingPunct="0">
              <a:spcBef>
                <a:spcPct val="0"/>
              </a:spcBef>
              <a:spcAft>
                <a:spcPct val="0"/>
              </a:spcAft>
            </a:pPr>
            <a:r>
              <a:rPr lang="en-US" sz="2100" dirty="0">
                <a:latin typeface="Segoe UI" panose="020B0502040204020203" pitchFamily="34" charset="0"/>
                <a:cs typeface="Segoe UI" panose="020B0502040204020203" pitchFamily="34" charset="0"/>
              </a:rPr>
              <a:t>AngularJS Expressions</a:t>
            </a:r>
          </a:p>
          <a:p>
            <a:pPr lvl="0" eaLnBrk="0" fontAlgn="base" hangingPunct="0">
              <a:spcBef>
                <a:spcPct val="0"/>
              </a:spcBef>
              <a:spcAft>
                <a:spcPct val="0"/>
              </a:spcAft>
            </a:pPr>
            <a:r>
              <a:rPr lang="en-US" sz="2100" dirty="0" smtClean="0">
                <a:latin typeface="Verdana" panose="020B0604030504040204" pitchFamily="34" charset="0"/>
              </a:rPr>
              <a:t>-AngularJS </a:t>
            </a:r>
            <a:r>
              <a:rPr lang="en-US" sz="2100" dirty="0">
                <a:latin typeface="Verdana" panose="020B0604030504040204" pitchFamily="34" charset="0"/>
              </a:rPr>
              <a:t>expressions can be written inside double braces: </a:t>
            </a:r>
            <a:r>
              <a:rPr lang="en-US" sz="2100" dirty="0">
                <a:latin typeface="Consolas" panose="020B0609020204030204" pitchFamily="49" charset="0"/>
              </a:rPr>
              <a:t>{{ </a:t>
            </a:r>
            <a:r>
              <a:rPr lang="en-US" sz="2100" i="1" dirty="0">
                <a:latin typeface="Consolas" panose="020B0609020204030204" pitchFamily="49" charset="0"/>
              </a:rPr>
              <a:t>expression</a:t>
            </a:r>
            <a:r>
              <a:rPr lang="en-US" sz="2100" dirty="0">
                <a:latin typeface="Consolas" panose="020B0609020204030204" pitchFamily="49" charset="0"/>
              </a:rPr>
              <a:t> }}</a:t>
            </a:r>
            <a:r>
              <a:rPr lang="en-US" sz="2100" dirty="0">
                <a:latin typeface="Verdana" panose="020B0604030504040204" pitchFamily="34" charset="0"/>
              </a:rPr>
              <a:t>.</a:t>
            </a:r>
            <a:endParaRPr lang="en-US" sz="2100" dirty="0"/>
          </a:p>
          <a:p>
            <a:pPr lvl="0" eaLnBrk="0" fontAlgn="base" hangingPunct="0">
              <a:spcBef>
                <a:spcPct val="0"/>
              </a:spcBef>
              <a:spcAft>
                <a:spcPct val="0"/>
              </a:spcAft>
            </a:pPr>
            <a:r>
              <a:rPr lang="en-US" sz="2100" dirty="0" smtClean="0">
                <a:latin typeface="Verdana" panose="020B0604030504040204" pitchFamily="34" charset="0"/>
              </a:rPr>
              <a:t>-AngularJS </a:t>
            </a:r>
            <a:r>
              <a:rPr lang="en-US" sz="2100" dirty="0">
                <a:latin typeface="Verdana" panose="020B0604030504040204" pitchFamily="34" charset="0"/>
              </a:rPr>
              <a:t>expressions can also be written inside a directive: </a:t>
            </a:r>
            <a:r>
              <a:rPr lang="en-US" sz="2100" dirty="0" err="1">
                <a:latin typeface="Consolas" panose="020B0609020204030204" pitchFamily="49" charset="0"/>
              </a:rPr>
              <a:t>ng</a:t>
            </a:r>
            <a:r>
              <a:rPr lang="en-US" sz="2100" dirty="0">
                <a:latin typeface="Consolas" panose="020B0609020204030204" pitchFamily="49" charset="0"/>
              </a:rPr>
              <a:t>-bind="</a:t>
            </a:r>
            <a:r>
              <a:rPr lang="en-US" sz="2100" i="1" dirty="0">
                <a:latin typeface="Consolas" panose="020B0609020204030204" pitchFamily="49" charset="0"/>
              </a:rPr>
              <a:t>expression</a:t>
            </a:r>
            <a:r>
              <a:rPr lang="en-US" sz="2100" dirty="0">
                <a:latin typeface="Consolas" panose="020B0609020204030204" pitchFamily="49" charset="0"/>
              </a:rPr>
              <a:t>"</a:t>
            </a:r>
            <a:r>
              <a:rPr lang="en-US" sz="2100" dirty="0">
                <a:latin typeface="Verdana" panose="020B0604030504040204" pitchFamily="34" charset="0"/>
              </a:rPr>
              <a:t>.</a:t>
            </a:r>
            <a:endParaRPr lang="en-US" sz="2100" dirty="0"/>
          </a:p>
          <a:p>
            <a:pPr lvl="0" eaLnBrk="0" fontAlgn="base" hangingPunct="0">
              <a:spcBef>
                <a:spcPct val="0"/>
              </a:spcBef>
              <a:spcAft>
                <a:spcPct val="0"/>
              </a:spcAft>
            </a:pPr>
            <a:r>
              <a:rPr lang="en-US" sz="2100" dirty="0" smtClean="0">
                <a:latin typeface="Verdana" panose="020B0604030504040204" pitchFamily="34" charset="0"/>
              </a:rPr>
              <a:t>-AngularJS </a:t>
            </a:r>
            <a:r>
              <a:rPr lang="en-US" sz="2100" dirty="0">
                <a:latin typeface="Verdana" panose="020B0604030504040204" pitchFamily="34" charset="0"/>
              </a:rPr>
              <a:t>will resolve the expression, and return the result exactly where the expression is written.</a:t>
            </a:r>
            <a:endParaRPr lang="en-US" sz="2100" dirty="0"/>
          </a:p>
          <a:p>
            <a:pPr lvl="0" eaLnBrk="0" fontAlgn="base" hangingPunct="0">
              <a:spcBef>
                <a:spcPct val="0"/>
              </a:spcBef>
              <a:spcAft>
                <a:spcPct val="0"/>
              </a:spcAft>
            </a:pPr>
            <a:r>
              <a:rPr lang="en-US" sz="2100" b="1" dirty="0" smtClean="0">
                <a:latin typeface="Verdana" panose="020B0604030504040204" pitchFamily="34" charset="0"/>
              </a:rPr>
              <a:t>-AngularJS </a:t>
            </a:r>
            <a:r>
              <a:rPr lang="en-US" sz="2100" b="1" dirty="0">
                <a:latin typeface="Verdana" panose="020B0604030504040204" pitchFamily="34" charset="0"/>
              </a:rPr>
              <a:t>expressions</a:t>
            </a:r>
            <a:r>
              <a:rPr lang="en-US" sz="2100" dirty="0">
                <a:latin typeface="Verdana" panose="020B0604030504040204" pitchFamily="34" charset="0"/>
              </a:rPr>
              <a:t> are much like </a:t>
            </a:r>
            <a:r>
              <a:rPr lang="en-US" sz="2100" b="1" dirty="0">
                <a:latin typeface="Verdana" panose="020B0604030504040204" pitchFamily="34" charset="0"/>
              </a:rPr>
              <a:t>JavaScript expressions:</a:t>
            </a:r>
            <a:r>
              <a:rPr lang="en-US" sz="2100" dirty="0">
                <a:latin typeface="Verdana" panose="020B0604030504040204" pitchFamily="34" charset="0"/>
              </a:rPr>
              <a:t> They can contain literals, operators, and variables.</a:t>
            </a:r>
            <a:endParaRPr lang="en-US" sz="2100" dirty="0"/>
          </a:p>
          <a:p>
            <a:pPr lvl="0" eaLnBrk="0" fontAlgn="base" hangingPunct="0">
              <a:spcBef>
                <a:spcPct val="0"/>
              </a:spcBef>
              <a:spcAft>
                <a:spcPct val="0"/>
              </a:spcAft>
            </a:pPr>
            <a:r>
              <a:rPr lang="en-US" sz="2100" dirty="0">
                <a:latin typeface="Verdana" panose="020B0604030504040204" pitchFamily="34" charset="0"/>
              </a:rPr>
              <a:t>Example {{ 5 + 5 }} or {{ </a:t>
            </a:r>
            <a:r>
              <a:rPr lang="en-US" sz="2100" dirty="0" err="1">
                <a:latin typeface="Verdana" panose="020B0604030504040204" pitchFamily="34" charset="0"/>
              </a:rPr>
              <a:t>firstName</a:t>
            </a:r>
            <a:r>
              <a:rPr lang="en-US" sz="2100" dirty="0">
                <a:latin typeface="Verdana" panose="020B0604030504040204" pitchFamily="34" charset="0"/>
              </a:rPr>
              <a:t> + " " + </a:t>
            </a:r>
            <a:r>
              <a:rPr lang="en-US" sz="2100" dirty="0" err="1">
                <a:latin typeface="Verdana" panose="020B0604030504040204" pitchFamily="34" charset="0"/>
              </a:rPr>
              <a:t>lastName</a:t>
            </a:r>
            <a:r>
              <a:rPr lang="en-US" sz="2100" dirty="0">
                <a:latin typeface="Verdana" panose="020B0604030504040204" pitchFamily="34" charset="0"/>
              </a:rPr>
              <a:t> </a:t>
            </a:r>
            <a:r>
              <a:rPr lang="en-US" sz="2100" dirty="0" smtClean="0">
                <a:latin typeface="Verdana" panose="020B0604030504040204" pitchFamily="34" charset="0"/>
              </a:rPr>
              <a:t>}}</a:t>
            </a:r>
          </a:p>
          <a:p>
            <a:pPr lvl="0" eaLnBrk="0" fontAlgn="base" hangingPunct="0">
              <a:spcBef>
                <a:spcPct val="0"/>
              </a:spcBef>
              <a:spcAft>
                <a:spcPct val="0"/>
              </a:spcAft>
            </a:pPr>
            <a:endParaRPr lang="en-US" sz="2100" dirty="0">
              <a:latin typeface="Verdana" panose="020B0604030504040204" pitchFamily="34" charset="0"/>
            </a:endParaRPr>
          </a:p>
        </p:txBody>
      </p:sp>
    </p:spTree>
    <p:extLst>
      <p:ext uri="{BB962C8B-B14F-4D97-AF65-F5344CB8AC3E}">
        <p14:creationId xmlns:p14="http://schemas.microsoft.com/office/powerpoint/2010/main" val="31528148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60648"/>
            <a:ext cx="8966230" cy="4647426"/>
          </a:xfrm>
          <a:prstGeom prst="rect">
            <a:avLst/>
          </a:prstGeom>
          <a:noFill/>
        </p:spPr>
        <p:txBody>
          <a:bodyPr wrap="square" rtlCol="0">
            <a:spAutoFit/>
          </a:bodyPr>
          <a:lstStyle/>
          <a:p>
            <a:r>
              <a:rPr lang="en-US" sz="2400" dirty="0">
                <a:solidFill>
                  <a:srgbClr val="FFFF00"/>
                </a:solidFill>
              </a:rPr>
              <a:t>AngularJS </a:t>
            </a:r>
            <a:r>
              <a:rPr lang="en-US" sz="2400" dirty="0" smtClean="0">
                <a:solidFill>
                  <a:srgbClr val="FFFF00"/>
                </a:solidFill>
              </a:rPr>
              <a:t>Expressions:</a:t>
            </a:r>
          </a:p>
          <a:p>
            <a:pPr lvl="0" eaLnBrk="0" fontAlgn="base" hangingPunct="0">
              <a:spcBef>
                <a:spcPct val="0"/>
              </a:spcBef>
              <a:spcAft>
                <a:spcPct val="0"/>
              </a:spcAft>
            </a:pPr>
            <a:r>
              <a:rPr lang="en-US" sz="2400" dirty="0"/>
              <a:t>&lt;!DOCTYPE html&gt;</a:t>
            </a:r>
            <a:br>
              <a:rPr lang="en-US" sz="2400" dirty="0"/>
            </a:br>
            <a:r>
              <a:rPr lang="en-US" sz="2400" dirty="0"/>
              <a:t>&lt;html&gt;</a:t>
            </a:r>
            <a:br>
              <a:rPr lang="en-US" sz="2400" dirty="0"/>
            </a:br>
            <a:r>
              <a:rPr lang="en-US" sz="2400" dirty="0"/>
              <a:t>&lt;script </a:t>
            </a:r>
            <a:r>
              <a:rPr lang="en-US" sz="2400" dirty="0" err="1"/>
              <a:t>src</a:t>
            </a:r>
            <a:r>
              <a:rPr lang="en-US" sz="2400" dirty="0"/>
              <a:t>="https://ajax.googleapis.com/</a:t>
            </a:r>
            <a:r>
              <a:rPr lang="en-US" sz="2400" dirty="0" err="1"/>
              <a:t>ajax</a:t>
            </a:r>
            <a:r>
              <a:rPr lang="en-US" sz="2400" dirty="0"/>
              <a:t>/libs/</a:t>
            </a:r>
            <a:r>
              <a:rPr lang="en-US" sz="2400" dirty="0" err="1"/>
              <a:t>angularjs</a:t>
            </a:r>
            <a:r>
              <a:rPr lang="en-US" sz="2400" dirty="0"/>
              <a:t>/1.6.9/angular.min.js"&gt;&lt;/script&gt;</a:t>
            </a:r>
            <a:br>
              <a:rPr lang="en-US" sz="2400" dirty="0"/>
            </a:br>
            <a:r>
              <a:rPr lang="en-US" sz="2400" dirty="0"/>
              <a:t>&lt;body&gt; &lt;div </a:t>
            </a:r>
            <a:r>
              <a:rPr lang="en-US" sz="2400" dirty="0" err="1"/>
              <a:t>ng</a:t>
            </a:r>
            <a:r>
              <a:rPr lang="en-US" sz="2400" dirty="0"/>
              <a:t>-app=""&gt;</a:t>
            </a:r>
            <a:br>
              <a:rPr lang="en-US" sz="2400" dirty="0"/>
            </a:br>
            <a:r>
              <a:rPr lang="en-US" sz="2400" dirty="0"/>
              <a:t>  &lt;p&gt;My first expression: {{ 5 + 5 }}&lt;/p&gt;</a:t>
            </a:r>
            <a:br>
              <a:rPr lang="en-US" sz="2400" dirty="0"/>
            </a:br>
            <a:r>
              <a:rPr lang="en-US" sz="2400" dirty="0"/>
              <a:t>&lt;/div&gt;</a:t>
            </a:r>
            <a:br>
              <a:rPr lang="en-US" sz="2400" dirty="0"/>
            </a:br>
            <a:r>
              <a:rPr lang="en-US" sz="2400" dirty="0"/>
              <a:t/>
            </a:r>
            <a:br>
              <a:rPr lang="en-US" sz="2400" dirty="0"/>
            </a:br>
            <a:r>
              <a:rPr lang="en-US" sz="2400" dirty="0"/>
              <a:t>&lt;/body&gt;</a:t>
            </a:r>
            <a:br>
              <a:rPr lang="en-US" sz="2400" dirty="0"/>
            </a:br>
            <a:r>
              <a:rPr lang="en-US" sz="2400" dirty="0"/>
              <a:t>&lt;/html&gt;</a:t>
            </a:r>
            <a:endParaRPr lang="en-US" sz="2400" dirty="0">
              <a:latin typeface="Arial" panose="020B0604020202020204" pitchFamily="34" charset="0"/>
            </a:endParaRPr>
          </a:p>
          <a:p>
            <a:endParaRPr lang="en-US" sz="3200" dirty="0">
              <a:solidFill>
                <a:srgbClr val="FFFF00"/>
              </a:solidFill>
            </a:endParaRPr>
          </a:p>
        </p:txBody>
      </p:sp>
    </p:spTree>
    <p:extLst>
      <p:ext uri="{BB962C8B-B14F-4D97-AF65-F5344CB8AC3E}">
        <p14:creationId xmlns:p14="http://schemas.microsoft.com/office/powerpoint/2010/main" val="2863114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60648"/>
            <a:ext cx="8966230" cy="5093702"/>
          </a:xfrm>
          <a:prstGeom prst="rect">
            <a:avLst/>
          </a:prstGeom>
          <a:noFill/>
        </p:spPr>
        <p:txBody>
          <a:bodyPr wrap="square" rtlCol="0">
            <a:spAutoFit/>
          </a:bodyPr>
          <a:lstStyle/>
          <a:p>
            <a:r>
              <a:rPr lang="en-US" sz="2400" dirty="0">
                <a:solidFill>
                  <a:srgbClr val="FFFF00"/>
                </a:solidFill>
              </a:rPr>
              <a:t>AngularJS </a:t>
            </a:r>
            <a:r>
              <a:rPr lang="en-US" sz="2400" dirty="0" smtClean="0">
                <a:solidFill>
                  <a:srgbClr val="FFFF00"/>
                </a:solidFill>
              </a:rPr>
              <a:t>Expressions:</a:t>
            </a:r>
          </a:p>
          <a:p>
            <a:r>
              <a:rPr lang="en-US" sz="2400" dirty="0"/>
              <a:t>AngularJS Numbers</a:t>
            </a:r>
          </a:p>
          <a:p>
            <a:r>
              <a:rPr lang="en-US" sz="2400" dirty="0"/>
              <a:t>AngularJS numbers are similar to JavaScript numbers.</a:t>
            </a:r>
          </a:p>
          <a:p>
            <a:r>
              <a:rPr lang="en-US" sz="2100" dirty="0"/>
              <a:t>&lt;!DOCTYPE html</a:t>
            </a:r>
            <a:r>
              <a:rPr lang="en-US" sz="2100" b="1" dirty="0"/>
              <a:t>&gt;</a:t>
            </a:r>
            <a:r>
              <a:rPr lang="en-US" sz="2100" dirty="0"/>
              <a:t>  </a:t>
            </a:r>
          </a:p>
          <a:p>
            <a:r>
              <a:rPr lang="en-US" sz="2100" b="1" dirty="0"/>
              <a:t>&lt;html&gt;</a:t>
            </a:r>
            <a:r>
              <a:rPr lang="en-US" sz="2100" dirty="0"/>
              <a:t>  </a:t>
            </a:r>
          </a:p>
          <a:p>
            <a:r>
              <a:rPr lang="en-US" sz="2100" b="1" dirty="0"/>
              <a:t>&lt;script</a:t>
            </a:r>
            <a:r>
              <a:rPr lang="en-US" sz="2100" dirty="0"/>
              <a:t> </a:t>
            </a:r>
            <a:r>
              <a:rPr lang="en-US" sz="2100" dirty="0" err="1"/>
              <a:t>src</a:t>
            </a:r>
            <a:r>
              <a:rPr lang="en-US" sz="2100" dirty="0"/>
              <a:t>="http://ajax.googleapis.com/</a:t>
            </a:r>
            <a:r>
              <a:rPr lang="en-US" sz="2100" dirty="0" err="1"/>
              <a:t>ajax</a:t>
            </a:r>
            <a:r>
              <a:rPr lang="en-US" sz="2100" dirty="0"/>
              <a:t>/libs/</a:t>
            </a:r>
            <a:r>
              <a:rPr lang="en-US" sz="2100" dirty="0" err="1"/>
              <a:t>angularjs</a:t>
            </a:r>
            <a:r>
              <a:rPr lang="en-US" sz="2100" dirty="0"/>
              <a:t>/1.4.8/angular.min.js"</a:t>
            </a:r>
            <a:r>
              <a:rPr lang="en-US" sz="2100" b="1" dirty="0"/>
              <a:t>&gt;&lt;/script&gt;</a:t>
            </a:r>
            <a:r>
              <a:rPr lang="en-US" sz="2100" dirty="0"/>
              <a:t>  </a:t>
            </a:r>
          </a:p>
          <a:p>
            <a:r>
              <a:rPr lang="en-US" sz="2100" b="1" dirty="0"/>
              <a:t>&lt;body&gt;</a:t>
            </a:r>
            <a:r>
              <a:rPr lang="en-US" sz="2100" dirty="0"/>
              <a:t>  </a:t>
            </a:r>
          </a:p>
          <a:p>
            <a:r>
              <a:rPr lang="en-US" sz="2100" b="1" dirty="0"/>
              <a:t>&lt;div</a:t>
            </a:r>
            <a:r>
              <a:rPr lang="en-US" sz="2100" dirty="0"/>
              <a:t> </a:t>
            </a:r>
            <a:r>
              <a:rPr lang="en-US" sz="2100" dirty="0" err="1"/>
              <a:t>ng</a:t>
            </a:r>
            <a:r>
              <a:rPr lang="en-US" sz="2100" dirty="0"/>
              <a:t>-app="" </a:t>
            </a:r>
            <a:r>
              <a:rPr lang="en-US" sz="2100" dirty="0" err="1"/>
              <a:t>ng-init</a:t>
            </a:r>
            <a:r>
              <a:rPr lang="en-US" sz="2100" dirty="0"/>
              <a:t>="quantity=5;cost=5"</a:t>
            </a:r>
            <a:r>
              <a:rPr lang="en-US" sz="2100" b="1" dirty="0"/>
              <a:t>&gt;</a:t>
            </a:r>
            <a:r>
              <a:rPr lang="en-US" sz="2100" dirty="0"/>
              <a:t>  </a:t>
            </a:r>
          </a:p>
          <a:p>
            <a:r>
              <a:rPr lang="en-US" sz="2100" b="1" dirty="0"/>
              <a:t>&lt;p&gt;</a:t>
            </a:r>
            <a:r>
              <a:rPr lang="en-US" sz="2100" dirty="0"/>
              <a:t>Total in dollar: {{ quantity * cost }}</a:t>
            </a:r>
            <a:r>
              <a:rPr lang="en-US" sz="2100" b="1" dirty="0"/>
              <a:t>&lt;/p&gt;</a:t>
            </a:r>
            <a:r>
              <a:rPr lang="en-US" sz="2100" dirty="0"/>
              <a:t>  </a:t>
            </a:r>
          </a:p>
          <a:p>
            <a:r>
              <a:rPr lang="en-US" sz="2100" b="1" dirty="0"/>
              <a:t>&lt;/div&gt;</a:t>
            </a:r>
            <a:r>
              <a:rPr lang="en-US" sz="2100" dirty="0"/>
              <a:t>  </a:t>
            </a:r>
          </a:p>
          <a:p>
            <a:r>
              <a:rPr lang="en-US" sz="2100" b="1" dirty="0"/>
              <a:t>&lt;/body&gt;</a:t>
            </a:r>
            <a:r>
              <a:rPr lang="en-US" sz="2100" dirty="0"/>
              <a:t>  </a:t>
            </a:r>
          </a:p>
          <a:p>
            <a:r>
              <a:rPr lang="en-US" sz="2100" b="1" dirty="0"/>
              <a:t>&lt;/html&gt;</a:t>
            </a:r>
            <a:r>
              <a:rPr lang="en-US" sz="3200" dirty="0"/>
              <a:t> </a:t>
            </a:r>
          </a:p>
          <a:p>
            <a:endParaRPr lang="en-US" sz="3200" dirty="0">
              <a:solidFill>
                <a:srgbClr val="FFFF00"/>
              </a:solidFill>
            </a:endParaRPr>
          </a:p>
        </p:txBody>
      </p:sp>
    </p:spTree>
    <p:extLst>
      <p:ext uri="{BB962C8B-B14F-4D97-AF65-F5344CB8AC3E}">
        <p14:creationId xmlns:p14="http://schemas.microsoft.com/office/powerpoint/2010/main" val="35921533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16632"/>
            <a:ext cx="8966230" cy="6955750"/>
          </a:xfrm>
          <a:prstGeom prst="rect">
            <a:avLst/>
          </a:prstGeom>
          <a:noFill/>
        </p:spPr>
        <p:txBody>
          <a:bodyPr wrap="square" rtlCol="0">
            <a:spAutoFit/>
          </a:bodyPr>
          <a:lstStyle/>
          <a:p>
            <a:r>
              <a:rPr lang="en-US" sz="2400" dirty="0" smtClean="0">
                <a:solidFill>
                  <a:srgbClr val="FFFF00"/>
                </a:solidFill>
              </a:rPr>
              <a:t>AngularJS Controllers:</a:t>
            </a:r>
            <a:endParaRPr lang="en-US" sz="2400" dirty="0">
              <a:solidFill>
                <a:srgbClr val="FFFF00"/>
              </a:solidFill>
            </a:endParaRPr>
          </a:p>
          <a:p>
            <a:r>
              <a:rPr lang="en-US" dirty="0" smtClean="0"/>
              <a:t>-AngularJS </a:t>
            </a:r>
            <a:r>
              <a:rPr lang="en-US" dirty="0"/>
              <a:t>controllers are used to control the flow of data of AngularJS application. </a:t>
            </a:r>
            <a:endParaRPr lang="en-US" dirty="0" smtClean="0"/>
          </a:p>
          <a:p>
            <a:r>
              <a:rPr lang="en-US" dirty="0"/>
              <a:t>-</a:t>
            </a:r>
            <a:r>
              <a:rPr lang="en-US" dirty="0" smtClean="0"/>
              <a:t>A </a:t>
            </a:r>
            <a:r>
              <a:rPr lang="en-US" dirty="0"/>
              <a:t>controller is defined using </a:t>
            </a:r>
            <a:r>
              <a:rPr lang="en-US" dirty="0" err="1"/>
              <a:t>ng</a:t>
            </a:r>
            <a:r>
              <a:rPr lang="en-US" dirty="0"/>
              <a:t>-controller directive. A controller is a JavaScript object containing attributes/properties and functions</a:t>
            </a:r>
            <a:r>
              <a:rPr lang="en-US" dirty="0" smtClean="0"/>
              <a:t>.</a:t>
            </a:r>
          </a:p>
          <a:p>
            <a:r>
              <a:rPr lang="en-US" dirty="0" smtClean="0"/>
              <a:t>-Each </a:t>
            </a:r>
            <a:r>
              <a:rPr lang="en-US" dirty="0"/>
              <a:t>controller accepts $scope as a parameter which refers to the application/module that controller is to control</a:t>
            </a:r>
            <a:r>
              <a:rPr lang="en-US" dirty="0" smtClean="0"/>
              <a:t>.</a:t>
            </a:r>
          </a:p>
          <a:p>
            <a:r>
              <a:rPr lang="en-US" dirty="0" smtClean="0"/>
              <a:t>-</a:t>
            </a:r>
            <a:r>
              <a:rPr lang="en-US" dirty="0"/>
              <a:t> The </a:t>
            </a:r>
            <a:r>
              <a:rPr lang="en-US" b="1" dirty="0" err="1"/>
              <a:t>ng</a:t>
            </a:r>
            <a:r>
              <a:rPr lang="en-US" b="1" dirty="0"/>
              <a:t>-controller</a:t>
            </a:r>
            <a:r>
              <a:rPr lang="en-US" dirty="0"/>
              <a:t> directive defines the application controller.</a:t>
            </a:r>
          </a:p>
          <a:p>
            <a:pPr marL="342900" indent="-342900">
              <a:buFontTx/>
              <a:buChar char="-"/>
            </a:pPr>
            <a:r>
              <a:rPr lang="en-US" dirty="0" smtClean="0"/>
              <a:t>A </a:t>
            </a:r>
            <a:r>
              <a:rPr lang="en-US" dirty="0"/>
              <a:t>controller is a </a:t>
            </a:r>
            <a:r>
              <a:rPr lang="en-US" b="1" dirty="0"/>
              <a:t>JavaScript Object</a:t>
            </a:r>
            <a:r>
              <a:rPr lang="en-US" dirty="0"/>
              <a:t>, created by a standard JavaScript </a:t>
            </a:r>
            <a:r>
              <a:rPr lang="en-US" b="1" dirty="0"/>
              <a:t>object constructor</a:t>
            </a:r>
            <a:r>
              <a:rPr lang="en-US" dirty="0" smtClean="0"/>
              <a:t>.</a:t>
            </a:r>
          </a:p>
          <a:p>
            <a:pPr lvl="0" eaLnBrk="0" fontAlgn="base" hangingPunct="0">
              <a:spcBef>
                <a:spcPct val="0"/>
              </a:spcBef>
              <a:spcAft>
                <a:spcPct val="0"/>
              </a:spcAft>
            </a:pPr>
            <a:r>
              <a:rPr lang="en-US" dirty="0">
                <a:solidFill>
                  <a:srgbClr val="FFFF00"/>
                </a:solidFill>
                <a:latin typeface="Helvetica Neue"/>
              </a:rPr>
              <a:t>Use controllers to:</a:t>
            </a:r>
            <a:endParaRPr lang="en-US" dirty="0">
              <a:solidFill>
                <a:srgbClr val="FFFF00"/>
              </a:solidFill>
            </a:endParaRPr>
          </a:p>
          <a:p>
            <a:pPr lvl="0" eaLnBrk="0" fontAlgn="base" hangingPunct="0">
              <a:spcBef>
                <a:spcPct val="0"/>
              </a:spcBef>
              <a:spcAft>
                <a:spcPct val="0"/>
              </a:spcAft>
              <a:buFontTx/>
              <a:buChar char="•"/>
            </a:pPr>
            <a:r>
              <a:rPr lang="en-US" dirty="0"/>
              <a:t>Set up the initial state of the $scope object.</a:t>
            </a:r>
          </a:p>
          <a:p>
            <a:pPr lvl="0" eaLnBrk="0" fontAlgn="base" hangingPunct="0">
              <a:spcBef>
                <a:spcPct val="0"/>
              </a:spcBef>
              <a:spcAft>
                <a:spcPct val="0"/>
              </a:spcAft>
              <a:buFontTx/>
              <a:buChar char="•"/>
            </a:pPr>
            <a:r>
              <a:rPr lang="en-US" dirty="0"/>
              <a:t>Add behavior to the $scope object.</a:t>
            </a:r>
          </a:p>
          <a:p>
            <a:pPr lvl="0" eaLnBrk="0" fontAlgn="base" hangingPunct="0">
              <a:spcBef>
                <a:spcPct val="0"/>
              </a:spcBef>
              <a:spcAft>
                <a:spcPct val="0"/>
              </a:spcAft>
            </a:pPr>
            <a:r>
              <a:rPr lang="en-US" dirty="0">
                <a:solidFill>
                  <a:srgbClr val="FFFF00"/>
                </a:solidFill>
                <a:latin typeface="Helvetica Neue"/>
              </a:rPr>
              <a:t>Do not use controllers to:</a:t>
            </a:r>
            <a:endParaRPr lang="en-US" dirty="0">
              <a:solidFill>
                <a:srgbClr val="FFFF00"/>
              </a:solidFill>
            </a:endParaRPr>
          </a:p>
          <a:p>
            <a:pPr indent="-285750" eaLnBrk="0" fontAlgn="base" hangingPunct="0">
              <a:spcBef>
                <a:spcPct val="0"/>
              </a:spcBef>
              <a:spcAft>
                <a:spcPct val="0"/>
              </a:spcAft>
              <a:buFontTx/>
              <a:buChar char="•"/>
            </a:pPr>
            <a:r>
              <a:rPr lang="en-US" dirty="0"/>
              <a:t>Manipulate DOM — Controllers should contain only business logic. Putting any presentation logic into Controllers significantly affects its testability. AngularJS has databinding for most cases and directives to encapsulate manual DOM manipulation.</a:t>
            </a:r>
          </a:p>
          <a:p>
            <a:pPr indent="-285750" eaLnBrk="0" fontAlgn="base" hangingPunct="0">
              <a:spcBef>
                <a:spcPct val="0"/>
              </a:spcBef>
              <a:spcAft>
                <a:spcPct val="0"/>
              </a:spcAft>
              <a:buFontTx/>
              <a:buChar char="•"/>
            </a:pPr>
            <a:r>
              <a:rPr lang="en-US" dirty="0"/>
              <a:t>Format input — Use AngularJS form controls instead.</a:t>
            </a:r>
          </a:p>
          <a:p>
            <a:pPr indent="-285750" eaLnBrk="0" fontAlgn="base" hangingPunct="0">
              <a:spcBef>
                <a:spcPct val="0"/>
              </a:spcBef>
              <a:spcAft>
                <a:spcPct val="0"/>
              </a:spcAft>
              <a:buFontTx/>
              <a:buChar char="•"/>
            </a:pPr>
            <a:r>
              <a:rPr lang="en-US" dirty="0"/>
              <a:t>Filter output — Use AngularJS filters instead.</a:t>
            </a:r>
          </a:p>
          <a:p>
            <a:pPr indent="-285750" eaLnBrk="0" fontAlgn="base" hangingPunct="0">
              <a:spcBef>
                <a:spcPct val="0"/>
              </a:spcBef>
              <a:spcAft>
                <a:spcPct val="0"/>
              </a:spcAft>
              <a:buFontTx/>
              <a:buChar char="•"/>
            </a:pPr>
            <a:r>
              <a:rPr lang="en-US" dirty="0"/>
              <a:t>Share code or state across controllers — Use AngularJS services instead.</a:t>
            </a:r>
          </a:p>
          <a:p>
            <a:pPr indent="-285750" eaLnBrk="0" fontAlgn="base" hangingPunct="0">
              <a:spcBef>
                <a:spcPct val="0"/>
              </a:spcBef>
              <a:spcAft>
                <a:spcPct val="0"/>
              </a:spcAft>
              <a:buFontTx/>
              <a:buChar char="•"/>
            </a:pPr>
            <a:r>
              <a:rPr lang="en-US" dirty="0"/>
              <a:t>Manage the life-cycle of other components (for example, to create service instances).</a:t>
            </a:r>
          </a:p>
          <a:p>
            <a:pPr marL="342900" indent="-342900">
              <a:buFontTx/>
              <a:buChar char="-"/>
            </a:pPr>
            <a:endParaRPr lang="en-US" sz="2400" dirty="0"/>
          </a:p>
          <a:p>
            <a:endParaRPr lang="en-US" sz="2400" dirty="0"/>
          </a:p>
          <a:p>
            <a:endParaRPr lang="en-US" sz="3200" dirty="0">
              <a:solidFill>
                <a:srgbClr val="FFFF00"/>
              </a:solidFill>
            </a:endParaRPr>
          </a:p>
        </p:txBody>
      </p:sp>
    </p:spTree>
    <p:extLst>
      <p:ext uri="{BB962C8B-B14F-4D97-AF65-F5344CB8AC3E}">
        <p14:creationId xmlns:p14="http://schemas.microsoft.com/office/powerpoint/2010/main" val="5048968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16632"/>
            <a:ext cx="8966230" cy="6509474"/>
          </a:xfrm>
          <a:prstGeom prst="rect">
            <a:avLst/>
          </a:prstGeom>
          <a:noFill/>
        </p:spPr>
        <p:txBody>
          <a:bodyPr wrap="square" rtlCol="0">
            <a:spAutoFit/>
          </a:bodyPr>
          <a:lstStyle/>
          <a:p>
            <a:r>
              <a:rPr lang="en-US" sz="2100" dirty="0" smtClean="0">
                <a:solidFill>
                  <a:srgbClr val="FFFF00"/>
                </a:solidFill>
              </a:rPr>
              <a:t>AngularJS Example:</a:t>
            </a:r>
          </a:p>
          <a:p>
            <a:r>
              <a:rPr lang="en-US" dirty="0"/>
              <a:t>Controller </a:t>
            </a:r>
            <a:r>
              <a:rPr lang="en-US" dirty="0" smtClean="0"/>
              <a:t>Methods:</a:t>
            </a:r>
            <a:endParaRPr lang="en-US" dirty="0"/>
          </a:p>
          <a:p>
            <a:r>
              <a:rPr lang="en-US" dirty="0"/>
              <a:t>The example above demonstrated a controller object with two properties: </a:t>
            </a:r>
            <a:r>
              <a:rPr lang="en-US" dirty="0" err="1"/>
              <a:t>lastName</a:t>
            </a:r>
            <a:r>
              <a:rPr lang="en-US" dirty="0"/>
              <a:t> and </a:t>
            </a:r>
            <a:r>
              <a:rPr lang="en-US" dirty="0" err="1"/>
              <a:t>firstName</a:t>
            </a:r>
            <a:r>
              <a:rPr lang="en-US" dirty="0"/>
              <a:t>.</a:t>
            </a:r>
          </a:p>
          <a:p>
            <a:r>
              <a:rPr lang="en-US" dirty="0"/>
              <a:t>A controller can also have methods (variables as functions):</a:t>
            </a:r>
          </a:p>
          <a:p>
            <a:endParaRPr lang="en-US" dirty="0" smtClean="0">
              <a:solidFill>
                <a:srgbClr val="FFFF00"/>
              </a:solidFill>
            </a:endParaRPr>
          </a:p>
          <a:p>
            <a:r>
              <a:rPr lang="en-US" dirty="0"/>
              <a:t>&lt;div </a:t>
            </a:r>
            <a:r>
              <a:rPr lang="en-US" dirty="0" err="1"/>
              <a:t>ng</a:t>
            </a:r>
            <a:r>
              <a:rPr lang="en-US" dirty="0"/>
              <a:t>-app="</a:t>
            </a:r>
            <a:r>
              <a:rPr lang="en-US" dirty="0" err="1"/>
              <a:t>myApp</a:t>
            </a:r>
            <a:r>
              <a:rPr lang="en-US" dirty="0"/>
              <a:t>" </a:t>
            </a:r>
            <a:r>
              <a:rPr lang="en-US" dirty="0" err="1"/>
              <a:t>ng</a:t>
            </a:r>
            <a:r>
              <a:rPr lang="en-US" dirty="0"/>
              <a:t>-controller="</a:t>
            </a:r>
            <a:r>
              <a:rPr lang="en-US" dirty="0" err="1"/>
              <a:t>personCtrl</a:t>
            </a:r>
            <a:r>
              <a:rPr lang="en-US" dirty="0"/>
              <a:t>"&gt;</a:t>
            </a:r>
            <a:br>
              <a:rPr lang="en-US" dirty="0"/>
            </a:br>
            <a:r>
              <a:rPr lang="en-US" dirty="0"/>
              <a:t/>
            </a:r>
            <a:br>
              <a:rPr lang="en-US" dirty="0"/>
            </a:br>
            <a:r>
              <a:rPr lang="en-US" dirty="0"/>
              <a:t>First Name: &lt;input type="text" </a:t>
            </a:r>
            <a:r>
              <a:rPr lang="en-US" dirty="0" err="1"/>
              <a:t>ng</a:t>
            </a:r>
            <a:r>
              <a:rPr lang="en-US" dirty="0"/>
              <a:t>-model="</a:t>
            </a:r>
            <a:r>
              <a:rPr lang="en-US" dirty="0" err="1"/>
              <a:t>firstName</a:t>
            </a:r>
            <a:r>
              <a:rPr lang="en-US" dirty="0"/>
              <a:t>"&gt;&lt;</a:t>
            </a:r>
            <a:r>
              <a:rPr lang="en-US" dirty="0" err="1"/>
              <a:t>br</a:t>
            </a:r>
            <a:r>
              <a:rPr lang="en-US" dirty="0"/>
              <a:t>&gt;</a:t>
            </a:r>
            <a:br>
              <a:rPr lang="en-US" dirty="0"/>
            </a:br>
            <a:r>
              <a:rPr lang="en-US" dirty="0"/>
              <a:t>Last Name: &lt;input type="text" </a:t>
            </a:r>
            <a:r>
              <a:rPr lang="en-US" dirty="0" err="1"/>
              <a:t>ng</a:t>
            </a:r>
            <a:r>
              <a:rPr lang="en-US" dirty="0"/>
              <a:t>-model="</a:t>
            </a:r>
            <a:r>
              <a:rPr lang="en-US" dirty="0" err="1"/>
              <a:t>lastName</a:t>
            </a:r>
            <a:r>
              <a:rPr lang="en-US" dirty="0"/>
              <a:t>"&gt;&lt;</a:t>
            </a:r>
            <a:r>
              <a:rPr lang="en-US" dirty="0" err="1"/>
              <a:t>br</a:t>
            </a:r>
            <a:r>
              <a:rPr lang="en-US" dirty="0"/>
              <a:t>&gt;</a:t>
            </a:r>
            <a:br>
              <a:rPr lang="en-US" dirty="0"/>
            </a:br>
            <a:r>
              <a:rPr lang="en-US" dirty="0"/>
              <a:t>&lt;</a:t>
            </a:r>
            <a:r>
              <a:rPr lang="en-US" dirty="0" err="1"/>
              <a:t>br</a:t>
            </a:r>
            <a:r>
              <a:rPr lang="en-US" dirty="0"/>
              <a:t>&gt;</a:t>
            </a:r>
            <a:br>
              <a:rPr lang="en-US" dirty="0"/>
            </a:br>
            <a:r>
              <a:rPr lang="en-US" dirty="0"/>
              <a:t>Full Name: {{</a:t>
            </a:r>
            <a:r>
              <a:rPr lang="en-US" dirty="0" err="1"/>
              <a:t>fullName</a:t>
            </a:r>
            <a:r>
              <a:rPr lang="en-US" dirty="0"/>
              <a:t>()}}</a:t>
            </a:r>
            <a:br>
              <a:rPr lang="en-US" dirty="0"/>
            </a:br>
            <a:r>
              <a:rPr lang="en-US" dirty="0" smtClean="0"/>
              <a:t>&lt;/</a:t>
            </a:r>
            <a:r>
              <a:rPr lang="en-US" dirty="0"/>
              <a:t>div&gt;</a:t>
            </a:r>
            <a:br>
              <a:rPr lang="en-US" dirty="0"/>
            </a:br>
            <a:r>
              <a:rPr lang="en-US" dirty="0" smtClean="0"/>
              <a:t>&lt;</a:t>
            </a:r>
            <a:r>
              <a:rPr lang="en-US" dirty="0"/>
              <a:t>script&gt;</a:t>
            </a:r>
            <a:br>
              <a:rPr lang="en-US" dirty="0"/>
            </a:br>
            <a:r>
              <a:rPr lang="en-US" dirty="0" err="1"/>
              <a:t>var</a:t>
            </a:r>
            <a:r>
              <a:rPr lang="en-US" dirty="0"/>
              <a:t> app = </a:t>
            </a:r>
            <a:r>
              <a:rPr lang="en-US" dirty="0" err="1"/>
              <a:t>angular.module</a:t>
            </a:r>
            <a:r>
              <a:rPr lang="en-US" dirty="0"/>
              <a:t>('</a:t>
            </a:r>
            <a:r>
              <a:rPr lang="en-US" dirty="0" err="1"/>
              <a:t>myApp</a:t>
            </a:r>
            <a:r>
              <a:rPr lang="en-US" dirty="0"/>
              <a:t>', []);</a:t>
            </a:r>
            <a:br>
              <a:rPr lang="en-US" dirty="0"/>
            </a:br>
            <a:r>
              <a:rPr lang="en-US" dirty="0" err="1"/>
              <a:t>app.controller</a:t>
            </a:r>
            <a:r>
              <a:rPr lang="en-US" dirty="0"/>
              <a:t>('</a:t>
            </a:r>
            <a:r>
              <a:rPr lang="en-US" dirty="0" err="1"/>
              <a:t>personCtrl</a:t>
            </a:r>
            <a:r>
              <a:rPr lang="en-US" dirty="0"/>
              <a:t>', function($scope) {</a:t>
            </a:r>
            <a:br>
              <a:rPr lang="en-US" dirty="0"/>
            </a:br>
            <a:r>
              <a:rPr lang="en-US" dirty="0"/>
              <a:t>  $</a:t>
            </a:r>
            <a:r>
              <a:rPr lang="en-US" dirty="0" err="1"/>
              <a:t>scope.firstName</a:t>
            </a:r>
            <a:r>
              <a:rPr lang="en-US" dirty="0"/>
              <a:t> = "John";</a:t>
            </a:r>
            <a:br>
              <a:rPr lang="en-US" dirty="0"/>
            </a:br>
            <a:r>
              <a:rPr lang="en-US" dirty="0"/>
              <a:t>  $</a:t>
            </a:r>
            <a:r>
              <a:rPr lang="en-US" dirty="0" err="1"/>
              <a:t>scope.lastName</a:t>
            </a:r>
            <a:r>
              <a:rPr lang="en-US" dirty="0"/>
              <a:t> = "Doe";</a:t>
            </a:r>
            <a:br>
              <a:rPr lang="en-US" dirty="0"/>
            </a:br>
            <a:r>
              <a:rPr lang="en-US" dirty="0"/>
              <a:t>  $</a:t>
            </a:r>
            <a:r>
              <a:rPr lang="en-US" dirty="0" err="1"/>
              <a:t>scope.fullName</a:t>
            </a:r>
            <a:r>
              <a:rPr lang="en-US" dirty="0"/>
              <a:t> = function() {</a:t>
            </a:r>
            <a:br>
              <a:rPr lang="en-US" dirty="0"/>
            </a:br>
            <a:r>
              <a:rPr lang="en-US" dirty="0"/>
              <a:t>    return $</a:t>
            </a:r>
            <a:r>
              <a:rPr lang="en-US" dirty="0" err="1"/>
              <a:t>scope.firstName</a:t>
            </a:r>
            <a:r>
              <a:rPr lang="en-US" dirty="0"/>
              <a:t> + " " + $</a:t>
            </a:r>
            <a:r>
              <a:rPr lang="en-US" dirty="0" err="1"/>
              <a:t>scope.lastName</a:t>
            </a:r>
            <a:r>
              <a:rPr lang="en-US" dirty="0"/>
              <a:t>;</a:t>
            </a:r>
            <a:br>
              <a:rPr lang="en-US" dirty="0"/>
            </a:br>
            <a:r>
              <a:rPr lang="en-US" dirty="0"/>
              <a:t>  };</a:t>
            </a:r>
            <a:br>
              <a:rPr lang="en-US" dirty="0"/>
            </a:br>
            <a:r>
              <a:rPr lang="en-US" dirty="0"/>
              <a:t>});</a:t>
            </a:r>
            <a:br>
              <a:rPr lang="en-US" dirty="0"/>
            </a:br>
            <a:r>
              <a:rPr lang="en-US" dirty="0"/>
              <a:t>&lt;/script&gt;</a:t>
            </a:r>
            <a:endParaRPr lang="en-US" dirty="0">
              <a:solidFill>
                <a:srgbClr val="FFFF00"/>
              </a:solidFill>
            </a:endParaRPr>
          </a:p>
        </p:txBody>
      </p:sp>
    </p:spTree>
    <p:extLst>
      <p:ext uri="{BB962C8B-B14F-4D97-AF65-F5344CB8AC3E}">
        <p14:creationId xmlns:p14="http://schemas.microsoft.com/office/powerpoint/2010/main" val="28128604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16632"/>
            <a:ext cx="8966230" cy="6278642"/>
          </a:xfrm>
          <a:prstGeom prst="rect">
            <a:avLst/>
          </a:prstGeom>
          <a:noFill/>
        </p:spPr>
        <p:txBody>
          <a:bodyPr wrap="square" rtlCol="0">
            <a:spAutoFit/>
          </a:bodyPr>
          <a:lstStyle/>
          <a:p>
            <a:r>
              <a:rPr lang="en-US" sz="2400" dirty="0" smtClean="0">
                <a:solidFill>
                  <a:srgbClr val="FFFF00"/>
                </a:solidFill>
              </a:rPr>
              <a:t>AngularJS </a:t>
            </a:r>
            <a:r>
              <a:rPr lang="en-US" sz="2400" dirty="0">
                <a:solidFill>
                  <a:srgbClr val="FFFF00"/>
                </a:solidFill>
              </a:rPr>
              <a:t>Controller </a:t>
            </a:r>
            <a:r>
              <a:rPr lang="en-US" sz="2400" dirty="0" smtClean="0">
                <a:solidFill>
                  <a:srgbClr val="FFFF00"/>
                </a:solidFill>
              </a:rPr>
              <a:t>Example:</a:t>
            </a:r>
            <a:endParaRPr lang="en-US" sz="2400" dirty="0">
              <a:solidFill>
                <a:srgbClr val="FFFF00"/>
              </a:solidFill>
            </a:endParaRPr>
          </a:p>
          <a:p>
            <a:endParaRPr lang="en-US" sz="2100" dirty="0" smtClean="0"/>
          </a:p>
          <a:p>
            <a:r>
              <a:rPr lang="en-US" sz="2100" dirty="0" smtClean="0"/>
              <a:t>&lt;!</a:t>
            </a:r>
            <a:r>
              <a:rPr lang="en-US" sz="2100" dirty="0"/>
              <a:t>DOCTYPE html</a:t>
            </a:r>
            <a:r>
              <a:rPr lang="en-US" sz="2100" b="1" dirty="0"/>
              <a:t>&gt;</a:t>
            </a:r>
            <a:r>
              <a:rPr lang="en-US" sz="2100" dirty="0"/>
              <a:t>  </a:t>
            </a:r>
          </a:p>
          <a:p>
            <a:r>
              <a:rPr lang="en-US" sz="2100" b="1" dirty="0"/>
              <a:t>&lt;html&gt;</a:t>
            </a:r>
            <a:r>
              <a:rPr lang="en-US" sz="2100" dirty="0"/>
              <a:t>  </a:t>
            </a:r>
          </a:p>
          <a:p>
            <a:r>
              <a:rPr lang="en-US" sz="2100" b="1" dirty="0"/>
              <a:t>&lt;script</a:t>
            </a:r>
            <a:r>
              <a:rPr lang="en-US" sz="2100" dirty="0"/>
              <a:t> </a:t>
            </a:r>
            <a:r>
              <a:rPr lang="en-US" sz="2100" dirty="0" err="1"/>
              <a:t>src</a:t>
            </a:r>
            <a:r>
              <a:rPr lang="en-US" sz="2100" dirty="0"/>
              <a:t>="http://ajax.googleapis.com/</a:t>
            </a:r>
            <a:r>
              <a:rPr lang="en-US" sz="2100" dirty="0" err="1"/>
              <a:t>ajax</a:t>
            </a:r>
            <a:r>
              <a:rPr lang="en-US" sz="2100" dirty="0"/>
              <a:t>/libs/</a:t>
            </a:r>
            <a:r>
              <a:rPr lang="en-US" sz="2100" dirty="0" err="1"/>
              <a:t>angularjs</a:t>
            </a:r>
            <a:r>
              <a:rPr lang="en-US" sz="2100" dirty="0"/>
              <a:t>/1.4.8/angular.min.js"</a:t>
            </a:r>
            <a:r>
              <a:rPr lang="en-US" sz="2100" b="1" dirty="0"/>
              <a:t>&gt;&lt;/script&gt;</a:t>
            </a:r>
            <a:r>
              <a:rPr lang="en-US" sz="2100" dirty="0"/>
              <a:t>  </a:t>
            </a:r>
          </a:p>
          <a:p>
            <a:r>
              <a:rPr lang="en-US" sz="2100" b="1" dirty="0"/>
              <a:t>&lt;body&gt;</a:t>
            </a:r>
            <a:r>
              <a:rPr lang="en-US" sz="2100" dirty="0"/>
              <a:t>  </a:t>
            </a:r>
          </a:p>
          <a:p>
            <a:r>
              <a:rPr lang="en-US" sz="2100" dirty="0"/>
              <a:t>  </a:t>
            </a:r>
            <a:r>
              <a:rPr lang="en-US" sz="2100" b="1" dirty="0" smtClean="0"/>
              <a:t>&lt;</a:t>
            </a:r>
            <a:r>
              <a:rPr lang="en-US" sz="2100" b="1" dirty="0"/>
              <a:t>div</a:t>
            </a:r>
            <a:r>
              <a:rPr lang="en-US" sz="2100" dirty="0"/>
              <a:t> </a:t>
            </a:r>
            <a:r>
              <a:rPr lang="en-US" sz="2100" dirty="0" err="1"/>
              <a:t>ng</a:t>
            </a:r>
            <a:r>
              <a:rPr lang="en-US" sz="2100" dirty="0"/>
              <a:t>-app="</a:t>
            </a:r>
            <a:r>
              <a:rPr lang="en-US" sz="2100" dirty="0" err="1"/>
              <a:t>myApp</a:t>
            </a:r>
            <a:r>
              <a:rPr lang="en-US" sz="2100" dirty="0"/>
              <a:t>" </a:t>
            </a:r>
            <a:r>
              <a:rPr lang="en-US" sz="2100" dirty="0" err="1"/>
              <a:t>ng</a:t>
            </a:r>
            <a:r>
              <a:rPr lang="en-US" sz="2100" dirty="0"/>
              <a:t>-controller="</a:t>
            </a:r>
            <a:r>
              <a:rPr lang="en-US" sz="2100" dirty="0" err="1"/>
              <a:t>myCtrl</a:t>
            </a:r>
            <a:r>
              <a:rPr lang="en-US" sz="2100" dirty="0"/>
              <a:t>"</a:t>
            </a:r>
            <a:r>
              <a:rPr lang="en-US" sz="2100" b="1" dirty="0"/>
              <a:t>&gt;</a:t>
            </a:r>
            <a:r>
              <a:rPr lang="en-US" sz="2100" dirty="0"/>
              <a:t>  </a:t>
            </a:r>
          </a:p>
          <a:p>
            <a:r>
              <a:rPr lang="en-US" sz="2100" dirty="0"/>
              <a:t>  </a:t>
            </a:r>
            <a:r>
              <a:rPr lang="en-US" sz="2100" dirty="0" smtClean="0"/>
              <a:t>First</a:t>
            </a:r>
            <a:r>
              <a:rPr lang="en-US" sz="2100" dirty="0"/>
              <a:t> Name: </a:t>
            </a:r>
            <a:r>
              <a:rPr lang="en-US" sz="2100" b="1" dirty="0"/>
              <a:t>&lt;input</a:t>
            </a:r>
            <a:r>
              <a:rPr lang="en-US" sz="2100" dirty="0"/>
              <a:t> type="text" </a:t>
            </a:r>
            <a:r>
              <a:rPr lang="en-US" sz="2100" dirty="0" err="1"/>
              <a:t>ng</a:t>
            </a:r>
            <a:r>
              <a:rPr lang="en-US" sz="2100" dirty="0"/>
              <a:t>-model="</a:t>
            </a:r>
            <a:r>
              <a:rPr lang="en-US" sz="2100" dirty="0" err="1"/>
              <a:t>firstName</a:t>
            </a:r>
            <a:r>
              <a:rPr lang="en-US" sz="2100" dirty="0"/>
              <a:t>"</a:t>
            </a:r>
            <a:r>
              <a:rPr lang="en-US" sz="2100" b="1" dirty="0"/>
              <a:t>&gt;&lt;</a:t>
            </a:r>
            <a:r>
              <a:rPr lang="en-US" sz="2100" b="1" dirty="0" err="1"/>
              <a:t>br</a:t>
            </a:r>
            <a:r>
              <a:rPr lang="en-US" sz="2100" b="1" dirty="0"/>
              <a:t>&gt;</a:t>
            </a:r>
            <a:r>
              <a:rPr lang="en-US" sz="2100" dirty="0"/>
              <a:t>  </a:t>
            </a:r>
          </a:p>
          <a:p>
            <a:r>
              <a:rPr lang="en-US" sz="2100" dirty="0"/>
              <a:t>Last Name: </a:t>
            </a:r>
            <a:r>
              <a:rPr lang="en-US" sz="2100" b="1" dirty="0"/>
              <a:t>&lt;input</a:t>
            </a:r>
            <a:r>
              <a:rPr lang="en-US" sz="2100" dirty="0"/>
              <a:t> type="text" </a:t>
            </a:r>
            <a:r>
              <a:rPr lang="en-US" sz="2100" dirty="0" err="1"/>
              <a:t>ng</a:t>
            </a:r>
            <a:r>
              <a:rPr lang="en-US" sz="2100" dirty="0"/>
              <a:t>-model="</a:t>
            </a:r>
            <a:r>
              <a:rPr lang="en-US" sz="2100" dirty="0" err="1"/>
              <a:t>lastName</a:t>
            </a:r>
            <a:r>
              <a:rPr lang="en-US" sz="2100" dirty="0"/>
              <a:t>"</a:t>
            </a:r>
            <a:r>
              <a:rPr lang="en-US" sz="2100" b="1" dirty="0"/>
              <a:t>&gt;&lt;</a:t>
            </a:r>
            <a:r>
              <a:rPr lang="en-US" sz="2100" b="1" dirty="0" err="1"/>
              <a:t>br</a:t>
            </a:r>
            <a:r>
              <a:rPr lang="en-US" sz="2100" b="1" dirty="0"/>
              <a:t>&gt;</a:t>
            </a:r>
            <a:r>
              <a:rPr lang="en-US" sz="2100" dirty="0"/>
              <a:t>  </a:t>
            </a:r>
          </a:p>
          <a:p>
            <a:r>
              <a:rPr lang="en-US" sz="2100" b="1" dirty="0"/>
              <a:t>&lt;</a:t>
            </a:r>
            <a:r>
              <a:rPr lang="en-US" sz="2100" b="1" dirty="0" err="1"/>
              <a:t>br</a:t>
            </a:r>
            <a:r>
              <a:rPr lang="en-US" sz="2100" b="1" dirty="0"/>
              <a:t>&gt;</a:t>
            </a:r>
            <a:r>
              <a:rPr lang="en-US" sz="2100" dirty="0"/>
              <a:t>  </a:t>
            </a:r>
          </a:p>
          <a:p>
            <a:r>
              <a:rPr lang="en-US" sz="2100" dirty="0"/>
              <a:t>Full Name: {{</a:t>
            </a:r>
            <a:r>
              <a:rPr lang="en-US" sz="2100" dirty="0" err="1"/>
              <a:t>firstName</a:t>
            </a:r>
            <a:r>
              <a:rPr lang="en-US" sz="2100" dirty="0"/>
              <a:t> + " " + </a:t>
            </a:r>
            <a:r>
              <a:rPr lang="en-US" sz="2100" dirty="0" err="1"/>
              <a:t>lastName</a:t>
            </a:r>
            <a:r>
              <a:rPr lang="en-US" sz="2100" dirty="0"/>
              <a:t>}}  </a:t>
            </a:r>
          </a:p>
          <a:p>
            <a:r>
              <a:rPr lang="en-US" sz="2100" dirty="0"/>
              <a:t>  </a:t>
            </a:r>
            <a:r>
              <a:rPr lang="en-US" sz="2100" b="1" dirty="0" smtClean="0"/>
              <a:t>&lt;/</a:t>
            </a:r>
            <a:r>
              <a:rPr lang="en-US" sz="2100" b="1" dirty="0"/>
              <a:t>div&gt;</a:t>
            </a:r>
            <a:r>
              <a:rPr lang="en-US" sz="2100" dirty="0"/>
              <a:t>  </a:t>
            </a:r>
            <a:r>
              <a:rPr lang="en-US" sz="2100" b="1" dirty="0" smtClean="0"/>
              <a:t>&lt;</a:t>
            </a:r>
            <a:r>
              <a:rPr lang="en-US" sz="2100" b="1" dirty="0"/>
              <a:t>script&gt;</a:t>
            </a:r>
            <a:r>
              <a:rPr lang="en-US" sz="2100" dirty="0"/>
              <a:t>  </a:t>
            </a:r>
          </a:p>
          <a:p>
            <a:r>
              <a:rPr lang="en-US" sz="2100" dirty="0" err="1"/>
              <a:t>var</a:t>
            </a:r>
            <a:r>
              <a:rPr lang="en-US" sz="2100" dirty="0"/>
              <a:t> app = </a:t>
            </a:r>
            <a:r>
              <a:rPr lang="en-US" sz="2100" dirty="0" err="1"/>
              <a:t>angular.module</a:t>
            </a:r>
            <a:r>
              <a:rPr lang="en-US" sz="2100" dirty="0"/>
              <a:t>('</a:t>
            </a:r>
            <a:r>
              <a:rPr lang="en-US" sz="2100" dirty="0" err="1"/>
              <a:t>myApp</a:t>
            </a:r>
            <a:r>
              <a:rPr lang="en-US" sz="2100" dirty="0"/>
              <a:t>', []);  </a:t>
            </a:r>
          </a:p>
          <a:p>
            <a:r>
              <a:rPr lang="en-US" sz="2100" dirty="0" err="1"/>
              <a:t>app.controller</a:t>
            </a:r>
            <a:r>
              <a:rPr lang="en-US" sz="2100" dirty="0"/>
              <a:t>('</a:t>
            </a:r>
            <a:r>
              <a:rPr lang="en-US" sz="2100" dirty="0" err="1"/>
              <a:t>myCtrl</a:t>
            </a:r>
            <a:r>
              <a:rPr lang="en-US" sz="2100" dirty="0"/>
              <a:t>', function($scope) {  </a:t>
            </a:r>
          </a:p>
          <a:p>
            <a:r>
              <a:rPr lang="en-US" sz="2100" dirty="0"/>
              <a:t>    $</a:t>
            </a:r>
            <a:r>
              <a:rPr lang="en-US" sz="2100" dirty="0" err="1"/>
              <a:t>scope.firstName</a:t>
            </a:r>
            <a:r>
              <a:rPr lang="en-US" sz="2100" dirty="0"/>
              <a:t> = "Aryan";  </a:t>
            </a:r>
          </a:p>
          <a:p>
            <a:r>
              <a:rPr lang="en-US" sz="2100" dirty="0"/>
              <a:t>    $</a:t>
            </a:r>
            <a:r>
              <a:rPr lang="en-US" sz="2100" dirty="0" err="1"/>
              <a:t>scope.lastName</a:t>
            </a:r>
            <a:r>
              <a:rPr lang="en-US" sz="2100" dirty="0"/>
              <a:t> = "Khanna";  </a:t>
            </a:r>
            <a:r>
              <a:rPr lang="en-US" sz="2100" dirty="0" smtClean="0"/>
              <a:t>});</a:t>
            </a:r>
            <a:r>
              <a:rPr lang="en-US" sz="2100" dirty="0"/>
              <a:t>  </a:t>
            </a:r>
          </a:p>
          <a:p>
            <a:r>
              <a:rPr lang="en-US" sz="2100" b="1" dirty="0"/>
              <a:t>&lt;/script&gt;</a:t>
            </a:r>
            <a:r>
              <a:rPr lang="en-US" sz="2100" dirty="0"/>
              <a:t>  </a:t>
            </a:r>
            <a:r>
              <a:rPr lang="en-US" sz="2100" b="1" dirty="0" smtClean="0"/>
              <a:t>&lt;/</a:t>
            </a:r>
            <a:r>
              <a:rPr lang="en-US" sz="2100" b="1" dirty="0"/>
              <a:t>body&gt;</a:t>
            </a:r>
            <a:r>
              <a:rPr lang="en-US" sz="2100" dirty="0"/>
              <a:t>  </a:t>
            </a:r>
            <a:r>
              <a:rPr lang="en-US" sz="2100" b="1" dirty="0" smtClean="0"/>
              <a:t>&lt;/</a:t>
            </a:r>
            <a:r>
              <a:rPr lang="en-US" sz="2100" b="1" dirty="0"/>
              <a:t>html&gt;</a:t>
            </a:r>
            <a:r>
              <a:rPr lang="en-US" sz="2100" dirty="0"/>
              <a:t>  </a:t>
            </a:r>
          </a:p>
          <a:p>
            <a:endParaRPr lang="en-US" sz="2100" dirty="0">
              <a:solidFill>
                <a:srgbClr val="FFFF00"/>
              </a:solidFill>
            </a:endParaRPr>
          </a:p>
        </p:txBody>
      </p:sp>
    </p:spTree>
    <p:extLst>
      <p:ext uri="{BB962C8B-B14F-4D97-AF65-F5344CB8AC3E}">
        <p14:creationId xmlns:p14="http://schemas.microsoft.com/office/powerpoint/2010/main" val="1382028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16632"/>
            <a:ext cx="8966230" cy="5909310"/>
          </a:xfrm>
          <a:prstGeom prst="rect">
            <a:avLst/>
          </a:prstGeom>
          <a:noFill/>
        </p:spPr>
        <p:txBody>
          <a:bodyPr wrap="square" rtlCol="0">
            <a:spAutoFit/>
          </a:bodyPr>
          <a:lstStyle/>
          <a:p>
            <a:r>
              <a:rPr lang="en-US" sz="2400" dirty="0" smtClean="0">
                <a:solidFill>
                  <a:srgbClr val="FFFF00"/>
                </a:solidFill>
              </a:rPr>
              <a:t>AngularJS </a:t>
            </a:r>
            <a:r>
              <a:rPr lang="en-US" sz="2400" dirty="0">
                <a:solidFill>
                  <a:srgbClr val="FFFF00"/>
                </a:solidFill>
              </a:rPr>
              <a:t>Controller </a:t>
            </a:r>
            <a:r>
              <a:rPr lang="en-US" sz="2400" dirty="0" smtClean="0">
                <a:solidFill>
                  <a:srgbClr val="FFFF00"/>
                </a:solidFill>
              </a:rPr>
              <a:t>Example:</a:t>
            </a:r>
            <a:endParaRPr lang="en-US" sz="2400" dirty="0">
              <a:solidFill>
                <a:srgbClr val="FFFF00"/>
              </a:solidFill>
            </a:endParaRPr>
          </a:p>
          <a:p>
            <a:r>
              <a:rPr lang="en-US" sz="2400" dirty="0" smtClean="0">
                <a:solidFill>
                  <a:srgbClr val="FFFF00"/>
                </a:solidFill>
              </a:rPr>
              <a:t>Controllers </a:t>
            </a:r>
            <a:r>
              <a:rPr lang="en-US" sz="2400" dirty="0">
                <a:solidFill>
                  <a:srgbClr val="FFFF00"/>
                </a:solidFill>
              </a:rPr>
              <a:t>In External </a:t>
            </a:r>
            <a:r>
              <a:rPr lang="en-US" sz="2400" dirty="0" smtClean="0">
                <a:solidFill>
                  <a:srgbClr val="FFFF00"/>
                </a:solidFill>
              </a:rPr>
              <a:t>Files:</a:t>
            </a:r>
            <a:endParaRPr lang="en-US" sz="2400" dirty="0">
              <a:solidFill>
                <a:srgbClr val="FFFF00"/>
              </a:solidFill>
            </a:endParaRPr>
          </a:p>
          <a:p>
            <a:r>
              <a:rPr lang="en-US" sz="2400" dirty="0" smtClean="0"/>
              <a:t>-</a:t>
            </a:r>
            <a:r>
              <a:rPr lang="en-US" sz="2100" dirty="0" smtClean="0"/>
              <a:t>In </a:t>
            </a:r>
            <a:r>
              <a:rPr lang="en-US" sz="2100" dirty="0"/>
              <a:t>larger applications, it is common to store controllers in external files.</a:t>
            </a:r>
          </a:p>
          <a:p>
            <a:r>
              <a:rPr lang="en-US" sz="2100" dirty="0" smtClean="0"/>
              <a:t>-Just </a:t>
            </a:r>
            <a:r>
              <a:rPr lang="en-US" sz="2100" dirty="0"/>
              <a:t>copy the code between the &lt;script&gt; tags into an external file named personController.js</a:t>
            </a:r>
            <a:r>
              <a:rPr lang="en-US" sz="2100" dirty="0" smtClean="0"/>
              <a:t>:</a:t>
            </a:r>
          </a:p>
          <a:p>
            <a:r>
              <a:rPr lang="en-US" sz="2400" dirty="0">
                <a:solidFill>
                  <a:srgbClr val="FFFF00"/>
                </a:solidFill>
              </a:rPr>
              <a:t>AngularJS </a:t>
            </a:r>
            <a:r>
              <a:rPr lang="en-US" sz="2400" dirty="0" smtClean="0">
                <a:solidFill>
                  <a:srgbClr val="FFFF00"/>
                </a:solidFill>
              </a:rPr>
              <a:t>Example:</a:t>
            </a:r>
            <a:endParaRPr lang="en-US" sz="2400" dirty="0"/>
          </a:p>
          <a:p>
            <a:r>
              <a:rPr lang="en-US" sz="2400" dirty="0"/>
              <a:t>&lt;div </a:t>
            </a:r>
            <a:r>
              <a:rPr lang="en-US" sz="2400" dirty="0" err="1"/>
              <a:t>ng</a:t>
            </a:r>
            <a:r>
              <a:rPr lang="en-US" sz="2400" dirty="0"/>
              <a:t>-app="</a:t>
            </a:r>
            <a:r>
              <a:rPr lang="en-US" sz="2400" dirty="0" err="1"/>
              <a:t>myApp</a:t>
            </a:r>
            <a:r>
              <a:rPr lang="en-US" sz="2400" dirty="0"/>
              <a:t>" </a:t>
            </a:r>
            <a:r>
              <a:rPr lang="en-US" sz="2400" dirty="0" err="1"/>
              <a:t>ng</a:t>
            </a:r>
            <a:r>
              <a:rPr lang="en-US" sz="2400" dirty="0"/>
              <a:t>-controller="</a:t>
            </a:r>
            <a:r>
              <a:rPr lang="en-US" sz="2400" dirty="0" err="1"/>
              <a:t>personCtrl</a:t>
            </a:r>
            <a:r>
              <a:rPr lang="en-US" sz="2400" dirty="0"/>
              <a:t>"&gt;</a:t>
            </a:r>
            <a:br>
              <a:rPr lang="en-US" sz="2400" dirty="0"/>
            </a:br>
            <a:r>
              <a:rPr lang="en-US" sz="2400" dirty="0"/>
              <a:t/>
            </a:r>
            <a:br>
              <a:rPr lang="en-US" sz="2400" dirty="0"/>
            </a:br>
            <a:r>
              <a:rPr lang="en-US" sz="2400" dirty="0"/>
              <a:t>First Name: &lt;input type="text" </a:t>
            </a:r>
            <a:r>
              <a:rPr lang="en-US" sz="2400" dirty="0" err="1"/>
              <a:t>ng</a:t>
            </a:r>
            <a:r>
              <a:rPr lang="en-US" sz="2400" dirty="0"/>
              <a:t>-model="</a:t>
            </a:r>
            <a:r>
              <a:rPr lang="en-US" sz="2400" dirty="0" err="1"/>
              <a:t>firstName</a:t>
            </a:r>
            <a:r>
              <a:rPr lang="en-US" sz="2400" dirty="0"/>
              <a:t>"&gt;&lt;</a:t>
            </a:r>
            <a:r>
              <a:rPr lang="en-US" sz="2400" dirty="0" err="1"/>
              <a:t>br</a:t>
            </a:r>
            <a:r>
              <a:rPr lang="en-US" sz="2400" dirty="0"/>
              <a:t>&gt;</a:t>
            </a:r>
            <a:br>
              <a:rPr lang="en-US" sz="2400" dirty="0"/>
            </a:br>
            <a:r>
              <a:rPr lang="en-US" sz="2400" dirty="0"/>
              <a:t>Last Name: &lt;input type="text" </a:t>
            </a:r>
            <a:r>
              <a:rPr lang="en-US" sz="2400" dirty="0" err="1"/>
              <a:t>ng</a:t>
            </a:r>
            <a:r>
              <a:rPr lang="en-US" sz="2400" dirty="0"/>
              <a:t>-model="</a:t>
            </a:r>
            <a:r>
              <a:rPr lang="en-US" sz="2400" dirty="0" err="1"/>
              <a:t>lastName</a:t>
            </a:r>
            <a:r>
              <a:rPr lang="en-US" sz="2400" dirty="0"/>
              <a:t>"&gt;&lt;</a:t>
            </a:r>
            <a:r>
              <a:rPr lang="en-US" sz="2400" dirty="0" err="1"/>
              <a:t>br</a:t>
            </a:r>
            <a:r>
              <a:rPr lang="en-US" sz="2400" dirty="0"/>
              <a:t>&gt;</a:t>
            </a:r>
            <a:br>
              <a:rPr lang="en-US" sz="2400" dirty="0"/>
            </a:br>
            <a:r>
              <a:rPr lang="en-US" sz="2400" dirty="0"/>
              <a:t>&lt;</a:t>
            </a:r>
            <a:r>
              <a:rPr lang="en-US" sz="2400" dirty="0" err="1"/>
              <a:t>br</a:t>
            </a:r>
            <a:r>
              <a:rPr lang="en-US" sz="2400" dirty="0"/>
              <a:t>&gt;</a:t>
            </a:r>
            <a:br>
              <a:rPr lang="en-US" sz="2400" dirty="0"/>
            </a:br>
            <a:r>
              <a:rPr lang="en-US" sz="2400" dirty="0"/>
              <a:t>Full Name: {{</a:t>
            </a:r>
            <a:r>
              <a:rPr lang="en-US" sz="2400" dirty="0" err="1"/>
              <a:t>fullName</a:t>
            </a:r>
            <a:r>
              <a:rPr lang="en-US" sz="2400" dirty="0"/>
              <a:t>()}}</a:t>
            </a:r>
            <a:br>
              <a:rPr lang="en-US" sz="2400" dirty="0"/>
            </a:br>
            <a:r>
              <a:rPr lang="en-US" sz="2400" dirty="0"/>
              <a:t/>
            </a:r>
            <a:br>
              <a:rPr lang="en-US" sz="2400" dirty="0"/>
            </a:br>
            <a:r>
              <a:rPr lang="en-US" sz="2400" dirty="0"/>
              <a:t>&lt;/div&gt;</a:t>
            </a:r>
            <a:br>
              <a:rPr lang="en-US" sz="2400" dirty="0"/>
            </a:br>
            <a:r>
              <a:rPr lang="en-US" sz="2400" dirty="0"/>
              <a:t/>
            </a:r>
            <a:br>
              <a:rPr lang="en-US" sz="2400" dirty="0"/>
            </a:br>
            <a:r>
              <a:rPr lang="en-US" sz="2400" dirty="0"/>
              <a:t>&lt;script </a:t>
            </a:r>
            <a:r>
              <a:rPr lang="en-US" sz="2400" dirty="0" err="1"/>
              <a:t>src</a:t>
            </a:r>
            <a:r>
              <a:rPr lang="en-US" sz="2400" dirty="0"/>
              <a:t>="personController.js"&gt;&lt;/script&gt;</a:t>
            </a:r>
            <a:endParaRPr lang="en-US" sz="2100" dirty="0">
              <a:solidFill>
                <a:srgbClr val="FFFF00"/>
              </a:solidFill>
            </a:endParaRPr>
          </a:p>
        </p:txBody>
      </p:sp>
    </p:spTree>
    <p:extLst>
      <p:ext uri="{BB962C8B-B14F-4D97-AF65-F5344CB8AC3E}">
        <p14:creationId xmlns:p14="http://schemas.microsoft.com/office/powerpoint/2010/main" val="2640413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16632"/>
            <a:ext cx="8966230" cy="5632311"/>
          </a:xfrm>
          <a:prstGeom prst="rect">
            <a:avLst/>
          </a:prstGeom>
          <a:noFill/>
        </p:spPr>
        <p:txBody>
          <a:bodyPr wrap="square" rtlCol="0">
            <a:spAutoFit/>
          </a:bodyPr>
          <a:lstStyle/>
          <a:p>
            <a:pPr fontAlgn="base"/>
            <a:r>
              <a:rPr lang="en-US" sz="2400" dirty="0" smtClean="0">
                <a:solidFill>
                  <a:srgbClr val="FFFF00"/>
                </a:solidFill>
              </a:rPr>
              <a:t>Life </a:t>
            </a:r>
            <a:r>
              <a:rPr lang="en-US" sz="2400" dirty="0">
                <a:solidFill>
                  <a:srgbClr val="FFFF00"/>
                </a:solidFill>
              </a:rPr>
              <a:t>Cycle of AngularJS </a:t>
            </a:r>
            <a:r>
              <a:rPr lang="en-US" sz="2400" dirty="0" smtClean="0">
                <a:solidFill>
                  <a:srgbClr val="FFFF00"/>
                </a:solidFill>
              </a:rPr>
              <a:t>Scope:</a:t>
            </a:r>
            <a:endParaRPr lang="en-US" sz="2400" dirty="0">
              <a:solidFill>
                <a:srgbClr val="FFFF00"/>
              </a:solidFill>
            </a:endParaRPr>
          </a:p>
          <a:p>
            <a:pPr fontAlgn="base"/>
            <a:r>
              <a:rPr lang="en-US" sz="2100" dirty="0" smtClean="0"/>
              <a:t>-In </a:t>
            </a:r>
            <a:r>
              <a:rPr lang="en-US" sz="2100" dirty="0"/>
              <a:t>the flow of</a:t>
            </a:r>
            <a:r>
              <a:rPr lang="en-US" sz="2100" b="1" u="sng" dirty="0"/>
              <a:t> javascript code</a:t>
            </a:r>
            <a:r>
              <a:rPr lang="en-US" sz="2100" dirty="0"/>
              <a:t>, whenever an event is received by browser then it executes a javascript callback corresponding to it. </a:t>
            </a:r>
            <a:r>
              <a:rPr lang="en-US" sz="2100" dirty="0" smtClean="0"/>
              <a:t>--And </a:t>
            </a:r>
            <a:r>
              <a:rPr lang="en-US" sz="2100" dirty="0"/>
              <a:t>after the completion of callback, DOM objects are re-rendered by a browser. </a:t>
            </a:r>
            <a:endParaRPr lang="en-US" sz="2100" dirty="0" smtClean="0"/>
          </a:p>
          <a:p>
            <a:pPr fontAlgn="base"/>
            <a:r>
              <a:rPr lang="en-US" sz="2100" dirty="0" smtClean="0"/>
              <a:t>- If </a:t>
            </a:r>
            <a:r>
              <a:rPr lang="en-US" sz="2100" dirty="0"/>
              <a:t>any javascript code is executed outside the context of </a:t>
            </a:r>
            <a:r>
              <a:rPr lang="en-US" sz="2100" dirty="0" err="1"/>
              <a:t>angularJS</a:t>
            </a:r>
            <a:r>
              <a:rPr lang="en-US" sz="2100" dirty="0"/>
              <a:t> by browser then </a:t>
            </a:r>
            <a:r>
              <a:rPr lang="en-US" sz="2100" dirty="0" err="1"/>
              <a:t>angularJS</a:t>
            </a:r>
            <a:r>
              <a:rPr lang="en-US" sz="2100" dirty="0"/>
              <a:t> remain unaware with the changes in the model</a:t>
            </a:r>
            <a:r>
              <a:rPr lang="en-US" sz="2100" dirty="0" smtClean="0"/>
              <a:t>.</a:t>
            </a:r>
          </a:p>
          <a:p>
            <a:pPr fontAlgn="base"/>
            <a:r>
              <a:rPr lang="en-US" sz="2100" dirty="0"/>
              <a:t>-</a:t>
            </a:r>
            <a:r>
              <a:rPr lang="en-US" sz="2100" dirty="0" smtClean="0"/>
              <a:t> </a:t>
            </a:r>
            <a:r>
              <a:rPr lang="en-US" sz="2100" dirty="0"/>
              <a:t>To detect the model change in </a:t>
            </a:r>
            <a:r>
              <a:rPr lang="en-US" sz="2100" dirty="0" err="1"/>
              <a:t>angularJS</a:t>
            </a:r>
            <a:r>
              <a:rPr lang="en-US" sz="2100" dirty="0"/>
              <a:t> $apply API is used.</a:t>
            </a:r>
          </a:p>
          <a:p>
            <a:pPr fontAlgn="base"/>
            <a:r>
              <a:rPr lang="en-US" sz="2400" b="1" dirty="0">
                <a:solidFill>
                  <a:srgbClr val="FFFF00"/>
                </a:solidFill>
              </a:rPr>
              <a:t>Importance of Scope lifecycle:</a:t>
            </a:r>
            <a:endParaRPr lang="en-US" sz="2400" dirty="0">
              <a:solidFill>
                <a:srgbClr val="FFFF00"/>
              </a:solidFill>
            </a:endParaRPr>
          </a:p>
          <a:p>
            <a:pPr fontAlgn="base"/>
            <a:r>
              <a:rPr lang="en-US" sz="2100" dirty="0" smtClean="0"/>
              <a:t>-This </a:t>
            </a:r>
            <a:r>
              <a:rPr lang="en-US" sz="2100" dirty="0"/>
              <a:t>lifecycle is used right from the creation to the destruction phase and thus makes it easier for the developer to create applications.</a:t>
            </a:r>
          </a:p>
          <a:p>
            <a:pPr fontAlgn="base"/>
            <a:r>
              <a:rPr lang="en-US" sz="2100" dirty="0" smtClean="0"/>
              <a:t>-Since </a:t>
            </a:r>
            <a:r>
              <a:rPr lang="en-US" sz="2100" dirty="0"/>
              <a:t>it uses functions like $apply(), and $digest() it protects the application from any security mishap.</a:t>
            </a:r>
          </a:p>
          <a:p>
            <a:pPr fontAlgn="base"/>
            <a:r>
              <a:rPr lang="en-US" sz="2100" dirty="0" smtClean="0"/>
              <a:t>-Model </a:t>
            </a:r>
            <a:r>
              <a:rPr lang="en-US" sz="2100" dirty="0"/>
              <a:t>mutation acts as a boon for developers in Angular as it monitors the code as well as updates and reflects the changes made.</a:t>
            </a:r>
          </a:p>
          <a:p>
            <a:pPr fontAlgn="base"/>
            <a:r>
              <a:rPr lang="en-US" sz="2100" dirty="0" smtClean="0"/>
              <a:t>-Whenever </a:t>
            </a:r>
            <a:r>
              <a:rPr lang="en-US" sz="2100" dirty="0"/>
              <a:t>any child scope is not required, it is destroyed which lowers the load on the server as well as the chunk of memory allocated to the scope is made free</a:t>
            </a:r>
            <a:r>
              <a:rPr lang="en-US" sz="2100" dirty="0" smtClean="0"/>
              <a:t>.</a:t>
            </a:r>
            <a:endParaRPr lang="en-US" sz="2100" dirty="0"/>
          </a:p>
        </p:txBody>
      </p:sp>
    </p:spTree>
    <p:extLst>
      <p:ext uri="{BB962C8B-B14F-4D97-AF65-F5344CB8AC3E}">
        <p14:creationId xmlns:p14="http://schemas.microsoft.com/office/powerpoint/2010/main" val="4134740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6555641"/>
          </a:xfrm>
          <a:prstGeom prst="rect">
            <a:avLst/>
          </a:prstGeom>
          <a:noFill/>
        </p:spPr>
        <p:txBody>
          <a:bodyPr wrap="square" rtlCol="0">
            <a:spAutoFit/>
          </a:bodyPr>
          <a:lstStyle/>
          <a:p>
            <a:r>
              <a:rPr lang="en-US" sz="2100" dirty="0">
                <a:solidFill>
                  <a:srgbClr val="FFFF00"/>
                </a:solidFill>
              </a:rPr>
              <a:t>AngularJS Extends </a:t>
            </a:r>
            <a:r>
              <a:rPr lang="en-US" sz="2100" dirty="0" smtClean="0">
                <a:solidFill>
                  <a:srgbClr val="FFFF00"/>
                </a:solidFill>
              </a:rPr>
              <a:t>HTML:</a:t>
            </a:r>
            <a:endParaRPr lang="en-US" sz="2100" dirty="0">
              <a:solidFill>
                <a:srgbClr val="FFFF00"/>
              </a:solidFill>
            </a:endParaRPr>
          </a:p>
          <a:p>
            <a:r>
              <a:rPr lang="en-US" sz="2100" dirty="0" smtClean="0"/>
              <a:t>-AngularJS </a:t>
            </a:r>
            <a:r>
              <a:rPr lang="en-US" sz="2100" dirty="0"/>
              <a:t>extends HTML with </a:t>
            </a:r>
            <a:r>
              <a:rPr lang="en-US" sz="2100" b="1" dirty="0" err="1"/>
              <a:t>ng</a:t>
            </a:r>
            <a:r>
              <a:rPr lang="en-US" sz="2100" b="1" dirty="0"/>
              <a:t>-directives</a:t>
            </a:r>
            <a:r>
              <a:rPr lang="en-US" sz="2100" dirty="0"/>
              <a:t>.</a:t>
            </a:r>
          </a:p>
          <a:p>
            <a:r>
              <a:rPr lang="en-US" sz="2100" dirty="0" smtClean="0"/>
              <a:t>-The</a:t>
            </a:r>
            <a:r>
              <a:rPr lang="en-US" sz="2100" dirty="0"/>
              <a:t> </a:t>
            </a:r>
            <a:r>
              <a:rPr lang="en-US" sz="2100" b="1" dirty="0" err="1"/>
              <a:t>ng</a:t>
            </a:r>
            <a:r>
              <a:rPr lang="en-US" sz="2100" b="1" dirty="0"/>
              <a:t>-app</a:t>
            </a:r>
            <a:r>
              <a:rPr lang="en-US" sz="2100" dirty="0"/>
              <a:t> directive defines an AngularJS application.</a:t>
            </a:r>
          </a:p>
          <a:p>
            <a:r>
              <a:rPr lang="en-US" sz="2100" dirty="0" smtClean="0"/>
              <a:t>-The</a:t>
            </a:r>
            <a:r>
              <a:rPr lang="en-US" sz="2100" dirty="0"/>
              <a:t> </a:t>
            </a:r>
            <a:r>
              <a:rPr lang="en-US" sz="2100" b="1" dirty="0" err="1"/>
              <a:t>ng</a:t>
            </a:r>
            <a:r>
              <a:rPr lang="en-US" sz="2100" b="1" dirty="0"/>
              <a:t>-model</a:t>
            </a:r>
            <a:r>
              <a:rPr lang="en-US" sz="2100" dirty="0"/>
              <a:t> directive binds the value of HTML controls (input, select, </a:t>
            </a:r>
            <a:r>
              <a:rPr lang="en-US" sz="2100" dirty="0" err="1"/>
              <a:t>textarea</a:t>
            </a:r>
            <a:r>
              <a:rPr lang="en-US" sz="2100" dirty="0"/>
              <a:t>) to application data.</a:t>
            </a:r>
          </a:p>
          <a:p>
            <a:r>
              <a:rPr lang="en-US" sz="2100" dirty="0" smtClean="0"/>
              <a:t>-The</a:t>
            </a:r>
            <a:r>
              <a:rPr lang="en-US" sz="2100" dirty="0"/>
              <a:t> </a:t>
            </a:r>
            <a:r>
              <a:rPr lang="en-US" sz="2100" b="1" dirty="0" err="1"/>
              <a:t>ng</a:t>
            </a:r>
            <a:r>
              <a:rPr lang="en-US" sz="2100" b="1" dirty="0"/>
              <a:t>-bind</a:t>
            </a:r>
            <a:r>
              <a:rPr lang="en-US" sz="2100" dirty="0"/>
              <a:t> directive binds application data to the HTML view</a:t>
            </a:r>
            <a:r>
              <a:rPr lang="en-US" sz="2100" dirty="0" smtClean="0"/>
              <a:t>.</a:t>
            </a:r>
          </a:p>
          <a:p>
            <a:r>
              <a:rPr lang="en-US" sz="2100" dirty="0"/>
              <a:t>Example:</a:t>
            </a:r>
          </a:p>
          <a:p>
            <a:r>
              <a:rPr lang="en-US" sz="2100" dirty="0" smtClean="0">
                <a:solidFill>
                  <a:srgbClr val="FFFF00"/>
                </a:solidFill>
              </a:rPr>
              <a:t>&lt;!</a:t>
            </a:r>
            <a:r>
              <a:rPr lang="en-US" sz="2100" dirty="0">
                <a:solidFill>
                  <a:srgbClr val="FFFF00"/>
                </a:solidFill>
              </a:rPr>
              <a:t>DOCTYPE html&gt;</a:t>
            </a:r>
            <a:br>
              <a:rPr lang="en-US" sz="2100" dirty="0">
                <a:solidFill>
                  <a:srgbClr val="FFFF00"/>
                </a:solidFill>
              </a:rPr>
            </a:br>
            <a:r>
              <a:rPr lang="en-US" sz="2100" dirty="0">
                <a:solidFill>
                  <a:srgbClr val="FFFF00"/>
                </a:solidFill>
              </a:rPr>
              <a:t>&lt;html&gt;</a:t>
            </a:r>
            <a:br>
              <a:rPr lang="en-US" sz="2100" dirty="0">
                <a:solidFill>
                  <a:srgbClr val="FFFF00"/>
                </a:solidFill>
              </a:rPr>
            </a:br>
            <a:r>
              <a:rPr lang="en-US" sz="2100" dirty="0">
                <a:solidFill>
                  <a:srgbClr val="FFFF00"/>
                </a:solidFill>
              </a:rPr>
              <a:t>&lt;script </a:t>
            </a:r>
            <a:r>
              <a:rPr lang="en-US" sz="2100" dirty="0" err="1">
                <a:solidFill>
                  <a:srgbClr val="FFFF00"/>
                </a:solidFill>
              </a:rPr>
              <a:t>src</a:t>
            </a:r>
            <a:r>
              <a:rPr lang="en-US" sz="2100" dirty="0">
                <a:solidFill>
                  <a:srgbClr val="FFFF00"/>
                </a:solidFill>
              </a:rPr>
              <a:t>="https://ajax.googleapis.com/</a:t>
            </a:r>
            <a:r>
              <a:rPr lang="en-US" sz="2100" dirty="0" err="1">
                <a:solidFill>
                  <a:srgbClr val="FFFF00"/>
                </a:solidFill>
              </a:rPr>
              <a:t>ajax</a:t>
            </a:r>
            <a:r>
              <a:rPr lang="en-US" sz="2100" dirty="0">
                <a:solidFill>
                  <a:srgbClr val="FFFF00"/>
                </a:solidFill>
              </a:rPr>
              <a:t>/libs/</a:t>
            </a:r>
            <a:r>
              <a:rPr lang="en-US" sz="2100" dirty="0" err="1">
                <a:solidFill>
                  <a:srgbClr val="FFFF00"/>
                </a:solidFill>
              </a:rPr>
              <a:t>angularjs</a:t>
            </a:r>
            <a:r>
              <a:rPr lang="en-US" sz="2100" dirty="0">
                <a:solidFill>
                  <a:srgbClr val="FFFF00"/>
                </a:solidFill>
              </a:rPr>
              <a:t>/1.6.9/angular.min.js"&gt;&lt;/script&gt;</a:t>
            </a:r>
            <a:br>
              <a:rPr lang="en-US" sz="2100" dirty="0">
                <a:solidFill>
                  <a:srgbClr val="FFFF00"/>
                </a:solidFill>
              </a:rPr>
            </a:br>
            <a:r>
              <a:rPr lang="en-US" sz="2100" dirty="0">
                <a:solidFill>
                  <a:srgbClr val="FFFF00"/>
                </a:solidFill>
              </a:rPr>
              <a:t>&lt;body&gt;</a:t>
            </a:r>
            <a:br>
              <a:rPr lang="en-US" sz="2100" dirty="0">
                <a:solidFill>
                  <a:srgbClr val="FFFF00"/>
                </a:solidFill>
              </a:rPr>
            </a:br>
            <a:r>
              <a:rPr lang="en-US" sz="2100" dirty="0">
                <a:solidFill>
                  <a:srgbClr val="FFFF00"/>
                </a:solidFill>
              </a:rPr>
              <a:t/>
            </a:r>
            <a:br>
              <a:rPr lang="en-US" sz="2100" dirty="0">
                <a:solidFill>
                  <a:srgbClr val="FFFF00"/>
                </a:solidFill>
              </a:rPr>
            </a:br>
            <a:r>
              <a:rPr lang="en-US" sz="2100" dirty="0">
                <a:solidFill>
                  <a:srgbClr val="FFFF00"/>
                </a:solidFill>
              </a:rPr>
              <a:t>&lt;div </a:t>
            </a:r>
            <a:r>
              <a:rPr lang="en-US" sz="2100" dirty="0" err="1">
                <a:solidFill>
                  <a:srgbClr val="FFFF00"/>
                </a:solidFill>
              </a:rPr>
              <a:t>ng</a:t>
            </a:r>
            <a:r>
              <a:rPr lang="en-US" sz="2100" dirty="0">
                <a:solidFill>
                  <a:srgbClr val="FFFF00"/>
                </a:solidFill>
              </a:rPr>
              <a:t>-app=""&gt;</a:t>
            </a:r>
            <a:br>
              <a:rPr lang="en-US" sz="2100" dirty="0">
                <a:solidFill>
                  <a:srgbClr val="FFFF00"/>
                </a:solidFill>
              </a:rPr>
            </a:br>
            <a:r>
              <a:rPr lang="en-US" sz="2100" dirty="0">
                <a:solidFill>
                  <a:srgbClr val="FFFF00"/>
                </a:solidFill>
              </a:rPr>
              <a:t>  &lt;p&gt;Name: &lt;input type="text" </a:t>
            </a:r>
            <a:r>
              <a:rPr lang="en-US" sz="2100" dirty="0" err="1">
                <a:solidFill>
                  <a:srgbClr val="FFFF00"/>
                </a:solidFill>
              </a:rPr>
              <a:t>ng</a:t>
            </a:r>
            <a:r>
              <a:rPr lang="en-US" sz="2100" dirty="0">
                <a:solidFill>
                  <a:srgbClr val="FFFF00"/>
                </a:solidFill>
              </a:rPr>
              <a:t>-model="name"&gt;&lt;/p&gt;</a:t>
            </a:r>
            <a:br>
              <a:rPr lang="en-US" sz="2100" dirty="0">
                <a:solidFill>
                  <a:srgbClr val="FFFF00"/>
                </a:solidFill>
              </a:rPr>
            </a:br>
            <a:r>
              <a:rPr lang="en-US" sz="2100" dirty="0">
                <a:solidFill>
                  <a:srgbClr val="FFFF00"/>
                </a:solidFill>
              </a:rPr>
              <a:t>  &lt;p </a:t>
            </a:r>
            <a:r>
              <a:rPr lang="en-US" sz="2100" dirty="0" err="1">
                <a:solidFill>
                  <a:srgbClr val="FFFF00"/>
                </a:solidFill>
              </a:rPr>
              <a:t>ng</a:t>
            </a:r>
            <a:r>
              <a:rPr lang="en-US" sz="2100" dirty="0">
                <a:solidFill>
                  <a:srgbClr val="FFFF00"/>
                </a:solidFill>
              </a:rPr>
              <a:t>-bind="name"&gt;&lt;/p&gt;</a:t>
            </a:r>
            <a:br>
              <a:rPr lang="en-US" sz="2100" dirty="0">
                <a:solidFill>
                  <a:srgbClr val="FFFF00"/>
                </a:solidFill>
              </a:rPr>
            </a:br>
            <a:r>
              <a:rPr lang="en-US" sz="2100" dirty="0">
                <a:solidFill>
                  <a:srgbClr val="FFFF00"/>
                </a:solidFill>
              </a:rPr>
              <a:t>&lt;/div&gt;</a:t>
            </a:r>
            <a:br>
              <a:rPr lang="en-US" sz="2100" dirty="0">
                <a:solidFill>
                  <a:srgbClr val="FFFF00"/>
                </a:solidFill>
              </a:rPr>
            </a:br>
            <a:r>
              <a:rPr lang="en-US" sz="2100" dirty="0">
                <a:solidFill>
                  <a:srgbClr val="FFFF00"/>
                </a:solidFill>
              </a:rPr>
              <a:t/>
            </a:r>
            <a:br>
              <a:rPr lang="en-US" sz="2100" dirty="0">
                <a:solidFill>
                  <a:srgbClr val="FFFF00"/>
                </a:solidFill>
              </a:rPr>
            </a:br>
            <a:r>
              <a:rPr lang="en-US" sz="2100" dirty="0">
                <a:solidFill>
                  <a:srgbClr val="FFFF00"/>
                </a:solidFill>
              </a:rPr>
              <a:t>&lt;/body&gt;</a:t>
            </a:r>
            <a:br>
              <a:rPr lang="en-US" sz="2100" dirty="0">
                <a:solidFill>
                  <a:srgbClr val="FFFF00"/>
                </a:solidFill>
              </a:rPr>
            </a:br>
            <a:r>
              <a:rPr lang="en-US" sz="2100" dirty="0">
                <a:solidFill>
                  <a:srgbClr val="FFFF00"/>
                </a:solidFill>
              </a:rPr>
              <a:t>&lt;/html&gt;</a:t>
            </a:r>
          </a:p>
        </p:txBody>
      </p:sp>
    </p:spTree>
    <p:extLst>
      <p:ext uri="{BB962C8B-B14F-4D97-AF65-F5344CB8AC3E}">
        <p14:creationId xmlns:p14="http://schemas.microsoft.com/office/powerpoint/2010/main" val="1851803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16632"/>
            <a:ext cx="8966230" cy="6740307"/>
          </a:xfrm>
          <a:prstGeom prst="rect">
            <a:avLst/>
          </a:prstGeom>
          <a:noFill/>
        </p:spPr>
        <p:txBody>
          <a:bodyPr wrap="square" rtlCol="0">
            <a:spAutoFit/>
          </a:bodyPr>
          <a:lstStyle/>
          <a:p>
            <a:pPr fontAlgn="base"/>
            <a:r>
              <a:rPr lang="en-US" sz="2400" dirty="0" smtClean="0">
                <a:solidFill>
                  <a:srgbClr val="FFFF00"/>
                </a:solidFill>
              </a:rPr>
              <a:t>Life </a:t>
            </a:r>
            <a:r>
              <a:rPr lang="en-US" sz="2400" dirty="0">
                <a:solidFill>
                  <a:srgbClr val="FFFF00"/>
                </a:solidFill>
              </a:rPr>
              <a:t>Cycle of AngularJS </a:t>
            </a:r>
            <a:r>
              <a:rPr lang="en-US" sz="2400" dirty="0" smtClean="0">
                <a:solidFill>
                  <a:srgbClr val="FFFF00"/>
                </a:solidFill>
              </a:rPr>
              <a:t>Scope:</a:t>
            </a:r>
          </a:p>
          <a:p>
            <a:pPr marL="457200" indent="-457200" fontAlgn="base">
              <a:buFont typeface="+mj-lt"/>
              <a:buAutoNum type="arabicPeriod"/>
            </a:pPr>
            <a:r>
              <a:rPr lang="en-US" sz="2400" b="1" dirty="0">
                <a:solidFill>
                  <a:srgbClr val="FFFF00"/>
                </a:solidFill>
              </a:rPr>
              <a:t>Creation </a:t>
            </a:r>
            <a:r>
              <a:rPr lang="en-US" sz="2400" b="1" dirty="0"/>
              <a:t>–</a:t>
            </a:r>
            <a:r>
              <a:rPr lang="en-US" sz="2400" dirty="0"/>
              <a:t> During bootstrap of an application using $injector, root scope is created. And during the linking of a template, many of the directives creates new child scope.</a:t>
            </a:r>
          </a:p>
          <a:p>
            <a:pPr marL="457200" indent="-457200" fontAlgn="base">
              <a:buFont typeface="+mj-lt"/>
              <a:buAutoNum type="arabicPeriod"/>
            </a:pPr>
            <a:r>
              <a:rPr lang="en-US" sz="2400" b="1" dirty="0">
                <a:solidFill>
                  <a:srgbClr val="FFFF00"/>
                </a:solidFill>
              </a:rPr>
              <a:t>Watcher Registration </a:t>
            </a:r>
            <a:r>
              <a:rPr lang="en-US" sz="2400" b="1" dirty="0"/>
              <a:t>– </a:t>
            </a:r>
            <a:r>
              <a:rPr lang="en-US" sz="2400" dirty="0"/>
              <a:t>Model values can propagate to DOM using a $watch</a:t>
            </a:r>
          </a:p>
          <a:p>
            <a:pPr marL="457200" indent="-457200" fontAlgn="base">
              <a:buFont typeface="+mj-lt"/>
              <a:buAutoNum type="arabicPeriod"/>
            </a:pPr>
            <a:r>
              <a:rPr lang="en-US" sz="2400" b="1" dirty="0">
                <a:solidFill>
                  <a:srgbClr val="FFFF00"/>
                </a:solidFill>
              </a:rPr>
              <a:t>Model Mutation </a:t>
            </a:r>
            <a:r>
              <a:rPr lang="en-US" sz="2400" b="1" dirty="0"/>
              <a:t>–</a:t>
            </a:r>
            <a:r>
              <a:rPr lang="en-US" sz="2400" dirty="0"/>
              <a:t> To observe mutation in a proper way, an API known as $apply is used.</a:t>
            </a:r>
          </a:p>
          <a:p>
            <a:pPr marL="457200" indent="-457200" fontAlgn="base">
              <a:buFont typeface="+mj-lt"/>
              <a:buAutoNum type="arabicPeriod"/>
            </a:pPr>
            <a:r>
              <a:rPr lang="en-US" sz="2400" b="1" dirty="0">
                <a:solidFill>
                  <a:srgbClr val="FFFF00"/>
                </a:solidFill>
              </a:rPr>
              <a:t>Mutation Observation </a:t>
            </a:r>
            <a:r>
              <a:rPr lang="en-US" sz="2400" b="1" dirty="0"/>
              <a:t>– </a:t>
            </a:r>
            <a:r>
              <a:rPr lang="en-US" sz="2400" dirty="0"/>
              <a:t>After $apply, a $digest is performed on the root scope in angular JS.</a:t>
            </a:r>
          </a:p>
          <a:p>
            <a:pPr marL="457200" indent="-457200" fontAlgn="base">
              <a:buFont typeface="+mj-lt"/>
              <a:buAutoNum type="arabicPeriod"/>
            </a:pPr>
            <a:r>
              <a:rPr lang="en-US" sz="2400" b="1" dirty="0">
                <a:solidFill>
                  <a:srgbClr val="FFFF00"/>
                </a:solidFill>
              </a:rPr>
              <a:t>Scope Destruction </a:t>
            </a:r>
            <a:r>
              <a:rPr lang="en-US" sz="2400" b="1" dirty="0"/>
              <a:t>– </a:t>
            </a:r>
            <a:r>
              <a:rPr lang="en-US" sz="2400" dirty="0"/>
              <a:t>If child scope is no longer in use, then it should be destroyed. Child scope creator is responsible to destroy the child scope if no longer in use. Using API $</a:t>
            </a:r>
            <a:r>
              <a:rPr lang="en-US" sz="2400" dirty="0" err="1"/>
              <a:t>scope.$destroy</a:t>
            </a:r>
            <a:r>
              <a:rPr lang="en-US" sz="2400" dirty="0"/>
              <a:t>() child scope creator can do so. Destroying an unused child scope will release memory that is being used by it and stop model propagation too.</a:t>
            </a:r>
          </a:p>
          <a:p>
            <a:r>
              <a:rPr lang="en-US" sz="2400" dirty="0"/>
              <a:t/>
            </a:r>
            <a:br>
              <a:rPr lang="en-US" sz="2400" dirty="0"/>
            </a:br>
            <a:endParaRPr lang="en-US" sz="2400" dirty="0">
              <a:solidFill>
                <a:srgbClr val="FFFF00"/>
              </a:solidFill>
            </a:endParaRPr>
          </a:p>
        </p:txBody>
      </p:sp>
    </p:spTree>
    <p:extLst>
      <p:ext uri="{BB962C8B-B14F-4D97-AF65-F5344CB8AC3E}">
        <p14:creationId xmlns:p14="http://schemas.microsoft.com/office/powerpoint/2010/main" val="35394060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6740307"/>
          </a:xfrm>
          <a:prstGeom prst="rect">
            <a:avLst/>
          </a:prstGeom>
          <a:noFill/>
        </p:spPr>
        <p:txBody>
          <a:bodyPr wrap="square" rtlCol="0">
            <a:spAutoFit/>
          </a:bodyPr>
          <a:lstStyle/>
          <a:p>
            <a:pPr fontAlgn="base"/>
            <a:r>
              <a:rPr lang="en-US" sz="2400" dirty="0" smtClean="0">
                <a:solidFill>
                  <a:srgbClr val="FFFF00"/>
                </a:solidFill>
              </a:rPr>
              <a:t>Life </a:t>
            </a:r>
            <a:r>
              <a:rPr lang="en-US" sz="2400" dirty="0">
                <a:solidFill>
                  <a:srgbClr val="FFFF00"/>
                </a:solidFill>
              </a:rPr>
              <a:t>Cycle of AngularJS </a:t>
            </a:r>
            <a:r>
              <a:rPr lang="en-US" sz="2400" dirty="0" smtClean="0">
                <a:solidFill>
                  <a:srgbClr val="FFFF00"/>
                </a:solidFill>
              </a:rPr>
              <a:t>Scope:</a:t>
            </a:r>
          </a:p>
          <a:p>
            <a:pPr fontAlgn="base"/>
            <a:endParaRPr lang="en-US" sz="2400" dirty="0">
              <a:solidFill>
                <a:srgbClr val="FFFF00"/>
              </a:solidFill>
            </a:endParaRPr>
          </a:p>
          <a:p>
            <a:pPr fontAlgn="base"/>
            <a:endParaRPr lang="en-US" sz="2400" dirty="0" smtClean="0">
              <a:solidFill>
                <a:srgbClr val="FFFF00"/>
              </a:solidFill>
            </a:endParaRPr>
          </a:p>
          <a:p>
            <a:pPr fontAlgn="base"/>
            <a:endParaRPr lang="en-US" sz="2400" dirty="0">
              <a:solidFill>
                <a:srgbClr val="FFFF00"/>
              </a:solidFill>
            </a:endParaRPr>
          </a:p>
          <a:p>
            <a:pPr fontAlgn="base"/>
            <a:endParaRPr lang="en-US" sz="2400" dirty="0" smtClean="0">
              <a:solidFill>
                <a:srgbClr val="FFFF00"/>
              </a:solidFill>
            </a:endParaRPr>
          </a:p>
          <a:p>
            <a:pPr fontAlgn="base"/>
            <a:endParaRPr lang="en-US" sz="2400" dirty="0">
              <a:solidFill>
                <a:srgbClr val="FFFF00"/>
              </a:solidFill>
            </a:endParaRPr>
          </a:p>
          <a:p>
            <a:pPr fontAlgn="base"/>
            <a:endParaRPr lang="en-US" sz="2400" dirty="0" smtClean="0">
              <a:solidFill>
                <a:srgbClr val="FFFF00"/>
              </a:solidFill>
            </a:endParaRPr>
          </a:p>
          <a:p>
            <a:pPr fontAlgn="base"/>
            <a:endParaRPr lang="en-US" sz="2400" dirty="0">
              <a:solidFill>
                <a:srgbClr val="FFFF00"/>
              </a:solidFill>
            </a:endParaRPr>
          </a:p>
          <a:p>
            <a:pPr fontAlgn="base"/>
            <a:endParaRPr lang="en-US" sz="2400" dirty="0" smtClean="0">
              <a:solidFill>
                <a:srgbClr val="FFFF00"/>
              </a:solidFill>
            </a:endParaRPr>
          </a:p>
          <a:p>
            <a:pPr fontAlgn="base"/>
            <a:endParaRPr lang="en-US" sz="2400" dirty="0">
              <a:solidFill>
                <a:srgbClr val="FFFF00"/>
              </a:solidFill>
            </a:endParaRPr>
          </a:p>
          <a:p>
            <a:pPr fontAlgn="base"/>
            <a:endParaRPr lang="en-US" sz="2400" dirty="0" smtClean="0">
              <a:solidFill>
                <a:srgbClr val="FFFF00"/>
              </a:solidFill>
            </a:endParaRPr>
          </a:p>
          <a:p>
            <a:pPr fontAlgn="base"/>
            <a:endParaRPr lang="en-US" sz="2400" dirty="0">
              <a:solidFill>
                <a:srgbClr val="FFFF00"/>
              </a:solidFill>
            </a:endParaRPr>
          </a:p>
          <a:p>
            <a:pPr fontAlgn="base"/>
            <a:endParaRPr lang="en-US" sz="2400" dirty="0" smtClean="0">
              <a:solidFill>
                <a:srgbClr val="FFFF00"/>
              </a:solidFill>
            </a:endParaRPr>
          </a:p>
          <a:p>
            <a:pPr fontAlgn="base"/>
            <a:endParaRPr lang="en-US" sz="2400" dirty="0">
              <a:solidFill>
                <a:srgbClr val="FFFF00"/>
              </a:solidFill>
            </a:endParaRPr>
          </a:p>
          <a:p>
            <a:pPr fontAlgn="base"/>
            <a:r>
              <a:rPr lang="en-US" sz="2400" b="1" dirty="0" smtClean="0">
                <a:solidFill>
                  <a:srgbClr val="FFFF00"/>
                </a:solidFill>
              </a:rPr>
              <a:t>                              Life </a:t>
            </a:r>
            <a:r>
              <a:rPr lang="en-US" sz="2400" b="1" dirty="0">
                <a:solidFill>
                  <a:srgbClr val="FFFF00"/>
                </a:solidFill>
              </a:rPr>
              <a:t>Cycle of AngularJS Scope</a:t>
            </a:r>
          </a:p>
          <a:p>
            <a:pPr fontAlgn="base"/>
            <a:endParaRPr lang="en-US" sz="2400" dirty="0" smtClean="0">
              <a:solidFill>
                <a:srgbClr val="FFFF00"/>
              </a:solidFill>
            </a:endParaRPr>
          </a:p>
          <a:p>
            <a:pPr fontAlgn="base"/>
            <a:r>
              <a:rPr lang="en-US" sz="2400" dirty="0"/>
              <a:t/>
            </a:r>
            <a:br>
              <a:rPr lang="en-US" sz="2400" dirty="0"/>
            </a:br>
            <a:endParaRPr lang="en-US" sz="2400" dirty="0">
              <a:solidFill>
                <a:srgbClr val="FFFF00"/>
              </a:solidFill>
            </a:endParaRPr>
          </a:p>
        </p:txBody>
      </p:sp>
      <p:pic>
        <p:nvPicPr>
          <p:cNvPr id="2050" name="Picture 2" descr="Life cycle of Scope in Angular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836712"/>
            <a:ext cx="28670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0974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6370975"/>
          </a:xfrm>
          <a:prstGeom prst="rect">
            <a:avLst/>
          </a:prstGeom>
          <a:noFill/>
        </p:spPr>
        <p:txBody>
          <a:bodyPr wrap="square" rtlCol="0">
            <a:spAutoFit/>
          </a:bodyPr>
          <a:lstStyle/>
          <a:p>
            <a:pPr fontAlgn="base"/>
            <a:r>
              <a:rPr lang="en-US" sz="2400" dirty="0" smtClean="0">
                <a:solidFill>
                  <a:srgbClr val="FFFF00"/>
                </a:solidFill>
              </a:rPr>
              <a:t>Life </a:t>
            </a:r>
            <a:r>
              <a:rPr lang="en-US" sz="2400" dirty="0">
                <a:solidFill>
                  <a:srgbClr val="FFFF00"/>
                </a:solidFill>
              </a:rPr>
              <a:t>Cycle of AngularJS </a:t>
            </a:r>
            <a:r>
              <a:rPr lang="en-US" sz="2400" dirty="0" smtClean="0">
                <a:solidFill>
                  <a:srgbClr val="FFFF00"/>
                </a:solidFill>
              </a:rPr>
              <a:t>Scope:</a:t>
            </a:r>
          </a:p>
          <a:p>
            <a:pPr fontAlgn="base"/>
            <a:r>
              <a:rPr lang="en-US" sz="2400" dirty="0">
                <a:solidFill>
                  <a:srgbClr val="FFFF00"/>
                </a:solidFill>
              </a:rPr>
              <a:t>AngularJS Scope </a:t>
            </a:r>
            <a:r>
              <a:rPr lang="en-US" sz="2400" dirty="0" smtClean="0">
                <a:solidFill>
                  <a:srgbClr val="FFFF00"/>
                </a:solidFill>
              </a:rPr>
              <a:t>Characteristics:</a:t>
            </a:r>
            <a:endParaRPr lang="en-US" sz="2400" dirty="0">
              <a:solidFill>
                <a:srgbClr val="FFFF00"/>
              </a:solidFill>
            </a:endParaRPr>
          </a:p>
          <a:p>
            <a:pPr fontAlgn="base"/>
            <a:r>
              <a:rPr lang="en-US" sz="2400" dirty="0" smtClean="0"/>
              <a:t>-The </a:t>
            </a:r>
            <a:r>
              <a:rPr lang="en-US" sz="2400" dirty="0"/>
              <a:t>various characteristics of the AngularJS scope are as follows:</a:t>
            </a:r>
          </a:p>
          <a:p>
            <a:pPr fontAlgn="base"/>
            <a:r>
              <a:rPr lang="en-US" sz="2400" dirty="0"/>
              <a:t>Context is provided by the scope for expression. </a:t>
            </a:r>
            <a:endParaRPr lang="en-US" sz="2400" dirty="0" smtClean="0"/>
          </a:p>
          <a:p>
            <a:pPr fontAlgn="base"/>
            <a:endParaRPr lang="en-US" sz="2400" dirty="0" smtClean="0"/>
          </a:p>
          <a:p>
            <a:pPr fontAlgn="base"/>
            <a:r>
              <a:rPr lang="en-US" sz="2400" dirty="0" smtClean="0"/>
              <a:t>-For </a:t>
            </a:r>
            <a:r>
              <a:rPr lang="en-US" sz="2400" dirty="0"/>
              <a:t>example – We are displaying {{name}} in view part so it will be displayed as it is to a user until a value is attached to it and this work is done by scope</a:t>
            </a:r>
            <a:r>
              <a:rPr lang="en-US" sz="2400" dirty="0" smtClean="0"/>
              <a:t>.</a:t>
            </a:r>
          </a:p>
          <a:p>
            <a:pPr fontAlgn="base"/>
            <a:endParaRPr lang="en-US" sz="2400" dirty="0" smtClean="0"/>
          </a:p>
          <a:p>
            <a:pPr fontAlgn="base"/>
            <a:r>
              <a:rPr lang="en-US" sz="2400" dirty="0" smtClean="0"/>
              <a:t>- </a:t>
            </a:r>
            <a:r>
              <a:rPr lang="en-US" sz="2400" dirty="0"/>
              <a:t>Scope provides value to property by $scope.name = “daisy”.</a:t>
            </a:r>
          </a:p>
          <a:p>
            <a:pPr fontAlgn="base"/>
            <a:endParaRPr lang="en-US" sz="2400" dirty="0" smtClean="0"/>
          </a:p>
          <a:p>
            <a:pPr fontAlgn="base"/>
            <a:r>
              <a:rPr lang="en-US" sz="2400" dirty="0" smtClean="0"/>
              <a:t>-To </a:t>
            </a:r>
            <a:r>
              <a:rPr lang="en-US" sz="2400" dirty="0"/>
              <a:t>observe model like a $watch, APIs are provided by scope.</a:t>
            </a:r>
          </a:p>
          <a:p>
            <a:pPr fontAlgn="base"/>
            <a:endParaRPr lang="en-US" sz="2400" dirty="0" smtClean="0"/>
          </a:p>
          <a:p>
            <a:pPr fontAlgn="base"/>
            <a:r>
              <a:rPr lang="en-US" sz="2400" dirty="0" smtClean="0"/>
              <a:t>-Any </a:t>
            </a:r>
            <a:r>
              <a:rPr lang="en-US" sz="2400" dirty="0"/>
              <a:t>model changes that is outside of “angular realm” can be propagated through the API provided by $scope</a:t>
            </a:r>
            <a:r>
              <a:rPr lang="en-US" sz="2400" dirty="0" smtClean="0"/>
              <a:t>.</a:t>
            </a:r>
          </a:p>
          <a:p>
            <a:pPr fontAlgn="base"/>
            <a:endParaRPr lang="en-US" sz="2400" dirty="0"/>
          </a:p>
          <a:p>
            <a:pPr fontAlgn="base"/>
            <a:endParaRPr lang="en-US" sz="2400" dirty="0">
              <a:solidFill>
                <a:srgbClr val="FFFF00"/>
              </a:solidFill>
            </a:endParaRPr>
          </a:p>
        </p:txBody>
      </p:sp>
    </p:spTree>
    <p:extLst>
      <p:ext uri="{BB962C8B-B14F-4D97-AF65-F5344CB8AC3E}">
        <p14:creationId xmlns:p14="http://schemas.microsoft.com/office/powerpoint/2010/main" val="5902117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7478970"/>
          </a:xfrm>
          <a:prstGeom prst="rect">
            <a:avLst/>
          </a:prstGeom>
          <a:noFill/>
        </p:spPr>
        <p:txBody>
          <a:bodyPr wrap="square" rtlCol="0">
            <a:spAutoFit/>
          </a:bodyPr>
          <a:lstStyle/>
          <a:p>
            <a:pPr fontAlgn="base"/>
            <a:r>
              <a:rPr lang="en-US" sz="2400" dirty="0" smtClean="0">
                <a:solidFill>
                  <a:srgbClr val="FFFF00"/>
                </a:solidFill>
              </a:rPr>
              <a:t>Life </a:t>
            </a:r>
            <a:r>
              <a:rPr lang="en-US" sz="2400" dirty="0">
                <a:solidFill>
                  <a:srgbClr val="FFFF00"/>
                </a:solidFill>
              </a:rPr>
              <a:t>Cycle of AngularJS </a:t>
            </a:r>
            <a:r>
              <a:rPr lang="en-US" sz="2400" dirty="0" smtClean="0">
                <a:solidFill>
                  <a:srgbClr val="FFFF00"/>
                </a:solidFill>
              </a:rPr>
              <a:t>Scope:</a:t>
            </a:r>
          </a:p>
          <a:p>
            <a:pPr fontAlgn="base"/>
            <a:r>
              <a:rPr lang="en-US" sz="2400" dirty="0">
                <a:solidFill>
                  <a:srgbClr val="FFFF00"/>
                </a:solidFill>
              </a:rPr>
              <a:t>AngularJS Scope </a:t>
            </a:r>
            <a:r>
              <a:rPr lang="en-US" sz="2400" dirty="0" smtClean="0">
                <a:solidFill>
                  <a:srgbClr val="FFFF00"/>
                </a:solidFill>
              </a:rPr>
              <a:t>Inheritance:</a:t>
            </a:r>
            <a:endParaRPr lang="en-US" sz="2400" dirty="0">
              <a:solidFill>
                <a:srgbClr val="FFFF00"/>
              </a:solidFill>
            </a:endParaRPr>
          </a:p>
          <a:p>
            <a:pPr fontAlgn="base"/>
            <a:r>
              <a:rPr lang="en-US" sz="2400" b="1" u="sng" dirty="0" smtClean="0"/>
              <a:t>-Scope</a:t>
            </a:r>
            <a:r>
              <a:rPr lang="en-US" sz="2400" dirty="0"/>
              <a:t> is basically controller specific</a:t>
            </a:r>
            <a:r>
              <a:rPr lang="en-US" sz="2400" dirty="0" smtClean="0"/>
              <a:t>.</a:t>
            </a:r>
          </a:p>
          <a:p>
            <a:pPr fontAlgn="base"/>
            <a:r>
              <a:rPr lang="en-US" sz="2400" dirty="0" smtClean="0"/>
              <a:t> -Whenever </a:t>
            </a:r>
            <a:r>
              <a:rPr lang="en-US" sz="2400" dirty="0"/>
              <a:t>we nest a controller, that means to declare a controller inside a controller then the child controller inherits the scope of the parent controller</a:t>
            </a:r>
            <a:r>
              <a:rPr lang="en-US" sz="2400" dirty="0" smtClean="0"/>
              <a:t>.</a:t>
            </a:r>
          </a:p>
          <a:p>
            <a:pPr fontAlgn="base"/>
            <a:endParaRPr lang="en-US" sz="2400" dirty="0"/>
          </a:p>
          <a:p>
            <a:pPr fontAlgn="base"/>
            <a:endParaRPr lang="en-US" sz="2400" dirty="0" smtClean="0"/>
          </a:p>
          <a:p>
            <a:pPr fontAlgn="base"/>
            <a:endParaRPr lang="en-US" sz="2400" dirty="0"/>
          </a:p>
          <a:p>
            <a:pPr fontAlgn="base"/>
            <a:endParaRPr lang="en-US" sz="2400" dirty="0" smtClean="0"/>
          </a:p>
          <a:p>
            <a:pPr fontAlgn="base"/>
            <a:endParaRPr lang="en-US" sz="2400" dirty="0"/>
          </a:p>
          <a:p>
            <a:pPr fontAlgn="base"/>
            <a:endParaRPr lang="en-US" sz="2400" dirty="0" smtClean="0"/>
          </a:p>
          <a:p>
            <a:pPr fontAlgn="base"/>
            <a:endParaRPr lang="en-US" sz="2400" dirty="0"/>
          </a:p>
          <a:p>
            <a:pPr fontAlgn="base"/>
            <a:endParaRPr lang="en-US" sz="2400" dirty="0" smtClean="0"/>
          </a:p>
          <a:p>
            <a:pPr fontAlgn="base"/>
            <a:endParaRPr lang="en-US" sz="2400" dirty="0"/>
          </a:p>
          <a:p>
            <a:pPr fontAlgn="base"/>
            <a:r>
              <a:rPr lang="en-US" sz="2400" dirty="0" smtClean="0">
                <a:solidFill>
                  <a:srgbClr val="FFFF00"/>
                </a:solidFill>
              </a:rPr>
              <a:t>			  </a:t>
            </a:r>
            <a:r>
              <a:rPr lang="en-US" sz="2800" b="1" dirty="0" smtClean="0">
                <a:solidFill>
                  <a:srgbClr val="FFFF00"/>
                </a:solidFill>
              </a:rPr>
              <a:t>Scope of Inheritance</a:t>
            </a:r>
            <a:endParaRPr lang="en-US" sz="2800" b="1" dirty="0" smtClean="0"/>
          </a:p>
          <a:p>
            <a:pPr fontAlgn="base"/>
            <a:endParaRPr lang="en-US" sz="2400" dirty="0"/>
          </a:p>
          <a:p>
            <a:pPr fontAlgn="base"/>
            <a:endParaRPr lang="en-US" sz="2400" dirty="0"/>
          </a:p>
          <a:p>
            <a:pPr fontAlgn="base"/>
            <a:endParaRPr lang="en-US" sz="2400" dirty="0"/>
          </a:p>
          <a:p>
            <a:pPr fontAlgn="base"/>
            <a:endParaRPr lang="en-US" sz="2400" dirty="0">
              <a:solidFill>
                <a:srgbClr val="FFFF00"/>
              </a:solidFill>
            </a:endParaRPr>
          </a:p>
        </p:txBody>
      </p:sp>
      <p:pic>
        <p:nvPicPr>
          <p:cNvPr id="8194" name="Picture 2" descr="AngularJS Scope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5135" y="2636912"/>
            <a:ext cx="28670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1848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6740307"/>
          </a:xfrm>
          <a:prstGeom prst="rect">
            <a:avLst/>
          </a:prstGeom>
          <a:noFill/>
        </p:spPr>
        <p:txBody>
          <a:bodyPr wrap="square" rtlCol="0">
            <a:spAutoFit/>
          </a:bodyPr>
          <a:lstStyle/>
          <a:p>
            <a:pPr fontAlgn="base"/>
            <a:r>
              <a:rPr lang="en-US" sz="2400" dirty="0" smtClean="0">
                <a:solidFill>
                  <a:srgbClr val="FFFF00"/>
                </a:solidFill>
              </a:rPr>
              <a:t>Life </a:t>
            </a:r>
            <a:r>
              <a:rPr lang="en-US" sz="2400" dirty="0">
                <a:solidFill>
                  <a:srgbClr val="FFFF00"/>
                </a:solidFill>
              </a:rPr>
              <a:t>Cycle of AngularJS </a:t>
            </a:r>
            <a:r>
              <a:rPr lang="en-US" sz="2400" dirty="0" smtClean="0">
                <a:solidFill>
                  <a:srgbClr val="FFFF00"/>
                </a:solidFill>
              </a:rPr>
              <a:t>Scope:</a:t>
            </a:r>
          </a:p>
          <a:p>
            <a:pPr fontAlgn="base"/>
            <a:r>
              <a:rPr lang="en-US" sz="2400" dirty="0">
                <a:solidFill>
                  <a:srgbClr val="FFFF00"/>
                </a:solidFill>
              </a:rPr>
              <a:t>AngularJS </a:t>
            </a:r>
            <a:r>
              <a:rPr lang="en-US" sz="2400" dirty="0" smtClean="0">
                <a:solidFill>
                  <a:srgbClr val="FFFF00"/>
                </a:solidFill>
              </a:rPr>
              <a:t>Modules:</a:t>
            </a:r>
          </a:p>
          <a:p>
            <a:r>
              <a:rPr lang="en-US" sz="2400" dirty="0" smtClean="0"/>
              <a:t>-An </a:t>
            </a:r>
            <a:r>
              <a:rPr lang="en-US" sz="2400" dirty="0"/>
              <a:t>AngularJS module defines an application.</a:t>
            </a:r>
          </a:p>
          <a:p>
            <a:endParaRPr lang="en-US" sz="2400" dirty="0" smtClean="0"/>
          </a:p>
          <a:p>
            <a:r>
              <a:rPr lang="en-US" sz="2400" dirty="0" smtClean="0"/>
              <a:t>-The </a:t>
            </a:r>
            <a:r>
              <a:rPr lang="en-US" sz="2400" dirty="0"/>
              <a:t>module is a container for the different parts of an application.</a:t>
            </a:r>
          </a:p>
          <a:p>
            <a:endParaRPr lang="en-US" sz="2400" dirty="0" smtClean="0"/>
          </a:p>
          <a:p>
            <a:r>
              <a:rPr lang="en-US" sz="2400" dirty="0" smtClean="0"/>
              <a:t>-The </a:t>
            </a:r>
            <a:r>
              <a:rPr lang="en-US" sz="2400" dirty="0"/>
              <a:t>module is a container for the application controllers.</a:t>
            </a:r>
          </a:p>
          <a:p>
            <a:endParaRPr lang="en-US" sz="2400" dirty="0" smtClean="0"/>
          </a:p>
          <a:p>
            <a:r>
              <a:rPr lang="en-US" sz="2400" dirty="0" smtClean="0"/>
              <a:t>-Controllers </a:t>
            </a:r>
            <a:r>
              <a:rPr lang="en-US" sz="2400" dirty="0"/>
              <a:t>always belong to a module.</a:t>
            </a:r>
          </a:p>
          <a:p>
            <a:pPr fontAlgn="base"/>
            <a:endParaRPr lang="en-US" sz="2400" dirty="0" smtClean="0"/>
          </a:p>
          <a:p>
            <a:pPr fontAlgn="base"/>
            <a:r>
              <a:rPr lang="en-US" sz="2400" dirty="0" smtClean="0"/>
              <a:t>-AngularJS </a:t>
            </a:r>
            <a:r>
              <a:rPr lang="en-US" sz="2400" dirty="0"/>
              <a:t>supports modular approach. Modules are used to separate logic such as services, controllers, application etc</a:t>
            </a:r>
            <a:r>
              <a:rPr lang="en-US" sz="2400" dirty="0" smtClean="0"/>
              <a:t>.</a:t>
            </a:r>
          </a:p>
          <a:p>
            <a:pPr fontAlgn="base"/>
            <a:endParaRPr lang="en-US" sz="2400" dirty="0" smtClean="0"/>
          </a:p>
          <a:p>
            <a:pPr marL="342900" indent="-342900" fontAlgn="base">
              <a:buFontTx/>
              <a:buChar char="-"/>
            </a:pPr>
            <a:r>
              <a:rPr lang="en-US" sz="2400" dirty="0" smtClean="0"/>
              <a:t>from </a:t>
            </a:r>
            <a:r>
              <a:rPr lang="en-US" sz="2400" dirty="0"/>
              <a:t>the code and maintain the code clean. </a:t>
            </a:r>
            <a:endParaRPr lang="en-US" sz="2400" dirty="0" smtClean="0"/>
          </a:p>
          <a:p>
            <a:pPr fontAlgn="base"/>
            <a:endParaRPr lang="en-US" sz="2400" dirty="0" smtClean="0"/>
          </a:p>
          <a:p>
            <a:pPr marL="342900" indent="-342900" fontAlgn="base">
              <a:buFontTx/>
              <a:buChar char="-"/>
            </a:pPr>
            <a:r>
              <a:rPr lang="en-US" sz="2400" dirty="0" smtClean="0"/>
              <a:t>We </a:t>
            </a:r>
            <a:r>
              <a:rPr lang="en-US" sz="2400" dirty="0"/>
              <a:t>define modules in separate </a:t>
            </a:r>
            <a:r>
              <a:rPr lang="en-US" sz="2400" dirty="0" err="1"/>
              <a:t>js</a:t>
            </a:r>
            <a:r>
              <a:rPr lang="en-US" sz="2400" dirty="0"/>
              <a:t> files and name them as per the module.js file</a:t>
            </a:r>
            <a:r>
              <a:rPr lang="en-US" sz="2400" dirty="0" smtClean="0"/>
              <a:t>.</a:t>
            </a:r>
          </a:p>
          <a:p>
            <a:pPr marL="342900" indent="-342900" fontAlgn="base">
              <a:buFontTx/>
              <a:buChar char="-"/>
            </a:pPr>
            <a:endParaRPr lang="en-US" sz="2400" dirty="0"/>
          </a:p>
        </p:txBody>
      </p:sp>
    </p:spTree>
    <p:extLst>
      <p:ext uri="{BB962C8B-B14F-4D97-AF65-F5344CB8AC3E}">
        <p14:creationId xmlns:p14="http://schemas.microsoft.com/office/powerpoint/2010/main" val="20632007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6832640"/>
          </a:xfrm>
          <a:prstGeom prst="rect">
            <a:avLst/>
          </a:prstGeom>
          <a:noFill/>
        </p:spPr>
        <p:txBody>
          <a:bodyPr wrap="square" rtlCol="0">
            <a:spAutoFit/>
          </a:bodyPr>
          <a:lstStyle/>
          <a:p>
            <a:pPr fontAlgn="base"/>
            <a:r>
              <a:rPr lang="en-US" sz="2400" dirty="0" smtClean="0">
                <a:solidFill>
                  <a:srgbClr val="FFFF00"/>
                </a:solidFill>
              </a:rPr>
              <a:t>Life </a:t>
            </a:r>
            <a:r>
              <a:rPr lang="en-US" sz="2400" dirty="0">
                <a:solidFill>
                  <a:srgbClr val="FFFF00"/>
                </a:solidFill>
              </a:rPr>
              <a:t>Cycle of AngularJS </a:t>
            </a:r>
            <a:r>
              <a:rPr lang="en-US" sz="2400" dirty="0" smtClean="0">
                <a:solidFill>
                  <a:srgbClr val="FFFF00"/>
                </a:solidFill>
              </a:rPr>
              <a:t>Scope:</a:t>
            </a:r>
          </a:p>
          <a:p>
            <a:pPr fontAlgn="base"/>
            <a:r>
              <a:rPr lang="en-US" sz="2400" dirty="0">
                <a:solidFill>
                  <a:srgbClr val="FFFF00"/>
                </a:solidFill>
              </a:rPr>
              <a:t>AngularJS </a:t>
            </a:r>
            <a:r>
              <a:rPr lang="en-US" sz="2400" dirty="0" smtClean="0">
                <a:solidFill>
                  <a:srgbClr val="FFFF00"/>
                </a:solidFill>
              </a:rPr>
              <a:t>Modules:</a:t>
            </a:r>
          </a:p>
          <a:p>
            <a:r>
              <a:rPr lang="en-US" sz="2400" dirty="0" smtClean="0"/>
              <a:t>-In </a:t>
            </a:r>
            <a:r>
              <a:rPr lang="en-US" sz="2400" dirty="0"/>
              <a:t>the following example, we are going to create two modules −</a:t>
            </a:r>
          </a:p>
          <a:p>
            <a:r>
              <a:rPr lang="en-US" sz="2400" b="1" dirty="0" smtClean="0"/>
              <a:t>1. Application </a:t>
            </a:r>
            <a:r>
              <a:rPr lang="en-US" sz="2400" b="1" dirty="0"/>
              <a:t>Module</a:t>
            </a:r>
            <a:r>
              <a:rPr lang="en-US" sz="2400" dirty="0"/>
              <a:t> − used to initialize an application with controller(s).</a:t>
            </a:r>
          </a:p>
          <a:p>
            <a:r>
              <a:rPr lang="en-US" sz="2400" b="1" dirty="0" smtClean="0"/>
              <a:t>2. Controller </a:t>
            </a:r>
            <a:r>
              <a:rPr lang="en-US" sz="2400" b="1" dirty="0"/>
              <a:t>Module</a:t>
            </a:r>
            <a:r>
              <a:rPr lang="en-US" sz="2400" dirty="0"/>
              <a:t> − used to define the controller</a:t>
            </a:r>
            <a:r>
              <a:rPr lang="en-US" sz="2400" dirty="0" smtClean="0"/>
              <a:t>.</a:t>
            </a:r>
          </a:p>
          <a:p>
            <a:r>
              <a:rPr lang="en-US" sz="2400" b="1" dirty="0" smtClean="0">
                <a:solidFill>
                  <a:srgbClr val="FFFF00"/>
                </a:solidFill>
              </a:rPr>
              <a:t>Application Module:</a:t>
            </a:r>
          </a:p>
          <a:p>
            <a:r>
              <a:rPr lang="en-US" sz="2400" dirty="0" smtClean="0"/>
              <a:t>An </a:t>
            </a:r>
            <a:r>
              <a:rPr lang="en-US" sz="2400" dirty="0"/>
              <a:t>AngularJS application must create a top level application module. This application module can contain other modules, controllers, filters, etc.</a:t>
            </a:r>
          </a:p>
          <a:p>
            <a:r>
              <a:rPr lang="en-US" sz="2400" dirty="0" smtClean="0"/>
              <a:t>Example:</a:t>
            </a:r>
          </a:p>
          <a:p>
            <a:pPr lvl="0"/>
            <a:r>
              <a:rPr lang="en-US" sz="2100" dirty="0">
                <a:solidFill>
                  <a:srgbClr val="FFFF00"/>
                </a:solidFill>
                <a:latin typeface="Consolas" panose="020B0609020204030204" pitchFamily="49" charset="0"/>
              </a:rPr>
              <a:t>&lt;!DOCTYPE html&gt; &lt;html &gt; &lt;head&gt; </a:t>
            </a:r>
            <a:endParaRPr lang="en-US" sz="2100" dirty="0" smtClean="0">
              <a:solidFill>
                <a:srgbClr val="FFFF00"/>
              </a:solidFill>
              <a:latin typeface="Consolas" panose="020B0609020204030204" pitchFamily="49" charset="0"/>
            </a:endParaRPr>
          </a:p>
          <a:p>
            <a:pPr lvl="0"/>
            <a:r>
              <a:rPr lang="en-US" sz="2100" dirty="0" smtClean="0">
                <a:solidFill>
                  <a:srgbClr val="FFFF00"/>
                </a:solidFill>
                <a:latin typeface="Consolas" panose="020B0609020204030204" pitchFamily="49" charset="0"/>
              </a:rPr>
              <a:t>	&lt;</a:t>
            </a:r>
            <a:r>
              <a:rPr lang="en-US" sz="2100" dirty="0">
                <a:solidFill>
                  <a:srgbClr val="FFFF00"/>
                </a:solidFill>
                <a:latin typeface="Consolas" panose="020B0609020204030204" pitchFamily="49" charset="0"/>
              </a:rPr>
              <a:t>script </a:t>
            </a:r>
            <a:r>
              <a:rPr lang="en-US" sz="2100" dirty="0" err="1">
                <a:solidFill>
                  <a:srgbClr val="FFFF00"/>
                </a:solidFill>
                <a:latin typeface="Consolas" panose="020B0609020204030204" pitchFamily="49" charset="0"/>
              </a:rPr>
              <a:t>src</a:t>
            </a:r>
            <a:r>
              <a:rPr lang="en-US" sz="2100" dirty="0">
                <a:solidFill>
                  <a:srgbClr val="FFFF00"/>
                </a:solidFill>
                <a:latin typeface="Consolas" panose="020B0609020204030204" pitchFamily="49" charset="0"/>
              </a:rPr>
              <a:t>="~/Scripts/angular.js"&gt;&lt;/script&gt; &lt;/head</a:t>
            </a:r>
            <a:r>
              <a:rPr lang="en-US" sz="2100" dirty="0" smtClean="0">
                <a:solidFill>
                  <a:srgbClr val="FFFF00"/>
                </a:solidFill>
                <a:latin typeface="Consolas" panose="020B0609020204030204" pitchFamily="49" charset="0"/>
              </a:rPr>
              <a:t>&gt;</a:t>
            </a:r>
          </a:p>
          <a:p>
            <a:pPr lvl="0"/>
            <a:r>
              <a:rPr lang="en-US" sz="2100" dirty="0" smtClean="0">
                <a:solidFill>
                  <a:srgbClr val="FFFF00"/>
                </a:solidFill>
                <a:latin typeface="Consolas" panose="020B0609020204030204" pitchFamily="49" charset="0"/>
              </a:rPr>
              <a:t> </a:t>
            </a:r>
            <a:r>
              <a:rPr lang="en-US" sz="2100" dirty="0">
                <a:solidFill>
                  <a:srgbClr val="FFFF00"/>
                </a:solidFill>
                <a:latin typeface="Consolas" panose="020B0609020204030204" pitchFamily="49" charset="0"/>
              </a:rPr>
              <a:t>&lt;body </a:t>
            </a:r>
            <a:r>
              <a:rPr lang="en-US" sz="2100" dirty="0" err="1">
                <a:solidFill>
                  <a:srgbClr val="FFFF00"/>
                </a:solidFill>
                <a:latin typeface="Consolas" panose="020B0609020204030204" pitchFamily="49" charset="0"/>
              </a:rPr>
              <a:t>ng</a:t>
            </a:r>
            <a:r>
              <a:rPr lang="en-US" sz="2100" dirty="0">
                <a:solidFill>
                  <a:srgbClr val="FFFF00"/>
                </a:solidFill>
                <a:latin typeface="Consolas" panose="020B0609020204030204" pitchFamily="49" charset="0"/>
              </a:rPr>
              <a:t>-app="</a:t>
            </a:r>
            <a:r>
              <a:rPr lang="en-US" sz="2100" dirty="0" err="1">
                <a:solidFill>
                  <a:srgbClr val="FFFF00"/>
                </a:solidFill>
                <a:latin typeface="Consolas" panose="020B0609020204030204" pitchFamily="49" charset="0"/>
              </a:rPr>
              <a:t>myApp</a:t>
            </a:r>
            <a:r>
              <a:rPr lang="en-US" sz="2100" dirty="0">
                <a:solidFill>
                  <a:srgbClr val="FFFF00"/>
                </a:solidFill>
                <a:latin typeface="Consolas" panose="020B0609020204030204" pitchFamily="49" charset="0"/>
              </a:rPr>
              <a:t>"&gt; @* HTML content *@ &lt;script</a:t>
            </a:r>
            <a:r>
              <a:rPr lang="en-US" sz="2100" dirty="0" smtClean="0">
                <a:solidFill>
                  <a:srgbClr val="FFFF00"/>
                </a:solidFill>
                <a:latin typeface="Consolas" panose="020B0609020204030204" pitchFamily="49" charset="0"/>
              </a:rPr>
              <a:t>&gt;</a:t>
            </a:r>
          </a:p>
          <a:p>
            <a:pPr lvl="0"/>
            <a:r>
              <a:rPr lang="en-US" sz="2100" dirty="0" smtClean="0">
                <a:solidFill>
                  <a:srgbClr val="FFFF00"/>
                </a:solidFill>
                <a:latin typeface="Consolas" panose="020B0609020204030204" pitchFamily="49" charset="0"/>
              </a:rPr>
              <a:t> </a:t>
            </a:r>
            <a:r>
              <a:rPr lang="en-US" sz="2100" dirty="0" err="1">
                <a:solidFill>
                  <a:srgbClr val="FFFF00"/>
                </a:solidFill>
                <a:latin typeface="Consolas" panose="020B0609020204030204" pitchFamily="49" charset="0"/>
              </a:rPr>
              <a:t>var</a:t>
            </a:r>
            <a:r>
              <a:rPr lang="en-US" sz="2100" dirty="0">
                <a:solidFill>
                  <a:srgbClr val="FFFF00"/>
                </a:solidFill>
                <a:latin typeface="Consolas" panose="020B0609020204030204" pitchFamily="49" charset="0"/>
              </a:rPr>
              <a:t> </a:t>
            </a:r>
            <a:r>
              <a:rPr lang="en-US" sz="2100" dirty="0" err="1">
                <a:solidFill>
                  <a:srgbClr val="FFFF00"/>
                </a:solidFill>
                <a:latin typeface="Consolas" panose="020B0609020204030204" pitchFamily="49" charset="0"/>
              </a:rPr>
              <a:t>myApp</a:t>
            </a:r>
            <a:r>
              <a:rPr lang="en-US" sz="2100" dirty="0">
                <a:solidFill>
                  <a:srgbClr val="FFFF00"/>
                </a:solidFill>
                <a:latin typeface="Consolas" panose="020B0609020204030204" pitchFamily="49" charset="0"/>
              </a:rPr>
              <a:t> = </a:t>
            </a:r>
            <a:r>
              <a:rPr lang="en-US" sz="2100" dirty="0" err="1">
                <a:solidFill>
                  <a:srgbClr val="FFFF00"/>
                </a:solidFill>
                <a:latin typeface="Consolas" panose="020B0609020204030204" pitchFamily="49" charset="0"/>
              </a:rPr>
              <a:t>angular.module</a:t>
            </a:r>
            <a:r>
              <a:rPr lang="en-US" sz="2100" dirty="0">
                <a:solidFill>
                  <a:srgbClr val="FFFF00"/>
                </a:solidFill>
                <a:latin typeface="Consolas" panose="020B0609020204030204" pitchFamily="49" charset="0"/>
              </a:rPr>
              <a:t>('</a:t>
            </a:r>
            <a:r>
              <a:rPr lang="en-US" sz="2100" dirty="0" err="1">
                <a:solidFill>
                  <a:srgbClr val="FFFF00"/>
                </a:solidFill>
                <a:latin typeface="Consolas" panose="020B0609020204030204" pitchFamily="49" charset="0"/>
              </a:rPr>
              <a:t>myApp</a:t>
            </a:r>
            <a:r>
              <a:rPr lang="en-US" sz="2100" dirty="0">
                <a:solidFill>
                  <a:srgbClr val="FFFF00"/>
                </a:solidFill>
                <a:latin typeface="Consolas" panose="020B0609020204030204" pitchFamily="49" charset="0"/>
              </a:rPr>
              <a:t>', []); </a:t>
            </a:r>
            <a:endParaRPr lang="en-US" sz="2100" dirty="0" smtClean="0">
              <a:solidFill>
                <a:srgbClr val="FFFF00"/>
              </a:solidFill>
              <a:latin typeface="Consolas" panose="020B0609020204030204" pitchFamily="49" charset="0"/>
            </a:endParaRPr>
          </a:p>
          <a:p>
            <a:pPr lvl="0"/>
            <a:r>
              <a:rPr lang="en-US" sz="2100" dirty="0" smtClean="0">
                <a:solidFill>
                  <a:srgbClr val="FFFF00"/>
                </a:solidFill>
                <a:latin typeface="Consolas" panose="020B0609020204030204" pitchFamily="49" charset="0"/>
              </a:rPr>
              <a:t>	&lt;/</a:t>
            </a:r>
            <a:r>
              <a:rPr lang="en-US" sz="2100" dirty="0">
                <a:solidFill>
                  <a:srgbClr val="FFFF00"/>
                </a:solidFill>
                <a:latin typeface="Consolas" panose="020B0609020204030204" pitchFamily="49" charset="0"/>
              </a:rPr>
              <a:t>script&gt; </a:t>
            </a:r>
            <a:endParaRPr lang="en-US" sz="2100" dirty="0" smtClean="0">
              <a:solidFill>
                <a:srgbClr val="FFFF00"/>
              </a:solidFill>
              <a:latin typeface="Consolas" panose="020B0609020204030204" pitchFamily="49" charset="0"/>
            </a:endParaRPr>
          </a:p>
          <a:p>
            <a:pPr lvl="0"/>
            <a:r>
              <a:rPr lang="en-US" sz="2100" dirty="0" smtClean="0">
                <a:solidFill>
                  <a:srgbClr val="FFFF00"/>
                </a:solidFill>
                <a:latin typeface="Consolas" panose="020B0609020204030204" pitchFamily="49" charset="0"/>
              </a:rPr>
              <a:t>&lt;/</a:t>
            </a:r>
            <a:r>
              <a:rPr lang="en-US" sz="2100" dirty="0">
                <a:solidFill>
                  <a:srgbClr val="FFFF00"/>
                </a:solidFill>
                <a:latin typeface="Consolas" panose="020B0609020204030204" pitchFamily="49" charset="0"/>
              </a:rPr>
              <a:t>body&gt; &lt;/html&gt;</a:t>
            </a:r>
            <a:r>
              <a:rPr lang="en-US" sz="800" dirty="0">
                <a:solidFill>
                  <a:srgbClr val="FFFF00"/>
                </a:solidFill>
              </a:rPr>
              <a:t> </a:t>
            </a:r>
            <a:endParaRPr lang="en-US" sz="2400" dirty="0" smtClean="0">
              <a:solidFill>
                <a:srgbClr val="FFFF00"/>
              </a:solidFill>
            </a:endParaRPr>
          </a:p>
          <a:p>
            <a:endParaRPr lang="en-US" sz="2400" dirty="0"/>
          </a:p>
          <a:p>
            <a:pPr marL="342900" indent="-342900" fontAlgn="base">
              <a:buFontTx/>
              <a:buChar char="-"/>
            </a:pPr>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9774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4524315"/>
          </a:xfrm>
          <a:prstGeom prst="rect">
            <a:avLst/>
          </a:prstGeom>
          <a:noFill/>
        </p:spPr>
        <p:txBody>
          <a:bodyPr wrap="square" rtlCol="0">
            <a:spAutoFit/>
          </a:bodyPr>
          <a:lstStyle/>
          <a:p>
            <a:pPr fontAlgn="base"/>
            <a:endParaRPr lang="en-US" sz="2400" dirty="0" smtClean="0">
              <a:solidFill>
                <a:srgbClr val="FFFF00"/>
              </a:solidFill>
            </a:endParaRPr>
          </a:p>
          <a:p>
            <a:pPr fontAlgn="base"/>
            <a:r>
              <a:rPr lang="en-US" sz="2400" dirty="0" smtClean="0"/>
              <a:t>-In </a:t>
            </a:r>
            <a:r>
              <a:rPr lang="en-US" sz="2400" dirty="0"/>
              <a:t>the </a:t>
            </a:r>
            <a:r>
              <a:rPr lang="en-US" sz="2400" dirty="0" smtClean="0"/>
              <a:t>last </a:t>
            </a:r>
            <a:r>
              <a:rPr lang="en-US" sz="2400" dirty="0"/>
              <a:t>example, the </a:t>
            </a:r>
            <a:r>
              <a:rPr lang="en-US" sz="2400" dirty="0" err="1"/>
              <a:t>angular.module</a:t>
            </a:r>
            <a:r>
              <a:rPr lang="en-US" sz="2400" dirty="0"/>
              <a:t>() method creates an application module, where the first parameter is a module name which is same as specified by </a:t>
            </a:r>
            <a:r>
              <a:rPr lang="en-US" sz="2400" dirty="0" err="1"/>
              <a:t>ng</a:t>
            </a:r>
            <a:r>
              <a:rPr lang="en-US" sz="2400" dirty="0"/>
              <a:t>-app directive</a:t>
            </a:r>
            <a:r>
              <a:rPr lang="en-US" sz="2400" dirty="0" smtClean="0"/>
              <a:t>.</a:t>
            </a:r>
          </a:p>
          <a:p>
            <a:pPr fontAlgn="base"/>
            <a:endParaRPr lang="en-US" sz="2400" dirty="0" smtClean="0"/>
          </a:p>
          <a:p>
            <a:pPr fontAlgn="base"/>
            <a:r>
              <a:rPr lang="en-US" sz="2400" dirty="0" smtClean="0"/>
              <a:t>-The </a:t>
            </a:r>
            <a:r>
              <a:rPr lang="en-US" sz="2400" dirty="0"/>
              <a:t>second parameter is an array of other dependent modules </a:t>
            </a:r>
            <a:r>
              <a:rPr lang="en-US" sz="2400" dirty="0" smtClean="0"/>
              <a:t>[].</a:t>
            </a:r>
          </a:p>
          <a:p>
            <a:pPr fontAlgn="base"/>
            <a:endParaRPr lang="en-US" sz="2400" dirty="0" smtClean="0"/>
          </a:p>
          <a:p>
            <a:pPr marL="342900" indent="-342900" fontAlgn="base">
              <a:buFontTx/>
              <a:buChar char="-"/>
            </a:pPr>
            <a:r>
              <a:rPr lang="en-US" sz="2400" dirty="0" smtClean="0"/>
              <a:t>In </a:t>
            </a:r>
            <a:r>
              <a:rPr lang="en-US" sz="2400" dirty="0"/>
              <a:t>the above example we are passing an empty array because there is no </a:t>
            </a:r>
            <a:r>
              <a:rPr lang="en-US" sz="2400" dirty="0" smtClean="0"/>
              <a:t>dependency.</a:t>
            </a:r>
          </a:p>
          <a:p>
            <a:pPr marL="342900" indent="-342900" fontAlgn="base">
              <a:buFontTx/>
              <a:buChar char="-"/>
            </a:pPr>
            <a:endParaRPr lang="en-US" sz="2400" dirty="0" smtClean="0">
              <a:solidFill>
                <a:srgbClr val="FFFF00"/>
              </a:solidFill>
            </a:endParaRPr>
          </a:p>
          <a:p>
            <a:endParaRPr lang="en-US" sz="2400" dirty="0"/>
          </a:p>
          <a:p>
            <a:pPr marL="342900" indent="-342900" fontAlgn="base">
              <a:buFontTx/>
              <a:buChar char="-"/>
            </a:pPr>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72792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5909310"/>
          </a:xfrm>
          <a:prstGeom prst="rect">
            <a:avLst/>
          </a:prstGeom>
          <a:noFill/>
        </p:spPr>
        <p:txBody>
          <a:bodyPr wrap="square" rtlCol="0">
            <a:spAutoFit/>
          </a:bodyPr>
          <a:lstStyle/>
          <a:p>
            <a:pPr lvl="0" eaLnBrk="0" fontAlgn="base" hangingPunct="0">
              <a:spcBef>
                <a:spcPct val="0"/>
              </a:spcBef>
              <a:spcAft>
                <a:spcPct val="0"/>
              </a:spcAft>
            </a:pPr>
            <a:r>
              <a:rPr lang="en-US" sz="2100" dirty="0">
                <a:solidFill>
                  <a:srgbClr val="FFFF00"/>
                </a:solidFill>
                <a:latin typeface="Segoe UI" panose="020B0502040204020203" pitchFamily="34" charset="0"/>
                <a:cs typeface="Segoe UI" panose="020B0502040204020203" pitchFamily="34" charset="0"/>
              </a:rPr>
              <a:t>Adding a </a:t>
            </a:r>
            <a:r>
              <a:rPr lang="en-US" sz="2100" dirty="0" smtClean="0">
                <a:solidFill>
                  <a:srgbClr val="FFFF00"/>
                </a:solidFill>
                <a:latin typeface="Segoe UI" panose="020B0502040204020203" pitchFamily="34" charset="0"/>
                <a:cs typeface="Segoe UI" panose="020B0502040204020203" pitchFamily="34" charset="0"/>
              </a:rPr>
              <a:t>Controller:</a:t>
            </a:r>
            <a:endParaRPr lang="en-US" sz="2100" dirty="0">
              <a:solidFill>
                <a:srgbClr val="FFFF00"/>
              </a:solidFill>
              <a:latin typeface="Segoe UI" panose="020B0502040204020203" pitchFamily="34" charset="0"/>
              <a:cs typeface="Segoe UI" panose="020B0502040204020203" pitchFamily="34" charset="0"/>
            </a:endParaRPr>
          </a:p>
          <a:p>
            <a:pPr lvl="0" eaLnBrk="0" fontAlgn="base" hangingPunct="0">
              <a:spcBef>
                <a:spcPct val="0"/>
              </a:spcBef>
              <a:spcAft>
                <a:spcPct val="0"/>
              </a:spcAft>
            </a:pPr>
            <a:r>
              <a:rPr lang="en-US" sz="2100" dirty="0" smtClean="0">
                <a:latin typeface="Verdana" panose="020B0604030504040204" pitchFamily="34" charset="0"/>
              </a:rPr>
              <a:t>-Add </a:t>
            </a:r>
            <a:r>
              <a:rPr lang="en-US" sz="2100" dirty="0">
                <a:latin typeface="Verdana" panose="020B0604030504040204" pitchFamily="34" charset="0"/>
              </a:rPr>
              <a:t>a controller to your application, and refer to the controller with the </a:t>
            </a:r>
            <a:r>
              <a:rPr lang="en-US" sz="2100" dirty="0" err="1">
                <a:latin typeface="Consolas" panose="020B0609020204030204" pitchFamily="49" charset="0"/>
              </a:rPr>
              <a:t>ng</a:t>
            </a:r>
            <a:r>
              <a:rPr lang="en-US" sz="2100" dirty="0">
                <a:latin typeface="Consolas" panose="020B0609020204030204" pitchFamily="49" charset="0"/>
              </a:rPr>
              <a:t>-controller</a:t>
            </a:r>
            <a:r>
              <a:rPr lang="en-US" sz="2100" dirty="0">
                <a:latin typeface="Verdana" panose="020B0604030504040204" pitchFamily="34" charset="0"/>
              </a:rPr>
              <a:t> directive</a:t>
            </a:r>
            <a:r>
              <a:rPr lang="en-US" sz="2100" dirty="0" smtClean="0">
                <a:latin typeface="Verdana" panose="020B0604030504040204" pitchFamily="34" charset="0"/>
              </a:rPr>
              <a:t>:</a:t>
            </a:r>
          </a:p>
          <a:p>
            <a:pPr lvl="0" eaLnBrk="0" fontAlgn="base" hangingPunct="0">
              <a:spcBef>
                <a:spcPct val="0"/>
              </a:spcBef>
              <a:spcAft>
                <a:spcPct val="0"/>
              </a:spcAft>
            </a:pPr>
            <a:r>
              <a:rPr lang="en-US" sz="2100" dirty="0" smtClean="0">
                <a:latin typeface="Verdana" panose="020B0604030504040204" pitchFamily="34" charset="0"/>
              </a:rPr>
              <a:t>Example:</a:t>
            </a:r>
          </a:p>
          <a:p>
            <a:pPr lvl="0" eaLnBrk="0" fontAlgn="base" hangingPunct="0">
              <a:spcBef>
                <a:spcPct val="0"/>
              </a:spcBef>
              <a:spcAft>
                <a:spcPct val="0"/>
              </a:spcAft>
            </a:pPr>
            <a:r>
              <a:rPr lang="en-US" sz="2100" dirty="0"/>
              <a:t>&lt;div </a:t>
            </a:r>
            <a:r>
              <a:rPr lang="en-US" sz="2100" dirty="0" err="1"/>
              <a:t>ng</a:t>
            </a:r>
            <a:r>
              <a:rPr lang="en-US" sz="2100" dirty="0"/>
              <a:t>-app="</a:t>
            </a:r>
            <a:r>
              <a:rPr lang="en-US" sz="2100" b="1" dirty="0" err="1"/>
              <a:t>myApp</a:t>
            </a:r>
            <a:r>
              <a:rPr lang="en-US" sz="2100" dirty="0"/>
              <a:t>" </a:t>
            </a:r>
            <a:r>
              <a:rPr lang="en-US" sz="2100" dirty="0" err="1"/>
              <a:t>ng</a:t>
            </a:r>
            <a:r>
              <a:rPr lang="en-US" sz="2100" dirty="0"/>
              <a:t>-controller=</a:t>
            </a:r>
            <a:r>
              <a:rPr lang="en-US" sz="2100" b="1" dirty="0"/>
              <a:t>"</a:t>
            </a:r>
            <a:r>
              <a:rPr lang="en-US" sz="2100" b="1" dirty="0" err="1"/>
              <a:t>myCtrl</a:t>
            </a:r>
            <a:r>
              <a:rPr lang="en-US" sz="2100" b="1" dirty="0"/>
              <a:t>"</a:t>
            </a:r>
            <a:r>
              <a:rPr lang="en-US" sz="2100" dirty="0"/>
              <a:t>&gt;</a:t>
            </a:r>
            <a:br>
              <a:rPr lang="en-US" sz="2100" dirty="0"/>
            </a:br>
            <a:r>
              <a:rPr lang="en-US" sz="2100" dirty="0"/>
              <a:t>{{ </a:t>
            </a:r>
            <a:r>
              <a:rPr lang="en-US" sz="2100" dirty="0" err="1"/>
              <a:t>firstName</a:t>
            </a:r>
            <a:r>
              <a:rPr lang="en-US" sz="2100" dirty="0"/>
              <a:t> + " " + </a:t>
            </a:r>
            <a:r>
              <a:rPr lang="en-US" sz="2100" dirty="0" err="1"/>
              <a:t>lastName</a:t>
            </a:r>
            <a:r>
              <a:rPr lang="en-US" sz="2100" dirty="0"/>
              <a:t> }}</a:t>
            </a:r>
            <a:br>
              <a:rPr lang="en-US" sz="2100" dirty="0"/>
            </a:br>
            <a:r>
              <a:rPr lang="en-US" sz="2100" dirty="0"/>
              <a:t>&lt;/div&gt;</a:t>
            </a:r>
            <a:br>
              <a:rPr lang="en-US" sz="2100" dirty="0"/>
            </a:br>
            <a:r>
              <a:rPr lang="en-US" sz="2100" dirty="0"/>
              <a:t/>
            </a:r>
            <a:br>
              <a:rPr lang="en-US" sz="2100" dirty="0"/>
            </a:br>
            <a:r>
              <a:rPr lang="en-US" sz="2100" dirty="0"/>
              <a:t>&lt;script&gt;</a:t>
            </a:r>
            <a:br>
              <a:rPr lang="en-US" sz="2100" dirty="0"/>
            </a:br>
            <a:r>
              <a:rPr lang="en-US" sz="2100" dirty="0"/>
              <a:t/>
            </a:r>
            <a:br>
              <a:rPr lang="en-US" sz="2100" dirty="0"/>
            </a:br>
            <a:r>
              <a:rPr lang="en-US" sz="2100" dirty="0" err="1"/>
              <a:t>var</a:t>
            </a:r>
            <a:r>
              <a:rPr lang="en-US" sz="2100" dirty="0"/>
              <a:t> app = </a:t>
            </a:r>
            <a:r>
              <a:rPr lang="en-US" sz="2100" dirty="0" err="1"/>
              <a:t>angular.module</a:t>
            </a:r>
            <a:r>
              <a:rPr lang="en-US" sz="2100" dirty="0"/>
              <a:t>(</a:t>
            </a:r>
            <a:r>
              <a:rPr lang="en-US" sz="2100" b="1" dirty="0"/>
              <a:t>"</a:t>
            </a:r>
            <a:r>
              <a:rPr lang="en-US" sz="2100" b="1" dirty="0" err="1"/>
              <a:t>myApp</a:t>
            </a:r>
            <a:r>
              <a:rPr lang="en-US" sz="2100" b="1" dirty="0"/>
              <a:t>"</a:t>
            </a:r>
            <a:r>
              <a:rPr lang="en-US" sz="2100" dirty="0"/>
              <a:t>, []);</a:t>
            </a:r>
            <a:br>
              <a:rPr lang="en-US" sz="2100" dirty="0"/>
            </a:br>
            <a:r>
              <a:rPr lang="en-US" sz="2100" dirty="0"/>
              <a:t/>
            </a:r>
            <a:br>
              <a:rPr lang="en-US" sz="2100" dirty="0"/>
            </a:br>
            <a:r>
              <a:rPr lang="en-US" sz="2100" dirty="0" err="1"/>
              <a:t>app.controller</a:t>
            </a:r>
            <a:r>
              <a:rPr lang="en-US" sz="2100" dirty="0"/>
              <a:t>(</a:t>
            </a:r>
            <a:r>
              <a:rPr lang="en-US" sz="2100" b="1" dirty="0"/>
              <a:t>"</a:t>
            </a:r>
            <a:r>
              <a:rPr lang="en-US" sz="2100" b="1" dirty="0" err="1"/>
              <a:t>myCtrl</a:t>
            </a:r>
            <a:r>
              <a:rPr lang="en-US" sz="2100" b="1" dirty="0"/>
              <a:t>"</a:t>
            </a:r>
            <a:r>
              <a:rPr lang="en-US" sz="2100" dirty="0"/>
              <a:t>, function($scope) {</a:t>
            </a:r>
            <a:br>
              <a:rPr lang="en-US" sz="2100" dirty="0"/>
            </a:br>
            <a:r>
              <a:rPr lang="en-US" sz="2100" dirty="0"/>
              <a:t>  $</a:t>
            </a:r>
            <a:r>
              <a:rPr lang="en-US" sz="2100" dirty="0" err="1"/>
              <a:t>scope.firstName</a:t>
            </a:r>
            <a:r>
              <a:rPr lang="en-US" sz="2100" dirty="0"/>
              <a:t> = "John";</a:t>
            </a:r>
            <a:br>
              <a:rPr lang="en-US" sz="2100" dirty="0"/>
            </a:br>
            <a:r>
              <a:rPr lang="en-US" sz="2100" dirty="0"/>
              <a:t>  $</a:t>
            </a:r>
            <a:r>
              <a:rPr lang="en-US" sz="2100" dirty="0" err="1"/>
              <a:t>scope.lastName</a:t>
            </a:r>
            <a:r>
              <a:rPr lang="en-US" sz="2100" dirty="0"/>
              <a:t> = "Doe";</a:t>
            </a:r>
            <a:br>
              <a:rPr lang="en-US" sz="2100" dirty="0"/>
            </a:br>
            <a:r>
              <a:rPr lang="en-US" sz="2100" dirty="0"/>
              <a:t>});</a:t>
            </a:r>
            <a:br>
              <a:rPr lang="en-US" sz="2100" dirty="0"/>
            </a:br>
            <a:r>
              <a:rPr lang="en-US" sz="2100" dirty="0"/>
              <a:t/>
            </a:r>
            <a:br>
              <a:rPr lang="en-US" sz="2100" dirty="0"/>
            </a:br>
            <a:r>
              <a:rPr lang="en-US" sz="2100" dirty="0"/>
              <a:t>&lt;/script&gt;</a:t>
            </a:r>
            <a:endParaRPr lang="en-US" sz="2100" dirty="0">
              <a:latin typeface="Arial" panose="020B0604020202020204" pitchFamily="34" charset="0"/>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35200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10083" y="152649"/>
            <a:ext cx="8966230" cy="6740307"/>
          </a:xfrm>
          <a:prstGeom prst="rect">
            <a:avLst/>
          </a:prstGeom>
          <a:noFill/>
        </p:spPr>
        <p:txBody>
          <a:bodyPr wrap="square" rtlCol="0">
            <a:spAutoFit/>
          </a:bodyPr>
          <a:lstStyle/>
          <a:p>
            <a:r>
              <a:rPr lang="en-US" sz="2400" dirty="0">
                <a:solidFill>
                  <a:srgbClr val="FFFF00"/>
                </a:solidFill>
              </a:rPr>
              <a:t>Modules and Controllers in </a:t>
            </a:r>
            <a:r>
              <a:rPr lang="en-US" sz="2400" dirty="0" smtClean="0">
                <a:solidFill>
                  <a:srgbClr val="FFFF00"/>
                </a:solidFill>
              </a:rPr>
              <a:t>Files:</a:t>
            </a:r>
            <a:endParaRPr lang="en-US" sz="2400" dirty="0">
              <a:solidFill>
                <a:srgbClr val="FFFF00"/>
              </a:solidFill>
            </a:endParaRPr>
          </a:p>
          <a:p>
            <a:r>
              <a:rPr lang="en-US" sz="2400" dirty="0" smtClean="0"/>
              <a:t>-It </a:t>
            </a:r>
            <a:r>
              <a:rPr lang="en-US" sz="2400" dirty="0"/>
              <a:t>is common in AngularJS applications to put the module and the controllers in JavaScript files.</a:t>
            </a:r>
          </a:p>
          <a:p>
            <a:r>
              <a:rPr lang="en-US" sz="2400" dirty="0" smtClean="0"/>
              <a:t>-In </a:t>
            </a:r>
            <a:r>
              <a:rPr lang="en-US" sz="2400" dirty="0"/>
              <a:t>this example, "myApp.js" contains an application module definition, while "myCtrl.js" contains the controller</a:t>
            </a:r>
            <a:r>
              <a:rPr lang="en-US" sz="2400" dirty="0" smtClean="0"/>
              <a:t>:</a:t>
            </a:r>
          </a:p>
          <a:p>
            <a:r>
              <a:rPr lang="en-US" sz="2400" dirty="0" smtClean="0">
                <a:solidFill>
                  <a:srgbClr val="FFFF00"/>
                </a:solidFill>
              </a:rPr>
              <a:t>Example:</a:t>
            </a:r>
            <a:endParaRPr lang="en-US" sz="2400" dirty="0">
              <a:solidFill>
                <a:srgbClr val="FFFF00"/>
              </a:solidFill>
            </a:endParaRPr>
          </a:p>
          <a:p>
            <a:r>
              <a:rPr lang="en-US" sz="2400" dirty="0"/>
              <a:t>&lt;!DOCTYPE html&gt;</a:t>
            </a:r>
            <a:br>
              <a:rPr lang="en-US" sz="2400" dirty="0"/>
            </a:br>
            <a:r>
              <a:rPr lang="en-US" sz="2400" dirty="0"/>
              <a:t>&lt;html&gt;</a:t>
            </a:r>
            <a:br>
              <a:rPr lang="en-US" sz="2400" dirty="0"/>
            </a:br>
            <a:r>
              <a:rPr lang="en-US" sz="2400" dirty="0"/>
              <a:t>&lt;script </a:t>
            </a:r>
            <a:r>
              <a:rPr lang="en-US" sz="2400" dirty="0" err="1"/>
              <a:t>src</a:t>
            </a:r>
            <a:r>
              <a:rPr lang="en-US" sz="2400" dirty="0"/>
              <a:t>="https://ajax.googleapis.com/</a:t>
            </a:r>
            <a:r>
              <a:rPr lang="en-US" sz="2400" dirty="0" err="1"/>
              <a:t>ajax</a:t>
            </a:r>
            <a:r>
              <a:rPr lang="en-US" sz="2400" dirty="0"/>
              <a:t>/libs/</a:t>
            </a:r>
            <a:r>
              <a:rPr lang="en-US" sz="2400" dirty="0" err="1"/>
              <a:t>angularjs</a:t>
            </a:r>
            <a:r>
              <a:rPr lang="en-US" sz="2400" dirty="0"/>
              <a:t>/1.6.9/angular.min.js"&gt;&lt;/script&gt;</a:t>
            </a:r>
            <a:br>
              <a:rPr lang="en-US" sz="2400" dirty="0"/>
            </a:br>
            <a:r>
              <a:rPr lang="en-US" sz="2400"/>
              <a:t>&lt;</a:t>
            </a:r>
            <a:r>
              <a:rPr lang="en-US" sz="2400" smtClean="0"/>
              <a:t>body&gt;4</a:t>
            </a:r>
            <a:r>
              <a:rPr lang="en-US" sz="2400" dirty="0"/>
              <a:t/>
            </a:r>
            <a:br>
              <a:rPr lang="en-US" sz="2400" dirty="0"/>
            </a:br>
            <a:r>
              <a:rPr lang="en-US" sz="2400" dirty="0" smtClean="0"/>
              <a:t>&lt;</a:t>
            </a:r>
            <a:r>
              <a:rPr lang="en-US" sz="2400" dirty="0"/>
              <a:t>div </a:t>
            </a:r>
            <a:r>
              <a:rPr lang="en-US" sz="2400" dirty="0" err="1"/>
              <a:t>ng</a:t>
            </a:r>
            <a:r>
              <a:rPr lang="en-US" sz="2400" dirty="0"/>
              <a:t>-app="</a:t>
            </a:r>
            <a:r>
              <a:rPr lang="en-US" sz="2400" b="1" dirty="0" err="1"/>
              <a:t>myApp</a:t>
            </a:r>
            <a:r>
              <a:rPr lang="en-US" sz="2400" dirty="0"/>
              <a:t>" </a:t>
            </a:r>
            <a:r>
              <a:rPr lang="en-US" sz="2400" dirty="0" err="1"/>
              <a:t>ng</a:t>
            </a:r>
            <a:r>
              <a:rPr lang="en-US" sz="2400" dirty="0"/>
              <a:t>-controller="</a:t>
            </a:r>
            <a:r>
              <a:rPr lang="en-US" sz="2400" b="1" dirty="0" err="1"/>
              <a:t>myCtrl</a:t>
            </a:r>
            <a:r>
              <a:rPr lang="en-US" sz="2400" dirty="0"/>
              <a:t>"&gt;</a:t>
            </a:r>
            <a:br>
              <a:rPr lang="en-US" sz="2400" dirty="0"/>
            </a:br>
            <a:r>
              <a:rPr lang="en-US" sz="2400" dirty="0"/>
              <a:t>{{ </a:t>
            </a:r>
            <a:r>
              <a:rPr lang="en-US" sz="2400" dirty="0" err="1"/>
              <a:t>firstName</a:t>
            </a:r>
            <a:r>
              <a:rPr lang="en-US" sz="2400" dirty="0"/>
              <a:t> + " " + </a:t>
            </a:r>
            <a:r>
              <a:rPr lang="en-US" sz="2400" dirty="0" err="1"/>
              <a:t>lastName</a:t>
            </a:r>
            <a:r>
              <a:rPr lang="en-US" sz="2400" dirty="0"/>
              <a:t> }}</a:t>
            </a:r>
            <a:br>
              <a:rPr lang="en-US" sz="2400" dirty="0"/>
            </a:br>
            <a:r>
              <a:rPr lang="en-US" sz="2400" dirty="0"/>
              <a:t>&lt;/div&gt;</a:t>
            </a:r>
            <a:br>
              <a:rPr lang="en-US" sz="2400" dirty="0"/>
            </a:br>
            <a:r>
              <a:rPr lang="en-US" sz="2400" dirty="0" smtClean="0"/>
              <a:t>&lt;</a:t>
            </a:r>
            <a:r>
              <a:rPr lang="en-US" sz="2400" dirty="0"/>
              <a:t>script </a:t>
            </a:r>
            <a:r>
              <a:rPr lang="en-US" sz="2400" dirty="0" err="1"/>
              <a:t>src</a:t>
            </a:r>
            <a:r>
              <a:rPr lang="en-US" sz="2400" dirty="0"/>
              <a:t>="</a:t>
            </a:r>
            <a:r>
              <a:rPr lang="en-US" sz="2400" b="1" dirty="0"/>
              <a:t>myApp.js</a:t>
            </a:r>
            <a:r>
              <a:rPr lang="en-US" sz="2400" dirty="0"/>
              <a:t>"&gt;&lt;/script&gt;</a:t>
            </a:r>
            <a:br>
              <a:rPr lang="en-US" sz="2400" dirty="0"/>
            </a:br>
            <a:r>
              <a:rPr lang="en-US" sz="2400" dirty="0"/>
              <a:t>&lt;script </a:t>
            </a:r>
            <a:r>
              <a:rPr lang="en-US" sz="2400" dirty="0" err="1"/>
              <a:t>src</a:t>
            </a:r>
            <a:r>
              <a:rPr lang="en-US" sz="2400" dirty="0"/>
              <a:t>="</a:t>
            </a:r>
            <a:r>
              <a:rPr lang="en-US" sz="2400" b="1" dirty="0"/>
              <a:t>myCtrl.js</a:t>
            </a:r>
            <a:r>
              <a:rPr lang="en-US" sz="2400" dirty="0"/>
              <a:t>"&gt;&lt;/script&gt;</a:t>
            </a:r>
            <a:br>
              <a:rPr lang="en-US" sz="2400" dirty="0"/>
            </a:br>
            <a:r>
              <a:rPr lang="en-US" sz="2400" dirty="0" smtClean="0"/>
              <a:t>&lt;/</a:t>
            </a:r>
            <a:r>
              <a:rPr lang="en-US" sz="2400" dirty="0"/>
              <a:t>body&gt;</a:t>
            </a:r>
            <a:br>
              <a:rPr lang="en-US" sz="2400" dirty="0"/>
            </a:br>
            <a:r>
              <a:rPr lang="en-US" sz="2400" dirty="0"/>
              <a:t>&lt;/html&gt;</a:t>
            </a: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00996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540252"/>
          </a:xfrm>
          <a:prstGeom prst="rect">
            <a:avLst/>
          </a:prstGeom>
          <a:noFill/>
        </p:spPr>
        <p:txBody>
          <a:bodyPr wrap="square" rtlCol="0">
            <a:spAutoFit/>
          </a:bodyPr>
          <a:lstStyle/>
          <a:p>
            <a:r>
              <a:rPr lang="en-US" sz="2400" dirty="0">
                <a:solidFill>
                  <a:srgbClr val="FFFF00"/>
                </a:solidFill>
              </a:rPr>
              <a:t>AngularJS Data </a:t>
            </a:r>
            <a:r>
              <a:rPr lang="en-US" sz="2400" dirty="0" smtClean="0">
                <a:solidFill>
                  <a:srgbClr val="FFFF00"/>
                </a:solidFill>
              </a:rPr>
              <a:t>Binding:</a:t>
            </a:r>
          </a:p>
          <a:p>
            <a:pPr marL="342900" indent="-342900">
              <a:buFontTx/>
              <a:buChar char="-"/>
            </a:pPr>
            <a:r>
              <a:rPr lang="en-US" sz="2100" dirty="0" smtClean="0"/>
              <a:t>Data </a:t>
            </a:r>
            <a:r>
              <a:rPr lang="en-US" sz="2100" dirty="0"/>
              <a:t>binding in AngularJS is the synchronization between the model and the view</a:t>
            </a:r>
            <a:r>
              <a:rPr lang="en-US" sz="2100" dirty="0" smtClean="0"/>
              <a:t>.</a:t>
            </a:r>
          </a:p>
          <a:p>
            <a:pPr marL="342900" indent="-342900">
              <a:buFontTx/>
              <a:buChar char="-"/>
            </a:pPr>
            <a:r>
              <a:rPr lang="en-US" sz="2100" dirty="0"/>
              <a:t> </a:t>
            </a:r>
            <a:r>
              <a:rPr lang="en-US" sz="2100" b="1" dirty="0"/>
              <a:t>Data Binding</a:t>
            </a:r>
            <a:r>
              <a:rPr lang="en-US" sz="2100" dirty="0"/>
              <a:t> is a way to synchronize the data between the model and view components automatically. </a:t>
            </a:r>
            <a:endParaRPr lang="en-US" sz="2100" dirty="0" smtClean="0"/>
          </a:p>
          <a:p>
            <a:pPr marL="342900" indent="-342900">
              <a:buFontTx/>
              <a:buChar char="-"/>
            </a:pPr>
            <a:r>
              <a:rPr lang="en-US" sz="2100" dirty="0" smtClean="0"/>
              <a:t>AngularJS </a:t>
            </a:r>
            <a:r>
              <a:rPr lang="en-US" sz="2100" dirty="0"/>
              <a:t>implements data-binding that treats the model as the single-source-of-truth in your application &amp; for all the time, the view is a projection of the model</a:t>
            </a:r>
            <a:r>
              <a:rPr lang="en-US" sz="2100" dirty="0" smtClean="0"/>
              <a:t>.</a:t>
            </a:r>
          </a:p>
          <a:p>
            <a:pPr marL="342900" indent="-342900">
              <a:buFontTx/>
              <a:buChar char="-"/>
            </a:pPr>
            <a:r>
              <a:rPr lang="en-US" sz="2100" b="1" dirty="0">
                <a:solidFill>
                  <a:srgbClr val="FFFF00"/>
                </a:solidFill>
              </a:rPr>
              <a:t>One-way Binding:</a:t>
            </a:r>
            <a:r>
              <a:rPr lang="en-US" sz="2100" b="1" dirty="0"/>
              <a:t> </a:t>
            </a:r>
            <a:r>
              <a:rPr lang="en-US" sz="2100" dirty="0"/>
              <a:t>This type of binding is unidirectional, i.e. this binds the data flow from either component to view(DOM) or from the view(DOM) to the component</a:t>
            </a:r>
            <a:r>
              <a:rPr lang="en-US" sz="2100" dirty="0" smtClean="0"/>
              <a:t>.</a:t>
            </a:r>
          </a:p>
          <a:p>
            <a:pPr marL="342900" indent="-342900">
              <a:buFontTx/>
              <a:buChar char="-"/>
            </a:pPr>
            <a:r>
              <a:rPr lang="en-US" sz="2100" dirty="0" smtClean="0"/>
              <a:t> </a:t>
            </a:r>
            <a:r>
              <a:rPr lang="en-US" sz="2100" dirty="0"/>
              <a:t>There are various techniques through which the data flow can be bind from component to view or vice-versa</a:t>
            </a:r>
            <a:r>
              <a:rPr lang="en-US" sz="2100" dirty="0" smtClean="0"/>
              <a:t>.</a:t>
            </a:r>
          </a:p>
          <a:p>
            <a:pPr marL="342900" indent="-342900">
              <a:buFontTx/>
              <a:buChar char="-"/>
            </a:pPr>
            <a:r>
              <a:rPr lang="en-US" sz="2100" dirty="0" smtClean="0"/>
              <a:t> </a:t>
            </a:r>
            <a:r>
              <a:rPr lang="en-US" sz="2100" dirty="0"/>
              <a:t>If the </a:t>
            </a:r>
            <a:r>
              <a:rPr lang="en-US" sz="2100" i="1" dirty="0"/>
              <a:t>data flow from component to view(DOM)</a:t>
            </a:r>
            <a:r>
              <a:rPr lang="en-US" sz="2100" dirty="0"/>
              <a:t>, then this task can be accomplished with the help of </a:t>
            </a:r>
            <a:r>
              <a:rPr lang="en-US" sz="2100" b="1" dirty="0"/>
              <a:t>String Interpolation </a:t>
            </a:r>
            <a:r>
              <a:rPr lang="en-US" sz="2100" dirty="0"/>
              <a:t>&amp; </a:t>
            </a:r>
            <a:r>
              <a:rPr lang="en-US" sz="2100" b="1" dirty="0"/>
              <a:t>Property Binding</a:t>
            </a:r>
            <a:r>
              <a:rPr lang="en-US" sz="2100" b="1" dirty="0" smtClean="0"/>
              <a:t>.</a:t>
            </a:r>
          </a:p>
          <a:p>
            <a:pPr marL="342900" indent="-342900">
              <a:buFontTx/>
              <a:buChar char="-"/>
            </a:pPr>
            <a:r>
              <a:rPr lang="en-US" sz="2100" b="1" u="sng" dirty="0">
                <a:hlinkClick r:id="rId2"/>
              </a:rPr>
              <a:t>Interpolation</a:t>
            </a:r>
            <a:r>
              <a:rPr lang="en-US" sz="2100" b="1" dirty="0"/>
              <a:t>:</a:t>
            </a:r>
            <a:r>
              <a:rPr lang="en-US" sz="2100" dirty="0"/>
              <a:t> Angular interpolation is used to display a component property in the respective view template with double curly braces syntax. Interpolation is used to transfer properties mentioned in the component class to be reflected in its template.</a:t>
            </a: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9502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6832640"/>
          </a:xfrm>
          <a:prstGeom prst="rect">
            <a:avLst/>
          </a:prstGeom>
          <a:noFill/>
        </p:spPr>
        <p:txBody>
          <a:bodyPr wrap="square" rtlCol="0">
            <a:spAutoFit/>
          </a:bodyPr>
          <a:lstStyle/>
          <a:p>
            <a:r>
              <a:rPr lang="en-US" sz="2100" dirty="0">
                <a:solidFill>
                  <a:srgbClr val="FFFF00"/>
                </a:solidFill>
              </a:rPr>
              <a:t>Setup AngularJS Development </a:t>
            </a:r>
            <a:r>
              <a:rPr lang="en-US" sz="2100" dirty="0" smtClean="0">
                <a:solidFill>
                  <a:srgbClr val="FFFF00"/>
                </a:solidFill>
              </a:rPr>
              <a:t>Environment:</a:t>
            </a:r>
            <a:endParaRPr lang="en-US" sz="2100" dirty="0">
              <a:solidFill>
                <a:srgbClr val="FFFF00"/>
              </a:solidFill>
            </a:endParaRPr>
          </a:p>
          <a:p>
            <a:r>
              <a:rPr lang="en-US" sz="2100" dirty="0"/>
              <a:t>We need the following tools to setup a development environment for AngularJS:</a:t>
            </a:r>
          </a:p>
          <a:p>
            <a:pPr marL="457200" indent="-457200">
              <a:buFont typeface="+mj-lt"/>
              <a:buAutoNum type="arabicPeriod"/>
            </a:pPr>
            <a:r>
              <a:rPr lang="en-US" sz="2100" dirty="0"/>
              <a:t>AngularJS </a:t>
            </a:r>
            <a:r>
              <a:rPr lang="en-US" sz="2100" dirty="0" smtClean="0"/>
              <a:t>Library		2. Editor/IDE</a:t>
            </a:r>
            <a:endParaRPr lang="en-US" sz="2100" dirty="0"/>
          </a:p>
          <a:p>
            <a:r>
              <a:rPr lang="en-US" sz="2100" dirty="0" smtClean="0"/>
              <a:t>3.    Browser			4. Web server</a:t>
            </a:r>
          </a:p>
          <a:p>
            <a:endParaRPr lang="en-US" sz="2000" dirty="0" smtClean="0"/>
          </a:p>
          <a:p>
            <a:r>
              <a:rPr lang="en-US" sz="2000" dirty="0" smtClean="0"/>
              <a:t>AngularJS </a:t>
            </a:r>
            <a:r>
              <a:rPr lang="en-US" sz="2000" dirty="0"/>
              <a:t>Library</a:t>
            </a:r>
          </a:p>
          <a:p>
            <a:r>
              <a:rPr lang="en-US" sz="2000" dirty="0"/>
              <a:t>To download AngularJS library, go to </a:t>
            </a:r>
            <a:r>
              <a:rPr lang="en-US" sz="2000" u="sng" dirty="0">
                <a:hlinkClick r:id="rId2"/>
              </a:rPr>
              <a:t>angularjs.org</a:t>
            </a:r>
            <a:r>
              <a:rPr lang="en-US" sz="2000" dirty="0"/>
              <a:t> -&gt; click download button, which will open the following popup</a:t>
            </a:r>
            <a:r>
              <a:rPr lang="en-US" sz="2000" dirty="0" smtClean="0"/>
              <a:t>.</a:t>
            </a:r>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400" dirty="0"/>
          </a:p>
          <a:p>
            <a:endParaRPr lang="en-US" sz="2100" dirty="0" smtClean="0"/>
          </a:p>
          <a:p>
            <a:endParaRPr lang="en-US" sz="2400" dirty="0" smtClean="0"/>
          </a:p>
          <a:p>
            <a:r>
              <a:rPr lang="en-US" sz="2400" dirty="0"/>
              <a:t>	</a:t>
            </a:r>
            <a:r>
              <a:rPr lang="en-US" sz="2400" dirty="0" smtClean="0"/>
              <a:t>		   </a:t>
            </a:r>
            <a:r>
              <a:rPr lang="en-US" sz="2400" b="1" dirty="0" smtClean="0">
                <a:solidFill>
                  <a:srgbClr val="FFFF00"/>
                </a:solidFill>
              </a:rPr>
              <a:t>Download </a:t>
            </a:r>
            <a:r>
              <a:rPr lang="en-US" sz="2400" b="1" dirty="0">
                <a:solidFill>
                  <a:srgbClr val="FFFF00"/>
                </a:solidFill>
              </a:rPr>
              <a:t>AngularJS Library</a:t>
            </a:r>
            <a:endParaRPr lang="en-US" sz="2100" b="1" dirty="0">
              <a:solidFill>
                <a:srgbClr val="FFFF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9832" y="3206358"/>
            <a:ext cx="4734667" cy="3318986"/>
          </a:xfrm>
          <a:prstGeom prst="rect">
            <a:avLst/>
          </a:prstGeom>
        </p:spPr>
      </p:pic>
    </p:spTree>
    <p:extLst>
      <p:ext uri="{BB962C8B-B14F-4D97-AF65-F5344CB8AC3E}">
        <p14:creationId xmlns:p14="http://schemas.microsoft.com/office/powerpoint/2010/main" val="4606902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370975"/>
          </a:xfrm>
          <a:prstGeom prst="rect">
            <a:avLst/>
          </a:prstGeom>
          <a:noFill/>
        </p:spPr>
        <p:txBody>
          <a:bodyPr wrap="square" rtlCol="0">
            <a:spAutoFit/>
          </a:bodyPr>
          <a:lstStyle/>
          <a:p>
            <a:r>
              <a:rPr lang="en-US" sz="2400" dirty="0">
                <a:solidFill>
                  <a:srgbClr val="FFFF00"/>
                </a:solidFill>
              </a:rPr>
              <a:t>AngularJS Data </a:t>
            </a:r>
            <a:r>
              <a:rPr lang="en-US" sz="2400" dirty="0" smtClean="0">
                <a:solidFill>
                  <a:srgbClr val="FFFF00"/>
                </a:solidFill>
              </a:rPr>
              <a:t>Binding:</a:t>
            </a:r>
          </a:p>
          <a:p>
            <a:r>
              <a:rPr lang="en-US" sz="2400" b="1" u="sng" dirty="0">
                <a:hlinkClick r:id="rId2"/>
              </a:rPr>
              <a:t>Property Binding</a:t>
            </a:r>
            <a:r>
              <a:rPr lang="en-US" sz="2400" b="1" dirty="0"/>
              <a:t>: </a:t>
            </a:r>
            <a:endParaRPr lang="en-US" sz="2400" b="1" dirty="0" smtClean="0"/>
          </a:p>
          <a:p>
            <a:r>
              <a:rPr lang="en-US" sz="2400" b="1" dirty="0"/>
              <a:t>-</a:t>
            </a:r>
            <a:r>
              <a:rPr lang="en-US" sz="2400" dirty="0" smtClean="0"/>
              <a:t>Similar </a:t>
            </a:r>
            <a:r>
              <a:rPr lang="en-US" sz="2400" dirty="0"/>
              <a:t>to Java, variables defined in the parent class can be inherited by the child class which is templates in this case. </a:t>
            </a:r>
            <a:endParaRPr lang="en-US" sz="2400" dirty="0" smtClean="0"/>
          </a:p>
          <a:p>
            <a:pPr marL="342900" indent="-342900">
              <a:buFontTx/>
              <a:buChar char="-"/>
            </a:pPr>
            <a:r>
              <a:rPr lang="en-US" sz="2400" dirty="0" smtClean="0"/>
              <a:t>So </a:t>
            </a:r>
            <a:r>
              <a:rPr lang="en-US" sz="2400" dirty="0"/>
              <a:t>if we have to store Boolean or other data types then use Property Binding. </a:t>
            </a:r>
            <a:endParaRPr lang="en-US" sz="2400" dirty="0" smtClean="0"/>
          </a:p>
          <a:p>
            <a:pPr marL="342900" indent="-342900">
              <a:buFontTx/>
              <a:buChar char="-"/>
            </a:pPr>
            <a:r>
              <a:rPr lang="en-US" sz="2400" dirty="0" smtClean="0"/>
              <a:t>In </a:t>
            </a:r>
            <a:r>
              <a:rPr lang="en-US" sz="2400" dirty="0"/>
              <a:t>simple words, we bind a property of a DOM element to a field which is a defined property in our component </a:t>
            </a:r>
            <a:r>
              <a:rPr lang="en-US" sz="2400" dirty="0" err="1"/>
              <a:t>TypeScript</a:t>
            </a:r>
            <a:r>
              <a:rPr lang="en-US" sz="2400" dirty="0"/>
              <a:t> code. </a:t>
            </a:r>
            <a:endParaRPr lang="en-US" sz="2400" dirty="0" smtClean="0"/>
          </a:p>
          <a:p>
            <a:pPr marL="342900" lvl="0" indent="-342900">
              <a:buFontTx/>
              <a:buChar char="-"/>
            </a:pPr>
            <a:r>
              <a:rPr lang="en-US" sz="2400" dirty="0" smtClean="0">
                <a:solidFill>
                  <a:srgbClr val="FFFF00"/>
                </a:solidFill>
                <a:latin typeface="Consolas" panose="020B0609020204030204" pitchFamily="49" charset="0"/>
              </a:rPr>
              <a:t>Syntax:</a:t>
            </a:r>
          </a:p>
          <a:p>
            <a:pPr marL="342900" lvl="0" indent="-342900">
              <a:buFontTx/>
              <a:buChar char="-"/>
            </a:pPr>
            <a:r>
              <a:rPr lang="en-US" sz="2400" dirty="0" smtClean="0">
                <a:solidFill>
                  <a:srgbClr val="273239"/>
                </a:solidFill>
                <a:latin typeface="Consolas" panose="020B0609020204030204" pitchFamily="49" charset="0"/>
              </a:rPr>
              <a:t>[</a:t>
            </a:r>
            <a:r>
              <a:rPr lang="en-US" sz="2400" dirty="0">
                <a:solidFill>
                  <a:srgbClr val="273239"/>
                </a:solidFill>
                <a:latin typeface="Consolas" panose="020B0609020204030204" pitchFamily="49" charset="0"/>
              </a:rPr>
              <a:t>class]="</a:t>
            </a:r>
            <a:r>
              <a:rPr lang="en-US" sz="2400" dirty="0" err="1">
                <a:solidFill>
                  <a:srgbClr val="273239"/>
                </a:solidFill>
                <a:latin typeface="Consolas" panose="020B0609020204030204" pitchFamily="49" charset="0"/>
              </a:rPr>
              <a:t>variable_name</a:t>
            </a:r>
            <a:r>
              <a:rPr lang="en-US" sz="2400" dirty="0">
                <a:solidFill>
                  <a:srgbClr val="273239"/>
                </a:solidFill>
                <a:latin typeface="Consolas" panose="020B0609020204030204" pitchFamily="49" charset="0"/>
              </a:rPr>
              <a:t>"</a:t>
            </a:r>
            <a:r>
              <a:rPr lang="en-US" sz="800" dirty="0"/>
              <a:t> </a:t>
            </a:r>
            <a:endParaRPr lang="en-US" sz="800" dirty="0" smtClean="0"/>
          </a:p>
          <a:p>
            <a:pPr marL="342900" lvl="0" indent="-342900">
              <a:buFontTx/>
              <a:buChar char="-"/>
            </a:pPr>
            <a:r>
              <a:rPr lang="en-US" sz="2400" dirty="0" smtClean="0"/>
              <a:t>Example:</a:t>
            </a:r>
          </a:p>
          <a:p>
            <a:r>
              <a:rPr lang="en-US" dirty="0">
                <a:solidFill>
                  <a:srgbClr val="FFFF00"/>
                </a:solidFill>
              </a:rPr>
              <a:t>&lt;</a:t>
            </a:r>
            <a:r>
              <a:rPr lang="en-US" b="1" dirty="0">
                <a:solidFill>
                  <a:srgbClr val="FFFF00"/>
                </a:solidFill>
              </a:rPr>
              <a:t>h3</a:t>
            </a:r>
            <a:r>
              <a:rPr lang="en-US" dirty="0">
                <a:solidFill>
                  <a:srgbClr val="FFFF00"/>
                </a:solidFill>
              </a:rPr>
              <a:t>&gt;Binding Types&lt;/</a:t>
            </a:r>
            <a:r>
              <a:rPr lang="en-US" b="1" dirty="0">
                <a:solidFill>
                  <a:srgbClr val="FFFF00"/>
                </a:solidFill>
              </a:rPr>
              <a:t>h3</a:t>
            </a:r>
            <a:r>
              <a:rPr lang="en-US" dirty="0">
                <a:solidFill>
                  <a:srgbClr val="FFFF00"/>
                </a:solidFill>
              </a:rPr>
              <a:t>&gt; </a:t>
            </a:r>
          </a:p>
          <a:p>
            <a:r>
              <a:rPr lang="en-US" dirty="0" smtClean="0">
                <a:solidFill>
                  <a:srgbClr val="FFFF00"/>
                </a:solidFill>
              </a:rPr>
              <a:t>&lt;</a:t>
            </a:r>
            <a:r>
              <a:rPr lang="en-US" b="1" dirty="0">
                <a:solidFill>
                  <a:srgbClr val="FFFF00"/>
                </a:solidFill>
              </a:rPr>
              <a:t>p</a:t>
            </a:r>
            <a:r>
              <a:rPr lang="en-US" dirty="0">
                <a:solidFill>
                  <a:srgbClr val="FFFF00"/>
                </a:solidFill>
              </a:rPr>
              <a:t>&gt;Property Binding&lt;/</a:t>
            </a:r>
            <a:r>
              <a:rPr lang="en-US" b="1" dirty="0">
                <a:solidFill>
                  <a:srgbClr val="FFFF00"/>
                </a:solidFill>
              </a:rPr>
              <a:t>p</a:t>
            </a:r>
            <a:r>
              <a:rPr lang="en-US" dirty="0">
                <a:solidFill>
                  <a:srgbClr val="FFFF00"/>
                </a:solidFill>
              </a:rPr>
              <a:t>&gt; </a:t>
            </a:r>
          </a:p>
          <a:p>
            <a:r>
              <a:rPr lang="en-US" dirty="0" smtClean="0">
                <a:solidFill>
                  <a:srgbClr val="FFFF00"/>
                </a:solidFill>
              </a:rPr>
              <a:t>&lt;</a:t>
            </a:r>
            <a:r>
              <a:rPr lang="en-US" b="1" dirty="0">
                <a:solidFill>
                  <a:srgbClr val="FFFF00"/>
                </a:solidFill>
              </a:rPr>
              <a:t>input</a:t>
            </a:r>
            <a:r>
              <a:rPr lang="en-US" dirty="0">
                <a:solidFill>
                  <a:srgbClr val="FFFF00"/>
                </a:solidFill>
              </a:rPr>
              <a:t> type="text" </a:t>
            </a:r>
          </a:p>
          <a:p>
            <a:r>
              <a:rPr lang="en-US" dirty="0">
                <a:solidFill>
                  <a:srgbClr val="FFFF00"/>
                </a:solidFill>
              </a:rPr>
              <a:t>    </a:t>
            </a:r>
            <a:r>
              <a:rPr lang="en-US" dirty="0" err="1">
                <a:solidFill>
                  <a:srgbClr val="FFFF00"/>
                </a:solidFill>
              </a:rPr>
              <a:t>ng</a:t>
            </a:r>
            <a:r>
              <a:rPr lang="en-US" dirty="0">
                <a:solidFill>
                  <a:srgbClr val="FFFF00"/>
                </a:solidFill>
              </a:rPr>
              <a:t>-bind="{{ Geeks }}"&gt;&lt;</a:t>
            </a:r>
            <a:r>
              <a:rPr lang="en-US" b="1" dirty="0" err="1">
                <a:solidFill>
                  <a:srgbClr val="FFFF00"/>
                </a:solidFill>
              </a:rPr>
              <a:t>br</a:t>
            </a:r>
            <a:r>
              <a:rPr lang="en-US" dirty="0">
                <a:solidFill>
                  <a:srgbClr val="FFFF00"/>
                </a:solidFill>
              </a:rPr>
              <a:t>&gt; </a:t>
            </a:r>
          </a:p>
          <a:p>
            <a:r>
              <a:rPr lang="en-US" dirty="0" smtClean="0">
                <a:solidFill>
                  <a:srgbClr val="FFFF00"/>
                </a:solidFill>
              </a:rPr>
              <a:t>&lt;</a:t>
            </a:r>
            <a:r>
              <a:rPr lang="en-US" b="1" dirty="0">
                <a:solidFill>
                  <a:srgbClr val="FFFF00"/>
                </a:solidFill>
              </a:rPr>
              <a:t>h5</a:t>
            </a:r>
            <a:r>
              <a:rPr lang="en-US" dirty="0">
                <a:solidFill>
                  <a:srgbClr val="FFFF00"/>
                </a:solidFill>
              </a:rPr>
              <a:t>&gt; </a:t>
            </a:r>
          </a:p>
          <a:p>
            <a:r>
              <a:rPr lang="en-US" dirty="0">
                <a:solidFill>
                  <a:srgbClr val="FFFF00"/>
                </a:solidFill>
              </a:rPr>
              <a:t>    Learning Property binding on {{ Geeks }} </a:t>
            </a:r>
          </a:p>
          <a:p>
            <a:r>
              <a:rPr lang="en-US" dirty="0">
                <a:solidFill>
                  <a:srgbClr val="FFFF00"/>
                </a:solidFill>
              </a:rPr>
              <a:t>&lt;/</a:t>
            </a:r>
            <a:r>
              <a:rPr lang="en-US" b="1" dirty="0">
                <a:solidFill>
                  <a:srgbClr val="FFFF00"/>
                </a:solidFill>
              </a:rPr>
              <a:t>h5</a:t>
            </a:r>
            <a:r>
              <a:rPr lang="en-US" dirty="0">
                <a:solidFill>
                  <a:srgbClr val="FFFF00"/>
                </a:solidFill>
              </a:rPr>
              <a:t>&gt; </a:t>
            </a:r>
          </a:p>
          <a:p>
            <a:r>
              <a:rPr lang="en-US" dirty="0">
                <a:solidFill>
                  <a:srgbClr val="FFFF00"/>
                </a:solidFill>
              </a:rPr>
              <a:t>  </a:t>
            </a:r>
            <a:r>
              <a:rPr lang="en-US" dirty="0" smtClean="0">
                <a:solidFill>
                  <a:srgbClr val="FFFF00"/>
                </a:solidFill>
              </a:rPr>
              <a:t>&lt;</a:t>
            </a:r>
            <a:r>
              <a:rPr lang="en-US" b="1" dirty="0" err="1">
                <a:solidFill>
                  <a:srgbClr val="FFFF00"/>
                </a:solidFill>
              </a:rPr>
              <a:t>img</a:t>
            </a:r>
            <a:r>
              <a:rPr lang="en-US" dirty="0">
                <a:solidFill>
                  <a:srgbClr val="FFFF00"/>
                </a:solidFill>
              </a:rPr>
              <a:t> [</a:t>
            </a:r>
            <a:r>
              <a:rPr lang="en-US" dirty="0" err="1">
                <a:solidFill>
                  <a:srgbClr val="FFFF00"/>
                </a:solidFill>
              </a:rPr>
              <a:t>src</a:t>
            </a:r>
            <a:r>
              <a:rPr lang="en-US" dirty="0">
                <a:solidFill>
                  <a:srgbClr val="FFFF00"/>
                </a:solidFill>
              </a:rPr>
              <a:t>]="image" height="50px" weight="40px</a:t>
            </a:r>
            <a:r>
              <a:rPr lang="en-US" dirty="0" smtClean="0">
                <a:solidFill>
                  <a:srgbClr val="FFFF00"/>
                </a:solidFill>
              </a:rPr>
              <a:t>"&gt;</a:t>
            </a:r>
            <a:endParaRPr lang="en-US" dirty="0">
              <a:solidFill>
                <a:srgbClr val="FFFF00"/>
              </a:solidFill>
              <a:latin typeface="Arial" panose="020B0604020202020204" pitchFamily="34" charset="0"/>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54003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370975"/>
          </a:xfrm>
          <a:prstGeom prst="rect">
            <a:avLst/>
          </a:prstGeom>
          <a:noFill/>
        </p:spPr>
        <p:txBody>
          <a:bodyPr wrap="square" rtlCol="0">
            <a:spAutoFit/>
          </a:bodyPr>
          <a:lstStyle/>
          <a:p>
            <a:r>
              <a:rPr lang="en-US" sz="2400" dirty="0" smtClean="0"/>
              <a:t>-Syntax:</a:t>
            </a:r>
          </a:p>
          <a:p>
            <a:pPr lvl="0"/>
            <a:r>
              <a:rPr lang="en-US" sz="2400" dirty="0">
                <a:solidFill>
                  <a:srgbClr val="FFFF00"/>
                </a:solidFill>
                <a:latin typeface="Consolas" panose="020B0609020204030204" pitchFamily="49" charset="0"/>
              </a:rPr>
              <a:t>class="{{</a:t>
            </a:r>
            <a:r>
              <a:rPr lang="en-US" sz="2400" dirty="0" err="1">
                <a:solidFill>
                  <a:srgbClr val="FFFF00"/>
                </a:solidFill>
                <a:latin typeface="Consolas" panose="020B0609020204030204" pitchFamily="49" charset="0"/>
              </a:rPr>
              <a:t>variable_name</a:t>
            </a:r>
            <a:r>
              <a:rPr lang="en-US" sz="2400" dirty="0">
                <a:solidFill>
                  <a:srgbClr val="FFFF00"/>
                </a:solidFill>
                <a:latin typeface="Consolas" panose="020B0609020204030204" pitchFamily="49" charset="0"/>
              </a:rPr>
              <a:t>}}"</a:t>
            </a:r>
            <a:r>
              <a:rPr lang="en-US" sz="800" dirty="0">
                <a:solidFill>
                  <a:srgbClr val="FFFF00"/>
                </a:solidFill>
              </a:rPr>
              <a:t> </a:t>
            </a:r>
            <a:endParaRPr lang="en-US" sz="800" dirty="0" smtClean="0">
              <a:solidFill>
                <a:srgbClr val="FFFF00"/>
              </a:solidFill>
            </a:endParaRPr>
          </a:p>
          <a:p>
            <a:pPr lvl="0"/>
            <a:r>
              <a:rPr lang="en-US" sz="2400" dirty="0"/>
              <a:t>Example:</a:t>
            </a:r>
          </a:p>
          <a:p>
            <a:r>
              <a:rPr lang="en-US" sz="2400" dirty="0">
                <a:solidFill>
                  <a:srgbClr val="FFFF00"/>
                </a:solidFill>
              </a:rPr>
              <a:t>&lt;h3&gt;Binding Types&lt;/h3&gt; </a:t>
            </a:r>
          </a:p>
          <a:p>
            <a:r>
              <a:rPr lang="en-US" sz="2400" dirty="0">
                <a:solidFill>
                  <a:srgbClr val="FFFF00"/>
                </a:solidFill>
              </a:rPr>
              <a:t>  </a:t>
            </a:r>
            <a:r>
              <a:rPr lang="en-US" sz="2400" dirty="0" smtClean="0">
                <a:solidFill>
                  <a:srgbClr val="FFFF00"/>
                </a:solidFill>
              </a:rPr>
              <a:t>&lt;</a:t>
            </a:r>
            <a:r>
              <a:rPr lang="en-US" sz="2400" dirty="0">
                <a:solidFill>
                  <a:srgbClr val="FFFF00"/>
                </a:solidFill>
              </a:rPr>
              <a:t>p&gt;Interpolation&lt;/p&gt; </a:t>
            </a:r>
          </a:p>
          <a:p>
            <a:r>
              <a:rPr lang="en-US" sz="2400" dirty="0">
                <a:solidFill>
                  <a:srgbClr val="FFFF00"/>
                </a:solidFill>
              </a:rPr>
              <a:t>  </a:t>
            </a:r>
            <a:r>
              <a:rPr lang="en-US" sz="2400" dirty="0" smtClean="0">
                <a:solidFill>
                  <a:srgbClr val="FFFF00"/>
                </a:solidFill>
              </a:rPr>
              <a:t>&lt;</a:t>
            </a:r>
            <a:r>
              <a:rPr lang="en-US" sz="2400" dirty="0" err="1">
                <a:solidFill>
                  <a:srgbClr val="FFFF00"/>
                </a:solidFill>
              </a:rPr>
              <a:t>br</a:t>
            </a:r>
            <a:r>
              <a:rPr lang="en-US" sz="2400" dirty="0">
                <a:solidFill>
                  <a:srgbClr val="FFFF00"/>
                </a:solidFill>
              </a:rPr>
              <a:t>&gt; </a:t>
            </a:r>
          </a:p>
          <a:p>
            <a:r>
              <a:rPr lang="en-US" sz="2400" dirty="0">
                <a:solidFill>
                  <a:srgbClr val="FFFF00"/>
                </a:solidFill>
              </a:rPr>
              <a:t>&lt;h5&gt; </a:t>
            </a:r>
          </a:p>
          <a:p>
            <a:r>
              <a:rPr lang="en-US" sz="2400" dirty="0">
                <a:solidFill>
                  <a:srgbClr val="FFFF00"/>
                </a:solidFill>
              </a:rPr>
              <a:t>      Addition of 3 and 5 with  </a:t>
            </a:r>
          </a:p>
          <a:p>
            <a:r>
              <a:rPr lang="en-US" sz="2400" dirty="0">
                <a:solidFill>
                  <a:srgbClr val="FFFF00"/>
                </a:solidFill>
              </a:rPr>
              <a:t>      Interpolation is {{3+5}} </a:t>
            </a:r>
          </a:p>
          <a:p>
            <a:r>
              <a:rPr lang="en-US" sz="2400" dirty="0">
                <a:solidFill>
                  <a:srgbClr val="FFFF00"/>
                </a:solidFill>
              </a:rPr>
              <a:t>&lt;/h5&gt; </a:t>
            </a:r>
          </a:p>
          <a:p>
            <a:r>
              <a:rPr lang="en-US" sz="2400" dirty="0">
                <a:solidFill>
                  <a:srgbClr val="FFFF00"/>
                </a:solidFill>
              </a:rPr>
              <a:t>&lt;h5&gt; </a:t>
            </a:r>
          </a:p>
          <a:p>
            <a:r>
              <a:rPr lang="en-US" sz="2400" dirty="0">
                <a:solidFill>
                  <a:srgbClr val="FFFF00"/>
                </a:solidFill>
              </a:rPr>
              <a:t>      Addition of 3 and 5 without  </a:t>
            </a:r>
          </a:p>
          <a:p>
            <a:r>
              <a:rPr lang="en-US" sz="2400" dirty="0">
                <a:solidFill>
                  <a:srgbClr val="FFFF00"/>
                </a:solidFill>
              </a:rPr>
              <a:t>      Interpolation is 3+5 </a:t>
            </a:r>
          </a:p>
          <a:p>
            <a:r>
              <a:rPr lang="en-US" sz="2400" dirty="0">
                <a:solidFill>
                  <a:srgbClr val="FFFF00"/>
                </a:solidFill>
              </a:rPr>
              <a:t>&lt;/h5&gt; </a:t>
            </a:r>
          </a:p>
          <a:p>
            <a:r>
              <a:rPr lang="en-US" sz="2400" dirty="0">
                <a:solidFill>
                  <a:srgbClr val="FFFF00"/>
                </a:solidFill>
              </a:rPr>
              <a:t>&lt;h2&gt;{{</a:t>
            </a:r>
            <a:r>
              <a:rPr lang="en-US" sz="2400" dirty="0" err="1">
                <a:solidFill>
                  <a:srgbClr val="FFFF00"/>
                </a:solidFill>
              </a:rPr>
              <a:t>val</a:t>
            </a:r>
            <a:r>
              <a:rPr lang="en-US" sz="2400" dirty="0">
                <a:solidFill>
                  <a:srgbClr val="FFFF00"/>
                </a:solidFill>
              </a:rPr>
              <a:t>}}&lt;/h2&gt;</a:t>
            </a:r>
          </a:p>
          <a:p>
            <a:endParaRPr lang="en-US" sz="2400" dirty="0" smtClean="0"/>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95726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370975"/>
          </a:xfrm>
          <a:prstGeom prst="rect">
            <a:avLst/>
          </a:prstGeom>
          <a:noFill/>
        </p:spPr>
        <p:txBody>
          <a:bodyPr wrap="square" rtlCol="0">
            <a:spAutoFit/>
          </a:bodyPr>
          <a:lstStyle/>
          <a:p>
            <a:r>
              <a:rPr lang="en-US" sz="2400" b="1" u="sng" dirty="0">
                <a:hlinkClick r:id="rId2"/>
              </a:rPr>
              <a:t>Event Binding</a:t>
            </a:r>
            <a:r>
              <a:rPr lang="en-US" sz="2400" b="1" dirty="0"/>
              <a:t>: </a:t>
            </a:r>
            <a:endParaRPr lang="en-US" sz="2400" b="1" dirty="0" smtClean="0"/>
          </a:p>
          <a:p>
            <a:r>
              <a:rPr lang="en-US" sz="2400" b="1" dirty="0"/>
              <a:t>-</a:t>
            </a:r>
            <a:r>
              <a:rPr lang="en-US" sz="2400" dirty="0" smtClean="0"/>
              <a:t>An </a:t>
            </a:r>
            <a:r>
              <a:rPr lang="en-US" sz="2400" dirty="0"/>
              <a:t>event is created whenever either a key is pressed or on a mouse clicked. </a:t>
            </a:r>
            <a:endParaRPr lang="en-US" sz="2400" dirty="0" smtClean="0"/>
          </a:p>
          <a:p>
            <a:r>
              <a:rPr lang="en-US" sz="2400" dirty="0"/>
              <a:t>-</a:t>
            </a:r>
            <a:r>
              <a:rPr lang="en-US" sz="2400" dirty="0" smtClean="0"/>
              <a:t>It </a:t>
            </a:r>
            <a:r>
              <a:rPr lang="en-US" sz="2400" dirty="0"/>
              <a:t>is used to handle the events raised by the user actions like button click, mouse movement, keystrokes, etc. </a:t>
            </a:r>
            <a:endParaRPr lang="en-US" sz="2400" dirty="0" smtClean="0"/>
          </a:p>
          <a:p>
            <a:r>
              <a:rPr lang="en-US" sz="2400" dirty="0"/>
              <a:t>-</a:t>
            </a:r>
            <a:r>
              <a:rPr lang="en-US" sz="2400" dirty="0" smtClean="0"/>
              <a:t>When </a:t>
            </a:r>
            <a:r>
              <a:rPr lang="en-US" sz="2400" dirty="0"/>
              <a:t>the DOM event happens at an element(e.g. click, </a:t>
            </a:r>
            <a:r>
              <a:rPr lang="en-US" sz="2400" dirty="0" err="1"/>
              <a:t>keydown</a:t>
            </a:r>
            <a:r>
              <a:rPr lang="en-US" sz="2400" dirty="0"/>
              <a:t>, </a:t>
            </a:r>
            <a:r>
              <a:rPr lang="en-US" sz="2400" dirty="0" err="1"/>
              <a:t>keyup</a:t>
            </a:r>
            <a:r>
              <a:rPr lang="en-US" sz="2400" dirty="0"/>
              <a:t>), it calls the specified method in the particular component. </a:t>
            </a:r>
            <a:r>
              <a:rPr lang="en-US" sz="2400" dirty="0" smtClean="0"/>
              <a:t>--Using </a:t>
            </a:r>
            <a:r>
              <a:rPr lang="en-US" sz="2400" dirty="0"/>
              <a:t>Event Binding, we can bind data from DOM to the component and hence can use that data for further purposes. </a:t>
            </a:r>
            <a:endParaRPr lang="en-US" sz="2400" dirty="0" smtClean="0"/>
          </a:p>
          <a:p>
            <a:r>
              <a:rPr lang="en-US" sz="2400" dirty="0" smtClean="0"/>
              <a:t>Example:</a:t>
            </a:r>
          </a:p>
          <a:p>
            <a:r>
              <a:rPr lang="en-US" sz="2400" dirty="0">
                <a:solidFill>
                  <a:srgbClr val="FFFF00"/>
                </a:solidFill>
              </a:rPr>
              <a:t>&lt;h3&gt;Binding Types&lt;/h3&gt; </a:t>
            </a:r>
          </a:p>
          <a:p>
            <a:r>
              <a:rPr lang="en-US" sz="2400" dirty="0" smtClean="0">
                <a:solidFill>
                  <a:srgbClr val="FFFF00"/>
                </a:solidFill>
              </a:rPr>
              <a:t>&lt;</a:t>
            </a:r>
            <a:r>
              <a:rPr lang="en-US" sz="2400" dirty="0">
                <a:solidFill>
                  <a:srgbClr val="FFFF00"/>
                </a:solidFill>
              </a:rPr>
              <a:t>p&gt;Event Binding&lt;/p&gt; </a:t>
            </a:r>
          </a:p>
          <a:p>
            <a:r>
              <a:rPr lang="en-US" sz="2400" dirty="0" smtClean="0">
                <a:solidFill>
                  <a:srgbClr val="FFFF00"/>
                </a:solidFill>
              </a:rPr>
              <a:t>&lt;</a:t>
            </a:r>
            <a:r>
              <a:rPr lang="en-US" sz="2400" dirty="0">
                <a:solidFill>
                  <a:srgbClr val="FFFF00"/>
                </a:solidFill>
              </a:rPr>
              <a:t>button class="</a:t>
            </a:r>
            <a:r>
              <a:rPr lang="en-US" sz="2400" dirty="0" err="1">
                <a:solidFill>
                  <a:srgbClr val="FFFF00"/>
                </a:solidFill>
              </a:rPr>
              <a:t>btn</a:t>
            </a:r>
            <a:r>
              <a:rPr lang="en-US" sz="2400" dirty="0">
                <a:solidFill>
                  <a:srgbClr val="FFFF00"/>
                </a:solidFill>
              </a:rPr>
              <a:t> </a:t>
            </a:r>
            <a:r>
              <a:rPr lang="en-US" sz="2400" dirty="0" err="1">
                <a:solidFill>
                  <a:srgbClr val="FFFF00"/>
                </a:solidFill>
              </a:rPr>
              <a:t>btn</a:t>
            </a:r>
            <a:r>
              <a:rPr lang="en-US" sz="2400" dirty="0">
                <a:solidFill>
                  <a:srgbClr val="FFFF00"/>
                </a:solidFill>
              </a:rPr>
              <a:t>-block" </a:t>
            </a:r>
          </a:p>
          <a:p>
            <a:r>
              <a:rPr lang="en-US" sz="2400" dirty="0">
                <a:solidFill>
                  <a:srgbClr val="FFFF00"/>
                </a:solidFill>
              </a:rPr>
              <a:t>    (click)="</a:t>
            </a:r>
            <a:r>
              <a:rPr lang="en-US" sz="2400" dirty="0" err="1">
                <a:solidFill>
                  <a:srgbClr val="FFFF00"/>
                </a:solidFill>
              </a:rPr>
              <a:t>Clickme</a:t>
            </a:r>
            <a:r>
              <a:rPr lang="en-US" sz="2400" dirty="0">
                <a:solidFill>
                  <a:srgbClr val="FFFF00"/>
                </a:solidFill>
              </a:rPr>
              <a:t>($event)"&gt; </a:t>
            </a:r>
          </a:p>
          <a:p>
            <a:r>
              <a:rPr lang="en-US" sz="2400" dirty="0">
                <a:solidFill>
                  <a:srgbClr val="FFFF00"/>
                </a:solidFill>
              </a:rPr>
              <a:t>    Click Here </a:t>
            </a:r>
          </a:p>
          <a:p>
            <a:r>
              <a:rPr lang="en-US" sz="2400" dirty="0">
                <a:solidFill>
                  <a:srgbClr val="FFFF00"/>
                </a:solidFill>
              </a:rPr>
              <a:t>&lt;/button&gt;</a:t>
            </a:r>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2121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601807"/>
          </a:xfrm>
          <a:prstGeom prst="rect">
            <a:avLst/>
          </a:prstGeom>
          <a:noFill/>
        </p:spPr>
        <p:txBody>
          <a:bodyPr wrap="square" rtlCol="0">
            <a:spAutoFit/>
          </a:bodyPr>
          <a:lstStyle/>
          <a:p>
            <a:r>
              <a:rPr lang="en-US" sz="2400" b="1" u="sng" dirty="0" smtClean="0">
                <a:hlinkClick r:id="rId2"/>
              </a:rPr>
              <a:t>Two way </a:t>
            </a:r>
            <a:r>
              <a:rPr lang="en-US" sz="2400" b="1" u="sng" dirty="0">
                <a:hlinkClick r:id="rId2"/>
              </a:rPr>
              <a:t>Binding</a:t>
            </a:r>
            <a:r>
              <a:rPr lang="en-US" sz="2400" b="1" dirty="0"/>
              <a:t>: </a:t>
            </a:r>
            <a:endParaRPr lang="en-US" sz="2400" b="1" dirty="0" smtClean="0"/>
          </a:p>
          <a:p>
            <a:r>
              <a:rPr lang="en-US" sz="2400" dirty="0" smtClean="0"/>
              <a:t>-In </a:t>
            </a:r>
            <a:r>
              <a:rPr lang="en-US" sz="2400" dirty="0"/>
              <a:t>this type of binding, the immediate changes to the view &amp; component, will be reflected automatically, i.e. when the changes made to the component or model then the </a:t>
            </a:r>
            <a:r>
              <a:rPr lang="en-US" sz="2400" i="1" dirty="0"/>
              <a:t>view </a:t>
            </a:r>
            <a:r>
              <a:rPr lang="en-US" sz="2400" dirty="0"/>
              <a:t>will render the changes simultaneously</a:t>
            </a:r>
            <a:r>
              <a:rPr lang="en-US" sz="2400" dirty="0" smtClean="0"/>
              <a:t>.</a:t>
            </a:r>
          </a:p>
          <a:p>
            <a:pPr marL="342900" indent="-342900">
              <a:buFontTx/>
              <a:buChar char="-"/>
            </a:pPr>
            <a:r>
              <a:rPr lang="en-US" sz="2400" dirty="0" smtClean="0"/>
              <a:t>Similarly</a:t>
            </a:r>
            <a:r>
              <a:rPr lang="en-US" sz="2400" dirty="0"/>
              <a:t>, when the data is altered or modified in the view then the model or component will be updated </a:t>
            </a:r>
            <a:r>
              <a:rPr lang="en-US" sz="2400" dirty="0" smtClean="0"/>
              <a:t>accordingly.</a:t>
            </a:r>
          </a:p>
          <a:p>
            <a:pPr marL="342900" indent="-342900">
              <a:buFontTx/>
              <a:buChar char="-"/>
            </a:pPr>
            <a:r>
              <a:rPr lang="en-US" sz="2400" dirty="0" smtClean="0"/>
              <a:t>Example:</a:t>
            </a:r>
            <a:endParaRPr lang="en-US" sz="2400" dirty="0"/>
          </a:p>
          <a:p>
            <a:r>
              <a:rPr lang="en-US" sz="2100" dirty="0">
                <a:solidFill>
                  <a:srgbClr val="FFFF00"/>
                </a:solidFill>
              </a:rPr>
              <a:t>div style="text-align: center"&gt; </a:t>
            </a:r>
          </a:p>
          <a:p>
            <a:r>
              <a:rPr lang="en-US" sz="2100" dirty="0">
                <a:solidFill>
                  <a:srgbClr val="FFFF00"/>
                </a:solidFill>
              </a:rPr>
              <a:t>      &lt;h1 style="color: green"&gt; </a:t>
            </a:r>
          </a:p>
          <a:p>
            <a:r>
              <a:rPr lang="en-US" sz="2100" dirty="0">
                <a:solidFill>
                  <a:srgbClr val="FFFF00"/>
                </a:solidFill>
              </a:rPr>
              <a:t>        </a:t>
            </a:r>
            <a:r>
              <a:rPr lang="en-US" sz="2100" dirty="0" err="1">
                <a:solidFill>
                  <a:srgbClr val="FFFF00"/>
                </a:solidFill>
              </a:rPr>
              <a:t>GeeksforGeeks</a:t>
            </a:r>
            <a:r>
              <a:rPr lang="en-US" sz="2100" dirty="0">
                <a:solidFill>
                  <a:srgbClr val="FFFF00"/>
                </a:solidFill>
              </a:rPr>
              <a:t> </a:t>
            </a:r>
          </a:p>
          <a:p>
            <a:r>
              <a:rPr lang="en-US" sz="2100" dirty="0">
                <a:solidFill>
                  <a:srgbClr val="FFFF00"/>
                </a:solidFill>
              </a:rPr>
              <a:t>      &lt;/h1&gt; </a:t>
            </a:r>
          </a:p>
          <a:p>
            <a:r>
              <a:rPr lang="en-US" sz="2100" dirty="0">
                <a:solidFill>
                  <a:srgbClr val="FFFF00"/>
                </a:solidFill>
              </a:rPr>
              <a:t>      &lt;h3&gt;Two-way Data Binding&lt;/h3&gt; </a:t>
            </a:r>
          </a:p>
          <a:p>
            <a:r>
              <a:rPr lang="en-US" sz="2100" dirty="0">
                <a:solidFill>
                  <a:srgbClr val="FFFF00"/>
                </a:solidFill>
              </a:rPr>
              <a:t>      &lt;input type="text" </a:t>
            </a:r>
          </a:p>
          <a:p>
            <a:r>
              <a:rPr lang="en-US" sz="2100" dirty="0">
                <a:solidFill>
                  <a:srgbClr val="FFFF00"/>
                </a:solidFill>
              </a:rPr>
              <a:t>        placeholder="Enter text" </a:t>
            </a:r>
          </a:p>
          <a:p>
            <a:r>
              <a:rPr lang="en-US" sz="2100" dirty="0">
                <a:solidFill>
                  <a:srgbClr val="FFFF00"/>
                </a:solidFill>
              </a:rPr>
              <a:t>        [(</a:t>
            </a:r>
            <a:r>
              <a:rPr lang="en-US" sz="2100" dirty="0" err="1">
                <a:solidFill>
                  <a:srgbClr val="FFFF00"/>
                </a:solidFill>
              </a:rPr>
              <a:t>ngModel</a:t>
            </a:r>
            <a:r>
              <a:rPr lang="en-US" sz="2100" dirty="0">
                <a:solidFill>
                  <a:srgbClr val="FFFF00"/>
                </a:solidFill>
              </a:rPr>
              <a:t>)]="</a:t>
            </a:r>
            <a:r>
              <a:rPr lang="en-US" sz="2100" dirty="0" err="1">
                <a:solidFill>
                  <a:srgbClr val="FFFF00"/>
                </a:solidFill>
              </a:rPr>
              <a:t>val</a:t>
            </a:r>
            <a:r>
              <a:rPr lang="en-US" sz="2100" dirty="0">
                <a:solidFill>
                  <a:srgbClr val="FFFF00"/>
                </a:solidFill>
              </a:rPr>
              <a:t>" /&gt; </a:t>
            </a:r>
          </a:p>
          <a:p>
            <a:r>
              <a:rPr lang="en-US" sz="2100" dirty="0">
                <a:solidFill>
                  <a:srgbClr val="FFFF00"/>
                </a:solidFill>
              </a:rPr>
              <a:t>      &lt;</a:t>
            </a:r>
            <a:r>
              <a:rPr lang="en-US" sz="2100" dirty="0" err="1">
                <a:solidFill>
                  <a:srgbClr val="FFFF00"/>
                </a:solidFill>
              </a:rPr>
              <a:t>br</a:t>
            </a:r>
            <a:r>
              <a:rPr lang="en-US" sz="2100" dirty="0">
                <a:solidFill>
                  <a:srgbClr val="FFFF00"/>
                </a:solidFill>
              </a:rPr>
              <a:t> /&gt; </a:t>
            </a:r>
          </a:p>
          <a:p>
            <a:r>
              <a:rPr lang="en-US" sz="2100" dirty="0">
                <a:solidFill>
                  <a:srgbClr val="FFFF00"/>
                </a:solidFill>
              </a:rPr>
              <a:t>      {{ </a:t>
            </a:r>
            <a:r>
              <a:rPr lang="en-US" sz="2100" dirty="0" err="1">
                <a:solidFill>
                  <a:srgbClr val="FFFF00"/>
                </a:solidFill>
              </a:rPr>
              <a:t>val</a:t>
            </a:r>
            <a:r>
              <a:rPr lang="en-US" sz="2100" dirty="0">
                <a:solidFill>
                  <a:srgbClr val="FFFF00"/>
                </a:solidFill>
              </a:rPr>
              <a:t> }} </a:t>
            </a:r>
          </a:p>
          <a:p>
            <a:r>
              <a:rPr lang="en-US" sz="2100" dirty="0">
                <a:solidFill>
                  <a:srgbClr val="FFFF00"/>
                </a:solidFill>
              </a:rPr>
              <a:t>&lt;/div</a:t>
            </a:r>
            <a:r>
              <a:rPr lang="en-US" sz="2100" dirty="0" smtClean="0">
                <a:solidFill>
                  <a:srgbClr val="FFFF00"/>
                </a:solidFill>
              </a:rPr>
              <a:t>&gt;</a:t>
            </a:r>
            <a:endParaRPr lang="en-US" sz="21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23957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219412"/>
            <a:ext cx="8966230" cy="3785652"/>
          </a:xfrm>
          <a:prstGeom prst="rect">
            <a:avLst/>
          </a:prstGeom>
          <a:noFill/>
        </p:spPr>
        <p:txBody>
          <a:bodyPr wrap="square" rtlCol="0">
            <a:spAutoFit/>
          </a:bodyPr>
          <a:lstStyle/>
          <a:p>
            <a:r>
              <a:rPr lang="en-US" sz="2400" dirty="0">
                <a:solidFill>
                  <a:srgbClr val="FFFF00"/>
                </a:solidFill>
              </a:rPr>
              <a:t>Data Binding in Classical Template </a:t>
            </a:r>
            <a:r>
              <a:rPr lang="en-US" sz="2400" dirty="0" smtClean="0">
                <a:solidFill>
                  <a:srgbClr val="FFFF00"/>
                </a:solidFill>
              </a:rPr>
              <a:t>System:</a:t>
            </a:r>
          </a:p>
          <a:p>
            <a:r>
              <a:rPr lang="en-US" sz="2400" dirty="0" smtClean="0"/>
              <a:t>-Most </a:t>
            </a:r>
            <a:r>
              <a:rPr lang="en-US" sz="2400" dirty="0" err="1"/>
              <a:t>templating</a:t>
            </a:r>
            <a:r>
              <a:rPr lang="en-US" sz="2400" dirty="0"/>
              <a:t> systems bind data in only one direction: they merge template and model components together into a view. </a:t>
            </a:r>
            <a:endParaRPr lang="en-US" sz="2400" dirty="0" smtClean="0"/>
          </a:p>
          <a:p>
            <a:r>
              <a:rPr lang="en-US" sz="2400" dirty="0"/>
              <a:t>-</a:t>
            </a:r>
            <a:r>
              <a:rPr lang="en-US" sz="2400" dirty="0" smtClean="0"/>
              <a:t>After </a:t>
            </a:r>
            <a:r>
              <a:rPr lang="en-US" sz="2400" dirty="0"/>
              <a:t>the merge occurs, changes to the model or related sections of the view are NOT automatically reflected in the view. </a:t>
            </a:r>
            <a:endParaRPr lang="en-US" sz="2400" dirty="0" smtClean="0"/>
          </a:p>
          <a:p>
            <a:r>
              <a:rPr lang="en-US" sz="2400" dirty="0"/>
              <a:t>-</a:t>
            </a:r>
            <a:r>
              <a:rPr lang="en-US" sz="2400" dirty="0" smtClean="0"/>
              <a:t>Worse</a:t>
            </a:r>
            <a:r>
              <a:rPr lang="en-US" sz="2400" dirty="0"/>
              <a:t>, any changes that the user makes to the view are not reflected in the model</a:t>
            </a:r>
            <a:r>
              <a:rPr lang="en-US" sz="2400" dirty="0" smtClean="0"/>
              <a:t>.</a:t>
            </a:r>
          </a:p>
          <a:p>
            <a:pPr marL="342900" indent="-342900">
              <a:buFontTx/>
              <a:buChar char="-"/>
            </a:pPr>
            <a:r>
              <a:rPr lang="en-US" sz="2400" dirty="0" smtClean="0"/>
              <a:t>This </a:t>
            </a:r>
            <a:r>
              <a:rPr lang="en-US" sz="2400" dirty="0"/>
              <a:t>means that the developer has to write code that constantly syncs the view with the model and the model with the view</a:t>
            </a:r>
            <a:r>
              <a:rPr lang="en-US" sz="2400" dirty="0" smtClean="0"/>
              <a:t>.</a:t>
            </a:r>
          </a:p>
          <a:p>
            <a:pPr marL="342900" indent="-342900">
              <a:buFontTx/>
              <a:buChar char="-"/>
            </a:pPr>
            <a:endParaRPr lang="en-US" sz="24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0" name="Picture 2" descr="https://docs.angularjs.org/img/One_Way_Data_Bin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981626"/>
            <a:ext cx="4248472" cy="270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76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3785652"/>
          </a:xfrm>
          <a:prstGeom prst="rect">
            <a:avLst/>
          </a:prstGeom>
          <a:noFill/>
        </p:spPr>
        <p:txBody>
          <a:bodyPr wrap="square" rtlCol="0">
            <a:spAutoFit/>
          </a:bodyPr>
          <a:lstStyle/>
          <a:p>
            <a:r>
              <a:rPr lang="en-US" sz="2400" dirty="0">
                <a:solidFill>
                  <a:srgbClr val="FFFF00"/>
                </a:solidFill>
              </a:rPr>
              <a:t>Data Binding in AngularJS </a:t>
            </a:r>
            <a:r>
              <a:rPr lang="en-US" sz="2400" dirty="0" smtClean="0">
                <a:solidFill>
                  <a:srgbClr val="FFFF00"/>
                </a:solidFill>
              </a:rPr>
              <a:t>Templates:</a:t>
            </a:r>
          </a:p>
          <a:p>
            <a:r>
              <a:rPr lang="en-US" sz="2400" dirty="0" smtClean="0"/>
              <a:t>-AngularJS </a:t>
            </a:r>
            <a:r>
              <a:rPr lang="en-US" sz="2400" dirty="0"/>
              <a:t>templates work differently. </a:t>
            </a:r>
            <a:endParaRPr lang="en-US" sz="2400" dirty="0" smtClean="0"/>
          </a:p>
          <a:p>
            <a:r>
              <a:rPr lang="en-US" sz="2400" dirty="0"/>
              <a:t>-</a:t>
            </a:r>
            <a:r>
              <a:rPr lang="en-US" sz="2400" dirty="0" smtClean="0"/>
              <a:t>First </a:t>
            </a:r>
            <a:r>
              <a:rPr lang="en-US" sz="2400" dirty="0"/>
              <a:t>the template (which is the </a:t>
            </a:r>
            <a:r>
              <a:rPr lang="en-US" sz="2400" dirty="0" err="1"/>
              <a:t>uncompiled</a:t>
            </a:r>
            <a:r>
              <a:rPr lang="en-US" sz="2400" dirty="0"/>
              <a:t> HTML along with any additional markup or directives) is compiled on the browser. </a:t>
            </a:r>
            <a:endParaRPr lang="en-US" sz="2400" dirty="0" smtClean="0"/>
          </a:p>
          <a:p>
            <a:r>
              <a:rPr lang="en-US" sz="2400" dirty="0"/>
              <a:t>-</a:t>
            </a:r>
            <a:r>
              <a:rPr lang="en-US" sz="2400" dirty="0" smtClean="0"/>
              <a:t>The </a:t>
            </a:r>
            <a:r>
              <a:rPr lang="en-US" sz="2400" dirty="0"/>
              <a:t>compilation step produces a live view. Any changes to the view are immediately reflected in the model, and any changes in the model are propagated to the view</a:t>
            </a:r>
            <a:r>
              <a:rPr lang="en-US" sz="2400" dirty="0" smtClean="0"/>
              <a:t>.</a:t>
            </a:r>
          </a:p>
          <a:p>
            <a:pPr marL="342900" indent="-342900">
              <a:buFontTx/>
              <a:buChar char="-"/>
            </a:pPr>
            <a:r>
              <a:rPr lang="en-US" sz="2400" dirty="0" smtClean="0"/>
              <a:t>The </a:t>
            </a:r>
            <a:r>
              <a:rPr lang="en-US" sz="2400" dirty="0"/>
              <a:t>model is the single-source-of-truth for the application state, greatly simplifying the programming model for the developer</a:t>
            </a:r>
            <a:r>
              <a:rPr lang="en-US" sz="2400" dirty="0" smtClean="0"/>
              <a:t>.</a:t>
            </a:r>
          </a:p>
          <a:p>
            <a:pPr marL="342900" indent="-342900">
              <a:buFontTx/>
              <a:buChar char="-"/>
            </a:pPr>
            <a:endParaRPr lang="en-US" sz="24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4" name="Picture 2" descr="https://docs.angularjs.org/img/Two_Way_Data_Bin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240" y="3979117"/>
            <a:ext cx="3810000" cy="2762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9421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5909310"/>
          </a:xfrm>
          <a:prstGeom prst="rect">
            <a:avLst/>
          </a:prstGeom>
          <a:noFill/>
        </p:spPr>
        <p:txBody>
          <a:bodyPr wrap="square" rtlCol="0">
            <a:spAutoFit/>
          </a:bodyPr>
          <a:lstStyle/>
          <a:p>
            <a:r>
              <a:rPr lang="en-US" sz="2100" dirty="0">
                <a:solidFill>
                  <a:srgbClr val="FFFF00"/>
                </a:solidFill>
              </a:rPr>
              <a:t>Angular components </a:t>
            </a:r>
            <a:r>
              <a:rPr lang="en-US" sz="2100" dirty="0" smtClean="0">
                <a:solidFill>
                  <a:srgbClr val="FFFF00"/>
                </a:solidFill>
              </a:rPr>
              <a:t>overview:</a:t>
            </a:r>
            <a:endParaRPr lang="en-US" sz="2100" dirty="0">
              <a:solidFill>
                <a:srgbClr val="FFFF00"/>
              </a:solidFill>
            </a:endParaRPr>
          </a:p>
          <a:p>
            <a:r>
              <a:rPr lang="en-US" sz="2100" dirty="0" smtClean="0"/>
              <a:t>-</a:t>
            </a:r>
            <a:r>
              <a:rPr lang="en-US" sz="2400" dirty="0"/>
              <a:t>A component is a directive that uses a more straightforward configuration that fits a component-based architecture, which Angular 2 is all about. </a:t>
            </a:r>
            <a:endParaRPr lang="en-US" sz="2400" dirty="0" smtClean="0"/>
          </a:p>
          <a:p>
            <a:r>
              <a:rPr lang="en-US" sz="2400" dirty="0"/>
              <a:t>-</a:t>
            </a:r>
            <a:r>
              <a:rPr lang="en-US" sz="2400" dirty="0" smtClean="0"/>
              <a:t>Think </a:t>
            </a:r>
            <a:r>
              <a:rPr lang="en-US" sz="2400" dirty="0"/>
              <a:t>of an element as a widget: A piece of HTML code that you can reuse in various places in your web application.</a:t>
            </a:r>
          </a:p>
          <a:p>
            <a:r>
              <a:rPr lang="en-US" sz="2400" dirty="0" smtClean="0"/>
              <a:t>Components</a:t>
            </a:r>
          </a:p>
          <a:p>
            <a:r>
              <a:rPr lang="en-US" sz="2400" b="1" dirty="0"/>
              <a:t>Default Components</a:t>
            </a:r>
            <a:endParaRPr lang="en-US" sz="2400" dirty="0"/>
          </a:p>
          <a:p>
            <a:r>
              <a:rPr lang="en-US" sz="2400" dirty="0"/>
              <a:t>§ app.component.css</a:t>
            </a:r>
          </a:p>
          <a:p>
            <a:r>
              <a:rPr lang="en-US" sz="2400" dirty="0"/>
              <a:t>§ app.component.html</a:t>
            </a:r>
          </a:p>
          <a:p>
            <a:r>
              <a:rPr lang="en-US" sz="2400" dirty="0"/>
              <a:t>§ </a:t>
            </a:r>
            <a:r>
              <a:rPr lang="en-US" sz="2400" dirty="0" err="1"/>
              <a:t>app.component.spec.ts</a:t>
            </a:r>
            <a:endParaRPr lang="en-US" sz="2400" dirty="0"/>
          </a:p>
          <a:p>
            <a:r>
              <a:rPr lang="en-US" sz="2400" dirty="0"/>
              <a:t>§ </a:t>
            </a:r>
            <a:r>
              <a:rPr lang="en-US" sz="2400" dirty="0" err="1"/>
              <a:t>app.component.ts</a:t>
            </a:r>
            <a:endParaRPr lang="en-US" sz="2400" dirty="0"/>
          </a:p>
          <a:p>
            <a:r>
              <a:rPr lang="en-US" sz="2400" dirty="0"/>
              <a:t>§ </a:t>
            </a:r>
            <a:r>
              <a:rPr lang="en-US" sz="2400" dirty="0" err="1"/>
              <a:t>app.module.ts</a:t>
            </a:r>
            <a:endParaRPr lang="en-US" sz="2400" dirty="0"/>
          </a:p>
          <a:p>
            <a:r>
              <a:rPr lang="en-US" sz="2400" dirty="0"/>
              <a:t>These are the component files that get created by default when you create an application in Angular.</a:t>
            </a:r>
          </a:p>
          <a:p>
            <a:endParaRPr lang="en-US" sz="21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705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914" tIns="0" rIns="3491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28306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601807"/>
          </a:xfrm>
          <a:prstGeom prst="rect">
            <a:avLst/>
          </a:prstGeom>
          <a:noFill/>
        </p:spPr>
        <p:txBody>
          <a:bodyPr wrap="square" rtlCol="0">
            <a:spAutoFit/>
          </a:bodyPr>
          <a:lstStyle/>
          <a:p>
            <a:r>
              <a:rPr lang="en-US" sz="2100" dirty="0">
                <a:solidFill>
                  <a:srgbClr val="FFFF00"/>
                </a:solidFill>
              </a:rPr>
              <a:t>Angular components </a:t>
            </a:r>
            <a:r>
              <a:rPr lang="en-US" sz="2100" dirty="0" smtClean="0">
                <a:solidFill>
                  <a:srgbClr val="FFFF00"/>
                </a:solidFill>
              </a:rPr>
              <a:t>overview:</a:t>
            </a:r>
            <a:endParaRPr lang="en-US" sz="2100" dirty="0">
              <a:solidFill>
                <a:srgbClr val="FFFF00"/>
              </a:solidFill>
            </a:endParaRPr>
          </a:p>
          <a:p>
            <a:r>
              <a:rPr lang="en-US" sz="2100" b="1" dirty="0"/>
              <a:t>Types of Components in Angular</a:t>
            </a:r>
          </a:p>
          <a:p>
            <a:r>
              <a:rPr lang="en-US" sz="2100" dirty="0"/>
              <a:t>Now, there are two types of components in Angular:</a:t>
            </a:r>
          </a:p>
          <a:p>
            <a:pPr marL="457200" indent="-457200">
              <a:buFont typeface="+mj-lt"/>
              <a:buAutoNum type="arabicPeriod"/>
            </a:pPr>
            <a:r>
              <a:rPr lang="en-US" sz="2100" dirty="0">
                <a:solidFill>
                  <a:srgbClr val="FFFF00"/>
                </a:solidFill>
              </a:rPr>
              <a:t>Parent</a:t>
            </a:r>
          </a:p>
          <a:p>
            <a:pPr marL="457200" indent="-457200">
              <a:buFont typeface="+mj-lt"/>
              <a:buAutoNum type="arabicPeriod"/>
            </a:pPr>
            <a:r>
              <a:rPr lang="en-US" sz="2100" dirty="0">
                <a:solidFill>
                  <a:srgbClr val="FFFF00"/>
                </a:solidFill>
              </a:rPr>
              <a:t>Child</a:t>
            </a:r>
          </a:p>
          <a:p>
            <a:pPr marL="342900" indent="-342900">
              <a:buFontTx/>
              <a:buChar char="-"/>
            </a:pPr>
            <a:r>
              <a:rPr lang="en-US" sz="2100" dirty="0" smtClean="0"/>
              <a:t>The </a:t>
            </a:r>
            <a:r>
              <a:rPr lang="en-US" sz="2100" dirty="0"/>
              <a:t>Parent Component is the one that is predefined and imported when you create the App</a:t>
            </a:r>
            <a:r>
              <a:rPr lang="en-US" sz="2100" dirty="0" smtClean="0"/>
              <a:t>.</a:t>
            </a:r>
          </a:p>
          <a:p>
            <a:pPr marL="342900" indent="-342900">
              <a:buFontTx/>
              <a:buChar char="-"/>
            </a:pPr>
            <a:r>
              <a:rPr lang="en-US" sz="2100" dirty="0" smtClean="0"/>
              <a:t>However</a:t>
            </a:r>
            <a:r>
              <a:rPr lang="en-US" sz="2100" dirty="0"/>
              <a:t>, the Child component is the one that you can design according to your needs and demand</a:t>
            </a:r>
            <a:r>
              <a:rPr lang="en-US" sz="2100" dirty="0" smtClean="0"/>
              <a:t>.</a:t>
            </a:r>
          </a:p>
          <a:p>
            <a:r>
              <a:rPr lang="en-US" sz="2400" b="1" dirty="0"/>
              <a:t>Metadata of Angular </a:t>
            </a:r>
            <a:r>
              <a:rPr lang="en-US" sz="2400" b="1" dirty="0" smtClean="0"/>
              <a:t>Component:</a:t>
            </a:r>
            <a:endParaRPr lang="en-US" sz="2400" b="1" dirty="0"/>
          </a:p>
          <a:p>
            <a:r>
              <a:rPr lang="en-US" sz="2100" dirty="0">
                <a:solidFill>
                  <a:srgbClr val="FFFF00"/>
                </a:solidFill>
              </a:rPr>
              <a:t>There is three-component configuration</a:t>
            </a:r>
          </a:p>
          <a:p>
            <a:pPr marL="342900" indent="-342900">
              <a:buFontTx/>
              <a:buChar char="-"/>
            </a:pPr>
            <a:r>
              <a:rPr lang="en-US" sz="2100" dirty="0">
                <a:solidFill>
                  <a:srgbClr val="FFFF00"/>
                </a:solidFill>
              </a:rPr>
              <a:t>import {Component} from ‘@angular/core’;</a:t>
            </a:r>
            <a:br>
              <a:rPr lang="en-US" sz="2100" dirty="0">
                <a:solidFill>
                  <a:srgbClr val="FFFF00"/>
                </a:solidFill>
              </a:rPr>
            </a:br>
            <a:r>
              <a:rPr lang="en-US" sz="2100" dirty="0" smtClean="0">
                <a:solidFill>
                  <a:srgbClr val="FFFF00"/>
                </a:solidFill>
              </a:rPr>
              <a:t>@</a:t>
            </a:r>
            <a:r>
              <a:rPr lang="en-US" sz="2100" dirty="0">
                <a:solidFill>
                  <a:srgbClr val="FFFF00"/>
                </a:solidFill>
              </a:rPr>
              <a:t>Component({</a:t>
            </a:r>
            <a:br>
              <a:rPr lang="en-US" sz="2100" dirty="0">
                <a:solidFill>
                  <a:srgbClr val="FFFF00"/>
                </a:solidFill>
              </a:rPr>
            </a:br>
            <a:r>
              <a:rPr lang="en-US" sz="2100" dirty="0">
                <a:solidFill>
                  <a:srgbClr val="FFFF00"/>
                </a:solidFill>
              </a:rPr>
              <a:t>  </a:t>
            </a:r>
            <a:r>
              <a:rPr lang="en-US" sz="2100" dirty="0"/>
              <a:t>Selector</a:t>
            </a:r>
            <a:r>
              <a:rPr lang="en-US" sz="2100" dirty="0">
                <a:solidFill>
                  <a:srgbClr val="FFFF00"/>
                </a:solidFill>
              </a:rPr>
              <a:t>: ‘app-root’,</a:t>
            </a:r>
            <a:br>
              <a:rPr lang="en-US" sz="2100" dirty="0">
                <a:solidFill>
                  <a:srgbClr val="FFFF00"/>
                </a:solidFill>
              </a:rPr>
            </a:br>
            <a:r>
              <a:rPr lang="en-US" sz="2100" dirty="0">
                <a:solidFill>
                  <a:srgbClr val="FFFF00"/>
                </a:solidFill>
              </a:rPr>
              <a:t>  </a:t>
            </a:r>
            <a:r>
              <a:rPr lang="en-US" sz="2100" dirty="0" err="1"/>
              <a:t>templateUrl</a:t>
            </a:r>
            <a:r>
              <a:rPr lang="en-US" sz="2100" dirty="0">
                <a:solidFill>
                  <a:srgbClr val="FFFF00"/>
                </a:solidFill>
              </a:rPr>
              <a:t>: ‘./app.component.html’,</a:t>
            </a:r>
            <a:br>
              <a:rPr lang="en-US" sz="2100" dirty="0">
                <a:solidFill>
                  <a:srgbClr val="FFFF00"/>
                </a:solidFill>
              </a:rPr>
            </a:br>
            <a:r>
              <a:rPr lang="en-US" sz="2100" dirty="0">
                <a:solidFill>
                  <a:srgbClr val="FFFF00"/>
                </a:solidFill>
              </a:rPr>
              <a:t>  </a:t>
            </a:r>
            <a:r>
              <a:rPr lang="en-US" sz="2100" dirty="0"/>
              <a:t>providers</a:t>
            </a:r>
            <a:r>
              <a:rPr lang="en-US" sz="2100" dirty="0">
                <a:solidFill>
                  <a:srgbClr val="FFFF00"/>
                </a:solidFill>
              </a:rPr>
              <a:t>: [”]</a:t>
            </a:r>
            <a:br>
              <a:rPr lang="en-US" sz="2100" dirty="0">
                <a:solidFill>
                  <a:srgbClr val="FFFF00"/>
                </a:solidFill>
              </a:rPr>
            </a:br>
            <a:r>
              <a:rPr lang="en-US" sz="2100" dirty="0">
                <a:solidFill>
                  <a:srgbClr val="FFFF00"/>
                </a:solidFill>
              </a:rPr>
              <a:t>})</a:t>
            </a:r>
            <a:br>
              <a:rPr lang="en-US" sz="2100" dirty="0">
                <a:solidFill>
                  <a:srgbClr val="FFFF00"/>
                </a:solidFill>
              </a:rPr>
            </a:br>
            <a:r>
              <a:rPr lang="en-US" sz="2100" dirty="0">
                <a:solidFill>
                  <a:srgbClr val="FFFF00"/>
                </a:solidFill>
              </a:rPr>
              <a:t>export class </a:t>
            </a:r>
            <a:r>
              <a:rPr lang="en-US" sz="2100" dirty="0" err="1">
                <a:solidFill>
                  <a:srgbClr val="FFFF00"/>
                </a:solidFill>
              </a:rPr>
              <a:t>AppComponent</a:t>
            </a:r>
            <a:r>
              <a:rPr lang="en-US" sz="2100" dirty="0">
                <a:solidFill>
                  <a:srgbClr val="FFFF00"/>
                </a:solidFill>
              </a:rPr>
              <a:t> {</a:t>
            </a:r>
            <a:br>
              <a:rPr lang="en-US" sz="2100" dirty="0">
                <a:solidFill>
                  <a:srgbClr val="FFFF00"/>
                </a:solidFill>
              </a:rPr>
            </a:br>
            <a:r>
              <a:rPr lang="en-US" sz="2100" dirty="0">
                <a:solidFill>
                  <a:srgbClr val="FFFF00"/>
                </a:solidFill>
              </a:rPr>
              <a:t>  title=‘</a:t>
            </a:r>
            <a:r>
              <a:rPr lang="en-US" sz="2100" dirty="0" err="1">
                <a:solidFill>
                  <a:srgbClr val="FFFF00"/>
                </a:solidFill>
              </a:rPr>
              <a:t>ExternLabs</a:t>
            </a:r>
            <a:r>
              <a:rPr lang="en-US" sz="2100" dirty="0">
                <a:solidFill>
                  <a:srgbClr val="FFFF00"/>
                </a:solidFill>
              </a:rPr>
              <a:t>’;</a:t>
            </a:r>
            <a:br>
              <a:rPr lang="en-US" sz="2100" dirty="0">
                <a:solidFill>
                  <a:srgbClr val="FFFF00"/>
                </a:solidFill>
              </a:rPr>
            </a:br>
            <a:r>
              <a:rPr lang="en-US" sz="2100" dirty="0" smtClean="0">
                <a:solidFill>
                  <a:srgbClr val="FFFF00"/>
                </a:solidFill>
              </a:rPr>
              <a:t>}</a:t>
            </a:r>
            <a:endParaRPr lang="en-US" sz="21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705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914" tIns="0" rIns="3491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4816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278642"/>
          </a:xfrm>
          <a:prstGeom prst="rect">
            <a:avLst/>
          </a:prstGeom>
          <a:noFill/>
        </p:spPr>
        <p:txBody>
          <a:bodyPr wrap="square" rtlCol="0">
            <a:spAutoFit/>
          </a:bodyPr>
          <a:lstStyle/>
          <a:p>
            <a:r>
              <a:rPr lang="en-US" sz="2100" dirty="0">
                <a:solidFill>
                  <a:srgbClr val="FFFF00"/>
                </a:solidFill>
              </a:rPr>
              <a:t>Angular components </a:t>
            </a:r>
            <a:r>
              <a:rPr lang="en-US" sz="2100" dirty="0" smtClean="0">
                <a:solidFill>
                  <a:srgbClr val="FFFF00"/>
                </a:solidFill>
              </a:rPr>
              <a:t>overview</a:t>
            </a:r>
            <a:r>
              <a:rPr lang="en-US" sz="2100" dirty="0" smtClean="0">
                <a:solidFill>
                  <a:srgbClr val="FFFF00"/>
                </a:solidFill>
              </a:rPr>
              <a:t>:</a:t>
            </a:r>
          </a:p>
          <a:p>
            <a:r>
              <a:rPr lang="en-US" sz="2400" dirty="0">
                <a:solidFill>
                  <a:srgbClr val="FFFF00"/>
                </a:solidFill>
              </a:rPr>
              <a:t>Selector</a:t>
            </a:r>
            <a:r>
              <a:rPr lang="en-US" sz="2400" dirty="0"/>
              <a:t>: This tells angular where to create and insert the instance of this component. It is a CSS selector. The selector inserts the instance in the HTML wherever it finds the tag of the component. In this case &lt;app-root&gt; &lt;/app-root&gt;</a:t>
            </a:r>
          </a:p>
          <a:p>
            <a:r>
              <a:rPr lang="en-US" sz="2400" dirty="0"/>
              <a:t>template URL: There are two ways to declare this.</a:t>
            </a:r>
            <a:br>
              <a:rPr lang="en-US" sz="2400" dirty="0"/>
            </a:br>
            <a:r>
              <a:rPr lang="en-US" sz="2400" dirty="0"/>
              <a:t>– You can provide the module relative address of the components HTML template.</a:t>
            </a:r>
          </a:p>
          <a:p>
            <a:r>
              <a:rPr lang="en-US" sz="2400" dirty="0">
                <a:solidFill>
                  <a:srgbClr val="FFFF00"/>
                </a:solidFill>
              </a:rPr>
              <a:t>Providers</a:t>
            </a:r>
            <a:r>
              <a:rPr lang="en-US" sz="2400" dirty="0"/>
              <a:t>: It includes an array of providers­1. They provide everything that a component might require. (provider1: It is an object that implements the interface of one of the providers. The object defines how you can obtain an injectable dependency with a DI token)</a:t>
            </a:r>
          </a:p>
          <a:p>
            <a:r>
              <a:rPr lang="en-US" sz="2400" dirty="0">
                <a:solidFill>
                  <a:srgbClr val="FFFF00"/>
                </a:solidFill>
              </a:rPr>
              <a:t>Template</a:t>
            </a:r>
            <a:r>
              <a:rPr lang="en-US" sz="2400" dirty="0"/>
              <a:t>: A template is a combination of regular HTML and Angular. i.e. HTML and typescript. It contains both, the &lt;html&gt; tags and {angular} scripts.</a:t>
            </a:r>
          </a:p>
          <a:p>
            <a:endParaRPr lang="en-US" sz="21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705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914" tIns="0" rIns="3491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328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555641"/>
          </a:xfrm>
          <a:prstGeom prst="rect">
            <a:avLst/>
          </a:prstGeom>
          <a:noFill/>
        </p:spPr>
        <p:txBody>
          <a:bodyPr wrap="square" rtlCol="0">
            <a:spAutoFit/>
          </a:bodyPr>
          <a:lstStyle/>
          <a:p>
            <a:r>
              <a:rPr lang="en-US" sz="2100" dirty="0">
                <a:solidFill>
                  <a:srgbClr val="FFFF00"/>
                </a:solidFill>
              </a:rPr>
              <a:t>Angular components </a:t>
            </a:r>
            <a:r>
              <a:rPr lang="en-US" sz="2100" dirty="0" smtClean="0">
                <a:solidFill>
                  <a:srgbClr val="FFFF00"/>
                </a:solidFill>
              </a:rPr>
              <a:t>overview:</a:t>
            </a:r>
            <a:endParaRPr lang="en-US" sz="2100" dirty="0">
              <a:solidFill>
                <a:srgbClr val="FFFF00"/>
              </a:solidFill>
            </a:endParaRPr>
          </a:p>
          <a:p>
            <a:r>
              <a:rPr lang="en-US" sz="2100" dirty="0" smtClean="0"/>
              <a:t>-Components </a:t>
            </a:r>
            <a:r>
              <a:rPr lang="en-US" sz="2100" dirty="0"/>
              <a:t>are the main building blocks for Angular applications. </a:t>
            </a:r>
            <a:endParaRPr lang="en-US" sz="2100" dirty="0" smtClean="0"/>
          </a:p>
          <a:p>
            <a:r>
              <a:rPr lang="en-US" sz="2100" dirty="0"/>
              <a:t>-</a:t>
            </a:r>
            <a:r>
              <a:rPr lang="en-US" sz="2100" dirty="0" smtClean="0"/>
              <a:t>Each </a:t>
            </a:r>
            <a:r>
              <a:rPr lang="en-US" sz="2100" dirty="0"/>
              <a:t>component consists of:</a:t>
            </a:r>
          </a:p>
          <a:p>
            <a:pPr marL="457200" indent="-457200">
              <a:buFont typeface="+mj-lt"/>
              <a:buAutoNum type="arabicPeriod"/>
            </a:pPr>
            <a:r>
              <a:rPr lang="en-US" sz="2100" dirty="0"/>
              <a:t>An HTML template that declares what renders on the page</a:t>
            </a:r>
          </a:p>
          <a:p>
            <a:pPr marL="457200" indent="-457200">
              <a:buFont typeface="+mj-lt"/>
              <a:buAutoNum type="arabicPeriod"/>
            </a:pPr>
            <a:r>
              <a:rPr lang="en-US" sz="2100" dirty="0"/>
              <a:t>A </a:t>
            </a:r>
            <a:r>
              <a:rPr lang="en-US" sz="2100" dirty="0" err="1"/>
              <a:t>TypeScript</a:t>
            </a:r>
            <a:r>
              <a:rPr lang="en-US" sz="2100" dirty="0"/>
              <a:t> class that defines behavior</a:t>
            </a:r>
          </a:p>
          <a:p>
            <a:pPr marL="457200" indent="-457200">
              <a:buFont typeface="+mj-lt"/>
              <a:buAutoNum type="arabicPeriod"/>
            </a:pPr>
            <a:r>
              <a:rPr lang="en-US" sz="2100" dirty="0"/>
              <a:t>A CSS selector that defines how the component is used in a template</a:t>
            </a:r>
          </a:p>
          <a:p>
            <a:pPr marL="457200" indent="-457200">
              <a:buFont typeface="+mj-lt"/>
              <a:buAutoNum type="arabicPeriod"/>
            </a:pPr>
            <a:r>
              <a:rPr lang="en-US" sz="2100" dirty="0"/>
              <a:t>Optionally, CSS styles applied to the </a:t>
            </a:r>
            <a:r>
              <a:rPr lang="en-US" sz="2100" dirty="0" smtClean="0"/>
              <a:t>template</a:t>
            </a:r>
          </a:p>
          <a:p>
            <a:endParaRPr lang="en-US" sz="2100" dirty="0" smtClean="0"/>
          </a:p>
          <a:p>
            <a:r>
              <a:rPr lang="en-US" sz="2100" dirty="0" smtClean="0"/>
              <a:t>- In </a:t>
            </a:r>
            <a:r>
              <a:rPr lang="en-US" sz="2100" dirty="0"/>
              <a:t>AngularJS, a Component is a special kind of directive that uses a simpler configuration which is suitable for a component-based application structure. </a:t>
            </a:r>
            <a:r>
              <a:rPr lang="en-US" sz="2100" dirty="0" smtClean="0"/>
              <a:t>- This </a:t>
            </a:r>
            <a:r>
              <a:rPr lang="en-US" sz="2100" dirty="0"/>
              <a:t>makes it easier to write an app in a way that's similar to using Web Components or using the new </a:t>
            </a:r>
            <a:r>
              <a:rPr lang="en-US" sz="2100" dirty="0" err="1"/>
              <a:t>Angular's</a:t>
            </a:r>
            <a:r>
              <a:rPr lang="en-US" sz="2100" dirty="0"/>
              <a:t> style of application architecture.</a:t>
            </a:r>
            <a:endParaRPr lang="en-US" sz="2100" dirty="0" smtClean="0"/>
          </a:p>
          <a:p>
            <a:pPr lvl="0" eaLnBrk="0" fontAlgn="base" hangingPunct="0">
              <a:spcBef>
                <a:spcPct val="0"/>
              </a:spcBef>
              <a:spcAft>
                <a:spcPct val="0"/>
              </a:spcAft>
            </a:pPr>
            <a:r>
              <a:rPr lang="en-US" sz="2100" dirty="0">
                <a:solidFill>
                  <a:srgbClr val="FFFF00"/>
                </a:solidFill>
                <a:latin typeface="Roboto"/>
              </a:rPr>
              <a:t>Prerequisites</a:t>
            </a:r>
          </a:p>
          <a:p>
            <a:pPr lvl="0" eaLnBrk="0" fontAlgn="base" hangingPunct="0">
              <a:spcBef>
                <a:spcPct val="0"/>
              </a:spcBef>
              <a:spcAft>
                <a:spcPct val="0"/>
              </a:spcAft>
            </a:pPr>
            <a:r>
              <a:rPr lang="en-US" sz="2100" dirty="0">
                <a:latin typeface="Roboto"/>
              </a:rPr>
              <a:t>To create a component, verify that you have met the following prerequisites:</a:t>
            </a:r>
            <a:endParaRPr lang="en-US" sz="2100" dirty="0"/>
          </a:p>
          <a:p>
            <a:pPr lvl="0" eaLnBrk="0" fontAlgn="base" hangingPunct="0">
              <a:spcBef>
                <a:spcPct val="0"/>
              </a:spcBef>
              <a:spcAft>
                <a:spcPct val="0"/>
              </a:spcAft>
              <a:buFontTx/>
              <a:buAutoNum type="arabicPeriod"/>
            </a:pPr>
            <a:r>
              <a:rPr lang="en-US" sz="2100" dirty="0">
                <a:latin typeface="inherit"/>
                <a:hlinkClick r:id="rId2"/>
              </a:rPr>
              <a:t>Install the Angular CLI.</a:t>
            </a:r>
            <a:endParaRPr lang="en-US" sz="2100" dirty="0">
              <a:latin typeface="inherit"/>
            </a:endParaRPr>
          </a:p>
          <a:p>
            <a:pPr lvl="0" eaLnBrk="0" fontAlgn="base" hangingPunct="0">
              <a:spcBef>
                <a:spcPct val="0"/>
              </a:spcBef>
              <a:spcAft>
                <a:spcPct val="0"/>
              </a:spcAft>
              <a:buFontTx/>
              <a:buAutoNum type="arabicPeriod" startAt="2"/>
            </a:pPr>
            <a:r>
              <a:rPr lang="en-US" sz="2100" dirty="0">
                <a:latin typeface="inherit"/>
                <a:hlinkClick r:id="rId3"/>
              </a:rPr>
              <a:t>Create an Angular workspace</a:t>
            </a:r>
            <a:r>
              <a:rPr lang="en-US" sz="2100" dirty="0">
                <a:latin typeface="inherit"/>
              </a:rPr>
              <a:t> with initial application. If you don't have a project, create one using </a:t>
            </a:r>
            <a:r>
              <a:rPr lang="en-US" sz="2100" dirty="0" err="1">
                <a:latin typeface="Roboto Mono"/>
              </a:rPr>
              <a:t>ng</a:t>
            </a:r>
            <a:r>
              <a:rPr lang="en-US" sz="2100" dirty="0">
                <a:latin typeface="Roboto Mono"/>
              </a:rPr>
              <a:t> new &lt;project-name&gt;</a:t>
            </a:r>
            <a:r>
              <a:rPr lang="en-US" sz="2100" dirty="0">
                <a:latin typeface="inherit"/>
              </a:rPr>
              <a:t>, where </a:t>
            </a:r>
            <a:r>
              <a:rPr lang="en-US" sz="2100" dirty="0">
                <a:latin typeface="Roboto Mono"/>
              </a:rPr>
              <a:t>&lt;project-name&gt;</a:t>
            </a:r>
            <a:r>
              <a:rPr lang="en-US" sz="2100" dirty="0">
                <a:latin typeface="inherit"/>
              </a:rPr>
              <a:t> is the name of your Angular application</a:t>
            </a:r>
            <a:r>
              <a:rPr lang="en-US" sz="2100" dirty="0" smtClean="0">
                <a:latin typeface="inherit"/>
              </a:rPr>
              <a:t>.</a:t>
            </a:r>
            <a:endParaRPr lang="en-US" sz="2100" dirty="0"/>
          </a:p>
          <a:p>
            <a:endParaRPr lang="en-US" sz="21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90100"/>
            <a:ext cx="705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4914" tIns="0" rIns="34914"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98270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6232475"/>
          </a:xfrm>
          <a:prstGeom prst="rect">
            <a:avLst/>
          </a:prstGeom>
          <a:noFill/>
        </p:spPr>
        <p:txBody>
          <a:bodyPr wrap="square" rtlCol="0">
            <a:spAutoFit/>
          </a:bodyPr>
          <a:lstStyle/>
          <a:p>
            <a:r>
              <a:rPr lang="en-US" sz="2100" b="1" dirty="0" smtClean="0">
                <a:solidFill>
                  <a:srgbClr val="FFFF00"/>
                </a:solidFill>
              </a:rPr>
              <a:t>Editor:</a:t>
            </a:r>
          </a:p>
          <a:p>
            <a:r>
              <a:rPr lang="en-US" sz="2100" dirty="0" smtClean="0"/>
              <a:t>AngularJS </a:t>
            </a:r>
            <a:r>
              <a:rPr lang="en-US" sz="2100" dirty="0"/>
              <a:t>is eventually HTML and JavaScript code. So you can install any good editor/IDE as per your choice.</a:t>
            </a:r>
          </a:p>
          <a:p>
            <a:r>
              <a:rPr lang="en-US" sz="2100" dirty="0"/>
              <a:t>The following editors are recommended:</a:t>
            </a:r>
          </a:p>
          <a:p>
            <a:pPr marL="457200" indent="-457200">
              <a:buFont typeface="+mj-lt"/>
              <a:buAutoNum type="arabicPeriod"/>
            </a:pPr>
            <a:r>
              <a:rPr lang="en-US" sz="2100" dirty="0"/>
              <a:t>Sublime </a:t>
            </a:r>
            <a:r>
              <a:rPr lang="en-US" sz="2100" dirty="0" smtClean="0"/>
              <a:t>Text   	2. </a:t>
            </a:r>
            <a:r>
              <a:rPr lang="en-US" sz="2100" dirty="0" err="1" smtClean="0"/>
              <a:t>Aptana</a:t>
            </a:r>
            <a:r>
              <a:rPr lang="en-US" sz="2100" dirty="0" smtClean="0"/>
              <a:t> </a:t>
            </a:r>
            <a:r>
              <a:rPr lang="en-US" sz="2100" dirty="0"/>
              <a:t>Studio 3</a:t>
            </a:r>
          </a:p>
          <a:p>
            <a:r>
              <a:rPr lang="en-US" sz="2100" dirty="0" smtClean="0"/>
              <a:t>3.    Ultra Edit  		4. Eclipse	5. Visual Studio</a:t>
            </a:r>
          </a:p>
          <a:p>
            <a:r>
              <a:rPr lang="en-US" sz="2100" b="1" dirty="0" smtClean="0">
                <a:solidFill>
                  <a:srgbClr val="FFFF00"/>
                </a:solidFill>
              </a:rPr>
              <a:t>Online Editor:</a:t>
            </a:r>
            <a:endParaRPr lang="en-US" sz="2100" b="1" dirty="0">
              <a:solidFill>
                <a:srgbClr val="FFFF00"/>
              </a:solidFill>
            </a:endParaRPr>
          </a:p>
          <a:p>
            <a:r>
              <a:rPr lang="en-US" sz="2100" dirty="0"/>
              <a:t>You can also use the following online editors for learning purpose.</a:t>
            </a:r>
          </a:p>
          <a:p>
            <a:pPr marL="457200" indent="-457200">
              <a:buFont typeface="+mj-lt"/>
              <a:buAutoNum type="arabicPeriod"/>
            </a:pPr>
            <a:r>
              <a:rPr lang="en-US" sz="2100" dirty="0">
                <a:hlinkClick r:id="rId2"/>
              </a:rPr>
              <a:t>plnkr.co</a:t>
            </a:r>
            <a:endParaRPr lang="en-US" sz="2100" dirty="0"/>
          </a:p>
          <a:p>
            <a:pPr marL="457200" indent="-457200">
              <a:buFont typeface="+mj-lt"/>
              <a:buAutoNum type="arabicPeriod"/>
            </a:pPr>
            <a:r>
              <a:rPr lang="en-US" sz="2100" dirty="0">
                <a:hlinkClick r:id="rId3"/>
              </a:rPr>
              <a:t>jsbin.com</a:t>
            </a:r>
            <a:endParaRPr lang="en-US" sz="2100" dirty="0"/>
          </a:p>
          <a:p>
            <a:r>
              <a:rPr lang="en-US" sz="2100" dirty="0"/>
              <a:t>We are using our own online code editor for all the AngularJS examples in these tutorials.</a:t>
            </a:r>
          </a:p>
          <a:p>
            <a:r>
              <a:rPr lang="en-US" sz="2100" b="1" dirty="0" smtClean="0">
                <a:solidFill>
                  <a:srgbClr val="FFFF00"/>
                </a:solidFill>
              </a:rPr>
              <a:t>Web server:</a:t>
            </a:r>
            <a:endParaRPr lang="en-US" sz="2100" b="1" dirty="0">
              <a:solidFill>
                <a:srgbClr val="FFFF00"/>
              </a:solidFill>
            </a:endParaRPr>
          </a:p>
          <a:p>
            <a:r>
              <a:rPr lang="en-US" sz="2100" dirty="0"/>
              <a:t>Use any web server such as IIS, apache etc., locally for development purpose.</a:t>
            </a:r>
          </a:p>
          <a:p>
            <a:r>
              <a:rPr lang="en-US" sz="2100" b="1" dirty="0" smtClean="0">
                <a:solidFill>
                  <a:srgbClr val="FFFF00"/>
                </a:solidFill>
              </a:rPr>
              <a:t>Browser:</a:t>
            </a:r>
            <a:endParaRPr lang="en-US" sz="2100" b="1" dirty="0">
              <a:solidFill>
                <a:srgbClr val="FFFF00"/>
              </a:solidFill>
            </a:endParaRPr>
          </a:p>
          <a:p>
            <a:r>
              <a:rPr lang="en-US" sz="2100" dirty="0"/>
              <a:t>You can install any browser of your choice as AngularJS supports cross-browser compatibility. However, it is recommended to use</a:t>
            </a:r>
            <a:r>
              <a:rPr lang="en-US" sz="2100" b="1" dirty="0"/>
              <a:t> </a:t>
            </a:r>
            <a:r>
              <a:rPr lang="en-US" sz="2100" b="1" u="sng" dirty="0"/>
              <a:t>Google Chrom</a:t>
            </a:r>
            <a:r>
              <a:rPr lang="en-US" sz="2100" u="sng" dirty="0"/>
              <a:t>e</a:t>
            </a:r>
            <a:r>
              <a:rPr lang="en-US" sz="2100" dirty="0"/>
              <a:t> while developing an application</a:t>
            </a:r>
            <a:r>
              <a:rPr lang="en-US" sz="2100" dirty="0" smtClean="0"/>
              <a:t>.</a:t>
            </a:r>
            <a:endParaRPr lang="en-US" sz="2100" dirty="0"/>
          </a:p>
        </p:txBody>
      </p:sp>
    </p:spTree>
    <p:extLst>
      <p:ext uri="{BB962C8B-B14F-4D97-AF65-F5344CB8AC3E}">
        <p14:creationId xmlns:p14="http://schemas.microsoft.com/office/powerpoint/2010/main" val="40580511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232475"/>
          </a:xfrm>
          <a:prstGeom prst="rect">
            <a:avLst/>
          </a:prstGeom>
          <a:noFill/>
        </p:spPr>
        <p:txBody>
          <a:bodyPr wrap="square" rtlCol="0">
            <a:spAutoFit/>
          </a:bodyPr>
          <a:lstStyle/>
          <a:p>
            <a:pPr lvl="0" eaLnBrk="0" fontAlgn="base" hangingPunct="0">
              <a:spcBef>
                <a:spcPct val="0"/>
              </a:spcBef>
              <a:spcAft>
                <a:spcPct val="0"/>
              </a:spcAft>
            </a:pPr>
            <a:r>
              <a:rPr lang="en-US" sz="2400" dirty="0" smtClean="0"/>
              <a:t>-</a:t>
            </a:r>
            <a:r>
              <a:rPr lang="en-US" sz="2100" b="1" dirty="0">
                <a:solidFill>
                  <a:srgbClr val="FFFF00"/>
                </a:solidFill>
                <a:latin typeface="Roboto"/>
              </a:rPr>
              <a:t>Creating a component</a:t>
            </a:r>
          </a:p>
          <a:p>
            <a:pPr lvl="0" eaLnBrk="0" fontAlgn="base" hangingPunct="0">
              <a:spcBef>
                <a:spcPct val="0"/>
              </a:spcBef>
              <a:spcAft>
                <a:spcPct val="0"/>
              </a:spcAft>
            </a:pPr>
            <a:r>
              <a:rPr lang="en-US" sz="2100" dirty="0">
                <a:latin typeface="Roboto"/>
              </a:rPr>
              <a:t>The best way to create a component is with the Angular CLI. You can also create a component manually.</a:t>
            </a:r>
          </a:p>
          <a:p>
            <a:pPr lvl="0" eaLnBrk="0" fontAlgn="base" hangingPunct="0">
              <a:spcBef>
                <a:spcPct val="0"/>
              </a:spcBef>
              <a:spcAft>
                <a:spcPct val="0"/>
              </a:spcAft>
            </a:pPr>
            <a:r>
              <a:rPr lang="en-US" sz="2100" dirty="0">
                <a:solidFill>
                  <a:srgbClr val="FFFF00"/>
                </a:solidFill>
                <a:latin typeface="Roboto"/>
              </a:rPr>
              <a:t>Creating a component using the Angular CLI</a:t>
            </a:r>
          </a:p>
          <a:p>
            <a:pPr lvl="0" eaLnBrk="0" fontAlgn="base" hangingPunct="0">
              <a:spcBef>
                <a:spcPct val="0"/>
              </a:spcBef>
              <a:spcAft>
                <a:spcPct val="0"/>
              </a:spcAft>
            </a:pPr>
            <a:r>
              <a:rPr lang="en-US" sz="2100" dirty="0">
                <a:solidFill>
                  <a:srgbClr val="FFFF00"/>
                </a:solidFill>
                <a:latin typeface="Roboto"/>
              </a:rPr>
              <a:t>To create a component using the Angular CLI:</a:t>
            </a:r>
            <a:endParaRPr lang="en-US" sz="2100" dirty="0">
              <a:solidFill>
                <a:srgbClr val="FFFF00"/>
              </a:solidFill>
            </a:endParaRPr>
          </a:p>
          <a:p>
            <a:pPr lvl="0" eaLnBrk="0" fontAlgn="base" hangingPunct="0">
              <a:spcBef>
                <a:spcPct val="0"/>
              </a:spcBef>
              <a:spcAft>
                <a:spcPct val="0"/>
              </a:spcAft>
              <a:buFontTx/>
              <a:buAutoNum type="arabicPeriod"/>
            </a:pPr>
            <a:r>
              <a:rPr lang="en-US" sz="2100" dirty="0">
                <a:latin typeface="inherit"/>
              </a:rPr>
              <a:t>From a terminal window, navigate to the directory containing your application.</a:t>
            </a:r>
          </a:p>
          <a:p>
            <a:pPr lvl="0" eaLnBrk="0" fontAlgn="base" hangingPunct="0">
              <a:spcBef>
                <a:spcPct val="0"/>
              </a:spcBef>
              <a:spcAft>
                <a:spcPct val="0"/>
              </a:spcAft>
              <a:buFontTx/>
              <a:buAutoNum type="arabicPeriod" startAt="2"/>
            </a:pPr>
            <a:r>
              <a:rPr lang="en-US" sz="2100" dirty="0">
                <a:latin typeface="inherit"/>
              </a:rPr>
              <a:t>Run the </a:t>
            </a:r>
            <a:r>
              <a:rPr lang="en-US" sz="2100" dirty="0" err="1">
                <a:latin typeface="Roboto Mono"/>
              </a:rPr>
              <a:t>ng</a:t>
            </a:r>
            <a:r>
              <a:rPr lang="en-US" sz="2100" dirty="0">
                <a:latin typeface="Roboto Mono"/>
              </a:rPr>
              <a:t> generate component &lt;component-name&gt;</a:t>
            </a:r>
            <a:r>
              <a:rPr lang="en-US" sz="2100" dirty="0">
                <a:latin typeface="inherit"/>
              </a:rPr>
              <a:t> command, where </a:t>
            </a:r>
            <a:r>
              <a:rPr lang="en-US" sz="2100" dirty="0">
                <a:latin typeface="Roboto Mono"/>
              </a:rPr>
              <a:t>&lt;component-name&gt;</a:t>
            </a:r>
            <a:r>
              <a:rPr lang="en-US" sz="2100" dirty="0">
                <a:latin typeface="inherit"/>
              </a:rPr>
              <a:t> is the name of your new component.</a:t>
            </a:r>
            <a:endParaRPr lang="en-US" sz="2100" dirty="0">
              <a:latin typeface="Roboto"/>
            </a:endParaRPr>
          </a:p>
          <a:p>
            <a:pPr lvl="0" eaLnBrk="0" fontAlgn="base" hangingPunct="0">
              <a:spcBef>
                <a:spcPct val="0"/>
              </a:spcBef>
              <a:spcAft>
                <a:spcPct val="0"/>
              </a:spcAft>
            </a:pPr>
            <a:endParaRPr lang="en-US" sz="2100" dirty="0" smtClean="0">
              <a:latin typeface="Roboto"/>
            </a:endParaRPr>
          </a:p>
          <a:p>
            <a:pPr lvl="0" eaLnBrk="0" fontAlgn="base" hangingPunct="0">
              <a:spcBef>
                <a:spcPct val="0"/>
              </a:spcBef>
              <a:spcAft>
                <a:spcPct val="0"/>
              </a:spcAft>
            </a:pPr>
            <a:r>
              <a:rPr lang="en-US" sz="2100" dirty="0" smtClean="0">
                <a:solidFill>
                  <a:srgbClr val="FFFF00"/>
                </a:solidFill>
                <a:latin typeface="Roboto"/>
              </a:rPr>
              <a:t>By </a:t>
            </a:r>
            <a:r>
              <a:rPr lang="en-US" sz="2100" dirty="0">
                <a:solidFill>
                  <a:srgbClr val="FFFF00"/>
                </a:solidFill>
                <a:latin typeface="Roboto"/>
              </a:rPr>
              <a:t>default, this command creates the following:</a:t>
            </a:r>
            <a:endParaRPr lang="en-US" sz="2100" dirty="0">
              <a:solidFill>
                <a:srgbClr val="FFFF00"/>
              </a:solidFill>
            </a:endParaRPr>
          </a:p>
          <a:p>
            <a:pPr lvl="0" eaLnBrk="0" fontAlgn="base" hangingPunct="0">
              <a:spcBef>
                <a:spcPct val="0"/>
              </a:spcBef>
              <a:spcAft>
                <a:spcPct val="0"/>
              </a:spcAft>
              <a:buFontTx/>
              <a:buChar char="•"/>
            </a:pPr>
            <a:r>
              <a:rPr lang="en-US" sz="2100" dirty="0">
                <a:latin typeface="inherit"/>
              </a:rPr>
              <a:t>A directory named after the component</a:t>
            </a:r>
          </a:p>
          <a:p>
            <a:pPr lvl="0" eaLnBrk="0" fontAlgn="base" hangingPunct="0">
              <a:spcBef>
                <a:spcPct val="0"/>
              </a:spcBef>
              <a:spcAft>
                <a:spcPct val="0"/>
              </a:spcAft>
              <a:buFontTx/>
              <a:buChar char="•"/>
            </a:pPr>
            <a:r>
              <a:rPr lang="en-US" sz="2100" dirty="0">
                <a:latin typeface="inherit"/>
              </a:rPr>
              <a:t>A component file, </a:t>
            </a:r>
            <a:r>
              <a:rPr lang="en-US" sz="2100" dirty="0">
                <a:latin typeface="Roboto Mono"/>
              </a:rPr>
              <a:t>&lt;component-name&gt;.</a:t>
            </a:r>
            <a:r>
              <a:rPr lang="en-US" sz="2100" dirty="0" err="1">
                <a:latin typeface="Roboto Mono"/>
              </a:rPr>
              <a:t>component.ts</a:t>
            </a:r>
            <a:endParaRPr lang="en-US" sz="2100" dirty="0">
              <a:latin typeface="inherit"/>
            </a:endParaRPr>
          </a:p>
          <a:p>
            <a:pPr lvl="0" eaLnBrk="0" fontAlgn="base" hangingPunct="0">
              <a:spcBef>
                <a:spcPct val="0"/>
              </a:spcBef>
              <a:spcAft>
                <a:spcPct val="0"/>
              </a:spcAft>
              <a:buFontTx/>
              <a:buChar char="•"/>
            </a:pPr>
            <a:r>
              <a:rPr lang="en-US" sz="2100" dirty="0">
                <a:latin typeface="inherit"/>
              </a:rPr>
              <a:t>A template file, </a:t>
            </a:r>
            <a:r>
              <a:rPr lang="en-US" sz="2100" dirty="0">
                <a:latin typeface="Roboto Mono"/>
              </a:rPr>
              <a:t>&lt;component-name&gt;.component.html</a:t>
            </a:r>
            <a:endParaRPr lang="en-US" sz="2100" dirty="0">
              <a:latin typeface="inherit"/>
            </a:endParaRPr>
          </a:p>
          <a:p>
            <a:pPr lvl="0" eaLnBrk="0" fontAlgn="base" hangingPunct="0">
              <a:spcBef>
                <a:spcPct val="0"/>
              </a:spcBef>
              <a:spcAft>
                <a:spcPct val="0"/>
              </a:spcAft>
              <a:buFontTx/>
              <a:buChar char="•"/>
            </a:pPr>
            <a:r>
              <a:rPr lang="en-US" sz="2100" dirty="0">
                <a:latin typeface="inherit"/>
              </a:rPr>
              <a:t>A CSS file, </a:t>
            </a:r>
            <a:r>
              <a:rPr lang="en-US" sz="2100" dirty="0">
                <a:latin typeface="Roboto Mono"/>
              </a:rPr>
              <a:t>&lt;component-name&gt;.component.css</a:t>
            </a:r>
            <a:endParaRPr lang="en-US" sz="2100" dirty="0">
              <a:latin typeface="inherit"/>
            </a:endParaRPr>
          </a:p>
          <a:p>
            <a:pPr lvl="0" eaLnBrk="0" fontAlgn="base" hangingPunct="0">
              <a:spcBef>
                <a:spcPct val="0"/>
              </a:spcBef>
              <a:spcAft>
                <a:spcPct val="0"/>
              </a:spcAft>
              <a:buFontTx/>
              <a:buChar char="•"/>
            </a:pPr>
            <a:r>
              <a:rPr lang="en-US" sz="2100" dirty="0">
                <a:latin typeface="inherit"/>
              </a:rPr>
              <a:t>A testing specification file, </a:t>
            </a:r>
            <a:r>
              <a:rPr lang="en-US" sz="2100" dirty="0">
                <a:latin typeface="Roboto Mono"/>
              </a:rPr>
              <a:t>&lt;component-name&gt;.</a:t>
            </a:r>
            <a:r>
              <a:rPr lang="en-US" sz="2100" dirty="0" err="1">
                <a:latin typeface="Roboto Mono"/>
              </a:rPr>
              <a:t>component.spec.ts</a:t>
            </a:r>
            <a:endParaRPr lang="en-US" sz="2100" dirty="0">
              <a:latin typeface="Roboto"/>
            </a:endParaRPr>
          </a:p>
          <a:p>
            <a:pPr lvl="0" eaLnBrk="0" fontAlgn="base" hangingPunct="0">
              <a:spcBef>
                <a:spcPct val="0"/>
              </a:spcBef>
              <a:spcAft>
                <a:spcPct val="0"/>
              </a:spcAft>
            </a:pPr>
            <a:endParaRPr lang="en-US" sz="3600" dirty="0">
              <a:latin typeface="Arial" panose="020B0604020202020204" pitchFamily="34" charset="0"/>
            </a:endParaRPr>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9446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8433078"/>
          </a:xfrm>
          <a:prstGeom prst="rect">
            <a:avLst/>
          </a:prstGeom>
          <a:noFill/>
        </p:spPr>
        <p:txBody>
          <a:bodyPr wrap="square" rtlCol="0">
            <a:spAutoFit/>
          </a:bodyPr>
          <a:lstStyle/>
          <a:p>
            <a:pPr marL="342900" lvl="0" indent="-342900" eaLnBrk="0" fontAlgn="base" hangingPunct="0">
              <a:spcBef>
                <a:spcPct val="0"/>
              </a:spcBef>
              <a:spcAft>
                <a:spcPct val="0"/>
              </a:spcAft>
              <a:buFontTx/>
              <a:buChar char="-"/>
            </a:pPr>
            <a:r>
              <a:rPr lang="en-US" sz="2400" dirty="0" smtClean="0">
                <a:solidFill>
                  <a:srgbClr val="FFFF00"/>
                </a:solidFill>
              </a:rPr>
              <a:t>Angular </a:t>
            </a:r>
            <a:r>
              <a:rPr lang="en-US" sz="2400" dirty="0" err="1" smtClean="0">
                <a:solidFill>
                  <a:srgbClr val="FFFF00"/>
                </a:solidFill>
              </a:rPr>
              <a:t>js</a:t>
            </a:r>
            <a:r>
              <a:rPr lang="en-US" sz="2400" dirty="0" smtClean="0">
                <a:solidFill>
                  <a:srgbClr val="FFFF00"/>
                </a:solidFill>
              </a:rPr>
              <a:t> services:</a:t>
            </a:r>
          </a:p>
          <a:p>
            <a:pPr marL="342900" lvl="0" indent="-342900" eaLnBrk="0" fontAlgn="base" hangingPunct="0">
              <a:spcBef>
                <a:spcPct val="0"/>
              </a:spcBef>
              <a:spcAft>
                <a:spcPct val="0"/>
              </a:spcAft>
              <a:buFontTx/>
              <a:buChar char="-"/>
            </a:pPr>
            <a:r>
              <a:rPr lang="en-US" sz="2800" dirty="0"/>
              <a:t>The </a:t>
            </a:r>
            <a:r>
              <a:rPr lang="en-US" sz="2800" u="sng" dirty="0">
                <a:hlinkClick r:id="rId2"/>
              </a:rPr>
              <a:t>Services</a:t>
            </a:r>
            <a:r>
              <a:rPr lang="en-US" sz="2800" dirty="0"/>
              <a:t> is a function or an object that avails or </a:t>
            </a:r>
            <a:r>
              <a:rPr lang="en-US" sz="2800" i="1" dirty="0"/>
              <a:t>limit to </a:t>
            </a:r>
            <a:r>
              <a:rPr lang="en-US" sz="2800" dirty="0"/>
              <a:t>the application in AngularJS, </a:t>
            </a:r>
            <a:endParaRPr lang="en-US" sz="2800" dirty="0" smtClean="0"/>
          </a:p>
          <a:p>
            <a:pPr marL="342900" lvl="0" indent="-342900" eaLnBrk="0" fontAlgn="base" hangingPunct="0">
              <a:spcBef>
                <a:spcPct val="0"/>
              </a:spcBef>
              <a:spcAft>
                <a:spcPct val="0"/>
              </a:spcAft>
              <a:buFontTx/>
              <a:buChar char="-"/>
            </a:pPr>
            <a:r>
              <a:rPr lang="en-US" sz="2800" dirty="0" err="1" smtClean="0"/>
              <a:t>ie</a:t>
            </a:r>
            <a:r>
              <a:rPr lang="en-US" sz="2800" dirty="0"/>
              <a:t>., it is used to create variables/data that can be shared and can be used outside the component in which it is defined. </a:t>
            </a:r>
            <a:endParaRPr lang="en-US" sz="2800" dirty="0" smtClean="0"/>
          </a:p>
          <a:p>
            <a:pPr marL="342900" lvl="0" indent="-342900" eaLnBrk="0" fontAlgn="base" hangingPunct="0">
              <a:spcBef>
                <a:spcPct val="0"/>
              </a:spcBef>
              <a:spcAft>
                <a:spcPct val="0"/>
              </a:spcAft>
              <a:buFontTx/>
              <a:buChar char="-"/>
            </a:pPr>
            <a:r>
              <a:rPr lang="en-US" sz="2800" dirty="0" smtClean="0"/>
              <a:t>Service </a:t>
            </a:r>
            <a:r>
              <a:rPr lang="en-US" sz="2800" dirty="0"/>
              <a:t>facilitates built-in service or can make our own service. </a:t>
            </a:r>
            <a:endParaRPr lang="en-US" sz="2800" dirty="0" smtClean="0"/>
          </a:p>
          <a:p>
            <a:pPr marL="342900" lvl="0" indent="-342900" eaLnBrk="0" fontAlgn="base" hangingPunct="0">
              <a:spcBef>
                <a:spcPct val="0"/>
              </a:spcBef>
              <a:spcAft>
                <a:spcPct val="0"/>
              </a:spcAft>
              <a:buFontTx/>
              <a:buChar char="-"/>
            </a:pPr>
            <a:r>
              <a:rPr lang="en-US" sz="2800" dirty="0" smtClean="0"/>
              <a:t>The </a:t>
            </a:r>
            <a:r>
              <a:rPr lang="en-US" sz="2800" dirty="0"/>
              <a:t>Service can only be used inside the </a:t>
            </a:r>
            <a:r>
              <a:rPr lang="en-US" sz="2800" i="1" dirty="0"/>
              <a:t>controller</a:t>
            </a:r>
            <a:r>
              <a:rPr lang="en-US" sz="2800" dirty="0"/>
              <a:t> if it is defined as a dependency. </a:t>
            </a:r>
            <a:endParaRPr lang="en-US" sz="2800" dirty="0" smtClean="0">
              <a:solidFill>
                <a:srgbClr val="FFFF00"/>
              </a:solidFill>
            </a:endParaRPr>
          </a:p>
          <a:p>
            <a:pPr fontAlgn="base"/>
            <a:r>
              <a:rPr lang="en-US" sz="2800" b="1" dirty="0">
                <a:solidFill>
                  <a:srgbClr val="FFFF00"/>
                </a:solidFill>
              </a:rPr>
              <a:t>Why to use the AngularJS Service?</a:t>
            </a:r>
            <a:endParaRPr lang="en-US" sz="2800" dirty="0">
              <a:solidFill>
                <a:srgbClr val="FFFF00"/>
              </a:solidFill>
            </a:endParaRPr>
          </a:p>
          <a:p>
            <a:pPr fontAlgn="base"/>
            <a:r>
              <a:rPr lang="en-US" sz="2800" dirty="0" smtClean="0"/>
              <a:t>-AngularJS </a:t>
            </a:r>
            <a:r>
              <a:rPr lang="en-US" sz="2800" dirty="0"/>
              <a:t>supervise the application constantly. </a:t>
            </a:r>
            <a:endParaRPr lang="en-US" sz="2800" dirty="0" smtClean="0"/>
          </a:p>
          <a:p>
            <a:pPr fontAlgn="base"/>
            <a:r>
              <a:rPr lang="en-US" sz="2800" dirty="0"/>
              <a:t>-</a:t>
            </a:r>
            <a:r>
              <a:rPr lang="en-US" sz="2800" dirty="0" smtClean="0"/>
              <a:t>In </a:t>
            </a:r>
            <a:r>
              <a:rPr lang="en-US" sz="2800" dirty="0"/>
              <a:t>order to handle the events or any changes in a proper manner, then the Service that is provided by the AngularJS will prefer to use, instead of </a:t>
            </a:r>
            <a:r>
              <a:rPr lang="en-US" sz="2800" dirty="0" err="1"/>
              <a:t>Javascript</a:t>
            </a:r>
            <a:r>
              <a:rPr lang="en-US" sz="2800" dirty="0"/>
              <a:t> </a:t>
            </a:r>
            <a:r>
              <a:rPr lang="en-US" sz="2800" dirty="0" smtClean="0"/>
              <a:t>Objects.</a:t>
            </a:r>
          </a:p>
          <a:p>
            <a:pPr fontAlgn="base"/>
            <a:endParaRPr lang="en-US" sz="2400" dirty="0"/>
          </a:p>
          <a:p>
            <a:pPr marL="342900" lvl="0" indent="-342900" eaLnBrk="0" fontAlgn="base" hangingPunct="0">
              <a:spcBef>
                <a:spcPct val="0"/>
              </a:spcBef>
              <a:spcAft>
                <a:spcPct val="0"/>
              </a:spcAft>
              <a:buFontTx/>
              <a:buChar char="-"/>
            </a:pPr>
            <a:endParaRPr lang="en-US" sz="2100" b="1" dirty="0" smtClean="0">
              <a:solidFill>
                <a:srgbClr val="FFFF00"/>
              </a:solidFill>
              <a:latin typeface="Roboto"/>
            </a:endParaRPr>
          </a:p>
          <a:p>
            <a:pPr lvl="0" eaLnBrk="0" fontAlgn="base" hangingPunct="0">
              <a:spcBef>
                <a:spcPct val="0"/>
              </a:spcBef>
              <a:spcAft>
                <a:spcPct val="0"/>
              </a:spcAft>
            </a:pPr>
            <a:endParaRPr lang="en-US" sz="2100" b="1" dirty="0">
              <a:solidFill>
                <a:srgbClr val="FFFF00"/>
              </a:solidFill>
              <a:latin typeface="Roboto"/>
            </a:endParaRPr>
          </a:p>
          <a:p>
            <a:pPr lvl="0" eaLnBrk="0" fontAlgn="base" hangingPunct="0">
              <a:spcBef>
                <a:spcPct val="0"/>
              </a:spcBef>
              <a:spcAft>
                <a:spcPct val="0"/>
              </a:spcAft>
            </a:pPr>
            <a:endParaRPr lang="en-US" sz="3600" dirty="0">
              <a:latin typeface="Arial" panose="020B0604020202020204" pitchFamily="34" charset="0"/>
            </a:endParaRPr>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74720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463308"/>
          </a:xfrm>
          <a:prstGeom prst="rect">
            <a:avLst/>
          </a:prstGeom>
          <a:noFill/>
        </p:spPr>
        <p:txBody>
          <a:bodyPr wrap="square" rtlCol="0">
            <a:spAutoFit/>
          </a:bodyPr>
          <a:lstStyle/>
          <a:p>
            <a:pPr marL="342900" lvl="0" indent="-342900" eaLnBrk="0" fontAlgn="base" hangingPunct="0">
              <a:spcBef>
                <a:spcPct val="0"/>
              </a:spcBef>
              <a:spcAft>
                <a:spcPct val="0"/>
              </a:spcAft>
              <a:buFontTx/>
              <a:buChar char="-"/>
            </a:pPr>
            <a:r>
              <a:rPr lang="en-US" sz="2400" dirty="0" smtClean="0">
                <a:solidFill>
                  <a:srgbClr val="FFFF00"/>
                </a:solidFill>
              </a:rPr>
              <a:t>Angular </a:t>
            </a:r>
            <a:r>
              <a:rPr lang="en-US" sz="2400" dirty="0" err="1" smtClean="0">
                <a:solidFill>
                  <a:srgbClr val="FFFF00"/>
                </a:solidFill>
              </a:rPr>
              <a:t>js</a:t>
            </a:r>
            <a:r>
              <a:rPr lang="en-US" sz="2400" dirty="0" smtClean="0">
                <a:solidFill>
                  <a:srgbClr val="FFFF00"/>
                </a:solidFill>
              </a:rPr>
              <a:t> services:</a:t>
            </a:r>
          </a:p>
          <a:p>
            <a:pPr marL="342900" lvl="0" indent="-342900" eaLnBrk="0" fontAlgn="base" hangingPunct="0">
              <a:spcBef>
                <a:spcPct val="0"/>
              </a:spcBef>
              <a:spcAft>
                <a:spcPct val="0"/>
              </a:spcAft>
              <a:buFontTx/>
              <a:buChar char="-"/>
            </a:pPr>
            <a:r>
              <a:rPr lang="en-US" sz="2400" dirty="0"/>
              <a:t>There are some commonly used built-in services, are described below</a:t>
            </a:r>
            <a:r>
              <a:rPr lang="en-US" sz="2400" dirty="0" smtClean="0"/>
              <a:t>:</a:t>
            </a:r>
          </a:p>
          <a:p>
            <a:pPr marL="457200" indent="-457200" fontAlgn="base">
              <a:buFont typeface="+mj-lt"/>
              <a:buAutoNum type="arabicPeriod"/>
            </a:pPr>
            <a:r>
              <a:rPr lang="en-US" sz="2400" b="1" dirty="0"/>
              <a:t>$http Service</a:t>
            </a:r>
            <a:r>
              <a:rPr lang="en-US" sz="2400" dirty="0"/>
              <a:t>: It makes the request to the server, in order to handle the response by the application</a:t>
            </a:r>
            <a:r>
              <a:rPr lang="en-US" sz="2400" dirty="0" smtClean="0"/>
              <a:t>.</a:t>
            </a:r>
          </a:p>
          <a:p>
            <a:pPr fontAlgn="base"/>
            <a:endParaRPr lang="en-US" sz="2400" dirty="0"/>
          </a:p>
          <a:p>
            <a:pPr marL="457200" indent="-457200" fontAlgn="base">
              <a:buAutoNum type="arabicPeriod" startAt="2"/>
            </a:pPr>
            <a:r>
              <a:rPr lang="en-US" sz="2400" b="1" dirty="0" smtClean="0"/>
              <a:t>$timeout </a:t>
            </a:r>
            <a:r>
              <a:rPr lang="en-US" sz="2400" b="1" dirty="0"/>
              <a:t>Service</a:t>
            </a:r>
            <a:r>
              <a:rPr lang="en-US" sz="2400" dirty="0"/>
              <a:t>: This service is AngularJS’ version of the </a:t>
            </a:r>
            <a:r>
              <a:rPr lang="en-US" sz="2400" b="1" dirty="0" err="1"/>
              <a:t>window.setTimeout</a:t>
            </a:r>
            <a:r>
              <a:rPr lang="en-US" sz="2400" b="1" dirty="0"/>
              <a:t> function</a:t>
            </a:r>
            <a:r>
              <a:rPr lang="en-US" sz="2400" b="1" dirty="0" smtClean="0"/>
              <a:t>.</a:t>
            </a:r>
          </a:p>
          <a:p>
            <a:pPr fontAlgn="base"/>
            <a:endParaRPr lang="en-US" sz="2400" dirty="0"/>
          </a:p>
          <a:p>
            <a:pPr marL="457200" indent="-457200" fontAlgn="base">
              <a:buAutoNum type="arabicPeriod" startAt="3"/>
            </a:pPr>
            <a:r>
              <a:rPr lang="en-US" sz="2400" b="1" dirty="0" smtClean="0"/>
              <a:t>$interval </a:t>
            </a:r>
            <a:r>
              <a:rPr lang="en-US" sz="2400" b="1" dirty="0"/>
              <a:t>Service: </a:t>
            </a:r>
            <a:r>
              <a:rPr lang="en-US" sz="2400" dirty="0"/>
              <a:t>This service is AngularJS’ version </a:t>
            </a:r>
            <a:r>
              <a:rPr lang="en-US" sz="2400" dirty="0" smtClean="0"/>
              <a:t>of</a:t>
            </a:r>
          </a:p>
          <a:p>
            <a:pPr fontAlgn="base"/>
            <a:r>
              <a:rPr lang="en-US" sz="2400" dirty="0"/>
              <a:t> </a:t>
            </a:r>
            <a:r>
              <a:rPr lang="en-US" sz="2400" dirty="0" smtClean="0"/>
              <a:t>     </a:t>
            </a:r>
            <a:r>
              <a:rPr lang="en-US" sz="2400" dirty="0"/>
              <a:t>the </a:t>
            </a:r>
            <a:r>
              <a:rPr lang="en-US" sz="2400" b="1" dirty="0" err="1"/>
              <a:t>window.setInterval</a:t>
            </a:r>
            <a:r>
              <a:rPr lang="en-US" sz="2400" b="1" dirty="0"/>
              <a:t> function</a:t>
            </a:r>
            <a:r>
              <a:rPr lang="en-US" sz="2400" dirty="0"/>
              <a:t>.</a:t>
            </a:r>
          </a:p>
          <a:p>
            <a:pPr marL="342900" lvl="0" indent="-342900" eaLnBrk="0" fontAlgn="base" hangingPunct="0">
              <a:spcBef>
                <a:spcPct val="0"/>
              </a:spcBef>
              <a:spcAft>
                <a:spcPct val="0"/>
              </a:spcAft>
              <a:buFontTx/>
              <a:buChar char="-"/>
            </a:pPr>
            <a:endParaRPr lang="en-US" sz="2400" dirty="0" smtClean="0"/>
          </a:p>
          <a:p>
            <a:pPr marL="342900" lvl="0" indent="-342900" eaLnBrk="0" fontAlgn="base" hangingPunct="0">
              <a:spcBef>
                <a:spcPct val="0"/>
              </a:spcBef>
              <a:spcAft>
                <a:spcPct val="0"/>
              </a:spcAft>
              <a:buFontTx/>
              <a:buChar char="-"/>
            </a:pPr>
            <a:endParaRPr lang="en-US" sz="2400" dirty="0"/>
          </a:p>
          <a:p>
            <a:pPr marL="342900" lvl="0" indent="-342900" eaLnBrk="0" fontAlgn="base" hangingPunct="0">
              <a:spcBef>
                <a:spcPct val="0"/>
              </a:spcBef>
              <a:spcAft>
                <a:spcPct val="0"/>
              </a:spcAft>
              <a:buFontTx/>
              <a:buChar char="-"/>
            </a:pPr>
            <a:endParaRPr lang="en-US" sz="2100" b="1" dirty="0" smtClean="0">
              <a:solidFill>
                <a:srgbClr val="FFFF00"/>
              </a:solidFill>
              <a:latin typeface="Roboto"/>
            </a:endParaRPr>
          </a:p>
          <a:p>
            <a:pPr lvl="0" eaLnBrk="0" fontAlgn="base" hangingPunct="0">
              <a:spcBef>
                <a:spcPct val="0"/>
              </a:spcBef>
              <a:spcAft>
                <a:spcPct val="0"/>
              </a:spcAft>
            </a:pPr>
            <a:endParaRPr lang="en-US" sz="2100" b="1" dirty="0">
              <a:solidFill>
                <a:srgbClr val="FFFF00"/>
              </a:solidFill>
              <a:latin typeface="Roboto"/>
            </a:endParaRPr>
          </a:p>
          <a:p>
            <a:pPr lvl="0" eaLnBrk="0" fontAlgn="base" hangingPunct="0">
              <a:spcBef>
                <a:spcPct val="0"/>
              </a:spcBef>
              <a:spcAft>
                <a:spcPct val="0"/>
              </a:spcAft>
            </a:pPr>
            <a:endParaRPr lang="en-US" sz="3600" dirty="0">
              <a:latin typeface="Arial" panose="020B0604020202020204" pitchFamily="34" charset="0"/>
            </a:endParaRPr>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1605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832640"/>
          </a:xfrm>
          <a:prstGeom prst="rect">
            <a:avLst/>
          </a:prstGeom>
          <a:noFill/>
        </p:spPr>
        <p:txBody>
          <a:bodyPr wrap="square" rtlCol="0">
            <a:spAutoFit/>
          </a:bodyPr>
          <a:lstStyle/>
          <a:p>
            <a:pPr marL="342900" lvl="0" indent="-342900" eaLnBrk="0" fontAlgn="base" hangingPunct="0">
              <a:spcBef>
                <a:spcPct val="0"/>
              </a:spcBef>
              <a:spcAft>
                <a:spcPct val="0"/>
              </a:spcAft>
              <a:buFontTx/>
              <a:buChar char="-"/>
            </a:pPr>
            <a:r>
              <a:rPr lang="en-US" sz="2400" dirty="0" smtClean="0">
                <a:solidFill>
                  <a:srgbClr val="FFFF00"/>
                </a:solidFill>
              </a:rPr>
              <a:t>Angular </a:t>
            </a:r>
            <a:r>
              <a:rPr lang="en-US" sz="2400" dirty="0" err="1" smtClean="0">
                <a:solidFill>
                  <a:srgbClr val="FFFF00"/>
                </a:solidFill>
              </a:rPr>
              <a:t>js</a:t>
            </a:r>
            <a:r>
              <a:rPr lang="en-US" sz="2400" dirty="0" smtClean="0">
                <a:solidFill>
                  <a:srgbClr val="FFFF00"/>
                </a:solidFill>
              </a:rPr>
              <a:t> services:</a:t>
            </a:r>
          </a:p>
          <a:p>
            <a:pPr fontAlgn="base"/>
            <a:r>
              <a:rPr lang="en-US" sz="2400" dirty="0"/>
              <a:t>		</a:t>
            </a:r>
            <a:r>
              <a:rPr lang="en-US" sz="2400" b="1" dirty="0">
                <a:solidFill>
                  <a:srgbClr val="FFFF00"/>
                </a:solidFill>
              </a:rPr>
              <a:t>Create the AngularJS Service:</a:t>
            </a:r>
            <a:endParaRPr lang="en-US" sz="2400" dirty="0">
              <a:solidFill>
                <a:srgbClr val="FFFF00"/>
              </a:solidFill>
            </a:endParaRPr>
          </a:p>
          <a:p>
            <a:pPr fontAlgn="base"/>
            <a:r>
              <a:rPr lang="en-US" sz="2400" b="1" dirty="0">
                <a:solidFill>
                  <a:srgbClr val="FFFF00"/>
                </a:solidFill>
              </a:rPr>
              <a:t>STEP 1:</a:t>
            </a:r>
            <a:r>
              <a:rPr lang="en-US" sz="2400" b="1" dirty="0"/>
              <a:t> </a:t>
            </a:r>
            <a:r>
              <a:rPr lang="en-US" sz="2400" dirty="0"/>
              <a:t>Creating a service will follow the below command:</a:t>
            </a:r>
          </a:p>
          <a:p>
            <a:pPr fontAlgn="base"/>
            <a:r>
              <a:rPr lang="en-US" sz="2400" b="1" dirty="0" err="1">
                <a:solidFill>
                  <a:srgbClr val="FFFF00"/>
                </a:solidFill>
              </a:rPr>
              <a:t>ng</a:t>
            </a:r>
            <a:r>
              <a:rPr lang="en-US" sz="2400" b="1" dirty="0">
                <a:solidFill>
                  <a:srgbClr val="FFFF00"/>
                </a:solidFill>
              </a:rPr>
              <a:t> g s service-name</a:t>
            </a:r>
          </a:p>
          <a:p>
            <a:pPr fontAlgn="base"/>
            <a:r>
              <a:rPr lang="en-US" sz="2400" i="1" dirty="0"/>
              <a:t>s</a:t>
            </a:r>
            <a:r>
              <a:rPr lang="en-US" sz="2400" dirty="0"/>
              <a:t> is a short form for service. This creates two files </a:t>
            </a:r>
            <a:r>
              <a:rPr lang="en-US" sz="2400" i="1" dirty="0"/>
              <a:t>service-</a:t>
            </a:r>
            <a:r>
              <a:rPr lang="en-US" sz="2400" i="1" dirty="0" err="1"/>
              <a:t>name.service.spec.ts</a:t>
            </a:r>
            <a:r>
              <a:rPr lang="en-US" sz="2400" dirty="0"/>
              <a:t> which is not supposed to be changed and </a:t>
            </a:r>
            <a:r>
              <a:rPr lang="en-US" sz="2400" i="1" dirty="0"/>
              <a:t>service-</a:t>
            </a:r>
            <a:r>
              <a:rPr lang="en-US" sz="2400" i="1" dirty="0" err="1"/>
              <a:t>name.service.ts</a:t>
            </a:r>
            <a:r>
              <a:rPr lang="en-US" sz="2400" i="1" dirty="0"/>
              <a:t>.</a:t>
            </a:r>
            <a:endParaRPr lang="en-US" sz="2400" dirty="0"/>
          </a:p>
          <a:p>
            <a:pPr fontAlgn="base"/>
            <a:endParaRPr lang="en-US" sz="2400" b="1" dirty="0" smtClean="0"/>
          </a:p>
          <a:p>
            <a:pPr fontAlgn="base"/>
            <a:r>
              <a:rPr lang="en-US" sz="2400" b="1" dirty="0" smtClean="0">
                <a:solidFill>
                  <a:srgbClr val="FFFF00"/>
                </a:solidFill>
              </a:rPr>
              <a:t>STEP </a:t>
            </a:r>
            <a:r>
              <a:rPr lang="en-US" sz="2400" b="1" dirty="0">
                <a:solidFill>
                  <a:srgbClr val="FFFF00"/>
                </a:solidFill>
              </a:rPr>
              <a:t>2:</a:t>
            </a:r>
            <a:r>
              <a:rPr lang="en-US" sz="2400" b="1" dirty="0"/>
              <a:t> </a:t>
            </a:r>
            <a:r>
              <a:rPr lang="en-US" sz="2400" dirty="0"/>
              <a:t>After the service is created, we have to include it in the providers of </a:t>
            </a:r>
            <a:r>
              <a:rPr lang="en-US" sz="2400" b="1" dirty="0" err="1"/>
              <a:t>app.module.ts</a:t>
            </a:r>
            <a:endParaRPr lang="en-US" sz="2400" dirty="0"/>
          </a:p>
          <a:p>
            <a:pPr fontAlgn="base"/>
            <a:r>
              <a:rPr lang="en-US" sz="2400" b="1" dirty="0">
                <a:solidFill>
                  <a:srgbClr val="FFFF00"/>
                </a:solidFill>
              </a:rPr>
              <a:t>providers: [Service-</a:t>
            </a:r>
            <a:r>
              <a:rPr lang="en-US" sz="2400" b="1" dirty="0" err="1">
                <a:solidFill>
                  <a:srgbClr val="FFFF00"/>
                </a:solidFill>
              </a:rPr>
              <a:t>nameService</a:t>
            </a:r>
            <a:r>
              <a:rPr lang="en-US" sz="2400" b="1" dirty="0">
                <a:solidFill>
                  <a:srgbClr val="FFFF00"/>
                </a:solidFill>
              </a:rPr>
              <a:t>],</a:t>
            </a:r>
          </a:p>
          <a:p>
            <a:pPr fontAlgn="base"/>
            <a:r>
              <a:rPr lang="en-US" sz="2400" dirty="0"/>
              <a:t>Here, the first letter of the service-name should be capitalized followed by Service written without any space.</a:t>
            </a:r>
            <a:endParaRPr lang="en-US" sz="2400" dirty="0" smtClean="0"/>
          </a:p>
          <a:p>
            <a:pPr marL="342900" lvl="0" indent="-342900" eaLnBrk="0" fontAlgn="base" hangingPunct="0">
              <a:spcBef>
                <a:spcPct val="0"/>
              </a:spcBef>
              <a:spcAft>
                <a:spcPct val="0"/>
              </a:spcAft>
              <a:buFontTx/>
              <a:buChar char="-"/>
            </a:pPr>
            <a:endParaRPr lang="en-US" sz="2400" dirty="0"/>
          </a:p>
          <a:p>
            <a:pPr marL="342900" lvl="0" indent="-342900" eaLnBrk="0" fontAlgn="base" hangingPunct="0">
              <a:spcBef>
                <a:spcPct val="0"/>
              </a:spcBef>
              <a:spcAft>
                <a:spcPct val="0"/>
              </a:spcAft>
              <a:buFontTx/>
              <a:buChar char="-"/>
            </a:pPr>
            <a:endParaRPr lang="en-US" sz="2100" b="1" dirty="0" smtClean="0">
              <a:solidFill>
                <a:srgbClr val="FFFF00"/>
              </a:solidFill>
              <a:latin typeface="Roboto"/>
            </a:endParaRPr>
          </a:p>
          <a:p>
            <a:pPr lvl="0" eaLnBrk="0" fontAlgn="base" hangingPunct="0">
              <a:spcBef>
                <a:spcPct val="0"/>
              </a:spcBef>
              <a:spcAft>
                <a:spcPct val="0"/>
              </a:spcAft>
            </a:pPr>
            <a:endParaRPr lang="en-US" sz="2100" b="1" dirty="0">
              <a:solidFill>
                <a:srgbClr val="FFFF00"/>
              </a:solidFill>
              <a:latin typeface="Roboto"/>
            </a:endParaRPr>
          </a:p>
          <a:p>
            <a:pPr lvl="0" eaLnBrk="0" fontAlgn="base" hangingPunct="0">
              <a:spcBef>
                <a:spcPct val="0"/>
              </a:spcBef>
              <a:spcAft>
                <a:spcPct val="0"/>
              </a:spcAft>
            </a:pPr>
            <a:endParaRPr lang="en-US" sz="3600" dirty="0">
              <a:latin typeface="Arial" panose="020B0604020202020204" pitchFamily="34" charset="0"/>
            </a:endParaRPr>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21283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8679299"/>
          </a:xfrm>
          <a:prstGeom prst="rect">
            <a:avLst/>
          </a:prstGeom>
          <a:noFill/>
        </p:spPr>
        <p:txBody>
          <a:bodyPr wrap="square" rtlCol="0">
            <a:spAutoFit/>
          </a:bodyPr>
          <a:lstStyle/>
          <a:p>
            <a:pPr marL="342900" lvl="0" indent="-342900" eaLnBrk="0" fontAlgn="base" hangingPunct="0">
              <a:spcBef>
                <a:spcPct val="0"/>
              </a:spcBef>
              <a:spcAft>
                <a:spcPct val="0"/>
              </a:spcAft>
              <a:buFontTx/>
              <a:buChar char="-"/>
            </a:pPr>
            <a:r>
              <a:rPr lang="en-US" sz="2400" dirty="0" smtClean="0">
                <a:solidFill>
                  <a:srgbClr val="FFFF00"/>
                </a:solidFill>
              </a:rPr>
              <a:t>Angular </a:t>
            </a:r>
            <a:r>
              <a:rPr lang="en-US" sz="2400" dirty="0" err="1" smtClean="0">
                <a:solidFill>
                  <a:srgbClr val="FFFF00"/>
                </a:solidFill>
              </a:rPr>
              <a:t>js</a:t>
            </a:r>
            <a:r>
              <a:rPr lang="en-US" sz="2400" dirty="0" smtClean="0">
                <a:solidFill>
                  <a:srgbClr val="FFFF00"/>
                </a:solidFill>
              </a:rPr>
              <a:t> services:</a:t>
            </a:r>
          </a:p>
          <a:p>
            <a:pPr fontAlgn="base"/>
            <a:r>
              <a:rPr lang="en-US" sz="2400" b="1" dirty="0" smtClean="0"/>
              <a:t> </a:t>
            </a:r>
            <a:r>
              <a:rPr lang="en-US" sz="2400" b="1" dirty="0">
                <a:solidFill>
                  <a:srgbClr val="FFFF00"/>
                </a:solidFill>
              </a:rPr>
              <a:t>STEP 3:</a:t>
            </a:r>
            <a:r>
              <a:rPr lang="en-US" sz="2400" b="1" dirty="0"/>
              <a:t> </a:t>
            </a:r>
            <a:r>
              <a:rPr lang="en-US" sz="2400" dirty="0"/>
              <a:t>So we have to now make changes in </a:t>
            </a:r>
            <a:r>
              <a:rPr lang="en-US" sz="2400" b="1" dirty="0"/>
              <a:t>service-</a:t>
            </a:r>
            <a:r>
              <a:rPr lang="en-US" sz="2400" b="1" dirty="0" err="1"/>
              <a:t>name.service.ts</a:t>
            </a:r>
            <a:r>
              <a:rPr lang="en-US" sz="2400" dirty="0"/>
              <a:t> to create a JSON variable that is supposed to be made available to various components</a:t>
            </a:r>
          </a:p>
          <a:p>
            <a:pPr fontAlgn="base"/>
            <a:r>
              <a:rPr lang="en-US" sz="2400" b="1" dirty="0">
                <a:solidFill>
                  <a:srgbClr val="FFFF00"/>
                </a:solidFill>
              </a:rPr>
              <a:t>Sailors = [22, ‘Dustin’, 7];</a:t>
            </a:r>
          </a:p>
          <a:p>
            <a:pPr fontAlgn="base"/>
            <a:r>
              <a:rPr lang="en-US" sz="2400" dirty="0"/>
              <a:t>The sailors variable here is an array.</a:t>
            </a:r>
          </a:p>
          <a:p>
            <a:pPr fontAlgn="base"/>
            <a:endParaRPr lang="en-US" sz="2400" b="1" dirty="0" smtClean="0">
              <a:solidFill>
                <a:srgbClr val="FFFF00"/>
              </a:solidFill>
            </a:endParaRPr>
          </a:p>
          <a:p>
            <a:pPr fontAlgn="base"/>
            <a:r>
              <a:rPr lang="en-US" sz="2400" b="1" dirty="0" smtClean="0">
                <a:solidFill>
                  <a:srgbClr val="FFFF00"/>
                </a:solidFill>
              </a:rPr>
              <a:t>STEP </a:t>
            </a:r>
            <a:r>
              <a:rPr lang="en-US" sz="2400" b="1" dirty="0">
                <a:solidFill>
                  <a:srgbClr val="FFFF00"/>
                </a:solidFill>
              </a:rPr>
              <a:t>4:</a:t>
            </a:r>
            <a:r>
              <a:rPr lang="en-US" sz="2400" b="1" dirty="0"/>
              <a:t> </a:t>
            </a:r>
            <a:r>
              <a:rPr lang="en-US" sz="2400" dirty="0"/>
              <a:t>In </a:t>
            </a:r>
            <a:r>
              <a:rPr lang="en-US" sz="2400" b="1" dirty="0" err="1"/>
              <a:t>app.component.ts</a:t>
            </a:r>
            <a:r>
              <a:rPr lang="en-US" sz="2400" dirty="0"/>
              <a:t> make the following changes:</a:t>
            </a:r>
          </a:p>
          <a:p>
            <a:pPr fontAlgn="base"/>
            <a:r>
              <a:rPr lang="en-US" sz="2400" dirty="0"/>
              <a:t>import the service among the rest of the required imports. Example:</a:t>
            </a:r>
            <a:endParaRPr lang="en-US" sz="2400" b="1" dirty="0">
              <a:solidFill>
                <a:srgbClr val="FFFF00"/>
              </a:solidFill>
            </a:endParaRPr>
          </a:p>
          <a:p>
            <a:pPr fontAlgn="base"/>
            <a:r>
              <a:rPr lang="en-US" sz="2400" b="1" dirty="0">
                <a:solidFill>
                  <a:srgbClr val="FFFF00"/>
                </a:solidFill>
              </a:rPr>
              <a:t>import { Service-</a:t>
            </a:r>
            <a:r>
              <a:rPr lang="en-US" sz="2400" b="1" dirty="0" err="1">
                <a:solidFill>
                  <a:srgbClr val="FFFF00"/>
                </a:solidFill>
              </a:rPr>
              <a:t>nameService</a:t>
            </a:r>
            <a:r>
              <a:rPr lang="en-US" sz="2400" b="1" dirty="0">
                <a:solidFill>
                  <a:srgbClr val="FFFF00"/>
                </a:solidFill>
              </a:rPr>
              <a:t> } from './service-</a:t>
            </a:r>
            <a:r>
              <a:rPr lang="en-US" sz="2400" b="1" dirty="0" err="1">
                <a:solidFill>
                  <a:srgbClr val="FFFF00"/>
                </a:solidFill>
              </a:rPr>
              <a:t>name.service</a:t>
            </a:r>
            <a:r>
              <a:rPr lang="en-US" sz="2400" b="1" dirty="0">
                <a:solidFill>
                  <a:srgbClr val="FFFF00"/>
                </a:solidFill>
              </a:rPr>
              <a:t>';</a:t>
            </a:r>
          </a:p>
          <a:p>
            <a:pPr fontAlgn="base"/>
            <a:r>
              <a:rPr lang="en-US" sz="2400" dirty="0"/>
              <a:t>just like the way we did it in providers</a:t>
            </a:r>
            <a:r>
              <a:rPr lang="en-US" sz="2400" dirty="0" smtClean="0"/>
              <a:t>.</a:t>
            </a:r>
          </a:p>
          <a:p>
            <a:pPr fontAlgn="base"/>
            <a:endParaRPr lang="en-US" sz="2400" dirty="0"/>
          </a:p>
          <a:p>
            <a:pPr fontAlgn="base"/>
            <a:r>
              <a:rPr lang="en-US" sz="2400" b="1" dirty="0">
                <a:solidFill>
                  <a:srgbClr val="FFFF00"/>
                </a:solidFill>
              </a:rPr>
              <a:t>STEP 5:</a:t>
            </a:r>
            <a:r>
              <a:rPr lang="en-US" sz="2400" b="1" dirty="0"/>
              <a:t> </a:t>
            </a:r>
            <a:r>
              <a:rPr lang="en-US" sz="2400" dirty="0"/>
              <a:t>In </a:t>
            </a:r>
            <a:r>
              <a:rPr lang="en-US" sz="2400" b="1" dirty="0"/>
              <a:t>app.component.html</a:t>
            </a:r>
            <a:r>
              <a:rPr lang="en-US" sz="2400" dirty="0"/>
              <a:t> we will print the data stored in </a:t>
            </a:r>
            <a:r>
              <a:rPr lang="en-US" sz="2400" dirty="0" err="1"/>
              <a:t>newData</a:t>
            </a:r>
            <a:r>
              <a:rPr lang="en-US" sz="2400" dirty="0"/>
              <a:t>:</a:t>
            </a:r>
          </a:p>
          <a:p>
            <a:pPr fontAlgn="base"/>
            <a:r>
              <a:rPr lang="en-US" sz="2400" b="1" dirty="0">
                <a:solidFill>
                  <a:srgbClr val="FFFF00"/>
                </a:solidFill>
              </a:rPr>
              <a:t>{{</a:t>
            </a:r>
            <a:r>
              <a:rPr lang="en-US" sz="2400" b="1" dirty="0" err="1">
                <a:solidFill>
                  <a:srgbClr val="FFFF00"/>
                </a:solidFill>
              </a:rPr>
              <a:t>newData</a:t>
            </a:r>
            <a:r>
              <a:rPr lang="en-US" sz="2400" b="1" dirty="0">
                <a:solidFill>
                  <a:srgbClr val="FFFF00"/>
                </a:solidFill>
              </a:rPr>
              <a:t>}}</a:t>
            </a:r>
          </a:p>
          <a:p>
            <a:pPr fontAlgn="base"/>
            <a:r>
              <a:rPr lang="en-US" sz="2400" b="1" dirty="0"/>
              <a:t>Note</a:t>
            </a:r>
            <a:r>
              <a:rPr lang="en-US" sz="2400" dirty="0"/>
              <a:t>: As we have added </a:t>
            </a:r>
            <a:r>
              <a:rPr lang="en-US" sz="2400" b="1" dirty="0" err="1"/>
              <a:t>ngFor</a:t>
            </a:r>
            <a:r>
              <a:rPr lang="en-US" sz="2400" dirty="0"/>
              <a:t> in app.component.html we will have to import </a:t>
            </a:r>
            <a:r>
              <a:rPr lang="en-US" sz="2400" dirty="0" err="1"/>
              <a:t>FormsModule</a:t>
            </a:r>
            <a:r>
              <a:rPr lang="en-US" sz="2400" dirty="0"/>
              <a:t> in </a:t>
            </a:r>
            <a:r>
              <a:rPr lang="en-US" sz="2400" i="1" dirty="0" err="1" smtClean="0"/>
              <a:t>app.module.ts</a:t>
            </a:r>
            <a:endParaRPr lang="en-US" sz="2400" dirty="0"/>
          </a:p>
          <a:p>
            <a:pPr fontAlgn="base"/>
            <a:endParaRPr lang="en-US" sz="2400" dirty="0"/>
          </a:p>
          <a:p>
            <a:pPr marL="342900" lvl="0" indent="-342900" eaLnBrk="0" fontAlgn="base" hangingPunct="0">
              <a:spcBef>
                <a:spcPct val="0"/>
              </a:spcBef>
              <a:spcAft>
                <a:spcPct val="0"/>
              </a:spcAft>
              <a:buFontTx/>
              <a:buChar char="-"/>
            </a:pPr>
            <a:endParaRPr lang="en-US" sz="2100" b="1" dirty="0" smtClean="0">
              <a:solidFill>
                <a:srgbClr val="FFFF00"/>
              </a:solidFill>
              <a:latin typeface="Roboto"/>
            </a:endParaRPr>
          </a:p>
          <a:p>
            <a:pPr lvl="0" eaLnBrk="0" fontAlgn="base" hangingPunct="0">
              <a:spcBef>
                <a:spcPct val="0"/>
              </a:spcBef>
              <a:spcAft>
                <a:spcPct val="0"/>
              </a:spcAft>
            </a:pPr>
            <a:endParaRPr lang="en-US" sz="2100" b="1" dirty="0">
              <a:solidFill>
                <a:srgbClr val="FFFF00"/>
              </a:solidFill>
              <a:latin typeface="Roboto"/>
            </a:endParaRPr>
          </a:p>
          <a:p>
            <a:pPr lvl="0" eaLnBrk="0" fontAlgn="base" hangingPunct="0">
              <a:spcBef>
                <a:spcPct val="0"/>
              </a:spcBef>
              <a:spcAft>
                <a:spcPct val="0"/>
              </a:spcAft>
            </a:pPr>
            <a:endParaRPr lang="en-US" sz="3600" dirty="0">
              <a:latin typeface="Arial" panose="020B0604020202020204" pitchFamily="34" charset="0"/>
            </a:endParaRPr>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413201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370975"/>
          </a:xfrm>
          <a:prstGeom prst="rect">
            <a:avLst/>
          </a:prstGeom>
          <a:noFill/>
        </p:spPr>
        <p:txBody>
          <a:bodyPr wrap="square" rtlCol="0">
            <a:spAutoFit/>
          </a:bodyPr>
          <a:lstStyle/>
          <a:p>
            <a:r>
              <a:rPr lang="en-US" sz="2400" dirty="0">
                <a:solidFill>
                  <a:srgbClr val="FFFF00"/>
                </a:solidFill>
              </a:rPr>
              <a:t>AngularJS Dependency </a:t>
            </a:r>
            <a:r>
              <a:rPr lang="en-US" sz="2400" dirty="0" smtClean="0">
                <a:solidFill>
                  <a:srgbClr val="FFFF00"/>
                </a:solidFill>
              </a:rPr>
              <a:t>Injection:</a:t>
            </a:r>
            <a:endParaRPr lang="en-US" sz="2400" dirty="0">
              <a:solidFill>
                <a:srgbClr val="FFFF00"/>
              </a:solidFill>
            </a:endParaRPr>
          </a:p>
          <a:p>
            <a:pPr marL="342900" indent="-342900">
              <a:buFontTx/>
              <a:buChar char="-"/>
            </a:pPr>
            <a:r>
              <a:rPr lang="en-US" sz="2400" dirty="0" smtClean="0"/>
              <a:t>AngularJS </a:t>
            </a:r>
            <a:r>
              <a:rPr lang="en-US" sz="2400" dirty="0"/>
              <a:t>comes with a built-in dependency injection mechanism. </a:t>
            </a:r>
            <a:endParaRPr lang="en-US" sz="2400" dirty="0" smtClean="0"/>
          </a:p>
          <a:p>
            <a:endParaRPr lang="en-US" sz="2400" dirty="0" smtClean="0"/>
          </a:p>
          <a:p>
            <a:pPr marL="342900" indent="-342900">
              <a:buFontTx/>
              <a:buChar char="-"/>
            </a:pPr>
            <a:r>
              <a:rPr lang="en-US" sz="2400" dirty="0" smtClean="0"/>
              <a:t>It </a:t>
            </a:r>
            <a:r>
              <a:rPr lang="en-US" sz="2400" dirty="0"/>
              <a:t>facilitates you to divide your application into multiple different types of components which can be injected into each other as dependencies</a:t>
            </a:r>
            <a:r>
              <a:rPr lang="en-US" sz="2400" dirty="0" smtClean="0"/>
              <a:t>.</a:t>
            </a:r>
          </a:p>
          <a:p>
            <a:endParaRPr lang="en-US" sz="2400" dirty="0"/>
          </a:p>
          <a:p>
            <a:r>
              <a:rPr lang="en-US" sz="2400" dirty="0" smtClean="0"/>
              <a:t>-Dependency </a:t>
            </a:r>
            <a:r>
              <a:rPr lang="en-US" sz="2400" dirty="0"/>
              <a:t>Injection is a software design pattern that specifies how components get holds of their dependencies. </a:t>
            </a:r>
            <a:endParaRPr lang="en-US" sz="2400" dirty="0"/>
          </a:p>
          <a:p>
            <a:endParaRPr lang="en-US" sz="2400" dirty="0" smtClean="0"/>
          </a:p>
          <a:p>
            <a:r>
              <a:rPr lang="en-US" sz="2400" dirty="0"/>
              <a:t>-</a:t>
            </a:r>
            <a:r>
              <a:rPr lang="en-US" sz="2400" dirty="0" smtClean="0"/>
              <a:t>In </a:t>
            </a:r>
            <a:r>
              <a:rPr lang="en-US" sz="2400" dirty="0"/>
              <a:t>this pattern, components are given their dependencies instead of coding them within the component.</a:t>
            </a:r>
          </a:p>
          <a:p>
            <a:endParaRPr lang="en-US" sz="2400" dirty="0" smtClean="0"/>
          </a:p>
          <a:p>
            <a:r>
              <a:rPr lang="en-US" sz="2400" dirty="0" smtClean="0"/>
              <a:t>-Modularizing </a:t>
            </a:r>
            <a:r>
              <a:rPr lang="en-US" sz="2400" dirty="0"/>
              <a:t>your application makes it easier to reuse, configure and test the components in your application</a:t>
            </a:r>
            <a:r>
              <a:rPr lang="en-US" sz="2400" dirty="0" smtClean="0"/>
              <a:t>.</a:t>
            </a:r>
          </a:p>
          <a:p>
            <a:endParaRPr lang="en-US" sz="24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5317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3416320"/>
          </a:xfrm>
          <a:prstGeom prst="rect">
            <a:avLst/>
          </a:prstGeom>
          <a:noFill/>
        </p:spPr>
        <p:txBody>
          <a:bodyPr wrap="square" rtlCol="0">
            <a:spAutoFit/>
          </a:bodyPr>
          <a:lstStyle/>
          <a:p>
            <a:r>
              <a:rPr lang="en-US" sz="2400" dirty="0">
                <a:solidFill>
                  <a:srgbClr val="FFFF00"/>
                </a:solidFill>
              </a:rPr>
              <a:t>AngularJS Dependency </a:t>
            </a:r>
            <a:r>
              <a:rPr lang="en-US" sz="2400" dirty="0" smtClean="0">
                <a:solidFill>
                  <a:srgbClr val="FFFF00"/>
                </a:solidFill>
              </a:rPr>
              <a:t>Injection:</a:t>
            </a:r>
            <a:endParaRPr lang="en-US" sz="2400" dirty="0">
              <a:solidFill>
                <a:srgbClr val="FFFF00"/>
              </a:solidFill>
            </a:endParaRPr>
          </a:p>
          <a:p>
            <a:r>
              <a:rPr lang="en-US" sz="2400" dirty="0"/>
              <a:t>It provides following core components which can be injected into each other as dependencies.</a:t>
            </a:r>
          </a:p>
          <a:p>
            <a:pPr marL="457200" indent="-457200">
              <a:buFont typeface="+mj-lt"/>
              <a:buAutoNum type="arabicPeriod"/>
            </a:pPr>
            <a:r>
              <a:rPr lang="en-US" sz="2400" dirty="0">
                <a:solidFill>
                  <a:srgbClr val="FFFF00"/>
                </a:solidFill>
              </a:rPr>
              <a:t>Value</a:t>
            </a:r>
          </a:p>
          <a:p>
            <a:pPr marL="457200" indent="-457200">
              <a:buFont typeface="+mj-lt"/>
              <a:buAutoNum type="arabicPeriod"/>
            </a:pPr>
            <a:r>
              <a:rPr lang="en-US" sz="2400" dirty="0">
                <a:solidFill>
                  <a:srgbClr val="FFFF00"/>
                </a:solidFill>
              </a:rPr>
              <a:t>Factory</a:t>
            </a:r>
          </a:p>
          <a:p>
            <a:pPr marL="457200" indent="-457200">
              <a:buFont typeface="+mj-lt"/>
              <a:buAutoNum type="arabicPeriod"/>
            </a:pPr>
            <a:r>
              <a:rPr lang="en-US" sz="2400" dirty="0">
                <a:solidFill>
                  <a:srgbClr val="FFFF00"/>
                </a:solidFill>
              </a:rPr>
              <a:t>Service</a:t>
            </a:r>
          </a:p>
          <a:p>
            <a:pPr marL="457200" indent="-457200">
              <a:buFont typeface="+mj-lt"/>
              <a:buAutoNum type="arabicPeriod"/>
            </a:pPr>
            <a:r>
              <a:rPr lang="en-US" sz="2400" dirty="0">
                <a:solidFill>
                  <a:srgbClr val="FFFF00"/>
                </a:solidFill>
              </a:rPr>
              <a:t>Provider</a:t>
            </a:r>
          </a:p>
          <a:p>
            <a:pPr marL="457200" indent="-457200">
              <a:buFont typeface="+mj-lt"/>
              <a:buAutoNum type="arabicPeriod"/>
            </a:pPr>
            <a:r>
              <a:rPr lang="en-US" sz="2400" dirty="0" smtClean="0">
                <a:solidFill>
                  <a:srgbClr val="FFFF00"/>
                </a:solidFill>
              </a:rPr>
              <a:t>Constant</a:t>
            </a:r>
          </a:p>
          <a:p>
            <a:endParaRPr lang="en-US" sz="24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4971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7109639"/>
          </a:xfrm>
          <a:prstGeom prst="rect">
            <a:avLst/>
          </a:prstGeom>
          <a:noFill/>
        </p:spPr>
        <p:txBody>
          <a:bodyPr wrap="square" rtlCol="0">
            <a:spAutoFit/>
          </a:bodyPr>
          <a:lstStyle/>
          <a:p>
            <a:r>
              <a:rPr lang="en-US" sz="2400" b="1" dirty="0" smtClean="0">
                <a:solidFill>
                  <a:srgbClr val="FFFF00"/>
                </a:solidFill>
              </a:rPr>
              <a:t>Value:</a:t>
            </a:r>
            <a:endParaRPr lang="en-US" sz="2400" b="1" dirty="0">
              <a:solidFill>
                <a:srgbClr val="FFFF00"/>
              </a:solidFill>
            </a:endParaRPr>
          </a:p>
          <a:p>
            <a:r>
              <a:rPr lang="en-US" sz="2400" dirty="0"/>
              <a:t>Value is a simple JavaScript object, which is required to pass values to the controller during </a:t>
            </a:r>
            <a:r>
              <a:rPr lang="en-US" sz="2400" dirty="0" err="1"/>
              <a:t>config</a:t>
            </a:r>
            <a:r>
              <a:rPr lang="en-US" sz="2400" dirty="0"/>
              <a:t> phase (</a:t>
            </a:r>
            <a:r>
              <a:rPr lang="en-US" sz="2400" dirty="0" err="1"/>
              <a:t>config</a:t>
            </a:r>
            <a:r>
              <a:rPr lang="en-US" sz="2400" dirty="0"/>
              <a:t> phase is when AngularJS bootstraps itself</a:t>
            </a:r>
            <a:r>
              <a:rPr lang="en-US" sz="2400" dirty="0" smtClean="0"/>
              <a:t>).</a:t>
            </a:r>
          </a:p>
          <a:p>
            <a:r>
              <a:rPr lang="en-US" sz="2400" dirty="0">
                <a:solidFill>
                  <a:srgbClr val="FFFF00"/>
                </a:solidFill>
              </a:rPr>
              <a:t>//define a module</a:t>
            </a:r>
          </a:p>
          <a:p>
            <a:r>
              <a:rPr lang="en-US" sz="2400" dirty="0" err="1"/>
              <a:t>var</a:t>
            </a:r>
            <a:r>
              <a:rPr lang="en-US" sz="2400" dirty="0"/>
              <a:t> </a:t>
            </a:r>
            <a:r>
              <a:rPr lang="en-US" sz="2400" dirty="0" err="1"/>
              <a:t>mainApp</a:t>
            </a:r>
            <a:r>
              <a:rPr lang="en-US" sz="2400" dirty="0"/>
              <a:t> = </a:t>
            </a:r>
            <a:r>
              <a:rPr lang="en-US" sz="2400" dirty="0" err="1"/>
              <a:t>angular.module</a:t>
            </a:r>
            <a:r>
              <a:rPr lang="en-US" sz="2400" dirty="0"/>
              <a:t>("</a:t>
            </a:r>
            <a:r>
              <a:rPr lang="en-US" sz="2400" dirty="0" err="1"/>
              <a:t>mainApp</a:t>
            </a:r>
            <a:r>
              <a:rPr lang="en-US" sz="2400" dirty="0"/>
              <a:t>", []);</a:t>
            </a:r>
            <a:endParaRPr lang="en-US" sz="2400" dirty="0">
              <a:solidFill>
                <a:srgbClr val="FFFF00"/>
              </a:solidFill>
            </a:endParaRPr>
          </a:p>
          <a:p>
            <a:r>
              <a:rPr lang="en-US" sz="2400" dirty="0" smtClean="0">
                <a:solidFill>
                  <a:srgbClr val="FFFF00"/>
                </a:solidFill>
              </a:rPr>
              <a:t>//</a:t>
            </a:r>
            <a:r>
              <a:rPr lang="en-US" sz="2400" dirty="0">
                <a:solidFill>
                  <a:srgbClr val="FFFF00"/>
                </a:solidFill>
              </a:rPr>
              <a:t>create a value object as "</a:t>
            </a:r>
            <a:r>
              <a:rPr lang="en-US" sz="2400" dirty="0" err="1">
                <a:solidFill>
                  <a:srgbClr val="FFFF00"/>
                </a:solidFill>
              </a:rPr>
              <a:t>defaultInput</a:t>
            </a:r>
            <a:r>
              <a:rPr lang="en-US" sz="2400" dirty="0">
                <a:solidFill>
                  <a:srgbClr val="FFFF00"/>
                </a:solidFill>
              </a:rPr>
              <a:t>" and pass it a data.</a:t>
            </a:r>
          </a:p>
          <a:p>
            <a:r>
              <a:rPr lang="en-US" sz="2400" dirty="0" err="1"/>
              <a:t>mainApp.value</a:t>
            </a:r>
            <a:r>
              <a:rPr lang="en-US" sz="2400" dirty="0"/>
              <a:t>("</a:t>
            </a:r>
            <a:r>
              <a:rPr lang="en-US" sz="2400" dirty="0" err="1"/>
              <a:t>defaultInput</a:t>
            </a:r>
            <a:r>
              <a:rPr lang="en-US" sz="2400" dirty="0"/>
              <a:t>", 5);</a:t>
            </a:r>
            <a:endParaRPr lang="en-US" sz="2400" dirty="0">
              <a:solidFill>
                <a:srgbClr val="FFFF00"/>
              </a:solidFill>
            </a:endParaRPr>
          </a:p>
          <a:p>
            <a:r>
              <a:rPr lang="en-US" sz="2400" dirty="0" smtClean="0">
                <a:solidFill>
                  <a:srgbClr val="FFFF00"/>
                </a:solidFill>
              </a:rPr>
              <a:t>//</a:t>
            </a:r>
            <a:r>
              <a:rPr lang="en-US" sz="2400" dirty="0">
                <a:solidFill>
                  <a:srgbClr val="FFFF00"/>
                </a:solidFill>
              </a:rPr>
              <a:t>inject the value in the controller using its name "</a:t>
            </a:r>
            <a:r>
              <a:rPr lang="en-US" sz="2400" dirty="0" err="1">
                <a:solidFill>
                  <a:srgbClr val="FFFF00"/>
                </a:solidFill>
              </a:rPr>
              <a:t>defaultInput</a:t>
            </a:r>
            <a:r>
              <a:rPr lang="en-US" sz="2400" dirty="0">
                <a:solidFill>
                  <a:srgbClr val="FFFF00"/>
                </a:solidFill>
              </a:rPr>
              <a:t>"</a:t>
            </a:r>
          </a:p>
          <a:p>
            <a:r>
              <a:rPr lang="en-US" sz="2400" dirty="0" err="1"/>
              <a:t>mainApp.controller</a:t>
            </a:r>
            <a:r>
              <a:rPr lang="en-US" sz="2400" dirty="0"/>
              <a:t>('</a:t>
            </a:r>
            <a:r>
              <a:rPr lang="en-US" sz="2400" dirty="0" err="1"/>
              <a:t>CalcController</a:t>
            </a:r>
            <a:r>
              <a:rPr lang="en-US" sz="2400" dirty="0"/>
              <a:t>', function($scope, </a:t>
            </a:r>
            <a:r>
              <a:rPr lang="en-US" sz="2400" dirty="0" err="1"/>
              <a:t>CalcService</a:t>
            </a:r>
            <a:r>
              <a:rPr lang="en-US" sz="2400" dirty="0"/>
              <a:t>, </a:t>
            </a:r>
            <a:r>
              <a:rPr lang="en-US" sz="2400" dirty="0" err="1"/>
              <a:t>defaultInput</a:t>
            </a:r>
            <a:r>
              <a:rPr lang="en-US" sz="2400" dirty="0"/>
              <a:t>) {</a:t>
            </a:r>
          </a:p>
          <a:p>
            <a:r>
              <a:rPr lang="en-US" sz="2400" dirty="0"/>
              <a:t>   $</a:t>
            </a:r>
            <a:r>
              <a:rPr lang="en-US" sz="2400" dirty="0" err="1"/>
              <a:t>scope.number</a:t>
            </a:r>
            <a:r>
              <a:rPr lang="en-US" sz="2400" dirty="0"/>
              <a:t> = </a:t>
            </a:r>
            <a:r>
              <a:rPr lang="en-US" sz="2400" dirty="0" err="1"/>
              <a:t>defaultInput</a:t>
            </a:r>
            <a:r>
              <a:rPr lang="en-US" sz="2400" dirty="0"/>
              <a:t>;</a:t>
            </a:r>
          </a:p>
          <a:p>
            <a:r>
              <a:rPr lang="en-US" sz="2400" dirty="0"/>
              <a:t>   $</a:t>
            </a:r>
            <a:r>
              <a:rPr lang="en-US" sz="2400" dirty="0" err="1"/>
              <a:t>scope.result</a:t>
            </a:r>
            <a:r>
              <a:rPr lang="en-US" sz="2400" dirty="0"/>
              <a:t> = </a:t>
            </a:r>
            <a:r>
              <a:rPr lang="en-US" sz="2400" dirty="0" err="1"/>
              <a:t>CalcService.square</a:t>
            </a:r>
            <a:r>
              <a:rPr lang="en-US" sz="2400" dirty="0"/>
              <a:t>($</a:t>
            </a:r>
            <a:r>
              <a:rPr lang="en-US" sz="2400" dirty="0" err="1"/>
              <a:t>scope.number</a:t>
            </a:r>
            <a:r>
              <a:rPr lang="en-US" sz="2400" dirty="0"/>
              <a:t>);</a:t>
            </a:r>
          </a:p>
          <a:p>
            <a:r>
              <a:rPr lang="en-US" sz="2400" dirty="0" smtClean="0"/>
              <a:t>$</a:t>
            </a:r>
            <a:r>
              <a:rPr lang="en-US" sz="2400" dirty="0" err="1"/>
              <a:t>scope.square</a:t>
            </a:r>
            <a:r>
              <a:rPr lang="en-US" sz="2400" dirty="0"/>
              <a:t> = function() {</a:t>
            </a:r>
          </a:p>
          <a:p>
            <a:r>
              <a:rPr lang="en-US" sz="2400" dirty="0"/>
              <a:t>      $</a:t>
            </a:r>
            <a:r>
              <a:rPr lang="en-US" sz="2400" dirty="0" err="1"/>
              <a:t>scope.result</a:t>
            </a:r>
            <a:r>
              <a:rPr lang="en-US" sz="2400" dirty="0"/>
              <a:t> = </a:t>
            </a:r>
            <a:r>
              <a:rPr lang="en-US" sz="2400" dirty="0" err="1"/>
              <a:t>CalcService.square</a:t>
            </a:r>
            <a:r>
              <a:rPr lang="en-US" sz="2400" dirty="0"/>
              <a:t>($</a:t>
            </a:r>
            <a:r>
              <a:rPr lang="en-US" sz="2400" dirty="0" err="1"/>
              <a:t>scope.number</a:t>
            </a:r>
            <a:r>
              <a:rPr lang="en-US" sz="2400" dirty="0"/>
              <a:t>);</a:t>
            </a:r>
          </a:p>
          <a:p>
            <a:r>
              <a:rPr lang="en-US" sz="2400" dirty="0"/>
              <a:t>   }</a:t>
            </a:r>
          </a:p>
          <a:p>
            <a:r>
              <a:rPr lang="en-US" sz="2400" dirty="0"/>
              <a:t>});</a:t>
            </a:r>
          </a:p>
          <a:p>
            <a:endParaRPr lang="en-US" sz="2400" dirty="0"/>
          </a:p>
          <a:p>
            <a:endParaRPr lang="en-US" sz="24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4991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878806"/>
          </a:xfrm>
          <a:prstGeom prst="rect">
            <a:avLst/>
          </a:prstGeom>
          <a:noFill/>
        </p:spPr>
        <p:txBody>
          <a:bodyPr wrap="square" rtlCol="0">
            <a:spAutoFit/>
          </a:bodyPr>
          <a:lstStyle/>
          <a:p>
            <a:r>
              <a:rPr lang="en-US" sz="2100" dirty="0" smtClean="0">
                <a:solidFill>
                  <a:srgbClr val="FFFF00"/>
                </a:solidFill>
              </a:rPr>
              <a:t>Factory</a:t>
            </a:r>
            <a:r>
              <a:rPr lang="en-US" sz="2100" dirty="0" smtClean="0"/>
              <a:t>:</a:t>
            </a:r>
            <a:endParaRPr lang="en-US" sz="2100" dirty="0"/>
          </a:p>
          <a:p>
            <a:r>
              <a:rPr lang="en-US" sz="2100" dirty="0"/>
              <a:t>Factory is a function which is used to return value. It creates a value on demand whenever a service or a controller requires it. It generally uses a factory function to calculate and return the value.</a:t>
            </a:r>
          </a:p>
          <a:p>
            <a:r>
              <a:rPr lang="en-US" sz="2100" dirty="0">
                <a:solidFill>
                  <a:srgbClr val="FFFF00"/>
                </a:solidFill>
              </a:rPr>
              <a:t>//define a module</a:t>
            </a:r>
          </a:p>
          <a:p>
            <a:r>
              <a:rPr lang="en-US" sz="2100" dirty="0" err="1"/>
              <a:t>var</a:t>
            </a:r>
            <a:r>
              <a:rPr lang="en-US" sz="2100" dirty="0"/>
              <a:t> </a:t>
            </a:r>
            <a:r>
              <a:rPr lang="en-US" sz="2100" dirty="0" err="1"/>
              <a:t>mainApp</a:t>
            </a:r>
            <a:r>
              <a:rPr lang="en-US" sz="2100" dirty="0"/>
              <a:t> = </a:t>
            </a:r>
            <a:r>
              <a:rPr lang="en-US" sz="2100" dirty="0" err="1"/>
              <a:t>angular.module</a:t>
            </a:r>
            <a:r>
              <a:rPr lang="en-US" sz="2100" dirty="0"/>
              <a:t>("</a:t>
            </a:r>
            <a:r>
              <a:rPr lang="en-US" sz="2100" dirty="0" err="1"/>
              <a:t>mainApp</a:t>
            </a:r>
            <a:r>
              <a:rPr lang="en-US" sz="2100" dirty="0"/>
              <a:t>", []);</a:t>
            </a:r>
          </a:p>
          <a:p>
            <a:r>
              <a:rPr lang="en-US" sz="2100" dirty="0"/>
              <a:t> </a:t>
            </a:r>
            <a:r>
              <a:rPr lang="en-US" sz="2100" dirty="0" smtClean="0">
                <a:solidFill>
                  <a:srgbClr val="FFFF00"/>
                </a:solidFill>
              </a:rPr>
              <a:t>//</a:t>
            </a:r>
            <a:r>
              <a:rPr lang="en-US" sz="2100" dirty="0">
                <a:solidFill>
                  <a:srgbClr val="FFFF00"/>
                </a:solidFill>
              </a:rPr>
              <a:t>create a factory "</a:t>
            </a:r>
            <a:r>
              <a:rPr lang="en-US" sz="2100" dirty="0" err="1">
                <a:solidFill>
                  <a:srgbClr val="FFFF00"/>
                </a:solidFill>
              </a:rPr>
              <a:t>MathService</a:t>
            </a:r>
            <a:r>
              <a:rPr lang="en-US" sz="2100" dirty="0">
                <a:solidFill>
                  <a:srgbClr val="FFFF00"/>
                </a:solidFill>
              </a:rPr>
              <a:t>" which provides a method multiply to return multiplication of two numbers</a:t>
            </a:r>
          </a:p>
          <a:p>
            <a:r>
              <a:rPr lang="en-US" sz="2100" dirty="0" err="1"/>
              <a:t>mainApp.factory</a:t>
            </a:r>
            <a:r>
              <a:rPr lang="en-US" sz="2100" dirty="0"/>
              <a:t>('</a:t>
            </a:r>
            <a:r>
              <a:rPr lang="en-US" sz="2100" dirty="0" err="1"/>
              <a:t>MathService</a:t>
            </a:r>
            <a:r>
              <a:rPr lang="en-US" sz="2100" dirty="0"/>
              <a:t>', function() {</a:t>
            </a:r>
          </a:p>
          <a:p>
            <a:r>
              <a:rPr lang="en-US" sz="2100" dirty="0"/>
              <a:t>   </a:t>
            </a:r>
            <a:r>
              <a:rPr lang="en-US" sz="2100" dirty="0" err="1"/>
              <a:t>var</a:t>
            </a:r>
            <a:r>
              <a:rPr lang="en-US" sz="2100" dirty="0"/>
              <a:t> factory = {};</a:t>
            </a:r>
          </a:p>
          <a:p>
            <a:r>
              <a:rPr lang="en-US" sz="2100" dirty="0"/>
              <a:t>   </a:t>
            </a:r>
            <a:r>
              <a:rPr lang="en-US" sz="2100" dirty="0" smtClean="0"/>
              <a:t>   </a:t>
            </a:r>
            <a:r>
              <a:rPr lang="en-US" sz="2100" dirty="0" err="1"/>
              <a:t>factory.multiply</a:t>
            </a:r>
            <a:r>
              <a:rPr lang="en-US" sz="2100" dirty="0"/>
              <a:t> = function(a, b) {</a:t>
            </a:r>
          </a:p>
          <a:p>
            <a:r>
              <a:rPr lang="en-US" sz="2100" dirty="0"/>
              <a:t>      return a * b</a:t>
            </a:r>
          </a:p>
          <a:p>
            <a:r>
              <a:rPr lang="en-US" sz="2100" dirty="0"/>
              <a:t>   }</a:t>
            </a:r>
          </a:p>
          <a:p>
            <a:r>
              <a:rPr lang="en-US" sz="2100" dirty="0"/>
              <a:t>   return factory;</a:t>
            </a:r>
          </a:p>
          <a:p>
            <a:r>
              <a:rPr lang="en-US" sz="2100" dirty="0"/>
              <a:t>}); </a:t>
            </a:r>
          </a:p>
          <a:p>
            <a:r>
              <a:rPr lang="en-US" sz="2100" dirty="0"/>
              <a:t> </a:t>
            </a:r>
            <a:r>
              <a:rPr lang="en-US" sz="2100" dirty="0" smtClean="0">
                <a:solidFill>
                  <a:srgbClr val="FFFF00"/>
                </a:solidFill>
              </a:rPr>
              <a:t>//</a:t>
            </a:r>
            <a:r>
              <a:rPr lang="en-US" sz="2100" dirty="0">
                <a:solidFill>
                  <a:srgbClr val="FFFF00"/>
                </a:solidFill>
              </a:rPr>
              <a:t>inject the factory "</a:t>
            </a:r>
            <a:r>
              <a:rPr lang="en-US" sz="2100" dirty="0" err="1">
                <a:solidFill>
                  <a:srgbClr val="FFFF00"/>
                </a:solidFill>
              </a:rPr>
              <a:t>MathService</a:t>
            </a:r>
            <a:r>
              <a:rPr lang="en-US" sz="2100" dirty="0">
                <a:solidFill>
                  <a:srgbClr val="FFFF00"/>
                </a:solidFill>
              </a:rPr>
              <a:t>" in a service to utilize the multiply method of factory.</a:t>
            </a:r>
          </a:p>
          <a:p>
            <a:r>
              <a:rPr lang="en-US" sz="2100" dirty="0" err="1"/>
              <a:t>mainApp.service</a:t>
            </a:r>
            <a:r>
              <a:rPr lang="en-US" sz="2100" dirty="0"/>
              <a:t>('</a:t>
            </a:r>
            <a:r>
              <a:rPr lang="en-US" sz="2100" dirty="0" err="1"/>
              <a:t>CalcService</a:t>
            </a:r>
            <a:r>
              <a:rPr lang="en-US" sz="2100" dirty="0"/>
              <a:t>', function(</a:t>
            </a:r>
            <a:r>
              <a:rPr lang="en-US" sz="2100" dirty="0" err="1"/>
              <a:t>MathService</a:t>
            </a:r>
            <a:r>
              <a:rPr lang="en-US" sz="2100" dirty="0"/>
              <a:t>) {</a:t>
            </a:r>
          </a:p>
          <a:p>
            <a:r>
              <a:rPr lang="en-US" sz="2100" dirty="0"/>
              <a:t>   </a:t>
            </a:r>
            <a:r>
              <a:rPr lang="en-US" sz="2100" dirty="0" err="1"/>
              <a:t>this.square</a:t>
            </a:r>
            <a:r>
              <a:rPr lang="en-US" sz="2100" dirty="0"/>
              <a:t> = function(a) {</a:t>
            </a:r>
          </a:p>
          <a:p>
            <a:r>
              <a:rPr lang="en-US" sz="2100" dirty="0"/>
              <a:t>      return </a:t>
            </a:r>
            <a:r>
              <a:rPr lang="en-US" sz="2100" dirty="0" err="1"/>
              <a:t>MathService.multiply</a:t>
            </a:r>
            <a:r>
              <a:rPr lang="en-US" sz="2100" dirty="0"/>
              <a:t>(</a:t>
            </a:r>
            <a:r>
              <a:rPr lang="en-US" sz="2100" dirty="0" err="1"/>
              <a:t>a,a</a:t>
            </a:r>
            <a:r>
              <a:rPr lang="en-US" sz="2100" dirty="0"/>
              <a:t>);</a:t>
            </a:r>
          </a:p>
          <a:p>
            <a:r>
              <a:rPr lang="en-US" sz="2100" dirty="0"/>
              <a:t>   </a:t>
            </a:r>
            <a:r>
              <a:rPr lang="en-US" sz="2100" dirty="0" smtClean="0"/>
              <a:t>}   });  ...</a:t>
            </a:r>
            <a:endParaRPr lang="en-US" sz="2400" dirty="0">
              <a:solidFill>
                <a:srgbClr val="FFFF00"/>
              </a:solidFill>
            </a:endParaRP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3323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6555641"/>
          </a:xfrm>
          <a:prstGeom prst="rect">
            <a:avLst/>
          </a:prstGeom>
          <a:noFill/>
        </p:spPr>
        <p:txBody>
          <a:bodyPr wrap="square" rtlCol="0">
            <a:spAutoFit/>
          </a:bodyPr>
          <a:lstStyle/>
          <a:p>
            <a:r>
              <a:rPr lang="en-US" sz="2000" b="1" dirty="0" smtClean="0">
                <a:solidFill>
                  <a:srgbClr val="FFFF00"/>
                </a:solidFill>
              </a:rPr>
              <a:t>Service:</a:t>
            </a:r>
            <a:endParaRPr lang="en-US" sz="2000" b="1" dirty="0">
              <a:solidFill>
                <a:srgbClr val="FFFF00"/>
              </a:solidFill>
            </a:endParaRPr>
          </a:p>
          <a:p>
            <a:r>
              <a:rPr lang="en-US" sz="2000" dirty="0" smtClean="0"/>
              <a:t>-Service </a:t>
            </a:r>
            <a:r>
              <a:rPr lang="en-US" sz="2000" dirty="0"/>
              <a:t>is a singleton JavaScript object containing a set of functions to perform certain tasks. </a:t>
            </a:r>
            <a:endParaRPr lang="en-US" sz="2000" dirty="0" smtClean="0"/>
          </a:p>
          <a:p>
            <a:r>
              <a:rPr lang="en-US" sz="2000" dirty="0"/>
              <a:t>-</a:t>
            </a:r>
            <a:r>
              <a:rPr lang="en-US" sz="2000" dirty="0" smtClean="0"/>
              <a:t>Service </a:t>
            </a:r>
            <a:r>
              <a:rPr lang="en-US" sz="2000" dirty="0"/>
              <a:t>is defined using service() function and it is then injected into the controllers.</a:t>
            </a:r>
          </a:p>
          <a:p>
            <a:r>
              <a:rPr lang="en-US" sz="2000" dirty="0"/>
              <a:t>//define a module</a:t>
            </a:r>
          </a:p>
          <a:p>
            <a:r>
              <a:rPr lang="en-US" sz="2000" dirty="0" err="1"/>
              <a:t>var</a:t>
            </a:r>
            <a:r>
              <a:rPr lang="en-US" sz="2000" dirty="0"/>
              <a:t> </a:t>
            </a:r>
            <a:r>
              <a:rPr lang="en-US" sz="2000" dirty="0" err="1"/>
              <a:t>mainApp</a:t>
            </a:r>
            <a:r>
              <a:rPr lang="en-US" sz="2000" dirty="0"/>
              <a:t> = </a:t>
            </a:r>
            <a:r>
              <a:rPr lang="en-US" sz="2000" dirty="0" err="1"/>
              <a:t>angular.module</a:t>
            </a:r>
            <a:r>
              <a:rPr lang="en-US" sz="2000" dirty="0"/>
              <a:t>("</a:t>
            </a:r>
            <a:r>
              <a:rPr lang="en-US" sz="2000" dirty="0" err="1"/>
              <a:t>mainApp</a:t>
            </a:r>
            <a:r>
              <a:rPr lang="en-US" sz="2000" dirty="0"/>
              <a:t>", []);</a:t>
            </a:r>
          </a:p>
          <a:p>
            <a:r>
              <a:rPr lang="en-US" sz="2000" dirty="0" smtClean="0"/>
              <a:t>...</a:t>
            </a:r>
            <a:r>
              <a:rPr lang="en-US" sz="2000" dirty="0"/>
              <a:t> </a:t>
            </a:r>
            <a:endParaRPr lang="en-US" sz="2000" dirty="0">
              <a:solidFill>
                <a:srgbClr val="FFFF00"/>
              </a:solidFill>
            </a:endParaRPr>
          </a:p>
          <a:p>
            <a:r>
              <a:rPr lang="en-US" sz="2000" dirty="0">
                <a:solidFill>
                  <a:srgbClr val="FFFF00"/>
                </a:solidFill>
              </a:rPr>
              <a:t>//create a service which defines a method square to return square of a number.</a:t>
            </a:r>
          </a:p>
          <a:p>
            <a:r>
              <a:rPr lang="en-US" sz="2000" dirty="0" err="1"/>
              <a:t>mainApp.service</a:t>
            </a:r>
            <a:r>
              <a:rPr lang="en-US" sz="2000" dirty="0"/>
              <a:t>('</a:t>
            </a:r>
            <a:r>
              <a:rPr lang="en-US" sz="2000" dirty="0" err="1"/>
              <a:t>CalcService</a:t>
            </a:r>
            <a:r>
              <a:rPr lang="en-US" sz="2000" dirty="0"/>
              <a:t>', function(</a:t>
            </a:r>
            <a:r>
              <a:rPr lang="en-US" sz="2000" dirty="0" err="1"/>
              <a:t>MathService</a:t>
            </a:r>
            <a:r>
              <a:rPr lang="en-US" sz="2000" dirty="0"/>
              <a:t>) {</a:t>
            </a:r>
          </a:p>
          <a:p>
            <a:r>
              <a:rPr lang="en-US" sz="2000" dirty="0"/>
              <a:t>   </a:t>
            </a:r>
            <a:r>
              <a:rPr lang="en-US" sz="2000" dirty="0" err="1"/>
              <a:t>this.square</a:t>
            </a:r>
            <a:r>
              <a:rPr lang="en-US" sz="2000" dirty="0"/>
              <a:t> = function(a) {</a:t>
            </a:r>
          </a:p>
          <a:p>
            <a:r>
              <a:rPr lang="en-US" sz="2000" dirty="0"/>
              <a:t>      return </a:t>
            </a:r>
            <a:r>
              <a:rPr lang="en-US" sz="2000" dirty="0" err="1"/>
              <a:t>MathService.multiply</a:t>
            </a:r>
            <a:r>
              <a:rPr lang="en-US" sz="2000" dirty="0"/>
              <a:t>(</a:t>
            </a:r>
            <a:r>
              <a:rPr lang="en-US" sz="2000" dirty="0" err="1"/>
              <a:t>a,a</a:t>
            </a:r>
            <a:r>
              <a:rPr lang="en-US" sz="2000" dirty="0"/>
              <a:t>); </a:t>
            </a:r>
            <a:r>
              <a:rPr lang="en-US" sz="2000" dirty="0" smtClean="0"/>
              <a:t>    </a:t>
            </a:r>
            <a:r>
              <a:rPr lang="en-US" sz="2000" dirty="0"/>
              <a:t>}</a:t>
            </a:r>
          </a:p>
          <a:p>
            <a:r>
              <a:rPr lang="en-US" sz="2000" dirty="0"/>
              <a:t>});</a:t>
            </a:r>
            <a:endParaRPr lang="en-US" sz="2000" dirty="0">
              <a:solidFill>
                <a:srgbClr val="FFFF00"/>
              </a:solidFill>
            </a:endParaRPr>
          </a:p>
          <a:p>
            <a:r>
              <a:rPr lang="en-US" sz="2000" dirty="0">
                <a:solidFill>
                  <a:srgbClr val="FFFF00"/>
                </a:solidFill>
              </a:rPr>
              <a:t> </a:t>
            </a:r>
            <a:r>
              <a:rPr lang="en-US" sz="2000" dirty="0" smtClean="0">
                <a:solidFill>
                  <a:srgbClr val="FFFF00"/>
                </a:solidFill>
              </a:rPr>
              <a:t>//</a:t>
            </a:r>
            <a:r>
              <a:rPr lang="en-US" sz="2000" dirty="0">
                <a:solidFill>
                  <a:srgbClr val="FFFF00"/>
                </a:solidFill>
              </a:rPr>
              <a:t>inject the service "</a:t>
            </a:r>
            <a:r>
              <a:rPr lang="en-US" sz="2000" dirty="0" err="1">
                <a:solidFill>
                  <a:srgbClr val="FFFF00"/>
                </a:solidFill>
              </a:rPr>
              <a:t>CalcService</a:t>
            </a:r>
            <a:r>
              <a:rPr lang="en-US" sz="2000" dirty="0">
                <a:solidFill>
                  <a:srgbClr val="FFFF00"/>
                </a:solidFill>
              </a:rPr>
              <a:t>" into the controller</a:t>
            </a:r>
          </a:p>
          <a:p>
            <a:r>
              <a:rPr lang="en-US" sz="2000" dirty="0" err="1"/>
              <a:t>mainApp.controller</a:t>
            </a:r>
            <a:r>
              <a:rPr lang="en-US" sz="2000" dirty="0"/>
              <a:t>('</a:t>
            </a:r>
            <a:r>
              <a:rPr lang="en-US" sz="2000" dirty="0" err="1"/>
              <a:t>CalcController</a:t>
            </a:r>
            <a:r>
              <a:rPr lang="en-US" sz="2000" dirty="0"/>
              <a:t>', function($scope, </a:t>
            </a:r>
            <a:r>
              <a:rPr lang="en-US" sz="2000" dirty="0" err="1"/>
              <a:t>CalcService</a:t>
            </a:r>
            <a:r>
              <a:rPr lang="en-US" sz="2000" dirty="0"/>
              <a:t>, </a:t>
            </a:r>
            <a:r>
              <a:rPr lang="en-US" sz="2000" dirty="0" err="1"/>
              <a:t>defaultInput</a:t>
            </a:r>
            <a:r>
              <a:rPr lang="en-US" sz="2000" dirty="0"/>
              <a:t>) {</a:t>
            </a:r>
          </a:p>
          <a:p>
            <a:r>
              <a:rPr lang="en-US" sz="2000" dirty="0"/>
              <a:t>   $</a:t>
            </a:r>
            <a:r>
              <a:rPr lang="en-US" sz="2000" dirty="0" err="1"/>
              <a:t>scope.number</a:t>
            </a:r>
            <a:r>
              <a:rPr lang="en-US" sz="2000" dirty="0"/>
              <a:t> = </a:t>
            </a:r>
            <a:r>
              <a:rPr lang="en-US" sz="2000" dirty="0" err="1"/>
              <a:t>defaultInput</a:t>
            </a:r>
            <a:r>
              <a:rPr lang="en-US" sz="2000" dirty="0"/>
              <a:t>;</a:t>
            </a:r>
          </a:p>
          <a:p>
            <a:r>
              <a:rPr lang="en-US" sz="2000" dirty="0"/>
              <a:t>   $</a:t>
            </a:r>
            <a:r>
              <a:rPr lang="en-US" sz="2000" dirty="0" err="1"/>
              <a:t>scope.result</a:t>
            </a:r>
            <a:r>
              <a:rPr lang="en-US" sz="2000" dirty="0"/>
              <a:t> = </a:t>
            </a:r>
            <a:r>
              <a:rPr lang="en-US" sz="2000" dirty="0" err="1"/>
              <a:t>CalcService.square</a:t>
            </a:r>
            <a:r>
              <a:rPr lang="en-US" sz="2000" dirty="0"/>
              <a:t>($</a:t>
            </a:r>
            <a:r>
              <a:rPr lang="en-US" sz="2000" dirty="0" err="1"/>
              <a:t>scope.number</a:t>
            </a:r>
            <a:r>
              <a:rPr lang="en-US" sz="2000" dirty="0"/>
              <a:t>);</a:t>
            </a:r>
          </a:p>
          <a:p>
            <a:r>
              <a:rPr lang="en-US" sz="2000" dirty="0"/>
              <a:t>   </a:t>
            </a:r>
            <a:r>
              <a:rPr lang="en-US" sz="2000" dirty="0" smtClean="0"/>
              <a:t>   </a:t>
            </a:r>
            <a:r>
              <a:rPr lang="en-US" sz="2000" dirty="0"/>
              <a:t>$</a:t>
            </a:r>
            <a:r>
              <a:rPr lang="en-US" sz="2000" dirty="0" err="1"/>
              <a:t>scope.square</a:t>
            </a:r>
            <a:r>
              <a:rPr lang="en-US" sz="2000" dirty="0"/>
              <a:t> = function() {</a:t>
            </a:r>
          </a:p>
          <a:p>
            <a:r>
              <a:rPr lang="en-US" sz="2000" dirty="0"/>
              <a:t>      $</a:t>
            </a:r>
            <a:r>
              <a:rPr lang="en-US" sz="2000" dirty="0" err="1"/>
              <a:t>scope.result</a:t>
            </a:r>
            <a:r>
              <a:rPr lang="en-US" sz="2000" dirty="0"/>
              <a:t> = </a:t>
            </a:r>
            <a:r>
              <a:rPr lang="en-US" sz="2000" dirty="0" err="1"/>
              <a:t>CalcService.square</a:t>
            </a:r>
            <a:r>
              <a:rPr lang="en-US" sz="2000" dirty="0"/>
              <a:t>($</a:t>
            </a:r>
            <a:r>
              <a:rPr lang="en-US" sz="2000" dirty="0" err="1"/>
              <a:t>scope.number</a:t>
            </a:r>
            <a:r>
              <a:rPr lang="en-US" sz="2000" dirty="0"/>
              <a:t>);</a:t>
            </a:r>
          </a:p>
          <a:p>
            <a:r>
              <a:rPr lang="en-US" sz="2000" dirty="0"/>
              <a:t>   </a:t>
            </a:r>
            <a:r>
              <a:rPr lang="en-US" sz="2000" dirty="0" smtClean="0"/>
              <a:t>}  });</a:t>
            </a:r>
            <a:endParaRPr lang="en-US" sz="20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49488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6878806"/>
          </a:xfrm>
          <a:prstGeom prst="rect">
            <a:avLst/>
          </a:prstGeom>
          <a:noFill/>
        </p:spPr>
        <p:txBody>
          <a:bodyPr wrap="square" rtlCol="0">
            <a:spAutoFit/>
          </a:bodyPr>
          <a:lstStyle/>
          <a:p>
            <a:r>
              <a:rPr lang="en-US" sz="2100" dirty="0">
                <a:solidFill>
                  <a:srgbClr val="FFFF00"/>
                </a:solidFill>
              </a:rPr>
              <a:t>Setup AngularJS Project in Visual </a:t>
            </a:r>
            <a:r>
              <a:rPr lang="en-US" sz="2100" dirty="0" smtClean="0">
                <a:solidFill>
                  <a:srgbClr val="FFFF00"/>
                </a:solidFill>
              </a:rPr>
              <a:t>Studio:</a:t>
            </a:r>
            <a:endParaRPr lang="en-US" sz="2100" dirty="0">
              <a:solidFill>
                <a:srgbClr val="FFFF00"/>
              </a:solidFill>
            </a:endParaRPr>
          </a:p>
          <a:p>
            <a:r>
              <a:rPr lang="en-US" sz="2100" dirty="0" smtClean="0"/>
              <a:t>-You </a:t>
            </a:r>
            <a:r>
              <a:rPr lang="en-US" sz="2100" dirty="0"/>
              <a:t>can create AngularJS application in any version of Visual Studio. Here, we will use Visual Studio 2013 for web.</a:t>
            </a:r>
          </a:p>
          <a:p>
            <a:r>
              <a:rPr lang="en-US" sz="2100" dirty="0" smtClean="0"/>
              <a:t>-First</a:t>
            </a:r>
            <a:r>
              <a:rPr lang="en-US" sz="2100" dirty="0"/>
              <a:t>, create new project by clicking on New Project link on start page. This will open New Project dialog box, as shown below</a:t>
            </a:r>
            <a:r>
              <a:rPr lang="en-US" sz="2100" dirty="0" smtClean="0"/>
              <a:t>.</a:t>
            </a:r>
          </a:p>
          <a:p>
            <a:endParaRPr lang="en-US" sz="2100" dirty="0"/>
          </a:p>
          <a:p>
            <a:endParaRPr lang="en-US" sz="2100" dirty="0" smtClean="0"/>
          </a:p>
          <a:p>
            <a:endParaRPr lang="en-US" sz="2100" dirty="0"/>
          </a:p>
          <a:p>
            <a:endParaRPr lang="en-US" sz="2100" dirty="0" smtClean="0"/>
          </a:p>
          <a:p>
            <a:endParaRPr lang="en-US" sz="2100" dirty="0"/>
          </a:p>
          <a:p>
            <a:endParaRPr lang="en-US" sz="2100" dirty="0" smtClean="0"/>
          </a:p>
          <a:p>
            <a:endParaRPr lang="en-US" sz="2100" dirty="0"/>
          </a:p>
          <a:p>
            <a:endParaRPr lang="en-US" sz="2100" dirty="0" smtClean="0"/>
          </a:p>
          <a:p>
            <a:endParaRPr lang="en-US" sz="2100" dirty="0"/>
          </a:p>
          <a:p>
            <a:endParaRPr lang="en-US" sz="2100" dirty="0" smtClean="0"/>
          </a:p>
          <a:p>
            <a:endParaRPr lang="en-US" sz="2100" dirty="0" smtClean="0"/>
          </a:p>
          <a:p>
            <a:endParaRPr lang="en-US" sz="2100" dirty="0"/>
          </a:p>
          <a:p>
            <a:endParaRPr lang="en-US" sz="2100" dirty="0" smtClean="0"/>
          </a:p>
          <a:p>
            <a:endParaRPr lang="en-US" sz="2100" b="1" dirty="0" smtClean="0"/>
          </a:p>
          <a:p>
            <a:r>
              <a:rPr lang="en-US" sz="2000" b="1" dirty="0" smtClean="0">
                <a:solidFill>
                  <a:srgbClr val="FFFF00"/>
                </a:solidFill>
              </a:rPr>
              <a:t>Select </a:t>
            </a:r>
            <a:r>
              <a:rPr lang="en-US" sz="2000" b="1" dirty="0">
                <a:solidFill>
                  <a:srgbClr val="FFFF00"/>
                </a:solidFill>
              </a:rPr>
              <a:t>Web in the left pane and ASP.NET Web Application in the middle pane and then click OK</a:t>
            </a:r>
            <a:r>
              <a:rPr lang="en-US" sz="2000" b="1" dirty="0" smtClean="0">
                <a:solidFill>
                  <a:srgbClr val="FFFF00"/>
                </a:solidFill>
              </a:rPr>
              <a: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44824"/>
            <a:ext cx="8064896" cy="4302543"/>
          </a:xfrm>
          <a:prstGeom prst="rect">
            <a:avLst/>
          </a:prstGeom>
        </p:spPr>
      </p:pic>
    </p:spTree>
    <p:extLst>
      <p:ext uri="{BB962C8B-B14F-4D97-AF65-F5344CB8AC3E}">
        <p14:creationId xmlns:p14="http://schemas.microsoft.com/office/powerpoint/2010/main" val="51389459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7171194"/>
          </a:xfrm>
          <a:prstGeom prst="rect">
            <a:avLst/>
          </a:prstGeom>
          <a:noFill/>
        </p:spPr>
        <p:txBody>
          <a:bodyPr wrap="square" rtlCol="0">
            <a:spAutoFit/>
          </a:bodyPr>
          <a:lstStyle/>
          <a:p>
            <a:r>
              <a:rPr lang="en-US" sz="2000" dirty="0" smtClean="0">
                <a:solidFill>
                  <a:srgbClr val="FFFF00"/>
                </a:solidFill>
              </a:rPr>
              <a:t>Provider:</a:t>
            </a:r>
            <a:endParaRPr lang="en-US" sz="2000" dirty="0">
              <a:solidFill>
                <a:srgbClr val="FFFF00"/>
              </a:solidFill>
            </a:endParaRPr>
          </a:p>
          <a:p>
            <a:r>
              <a:rPr lang="en-US" sz="2000" dirty="0" smtClean="0"/>
              <a:t>-Provider </a:t>
            </a:r>
            <a:r>
              <a:rPr lang="en-US" sz="2000" dirty="0"/>
              <a:t>is used by AngularJS internally to create services, factory, etc. during the </a:t>
            </a:r>
            <a:r>
              <a:rPr lang="en-US" sz="2000" dirty="0" err="1"/>
              <a:t>config</a:t>
            </a:r>
            <a:r>
              <a:rPr lang="en-US" sz="2000" dirty="0"/>
              <a:t> phase</a:t>
            </a:r>
            <a:r>
              <a:rPr lang="en-US" sz="2000" dirty="0" smtClean="0"/>
              <a:t>.</a:t>
            </a:r>
          </a:p>
          <a:p>
            <a:pPr marL="342900" indent="-342900">
              <a:buFontTx/>
              <a:buChar char="-"/>
            </a:pPr>
            <a:r>
              <a:rPr lang="en-US" sz="2000" dirty="0" smtClean="0"/>
              <a:t>The </a:t>
            </a:r>
            <a:r>
              <a:rPr lang="en-US" sz="2000" dirty="0"/>
              <a:t>following script can be used to create </a:t>
            </a:r>
            <a:r>
              <a:rPr lang="en-US" sz="2000" dirty="0" err="1"/>
              <a:t>MathService</a:t>
            </a:r>
            <a:r>
              <a:rPr lang="en-US" sz="2000" dirty="0"/>
              <a:t> that we created earlier. </a:t>
            </a:r>
            <a:r>
              <a:rPr lang="en-US" sz="2000" dirty="0" smtClean="0"/>
              <a:t>--Provider </a:t>
            </a:r>
            <a:r>
              <a:rPr lang="en-US" sz="2000" dirty="0"/>
              <a:t>is a special factory method with get() method which is used to return the value/service/factory</a:t>
            </a:r>
            <a:r>
              <a:rPr lang="en-US" sz="2000" dirty="0" smtClean="0"/>
              <a:t>.</a:t>
            </a:r>
          </a:p>
          <a:p>
            <a:r>
              <a:rPr lang="en-US" sz="2000" dirty="0">
                <a:solidFill>
                  <a:srgbClr val="FFFF00"/>
                </a:solidFill>
              </a:rPr>
              <a:t>//define a module</a:t>
            </a:r>
          </a:p>
          <a:p>
            <a:r>
              <a:rPr lang="en-US" sz="2000" dirty="0" err="1"/>
              <a:t>var</a:t>
            </a:r>
            <a:r>
              <a:rPr lang="en-US" sz="2000" dirty="0"/>
              <a:t> </a:t>
            </a:r>
            <a:r>
              <a:rPr lang="en-US" sz="2000" dirty="0" err="1"/>
              <a:t>mainApp</a:t>
            </a:r>
            <a:r>
              <a:rPr lang="en-US" sz="2000" dirty="0"/>
              <a:t> = </a:t>
            </a:r>
            <a:r>
              <a:rPr lang="en-US" sz="2000" dirty="0" err="1"/>
              <a:t>angular.module</a:t>
            </a:r>
            <a:r>
              <a:rPr lang="en-US" sz="2000" dirty="0"/>
              <a:t>("</a:t>
            </a:r>
            <a:r>
              <a:rPr lang="en-US" sz="2000" dirty="0" err="1"/>
              <a:t>mainApp</a:t>
            </a:r>
            <a:r>
              <a:rPr lang="en-US" sz="2000" dirty="0"/>
              <a:t>", []);</a:t>
            </a:r>
          </a:p>
          <a:p>
            <a:r>
              <a:rPr lang="en-US" sz="2000" dirty="0"/>
              <a:t>...</a:t>
            </a:r>
            <a:endParaRPr lang="en-US" sz="2000" dirty="0">
              <a:solidFill>
                <a:srgbClr val="FFFF00"/>
              </a:solidFill>
            </a:endParaRPr>
          </a:p>
          <a:p>
            <a:r>
              <a:rPr lang="en-US" sz="2000" dirty="0">
                <a:solidFill>
                  <a:srgbClr val="FFFF00"/>
                </a:solidFill>
              </a:rPr>
              <a:t> </a:t>
            </a:r>
            <a:r>
              <a:rPr lang="en-US" sz="2000" dirty="0" smtClean="0">
                <a:solidFill>
                  <a:srgbClr val="FFFF00"/>
                </a:solidFill>
              </a:rPr>
              <a:t>//</a:t>
            </a:r>
            <a:r>
              <a:rPr lang="en-US" sz="2000" dirty="0">
                <a:solidFill>
                  <a:srgbClr val="FFFF00"/>
                </a:solidFill>
              </a:rPr>
              <a:t>create a service using provider which defines a method square to return square of a number.</a:t>
            </a:r>
          </a:p>
          <a:p>
            <a:r>
              <a:rPr lang="en-US" sz="2000" dirty="0" err="1"/>
              <a:t>mainApp.config</a:t>
            </a:r>
            <a:r>
              <a:rPr lang="en-US" sz="2000" dirty="0"/>
              <a:t>(function($provide) {</a:t>
            </a:r>
          </a:p>
          <a:p>
            <a:r>
              <a:rPr lang="en-US" sz="2000" dirty="0"/>
              <a:t>   $</a:t>
            </a:r>
            <a:r>
              <a:rPr lang="en-US" sz="2000" dirty="0" err="1"/>
              <a:t>provide.provider</a:t>
            </a:r>
            <a:r>
              <a:rPr lang="en-US" sz="2000" dirty="0"/>
              <a:t>('</a:t>
            </a:r>
            <a:r>
              <a:rPr lang="en-US" sz="2000" dirty="0" err="1"/>
              <a:t>MathService</a:t>
            </a:r>
            <a:r>
              <a:rPr lang="en-US" sz="2000" dirty="0"/>
              <a:t>', function() {</a:t>
            </a:r>
          </a:p>
          <a:p>
            <a:r>
              <a:rPr lang="en-US" sz="2000" dirty="0"/>
              <a:t>      </a:t>
            </a:r>
            <a:r>
              <a:rPr lang="en-US" sz="2000" dirty="0" err="1"/>
              <a:t>this.$get</a:t>
            </a:r>
            <a:r>
              <a:rPr lang="en-US" sz="2000" dirty="0"/>
              <a:t> = function() {</a:t>
            </a:r>
          </a:p>
          <a:p>
            <a:r>
              <a:rPr lang="en-US" sz="2000" dirty="0"/>
              <a:t>         </a:t>
            </a:r>
            <a:r>
              <a:rPr lang="en-US" sz="2000" dirty="0" err="1"/>
              <a:t>var</a:t>
            </a:r>
            <a:r>
              <a:rPr lang="en-US" sz="2000" dirty="0"/>
              <a:t> factory = {};  </a:t>
            </a:r>
          </a:p>
          <a:p>
            <a:r>
              <a:rPr lang="en-US" sz="2000" dirty="0"/>
              <a:t>         </a:t>
            </a:r>
            <a:r>
              <a:rPr lang="en-US" sz="2000" dirty="0" smtClean="0"/>
              <a:t>         </a:t>
            </a:r>
            <a:r>
              <a:rPr lang="en-US" sz="2000" dirty="0" err="1"/>
              <a:t>factory.multiply</a:t>
            </a:r>
            <a:r>
              <a:rPr lang="en-US" sz="2000" dirty="0"/>
              <a:t> = function(a, b) {</a:t>
            </a:r>
          </a:p>
          <a:p>
            <a:r>
              <a:rPr lang="en-US" sz="2000" dirty="0"/>
              <a:t>            return a * b; </a:t>
            </a:r>
          </a:p>
          <a:p>
            <a:r>
              <a:rPr lang="en-US" sz="2000" dirty="0"/>
              <a:t>         }</a:t>
            </a:r>
          </a:p>
          <a:p>
            <a:r>
              <a:rPr lang="en-US" sz="2000" dirty="0"/>
              <a:t>         return factory;</a:t>
            </a:r>
          </a:p>
          <a:p>
            <a:r>
              <a:rPr lang="en-US" sz="2000" dirty="0"/>
              <a:t>      };</a:t>
            </a:r>
          </a:p>
          <a:p>
            <a:r>
              <a:rPr lang="en-US" sz="2000" dirty="0"/>
              <a:t>   });</a:t>
            </a:r>
          </a:p>
          <a:p>
            <a:r>
              <a:rPr lang="en-US" sz="2000" dirty="0"/>
              <a:t>});</a:t>
            </a:r>
          </a:p>
          <a:p>
            <a:pPr marL="342900" indent="-342900">
              <a:buFontTx/>
              <a:buChar char="-"/>
            </a:pPr>
            <a:endParaRPr lang="en-US" sz="2000" dirty="0"/>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97484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2" name="TextBox 1"/>
          <p:cNvSpPr txBox="1"/>
          <p:nvPr/>
        </p:nvSpPr>
        <p:spPr>
          <a:xfrm>
            <a:off x="70266" y="152649"/>
            <a:ext cx="8966230" cy="1323439"/>
          </a:xfrm>
          <a:prstGeom prst="rect">
            <a:avLst/>
          </a:prstGeom>
          <a:noFill/>
        </p:spPr>
        <p:txBody>
          <a:bodyPr wrap="square" rtlCol="0">
            <a:spAutoFit/>
          </a:bodyPr>
          <a:lstStyle/>
          <a:p>
            <a:r>
              <a:rPr lang="en-US" sz="2000" dirty="0" smtClean="0">
                <a:solidFill>
                  <a:srgbClr val="FFFF00"/>
                </a:solidFill>
              </a:rPr>
              <a:t>Constant:</a:t>
            </a:r>
            <a:endParaRPr lang="en-US" sz="2000" dirty="0">
              <a:solidFill>
                <a:srgbClr val="FFFF00"/>
              </a:solidFill>
            </a:endParaRPr>
          </a:p>
          <a:p>
            <a:r>
              <a:rPr lang="en-US" sz="2000" dirty="0" smtClean="0"/>
              <a:t>-Constants </a:t>
            </a:r>
            <a:r>
              <a:rPr lang="en-US" sz="2000" dirty="0"/>
              <a:t>are used to pass values at the </a:t>
            </a:r>
            <a:r>
              <a:rPr lang="en-US" sz="2000" dirty="0" err="1"/>
              <a:t>config</a:t>
            </a:r>
            <a:r>
              <a:rPr lang="en-US" sz="2000" dirty="0"/>
              <a:t> phase considering the fact that value cannot be used during the </a:t>
            </a:r>
            <a:r>
              <a:rPr lang="en-US" sz="2000" dirty="0" err="1"/>
              <a:t>config</a:t>
            </a:r>
            <a:r>
              <a:rPr lang="en-US" sz="2000" dirty="0"/>
              <a:t> phase.</a:t>
            </a:r>
          </a:p>
          <a:p>
            <a:r>
              <a:rPr lang="en-US" sz="2000" dirty="0" err="1">
                <a:solidFill>
                  <a:srgbClr val="FFFF00"/>
                </a:solidFill>
              </a:rPr>
              <a:t>mainApp.constant</a:t>
            </a:r>
            <a:r>
              <a:rPr lang="en-US" sz="2000" dirty="0">
                <a:solidFill>
                  <a:srgbClr val="FFFF00"/>
                </a:solidFill>
              </a:rPr>
              <a:t>("</a:t>
            </a:r>
            <a:r>
              <a:rPr lang="en-US" sz="2000" dirty="0" err="1">
                <a:solidFill>
                  <a:srgbClr val="FFFF00"/>
                </a:solidFill>
              </a:rPr>
              <a:t>configParam</a:t>
            </a:r>
            <a:r>
              <a:rPr lang="en-US" sz="2000" dirty="0">
                <a:solidFill>
                  <a:srgbClr val="FFFF00"/>
                </a:solidFill>
              </a:rPr>
              <a:t>", "constant value")</a:t>
            </a:r>
          </a:p>
        </p:txBody>
      </p:sp>
      <p:sp>
        <p:nvSpPr>
          <p:cNvPr id="3" name="Rectangle 1"/>
          <p:cNvSpPr>
            <a:spLocks noChangeArrowheads="1"/>
          </p:cNvSpPr>
          <p:nvPr/>
        </p:nvSpPr>
        <p:spPr bwMode="auto">
          <a:xfrm>
            <a:off x="4571967"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13180"/>
            <a:ext cx="65" cy="4308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89497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1154162"/>
          </a:xfrm>
          <a:prstGeom prst="rect">
            <a:avLst/>
          </a:prstGeom>
          <a:noFill/>
        </p:spPr>
        <p:txBody>
          <a:bodyPr wrap="square" rtlCol="0">
            <a:spAutoFit/>
          </a:bodyPr>
          <a:lstStyle/>
          <a:p>
            <a:r>
              <a:rPr lang="en-US" sz="2400" dirty="0"/>
              <a:t>In the New ASP.NET Project dialog box, select Empty template and then click OK</a:t>
            </a:r>
            <a:r>
              <a:rPr lang="en-US" sz="2400" dirty="0" smtClean="0"/>
              <a:t>.</a:t>
            </a:r>
          </a:p>
          <a:p>
            <a:endParaRPr lang="en-US" sz="2100"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39" y="1124744"/>
            <a:ext cx="7513795" cy="5616624"/>
          </a:xfrm>
          <a:prstGeom prst="rect">
            <a:avLst/>
          </a:prstGeom>
        </p:spPr>
      </p:pic>
    </p:spTree>
    <p:extLst>
      <p:ext uri="{BB962C8B-B14F-4D97-AF65-F5344CB8AC3E}">
        <p14:creationId xmlns:p14="http://schemas.microsoft.com/office/powerpoint/2010/main" val="1495026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784830"/>
          </a:xfrm>
          <a:prstGeom prst="rect">
            <a:avLst/>
          </a:prstGeom>
          <a:noFill/>
        </p:spPr>
        <p:txBody>
          <a:bodyPr wrap="square" rtlCol="0">
            <a:spAutoFit/>
          </a:bodyPr>
          <a:lstStyle/>
          <a:p>
            <a:r>
              <a:rPr lang="en-US" sz="2400" b="1" dirty="0"/>
              <a:t>This will create an empty website project in Visual Studio</a:t>
            </a:r>
            <a:r>
              <a:rPr lang="en-US" sz="2400" b="1" dirty="0" smtClean="0"/>
              <a:t>.</a:t>
            </a:r>
          </a:p>
          <a:p>
            <a:endParaRPr lang="en-US" sz="2100"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692696"/>
            <a:ext cx="8568952" cy="6120680"/>
          </a:xfrm>
          <a:prstGeom prst="rect">
            <a:avLst/>
          </a:prstGeom>
        </p:spPr>
      </p:pic>
    </p:spTree>
    <p:extLst>
      <p:ext uri="{BB962C8B-B14F-4D97-AF65-F5344CB8AC3E}">
        <p14:creationId xmlns:p14="http://schemas.microsoft.com/office/powerpoint/2010/main" val="3676041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36676"/>
            <a:ext cx="5715040" cy="369332"/>
          </a:xfrm>
          <a:prstGeom prst="rect">
            <a:avLst/>
          </a:prstGeom>
          <a:noFill/>
        </p:spPr>
        <p:txBody>
          <a:bodyPr wrap="square" rtlCol="0">
            <a:spAutoFit/>
          </a:bodyPr>
          <a:lstStyle/>
          <a:p>
            <a:pPr algn="ctr"/>
            <a:r>
              <a:rPr lang="en-IN" b="1" dirty="0" smtClean="0">
                <a:solidFill>
                  <a:srgbClr val="FFFF00"/>
                </a:solidFill>
                <a:latin typeface="+mj-lt"/>
              </a:rPr>
              <a:t>Full Stack Development</a:t>
            </a:r>
            <a:endParaRPr lang="en-IN" b="1" dirty="0">
              <a:solidFill>
                <a:srgbClr val="FFFF00"/>
              </a:solidFill>
              <a:latin typeface="+mj-lt"/>
            </a:endParaRPr>
          </a:p>
        </p:txBody>
      </p:sp>
      <p:sp>
        <p:nvSpPr>
          <p:cNvPr id="8" name="TextBox 7"/>
          <p:cNvSpPr txBox="1"/>
          <p:nvPr/>
        </p:nvSpPr>
        <p:spPr>
          <a:xfrm>
            <a:off x="214282" y="147697"/>
            <a:ext cx="8750206" cy="1523494"/>
          </a:xfrm>
          <a:prstGeom prst="rect">
            <a:avLst/>
          </a:prstGeom>
          <a:noFill/>
        </p:spPr>
        <p:txBody>
          <a:bodyPr wrap="square" rtlCol="0">
            <a:spAutoFit/>
          </a:bodyPr>
          <a:lstStyle/>
          <a:p>
            <a:r>
              <a:rPr lang="en-US" sz="2400" dirty="0"/>
              <a:t>Now, install AngularJS library from </a:t>
            </a:r>
            <a:r>
              <a:rPr lang="en-US" sz="2400" dirty="0" err="1"/>
              <a:t>NuGet</a:t>
            </a:r>
            <a:r>
              <a:rPr lang="en-US" sz="2400" dirty="0"/>
              <a:t> package manager. Right click on the project in Solution Explorer and select Manage </a:t>
            </a:r>
            <a:r>
              <a:rPr lang="en-US" sz="2400" dirty="0" err="1"/>
              <a:t>NuGet</a:t>
            </a:r>
            <a:r>
              <a:rPr lang="en-US" sz="2400" dirty="0"/>
              <a:t> Packages</a:t>
            </a:r>
            <a:r>
              <a:rPr lang="en-US" sz="2400" dirty="0" smtClean="0"/>
              <a:t>..</a:t>
            </a:r>
          </a:p>
          <a:p>
            <a:endParaRPr lang="en-US" sz="2100" dirty="0">
              <a:solidFill>
                <a:srgbClr val="FFFF00"/>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287" y="1268760"/>
            <a:ext cx="4081008" cy="5544616"/>
          </a:xfrm>
          <a:prstGeom prst="rect">
            <a:avLst/>
          </a:prstGeom>
        </p:spPr>
      </p:pic>
    </p:spTree>
    <p:extLst>
      <p:ext uri="{BB962C8B-B14F-4D97-AF65-F5344CB8AC3E}">
        <p14:creationId xmlns:p14="http://schemas.microsoft.com/office/powerpoint/2010/main" val="40837588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1155</TotalTime>
  <Words>2140</Words>
  <Application>Microsoft Office PowerPoint</Application>
  <PresentationFormat>On-screen Show (4:3)</PresentationFormat>
  <Paragraphs>699</Paragraphs>
  <Slides>61</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61</vt:i4>
      </vt:variant>
    </vt:vector>
  </HeadingPairs>
  <TitlesOfParts>
    <vt:vector size="76" baseType="lpstr">
      <vt:lpstr>Arial Unicode MS</vt:lpstr>
      <vt:lpstr>Arial</vt:lpstr>
      <vt:lpstr>Calibri</vt:lpstr>
      <vt:lpstr>Consolas</vt:lpstr>
      <vt:lpstr>Constantia</vt:lpstr>
      <vt:lpstr>Courier New</vt:lpstr>
      <vt:lpstr>Helvetica Neue</vt:lpstr>
      <vt:lpstr>inherit</vt:lpstr>
      <vt:lpstr>Roboto</vt:lpstr>
      <vt:lpstr>Roboto Mono</vt:lpstr>
      <vt:lpstr>Segoe UI</vt:lpstr>
      <vt:lpstr>Times New Roman</vt:lpstr>
      <vt:lpstr>Verdana</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a</cp:lastModifiedBy>
  <cp:revision>506</cp:revision>
  <dcterms:created xsi:type="dcterms:W3CDTF">2023-02-27T05:58:18Z</dcterms:created>
  <dcterms:modified xsi:type="dcterms:W3CDTF">2023-10-16T09:04:07Z</dcterms:modified>
</cp:coreProperties>
</file>