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2F7E7-6047-4A9A-B48F-631FF63E1461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A74D5-6505-4F27-BCAD-9B52B0631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2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C5E731-D99C-43FD-992B-AEC416E4217D}" type="datetimeFigureOut">
              <a:rPr lang="en-US" smtClean="0"/>
              <a:pPr/>
              <a:t>11/1/2023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A18D70-1B34-4EEE-BAE2-4409BE1694F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scripttutorial.net/javascript-array/" TargetMode="External"/><Relationship Id="rId2" Type="http://schemas.openxmlformats.org/officeDocument/2006/relationships/hyperlink" Target="https://www.javascripttutorial.net/javascript-str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javascripttutorial.net/javascript-regular-expression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scripttutorial.net/javascript-string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scripttutorial.net/javascript-array-indexof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Template_literals#string_interpolation" TargetMode="External"/><Relationship Id="rId2" Type="http://schemas.openxmlformats.org/officeDocument/2006/relationships/hyperlink" Target="https://developer.mozilla.org/en-US/docs/Web/JavaScript/Reference/Template_literals#multi-line_string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JavaScript/Reference/Template_literals#tagged_template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script-math-trunc-method" TargetMode="External"/><Relationship Id="rId2" Type="http://schemas.openxmlformats.org/officeDocument/2006/relationships/hyperlink" Target="https://www.javatpoint.com/javascript-math-log-metho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avatpoint.com/javascript-math-tan-method" TargetMode="External"/><Relationship Id="rId4" Type="http://schemas.openxmlformats.org/officeDocument/2006/relationships/hyperlink" Target="https://www.javatpoint.com/javascript-math-sqrt-method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script-number-isinteger-method" TargetMode="External"/><Relationship Id="rId2" Type="http://schemas.openxmlformats.org/officeDocument/2006/relationships/hyperlink" Target="https://www.javatpoint.com/javascript-number-isfinite-metho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javatpoint.com/javascript-number-tostring-method" TargetMode="External"/><Relationship Id="rId4" Type="http://schemas.openxmlformats.org/officeDocument/2006/relationships/hyperlink" Target="https://www.javatpoint.com/javascript-number-toprecision-method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regexp_not_0-9.asp" TargetMode="External"/><Relationship Id="rId3" Type="http://schemas.openxmlformats.org/officeDocument/2006/relationships/hyperlink" Target="https://www.w3schools.com/jsref/jsref_regexp_i.asp" TargetMode="External"/><Relationship Id="rId7" Type="http://schemas.openxmlformats.org/officeDocument/2006/relationships/hyperlink" Target="https://www.w3schools.com/jsref/jsref_regexp_0-9.asp" TargetMode="External"/><Relationship Id="rId2" Type="http://schemas.openxmlformats.org/officeDocument/2006/relationships/hyperlink" Target="https://www.w3schools.com/jsref/jsref_regexp_g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ref/jsref_regexp_charset_not.asp" TargetMode="External"/><Relationship Id="rId5" Type="http://schemas.openxmlformats.org/officeDocument/2006/relationships/hyperlink" Target="https://www.w3schools.com/jsref/jsref_regexp_charset.asp" TargetMode="External"/><Relationship Id="rId4" Type="http://schemas.openxmlformats.org/officeDocument/2006/relationships/hyperlink" Target="https://www.w3schools.com/jsref/jsref_regexp_m.asp" TargetMode="External"/><Relationship Id="rId9" Type="http://schemas.openxmlformats.org/officeDocument/2006/relationships/hyperlink" Target="https://www.w3schools.com/jsref/jsref_regexp_xy.asp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regexp_whitespace_non.asp" TargetMode="External"/><Relationship Id="rId13" Type="http://schemas.openxmlformats.org/officeDocument/2006/relationships/hyperlink" Target="https://www.w3schools.com/jsref/jsref_regexp_formfeed.asp" TargetMode="External"/><Relationship Id="rId3" Type="http://schemas.openxmlformats.org/officeDocument/2006/relationships/hyperlink" Target="https://www.w3schools.com/jsref/jsref_regexp_wordchar.asp" TargetMode="External"/><Relationship Id="rId7" Type="http://schemas.openxmlformats.org/officeDocument/2006/relationships/hyperlink" Target="https://www.w3schools.com/jsref/jsref_regexp_whitespace.asp" TargetMode="External"/><Relationship Id="rId12" Type="http://schemas.openxmlformats.org/officeDocument/2006/relationships/hyperlink" Target="https://www.w3schools.com/jsref/jsref_regexp_newline.asp" TargetMode="External"/><Relationship Id="rId17" Type="http://schemas.openxmlformats.org/officeDocument/2006/relationships/hyperlink" Target="https://www.w3schools.com/jsref/jsref_regexp_octal.asp" TargetMode="External"/><Relationship Id="rId2" Type="http://schemas.openxmlformats.org/officeDocument/2006/relationships/hyperlink" Target="https://www.w3schools.com/jsref/jsref_regexp_dot.asp" TargetMode="External"/><Relationship Id="rId16" Type="http://schemas.openxmlformats.org/officeDocument/2006/relationships/hyperlink" Target="https://www.w3schools.com/jsref/jsref_regexp_vtab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ref/jsref_regexp_digit_non.asp" TargetMode="External"/><Relationship Id="rId11" Type="http://schemas.openxmlformats.org/officeDocument/2006/relationships/hyperlink" Target="https://www.w3schools.com/jsref/jsref_regexp_nul.asp" TargetMode="External"/><Relationship Id="rId5" Type="http://schemas.openxmlformats.org/officeDocument/2006/relationships/hyperlink" Target="https://www.w3schools.com/jsref/jsref_regexp_digit.asp" TargetMode="External"/><Relationship Id="rId15" Type="http://schemas.openxmlformats.org/officeDocument/2006/relationships/hyperlink" Target="https://www.w3schools.com/jsref/jsref_regexp_tab.asp" TargetMode="External"/><Relationship Id="rId10" Type="http://schemas.openxmlformats.org/officeDocument/2006/relationships/hyperlink" Target="https://www.w3schools.com/jsref/jsref_regexp_begin_not.asp" TargetMode="External"/><Relationship Id="rId4" Type="http://schemas.openxmlformats.org/officeDocument/2006/relationships/hyperlink" Target="https://www.w3schools.com/jsref/jsref_regexp_wordchar_non.asp" TargetMode="External"/><Relationship Id="rId9" Type="http://schemas.openxmlformats.org/officeDocument/2006/relationships/hyperlink" Target="https://www.w3schools.com/jsref/jsref_regexp_begin.asp" TargetMode="External"/><Relationship Id="rId14" Type="http://schemas.openxmlformats.org/officeDocument/2006/relationships/hyperlink" Target="https://www.w3schools.com/jsref/jsref_regexp_carriagereturn.asp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ref/jsref_regexp_ndollar.asp" TargetMode="External"/><Relationship Id="rId3" Type="http://schemas.openxmlformats.org/officeDocument/2006/relationships/hyperlink" Target="https://www.w3schools.com/jsref/jsref_regexp_zeromore.asp" TargetMode="External"/><Relationship Id="rId7" Type="http://schemas.openxmlformats.org/officeDocument/2006/relationships/hyperlink" Target="https://www.w3schools.com/jsref/jsref_regexp_nxcomma.asp" TargetMode="External"/><Relationship Id="rId2" Type="http://schemas.openxmlformats.org/officeDocument/2006/relationships/hyperlink" Target="https://www.w3schools.com/jsref/jsref_regexp_onemore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ref/jsref_regexp_nxy.asp" TargetMode="External"/><Relationship Id="rId11" Type="http://schemas.openxmlformats.org/officeDocument/2006/relationships/hyperlink" Target="https://www.w3schools.com/jsref/jsref_regexp_nfollow_not.asp" TargetMode="External"/><Relationship Id="rId5" Type="http://schemas.openxmlformats.org/officeDocument/2006/relationships/hyperlink" Target="https://www.w3schools.com/jsref/jsref_regexp_nx.asp" TargetMode="External"/><Relationship Id="rId10" Type="http://schemas.openxmlformats.org/officeDocument/2006/relationships/hyperlink" Target="https://www.w3schools.com/jsref/jsref_regexp_nfollow.asp" TargetMode="External"/><Relationship Id="rId4" Type="http://schemas.openxmlformats.org/officeDocument/2006/relationships/hyperlink" Target="https://www.w3schools.com/jsref/jsref_regexp_zeroone.asp" TargetMode="External"/><Relationship Id="rId9" Type="http://schemas.openxmlformats.org/officeDocument/2006/relationships/hyperlink" Target="https://www.w3schools.com/jsref/jsref_regexp_ncaret.asp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regexp_global.asp" TargetMode="External"/><Relationship Id="rId7" Type="http://schemas.openxmlformats.org/officeDocument/2006/relationships/hyperlink" Target="https://www.w3schools.com/jsref/jsref_regexp_source.asp" TargetMode="External"/><Relationship Id="rId2" Type="http://schemas.openxmlformats.org/officeDocument/2006/relationships/hyperlink" Target="https://www.w3schools.com/jsref/jsref_regexp_constructor.as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ref/jsref_regexp_multiline.asp" TargetMode="External"/><Relationship Id="rId5" Type="http://schemas.openxmlformats.org/officeDocument/2006/relationships/hyperlink" Target="https://www.w3schools.com/jsref/jsref_regexp_lastindex.asp" TargetMode="External"/><Relationship Id="rId4" Type="http://schemas.openxmlformats.org/officeDocument/2006/relationships/hyperlink" Target="https://www.w3schools.com/jsref/jsref_regexp_ignorecase.as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regexp_exec.asp" TargetMode="External"/><Relationship Id="rId2" Type="http://schemas.openxmlformats.org/officeDocument/2006/relationships/hyperlink" Target="https://www.w3schools.com/jsref/jsref_regexp_compile.asp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3schools.com/jsref/jsref_regexp_tostring.asp" TargetMode="External"/><Relationship Id="rId4" Type="http://schemas.openxmlformats.org/officeDocument/2006/relationships/hyperlink" Target="https://www.w3schools.com/jsref/jsref_regexp_test.asp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HTTP" TargetMode="External"/><Relationship Id="rId2" Type="http://schemas.openxmlformats.org/officeDocument/2006/relationships/hyperlink" Target="https://developer.mozilla.org/en-US/docs/Web/API/Navigator/userAgent#value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en-US/docs/Web/API/Navigator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javascript/promise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Unit No 4: </a:t>
            </a:r>
            <a:r>
              <a:rPr lang="en-US" sz="3200" dirty="0" err="1">
                <a:solidFill>
                  <a:srgbClr val="FFFF00"/>
                </a:solidFill>
              </a:rPr>
              <a:t>Javascripts</a:t>
            </a:r>
            <a:r>
              <a:rPr lang="en-US" sz="3200" dirty="0">
                <a:solidFill>
                  <a:srgbClr val="FFFF00"/>
                </a:solidFill>
              </a:rPr>
              <a:t> Advanced </a:t>
            </a:r>
            <a:r>
              <a:rPr lang="en-US" sz="3200" dirty="0" smtClean="0">
                <a:solidFill>
                  <a:srgbClr val="FFFF00"/>
                </a:solidFill>
              </a:rPr>
              <a:t>            [</a:t>
            </a:r>
            <a:r>
              <a:rPr lang="en-US" sz="3200" dirty="0">
                <a:solidFill>
                  <a:srgbClr val="FFFF00"/>
                </a:solidFill>
              </a:rPr>
              <a:t>7 Hours</a:t>
            </a:r>
            <a:r>
              <a:rPr lang="en-US" sz="3200" dirty="0" smtClean="0">
                <a:solidFill>
                  <a:srgbClr val="FFFF00"/>
                </a:solidFill>
              </a:rPr>
              <a:t>]</a:t>
            </a:r>
          </a:p>
          <a:p>
            <a:r>
              <a:rPr lang="en-US" sz="3200" dirty="0" smtClean="0"/>
              <a:t> </a:t>
            </a:r>
            <a:r>
              <a:rPr lang="en-US" sz="2800" dirty="0"/>
              <a:t>Arrow Functions, Template Strings, Rest Operator, Spread Operator, Object Literals, </a:t>
            </a:r>
            <a:r>
              <a:rPr lang="en-US" sz="2800" dirty="0" err="1"/>
              <a:t>Destructuring</a:t>
            </a:r>
            <a:r>
              <a:rPr lang="en-US" sz="2800" dirty="0"/>
              <a:t> objects in </a:t>
            </a:r>
            <a:r>
              <a:rPr lang="en-US" sz="2800" dirty="0" err="1"/>
              <a:t>javascript</a:t>
            </a:r>
            <a:r>
              <a:rPr lang="en-US" sz="2800" dirty="0"/>
              <a:t>, inheritance, Getting parts of a value: split &amp; </a:t>
            </a:r>
            <a:r>
              <a:rPr lang="en-US" sz="2800" dirty="0" err="1"/>
              <a:t>substr</a:t>
            </a:r>
            <a:r>
              <a:rPr lang="en-US" sz="2800" dirty="0"/>
              <a:t>, Programming fundamentals: Try...Catch And Throw, Getting the users date and time, Some more complex math, Regular Expressions, Get the users browser (navigator), Add timing: </a:t>
            </a:r>
            <a:r>
              <a:rPr lang="en-US" sz="2800" dirty="0" err="1"/>
              <a:t>setInterval</a:t>
            </a:r>
            <a:r>
              <a:rPr lang="en-US" sz="2800" dirty="0"/>
              <a:t> &amp; </a:t>
            </a:r>
            <a:r>
              <a:rPr lang="en-US" sz="2800" dirty="0" err="1"/>
              <a:t>setTimeout</a:t>
            </a:r>
            <a:r>
              <a:rPr lang="en-US" sz="2800" dirty="0"/>
              <a:t>, </a:t>
            </a:r>
            <a:r>
              <a:rPr lang="en-US" sz="2800" dirty="0" err="1"/>
              <a:t>Javascript</a:t>
            </a:r>
            <a:r>
              <a:rPr lang="en-US" sz="2800" dirty="0"/>
              <a:t> Classes, </a:t>
            </a:r>
            <a:r>
              <a:rPr lang="en-US" sz="2800" dirty="0" err="1"/>
              <a:t>Async</a:t>
            </a:r>
            <a:r>
              <a:rPr lang="en-US" sz="2800" dirty="0"/>
              <a:t> in JavaScript, Error Handling in JavaScript.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Spread </a:t>
            </a:r>
            <a:r>
              <a:rPr lang="en-US" sz="21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Operator:</a:t>
            </a:r>
            <a:endParaRPr lang="en-US" sz="21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Verdana" panose="020B0604030504040204" pitchFamily="34" charset="0"/>
              </a:rPr>
              <a:t>- </a:t>
            </a: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 Array Using Spread Operator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euclid_circular_a"/>
              </a:rPr>
              <a:t>You can also use the spread syntax </a:t>
            </a:r>
            <a:r>
              <a:rPr lang="en-US" sz="2100" dirty="0">
                <a:latin typeface="Droid Sans Mono"/>
              </a:rPr>
              <a:t>...</a:t>
            </a:r>
            <a:r>
              <a:rPr lang="en-US" sz="2100" dirty="0">
                <a:latin typeface="euclid_circular_a"/>
              </a:rPr>
              <a:t> to copy the items into a single array. For example</a:t>
            </a:r>
            <a:r>
              <a:rPr lang="en-US" sz="2100" dirty="0" smtClean="0">
                <a:latin typeface="euclid_circular_a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euclid_circular_a"/>
              </a:rPr>
              <a:t>Example: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FFFF00"/>
                </a:solidFill>
                <a:latin typeface="Droid Sans Mono"/>
              </a:rPr>
              <a:t>const</a:t>
            </a:r>
            <a:r>
              <a:rPr lang="en-US" sz="2400" dirty="0">
                <a:solidFill>
                  <a:srgbClr val="FFFF00"/>
                </a:solidFill>
                <a:latin typeface="Droid Sans Mono"/>
              </a:rPr>
              <a:t> arr1 = ['one', 'two']; </a:t>
            </a:r>
            <a:endParaRPr lang="en-US" sz="2400" dirty="0" smtClean="0">
              <a:solidFill>
                <a:srgbClr val="FFFF00"/>
              </a:solidFill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FFFF00"/>
                </a:solidFill>
                <a:latin typeface="Droid Sans Mono"/>
              </a:rPr>
              <a:t>const</a:t>
            </a:r>
            <a:r>
              <a:rPr lang="en-US" sz="2400" dirty="0" smtClean="0">
                <a:solidFill>
                  <a:srgbClr val="FFFF00"/>
                </a:solidFill>
                <a:latin typeface="Droid Sans Mono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Droid Sans Mono"/>
              </a:rPr>
              <a:t>arr2 = [...arr1, 'three', 'four', 'five']; console.log(arr2); </a:t>
            </a:r>
            <a:endParaRPr lang="en-US" sz="2400" dirty="0" smtClean="0">
              <a:solidFill>
                <a:srgbClr val="FFFF00"/>
              </a:solidFill>
              <a:latin typeface="Droid Sa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00"/>
                </a:solidFill>
                <a:latin typeface="Droid Sans Mono"/>
              </a:rPr>
              <a:t>// </a:t>
            </a:r>
            <a:r>
              <a:rPr lang="en-US" sz="2400" dirty="0">
                <a:solidFill>
                  <a:srgbClr val="FFFF00"/>
                </a:solidFill>
                <a:latin typeface="Droid Sans Mono"/>
              </a:rPr>
              <a:t>Output: // ["one", "two", "three", "four", "five"]</a:t>
            </a:r>
            <a:r>
              <a:rPr lang="en-US" sz="800" dirty="0">
                <a:solidFill>
                  <a:srgbClr val="FFFF00"/>
                </a:solidFill>
              </a:rPr>
              <a:t> </a:t>
            </a:r>
            <a:endParaRPr lang="en-US" sz="4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2250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0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</a:rPr>
              <a:t> JavaScript Object </a:t>
            </a:r>
            <a:r>
              <a:rPr lang="en-US" sz="2000" b="1" dirty="0" smtClean="0">
                <a:solidFill>
                  <a:srgbClr val="FFFF00"/>
                </a:solidFill>
              </a:rPr>
              <a:t>Literal:</a:t>
            </a:r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400" dirty="0" smtClean="0"/>
              <a:t>-JavaScript </a:t>
            </a:r>
            <a:r>
              <a:rPr lang="en-US" sz="2400" dirty="0"/>
              <a:t>Object Literal is a data type used to define objects in JavaScript.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It </a:t>
            </a:r>
            <a:r>
              <a:rPr lang="en-US" sz="2400" dirty="0"/>
              <a:t>is a syntax for creating an object in JavaScript that is composed of key-value pairs.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It </a:t>
            </a:r>
            <a:r>
              <a:rPr lang="en-US" sz="2400" dirty="0"/>
              <a:t>is a lightweight and efficient way to create and store data.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It </a:t>
            </a:r>
            <a:r>
              <a:rPr lang="en-US" sz="2400" dirty="0"/>
              <a:t>is a great way to store related data in an organized manner.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FFFF00"/>
                </a:solidFill>
              </a:rPr>
              <a:t>Why </a:t>
            </a:r>
            <a:r>
              <a:rPr lang="en-US" sz="2400" b="1" dirty="0">
                <a:solidFill>
                  <a:srgbClr val="FFFF00"/>
                </a:solidFill>
              </a:rPr>
              <a:t>should you use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Object literals are easy to read and understand.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Object literals are more efficient than other data types.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Object literals are versatile and can store any type of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2250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91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</a:rPr>
              <a:t> JavaScript Object </a:t>
            </a:r>
            <a:r>
              <a:rPr lang="en-US" sz="2000" b="1" dirty="0" smtClean="0">
                <a:solidFill>
                  <a:srgbClr val="FFFF00"/>
                </a:solidFill>
              </a:rPr>
              <a:t>Literal:</a:t>
            </a:r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400" dirty="0" smtClean="0"/>
              <a:t>- Object </a:t>
            </a:r>
            <a:r>
              <a:rPr lang="en-US" sz="2400" dirty="0"/>
              <a:t>literals are one of the most commonly used data structures in JavaScript.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They </a:t>
            </a:r>
            <a:r>
              <a:rPr lang="en-US" sz="2400" dirty="0"/>
              <a:t>are used to store collections of data, and can be used to represent complex data structures such as objects, arrays, functions, and even regular expressions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/>
              <a:t>Object literals are also used to store information about a particular instance of an object, such as its state or behavior.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Object </a:t>
            </a:r>
            <a:r>
              <a:rPr lang="en-US" sz="2400" dirty="0"/>
              <a:t>literals are written in the form of key-value pairs, where each key is a string and each value can be any valid JavaScript data type.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For </a:t>
            </a:r>
            <a:r>
              <a:rPr lang="en-US" sz="2400" dirty="0"/>
              <a:t>example, the following object literal stores information about a person</a:t>
            </a:r>
            <a:r>
              <a:rPr lang="en-US" sz="2400" dirty="0" smtClean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>
                <a:solidFill>
                  <a:srgbClr val="FFFF00"/>
                </a:solidFill>
                <a:latin typeface="-apple-system"/>
              </a:rPr>
              <a:t>script.js</a:t>
            </a:r>
            <a:endParaRPr lang="en-US" sz="2100" dirty="0">
              <a:solidFill>
                <a:srgbClr val="FFFF00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rgbClr val="FFFF00"/>
                </a:solidFill>
                <a:latin typeface="Arial Unicode MS" panose="020B0604020202020204" pitchFamily="34" charset="-128"/>
              </a:rPr>
              <a:t>const</a:t>
            </a:r>
            <a:r>
              <a:rPr lang="en-US" sz="2100" dirty="0">
                <a:solidFill>
                  <a:srgbClr val="FFFF00"/>
                </a:solidFill>
                <a:latin typeface="Arial Unicode MS" panose="020B0604020202020204" pitchFamily="34" charset="-128"/>
              </a:rPr>
              <a:t> person = </a:t>
            </a:r>
            <a:r>
              <a:rPr lang="en-US" sz="2100" dirty="0" smtClean="0">
                <a:solidFill>
                  <a:srgbClr val="FFFF00"/>
                </a:solidFill>
                <a:latin typeface="Arial Unicode MS" panose="020B0604020202020204" pitchFamily="34" charset="-128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Arial Unicode MS" panose="020B0604020202020204" pitchFamily="34" charset="-128"/>
              </a:rPr>
              <a:t> </a:t>
            </a:r>
            <a:r>
              <a:rPr lang="en-US" sz="2100" dirty="0">
                <a:solidFill>
                  <a:srgbClr val="FFFF00"/>
                </a:solidFill>
                <a:latin typeface="Arial Unicode MS" panose="020B0604020202020204" pitchFamily="34" charset="-128"/>
              </a:rPr>
              <a:t>name: 'John Doe', age: 30, address: '123 Main Street' </a:t>
            </a:r>
            <a:endParaRPr lang="en-US" sz="2100" dirty="0" smtClean="0">
              <a:solidFill>
                <a:srgbClr val="FFFF00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Arial Unicode MS" panose="020B0604020202020204" pitchFamily="34" charset="-128"/>
              </a:rPr>
              <a:t>	</a:t>
            </a:r>
            <a:r>
              <a:rPr lang="en-US" sz="2100" dirty="0" smtClean="0">
                <a:solidFill>
                  <a:srgbClr val="FFFF00"/>
                </a:solidFill>
                <a:latin typeface="Arial Unicode MS" panose="020B0604020202020204" pitchFamily="34" charset="-128"/>
              </a:rPr>
              <a:t>	};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  <a:endParaRPr lang="en-US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2250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</a:rPr>
              <a:t> JavaScript Object </a:t>
            </a:r>
            <a:r>
              <a:rPr lang="en-US" sz="2000" b="1" dirty="0" smtClean="0">
                <a:solidFill>
                  <a:srgbClr val="FFFF00"/>
                </a:solidFill>
              </a:rPr>
              <a:t>Literal:</a:t>
            </a:r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400" dirty="0" smtClean="0"/>
              <a:t>-</a:t>
            </a:r>
            <a:r>
              <a:rPr lang="en-US" sz="2400" dirty="0"/>
              <a:t>Object literals can also contain other object literals, as well as functions. </a:t>
            </a:r>
            <a:endParaRPr lang="en-US" sz="2400" dirty="0" smtClean="0"/>
          </a:p>
          <a:p>
            <a:r>
              <a:rPr lang="en-US" sz="2400" dirty="0"/>
              <a:t>-</a:t>
            </a:r>
            <a:r>
              <a:rPr lang="en-US" sz="2400" dirty="0" smtClean="0"/>
              <a:t>For </a:t>
            </a:r>
            <a:r>
              <a:rPr lang="en-US" sz="2400" dirty="0"/>
              <a:t>example, the following object literal stores information about a person, and also contains a function that prints out a greeting message</a:t>
            </a:r>
            <a:r>
              <a:rPr lang="en-US" sz="2400" dirty="0" smtClean="0"/>
              <a:t>:</a:t>
            </a:r>
          </a:p>
          <a:p>
            <a:endParaRPr lang="en-US" sz="24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script.js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err="1">
                <a:solidFill>
                  <a:srgbClr val="FFFF00"/>
                </a:solidFill>
              </a:rPr>
              <a:t>const</a:t>
            </a:r>
            <a:r>
              <a:rPr lang="en-US" sz="2400" dirty="0">
                <a:solidFill>
                  <a:srgbClr val="FFFF00"/>
                </a:solidFill>
              </a:rPr>
              <a:t> person = {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name: 'John Doe',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age: 30,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address: '123 Main Street',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greet: function() {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console.log('Hello, my name is ' + this.name);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}</a:t>
            </a:r>
          </a:p>
          <a:p>
            <a:r>
              <a:rPr lang="en-US" sz="2400" dirty="0">
                <a:solidFill>
                  <a:srgbClr val="FFFF00"/>
                </a:solidFill>
              </a:rPr>
              <a:t>};</a:t>
            </a:r>
          </a:p>
          <a:p>
            <a:endParaRPr lang="en-US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2250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5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00"/>
                </a:solidFill>
              </a:rPr>
              <a:t> JavaScript Object </a:t>
            </a:r>
            <a:r>
              <a:rPr lang="en-US" sz="2000" b="1" dirty="0" smtClean="0">
                <a:solidFill>
                  <a:srgbClr val="FFFF00"/>
                </a:solidFill>
              </a:rPr>
              <a:t>Literal:</a:t>
            </a:r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400" dirty="0" smtClean="0"/>
              <a:t>-</a:t>
            </a:r>
            <a:r>
              <a:rPr lang="en-US" sz="2400" dirty="0"/>
              <a:t>Object literals can be used to create objects in JavaScript. </a:t>
            </a:r>
            <a:endParaRPr lang="en-US" sz="2400" dirty="0" smtClean="0"/>
          </a:p>
          <a:p>
            <a:r>
              <a:rPr lang="en-US" sz="2400" dirty="0"/>
              <a:t>-</a:t>
            </a:r>
            <a:r>
              <a:rPr lang="en-US" sz="2400" dirty="0" smtClean="0"/>
              <a:t>To </a:t>
            </a:r>
            <a:r>
              <a:rPr lang="en-US" sz="2400" dirty="0"/>
              <a:t>create an object, you use the new keyword, followed by the constructor function of the object you want to create. </a:t>
            </a:r>
            <a:endParaRPr lang="en-US" sz="2400" dirty="0" smtClean="0"/>
          </a:p>
          <a:p>
            <a:r>
              <a:rPr lang="en-US" sz="2400" dirty="0"/>
              <a:t>-</a:t>
            </a:r>
            <a:r>
              <a:rPr lang="en-US" sz="2400" dirty="0" smtClean="0"/>
              <a:t>For </a:t>
            </a:r>
            <a:r>
              <a:rPr lang="en-US" sz="2400" dirty="0"/>
              <a:t>example, to create an instance of the Person object defined above, you would use the following code</a:t>
            </a:r>
            <a:r>
              <a:rPr lang="en-US" sz="2400" dirty="0" smtClean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>
                <a:solidFill>
                  <a:srgbClr val="FFFF00"/>
                </a:solidFill>
                <a:latin typeface="-apple-system"/>
              </a:rPr>
              <a:t>script.js</a:t>
            </a:r>
            <a:endParaRPr lang="en-US" sz="2100" dirty="0">
              <a:solidFill>
                <a:srgbClr val="FFFF00"/>
              </a:solidFill>
              <a:latin typeface="Arial Unicode MS" panose="020B0604020202020204" pitchFamily="34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rgbClr val="FFFF00"/>
                </a:solidFill>
                <a:latin typeface="Arial Unicode MS" panose="020B0604020202020204" pitchFamily="34" charset="-128"/>
              </a:rPr>
              <a:t>const</a:t>
            </a:r>
            <a:r>
              <a:rPr lang="en-US" sz="2100" dirty="0">
                <a:solidFill>
                  <a:srgbClr val="FFFF00"/>
                </a:solidFill>
                <a:latin typeface="Arial Unicode MS" panose="020B0604020202020204" pitchFamily="34" charset="-128"/>
              </a:rPr>
              <a:t> person = new Person();</a:t>
            </a:r>
            <a:r>
              <a:rPr lang="en-US" sz="2100" dirty="0">
                <a:solidFill>
                  <a:srgbClr val="FFFF00"/>
                </a:solidFill>
              </a:rPr>
              <a:t> </a:t>
            </a:r>
            <a:endParaRPr lang="en-US" sz="2100" dirty="0" smtClean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US" sz="2100" dirty="0" smtClean="0"/>
              <a:t>-Once </a:t>
            </a:r>
            <a:r>
              <a:rPr lang="en-US" sz="2100" dirty="0"/>
              <a:t>an object has been created, you can access its properties and methods using the dot notation. </a:t>
            </a:r>
            <a:endParaRPr lang="en-US" sz="2100" dirty="0" smtClean="0"/>
          </a:p>
          <a:p>
            <a:r>
              <a:rPr lang="en-US" sz="2100" dirty="0"/>
              <a:t>-</a:t>
            </a:r>
            <a:r>
              <a:rPr lang="en-US" sz="2100" dirty="0" smtClean="0"/>
              <a:t>For </a:t>
            </a:r>
            <a:r>
              <a:rPr lang="en-US" sz="2100" dirty="0"/>
              <a:t>example, to access the name property of the person object, you would use the following code:</a:t>
            </a:r>
          </a:p>
          <a:p>
            <a:r>
              <a:rPr lang="en-US" sz="2100" dirty="0" smtClean="0">
                <a:solidFill>
                  <a:srgbClr val="FFFF00"/>
                </a:solidFill>
              </a:rPr>
              <a:t>script.js</a:t>
            </a:r>
            <a:endParaRPr lang="en-US" sz="2100" dirty="0">
              <a:solidFill>
                <a:srgbClr val="FFFF00"/>
              </a:solidFill>
            </a:endParaRPr>
          </a:p>
          <a:p>
            <a:r>
              <a:rPr lang="en-US" sz="2100" dirty="0">
                <a:solidFill>
                  <a:srgbClr val="FFFF00"/>
                </a:solidFill>
              </a:rPr>
              <a:t>console.log(person.name</a:t>
            </a:r>
            <a:r>
              <a:rPr lang="en-US" sz="2100" dirty="0" smtClean="0">
                <a:solidFill>
                  <a:srgbClr val="FFFF00"/>
                </a:solidFill>
              </a:rPr>
              <a:t>);</a:t>
            </a:r>
          </a:p>
          <a:p>
            <a:endParaRPr lang="en-US" sz="2100" dirty="0">
              <a:solidFill>
                <a:srgbClr val="FFFF00"/>
              </a:solidFill>
            </a:endParaRPr>
          </a:p>
          <a:p>
            <a:r>
              <a:rPr lang="en-US" sz="2100" dirty="0" smtClean="0"/>
              <a:t>-To </a:t>
            </a:r>
            <a:r>
              <a:rPr lang="en-US" sz="2100" dirty="0"/>
              <a:t>call the greet method of the person object, you would use the following code:</a:t>
            </a:r>
          </a:p>
          <a:p>
            <a:r>
              <a:rPr lang="en-US" sz="2100" dirty="0" smtClean="0">
                <a:solidFill>
                  <a:srgbClr val="FFFF00"/>
                </a:solidFill>
              </a:rPr>
              <a:t>script.js</a:t>
            </a:r>
            <a:endParaRPr lang="en-US" sz="2100" dirty="0">
              <a:solidFill>
                <a:srgbClr val="FFFF00"/>
              </a:solidFill>
            </a:endParaRPr>
          </a:p>
          <a:p>
            <a:r>
              <a:rPr lang="en-US" sz="2100" dirty="0" err="1">
                <a:solidFill>
                  <a:srgbClr val="FFFF00"/>
                </a:solidFill>
              </a:rPr>
              <a:t>person.greet</a:t>
            </a:r>
            <a:r>
              <a:rPr lang="en-US" sz="2100" dirty="0" smtClean="0">
                <a:solidFill>
                  <a:srgbClr val="FFFF00"/>
                </a:solidFill>
              </a:rPr>
              <a:t>();</a:t>
            </a:r>
            <a:endParaRPr lang="en-US" sz="21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2250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3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 </a:t>
            </a:r>
            <a:r>
              <a:rPr lang="en-US" sz="21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Verdana" panose="020B0604030504040204" pitchFamily="34" charset="0"/>
              </a:rPr>
              <a:t>-In </a:t>
            </a:r>
            <a:r>
              <a:rPr lang="en-US" sz="2100" dirty="0">
                <a:latin typeface="Verdana" panose="020B0604030504040204" pitchFamily="34" charset="0"/>
              </a:rPr>
              <a:t>JavaScript, the </a:t>
            </a:r>
            <a:r>
              <a:rPr lang="en-US" sz="2100" dirty="0">
                <a:latin typeface="Consolas" panose="020B0609020204030204" pitchFamily="49" charset="0"/>
              </a:rPr>
              <a:t>this</a:t>
            </a:r>
            <a:r>
              <a:rPr lang="en-US" sz="2100" dirty="0">
                <a:latin typeface="Verdana" panose="020B0604030504040204" pitchFamily="34" charset="0"/>
              </a:rPr>
              <a:t> keyword refers to an </a:t>
            </a:r>
            <a:r>
              <a:rPr lang="en-US" sz="2100" b="1" dirty="0">
                <a:latin typeface="Verdana" panose="020B0604030504040204" pitchFamily="34" charset="0"/>
              </a:rPr>
              <a:t>object</a:t>
            </a:r>
            <a:r>
              <a:rPr lang="en-US" sz="2100" dirty="0">
                <a:latin typeface="Verdana" panose="020B0604030504040204" pitchFamily="34" charset="0"/>
              </a:rPr>
              <a:t>.</a:t>
            </a:r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 smtClean="0">
                <a:latin typeface="Verdana" panose="020B0604030504040204" pitchFamily="34" charset="0"/>
              </a:rPr>
              <a:t>-Which</a:t>
            </a:r>
            <a:r>
              <a:rPr lang="en-US" sz="2100" dirty="0">
                <a:latin typeface="Verdana" panose="020B0604030504040204" pitchFamily="34" charset="0"/>
              </a:rPr>
              <a:t> object depends on how </a:t>
            </a:r>
            <a:r>
              <a:rPr lang="en-US" sz="2100" dirty="0">
                <a:latin typeface="Consolas" panose="020B0609020204030204" pitchFamily="49" charset="0"/>
              </a:rPr>
              <a:t>this</a:t>
            </a:r>
            <a:r>
              <a:rPr lang="en-US" sz="2100" dirty="0">
                <a:latin typeface="Verdana" panose="020B0604030504040204" pitchFamily="34" charset="0"/>
              </a:rPr>
              <a:t> is being invoked (used or called).</a:t>
            </a:r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Verdana" panose="020B0604030504040204" pitchFamily="34" charset="0"/>
              </a:rPr>
              <a:t>-The</a:t>
            </a:r>
            <a:r>
              <a:rPr lang="en-US" sz="2100" dirty="0">
                <a:latin typeface="Verdana" panose="020B0604030504040204" pitchFamily="34" charset="0"/>
              </a:rPr>
              <a:t> </a:t>
            </a:r>
            <a:r>
              <a:rPr lang="en-US" sz="2100" dirty="0">
                <a:latin typeface="Consolas" panose="020B0609020204030204" pitchFamily="49" charset="0"/>
              </a:rPr>
              <a:t>this</a:t>
            </a:r>
            <a:r>
              <a:rPr lang="en-US" sz="2100" dirty="0">
                <a:latin typeface="Verdana" panose="020B0604030504040204" pitchFamily="34" charset="0"/>
              </a:rPr>
              <a:t> keyword refers to different objects depending on how it is used:</a:t>
            </a:r>
            <a:endParaRPr lang="en-US" sz="2100" dirty="0"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In an object method, this refers to the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Alone, this refers to the global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In a function, this refers to the global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In a function, in strict mode, this is undefined.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In an event, this refers to the element that received the event.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FF00"/>
                </a:solidFill>
              </a:rPr>
              <a:t>Methods like call(), apply(), and bind() can refer this to any object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</a:p>
          <a:p>
            <a:endParaRPr lang="en-US" sz="2400" dirty="0" smtClean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Verdana" panose="020B0604030504040204" pitchFamily="34" charset="0"/>
              </a:rPr>
              <a:t>Note: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this</a:t>
            </a:r>
            <a:r>
              <a:rPr lang="en-US" sz="2100" dirty="0">
                <a:solidFill>
                  <a:srgbClr val="FFFF00"/>
                </a:solidFill>
                <a:latin typeface="Verdana" panose="020B0604030504040204" pitchFamily="34" charset="0"/>
              </a:rPr>
              <a:t> is not a variable. It is a keyword. You cannot change the value of 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this</a:t>
            </a:r>
            <a:r>
              <a:rPr lang="en-US" sz="2100" dirty="0">
                <a:solidFill>
                  <a:srgbClr val="FFFF00"/>
                </a:solidFill>
                <a:latin typeface="Verdana" panose="020B0604030504040204" pitchFamily="34" charset="0"/>
              </a:rPr>
              <a:t>.</a:t>
            </a:r>
            <a:r>
              <a:rPr lang="en-US" sz="2100" dirty="0"/>
              <a:t> </a:t>
            </a:r>
            <a:endParaRPr lang="en-US" sz="2100" dirty="0">
              <a:solidFill>
                <a:srgbClr val="FFFF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b="1" dirty="0">
              <a:solidFill>
                <a:srgbClr val="FFFF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 </a:t>
            </a:r>
            <a:r>
              <a:rPr lang="en-US" sz="2100" b="1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</a:t>
            </a: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Example: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>
                <a:solidFill>
                  <a:srgbClr val="FFFF00"/>
                </a:solidFill>
              </a:rPr>
              <a:t>const</a:t>
            </a:r>
            <a:r>
              <a:rPr lang="en-US" sz="2400" dirty="0">
                <a:solidFill>
                  <a:srgbClr val="FFFF00"/>
                </a:solidFill>
              </a:rPr>
              <a:t> person = {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  </a:t>
            </a:r>
            <a:r>
              <a:rPr lang="en-US" sz="2400" dirty="0" err="1">
                <a:solidFill>
                  <a:srgbClr val="FFFF00"/>
                </a:solidFill>
              </a:rPr>
              <a:t>firstName</a:t>
            </a:r>
            <a:r>
              <a:rPr lang="en-US" sz="2400" dirty="0">
                <a:solidFill>
                  <a:srgbClr val="FFFF00"/>
                </a:solidFill>
              </a:rPr>
              <a:t>: "John",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  </a:t>
            </a:r>
            <a:r>
              <a:rPr lang="en-US" sz="2400" dirty="0" err="1">
                <a:solidFill>
                  <a:srgbClr val="FFFF00"/>
                </a:solidFill>
              </a:rPr>
              <a:t>lastName</a:t>
            </a:r>
            <a:r>
              <a:rPr lang="en-US" sz="2400" dirty="0">
                <a:solidFill>
                  <a:srgbClr val="FFFF00"/>
                </a:solidFill>
              </a:rPr>
              <a:t> : "Doe",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  id       : 5566,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  </a:t>
            </a:r>
            <a:r>
              <a:rPr lang="en-US" sz="2400" dirty="0" err="1">
                <a:solidFill>
                  <a:srgbClr val="FFFF00"/>
                </a:solidFill>
              </a:rPr>
              <a:t>fullName</a:t>
            </a:r>
            <a:r>
              <a:rPr lang="en-US" sz="2400" dirty="0">
                <a:solidFill>
                  <a:srgbClr val="FFFF00"/>
                </a:solidFill>
              </a:rPr>
              <a:t> : function() {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    return </a:t>
            </a:r>
            <a:r>
              <a:rPr lang="en-US" sz="2400" dirty="0" err="1">
                <a:solidFill>
                  <a:srgbClr val="FFFF00"/>
                </a:solidFill>
              </a:rPr>
              <a:t>this.firstName</a:t>
            </a:r>
            <a:r>
              <a:rPr lang="en-US" sz="2400" dirty="0">
                <a:solidFill>
                  <a:srgbClr val="FFFF00"/>
                </a:solidFill>
              </a:rPr>
              <a:t> + " " + </a:t>
            </a:r>
            <a:r>
              <a:rPr lang="en-US" sz="2400" dirty="0" err="1">
                <a:solidFill>
                  <a:srgbClr val="FFFF00"/>
                </a:solidFill>
              </a:rPr>
              <a:t>this.lastName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  }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};</a:t>
            </a:r>
            <a:r>
              <a:rPr lang="en-US" sz="21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.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FFFF00"/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>
                <a:latin typeface="Verdana" panose="020B0604030504040204" pitchFamily="34" charset="0"/>
              </a:rPr>
              <a:t>In the example above, </a:t>
            </a:r>
            <a:r>
              <a:rPr lang="en-US" sz="2400" dirty="0">
                <a:latin typeface="Consolas" panose="020B0609020204030204" pitchFamily="49" charset="0"/>
              </a:rPr>
              <a:t>this</a:t>
            </a:r>
            <a:r>
              <a:rPr lang="en-US" sz="2400" dirty="0">
                <a:latin typeface="Verdana" panose="020B0604030504040204" pitchFamily="34" charset="0"/>
              </a:rPr>
              <a:t> refers to the </a:t>
            </a:r>
            <a:r>
              <a:rPr lang="en-US" sz="2400" b="1" dirty="0">
                <a:latin typeface="Verdana" panose="020B0604030504040204" pitchFamily="34" charset="0"/>
              </a:rPr>
              <a:t>person object</a:t>
            </a:r>
            <a:r>
              <a:rPr lang="en-US" sz="2400" dirty="0">
                <a:latin typeface="Verdana" panose="020B0604030504040204" pitchFamily="34" charset="0"/>
              </a:rPr>
              <a:t>.</a:t>
            </a:r>
            <a:endParaRPr lang="en-US" sz="8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 smtClean="0">
                <a:latin typeface="Verdana" panose="020B0604030504040204" pitchFamily="34" charset="0"/>
              </a:rPr>
              <a:t>i.e.</a:t>
            </a:r>
            <a:r>
              <a:rPr lang="en-US" sz="2400" dirty="0">
                <a:latin typeface="Verdana" panose="020B0604030504040204" pitchFamily="34" charset="0"/>
              </a:rPr>
              <a:t> </a:t>
            </a:r>
            <a:r>
              <a:rPr lang="en-US" sz="2400" b="1" dirty="0" err="1">
                <a:latin typeface="Verdana" panose="020B0604030504040204" pitchFamily="34" charset="0"/>
              </a:rPr>
              <a:t>this.firstName</a:t>
            </a:r>
            <a:r>
              <a:rPr lang="en-US" sz="2400" dirty="0">
                <a:latin typeface="Verdana" panose="020B0604030504040204" pitchFamily="34" charset="0"/>
              </a:rPr>
              <a:t> means the </a:t>
            </a:r>
            <a:r>
              <a:rPr lang="en-US" sz="2400" b="1" dirty="0" err="1">
                <a:latin typeface="Verdana" panose="020B0604030504040204" pitchFamily="34" charset="0"/>
              </a:rPr>
              <a:t>firstName</a:t>
            </a:r>
            <a:r>
              <a:rPr lang="en-US" sz="2400" dirty="0">
                <a:latin typeface="Verdana" panose="020B0604030504040204" pitchFamily="34" charset="0"/>
              </a:rPr>
              <a:t> property of </a:t>
            </a:r>
            <a:r>
              <a:rPr lang="en-US" sz="2400" b="1" dirty="0">
                <a:latin typeface="Verdana" panose="020B0604030504040204" pitchFamily="34" charset="0"/>
              </a:rPr>
              <a:t>this</a:t>
            </a:r>
            <a:r>
              <a:rPr lang="en-US" sz="2400" dirty="0">
                <a:latin typeface="Verdana" panose="020B0604030504040204" pitchFamily="34" charset="0"/>
              </a:rPr>
              <a:t>.</a:t>
            </a:r>
            <a:endParaRPr lang="en-US" sz="8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400" dirty="0">
                <a:latin typeface="Verdana" panose="020B0604030504040204" pitchFamily="34" charset="0"/>
              </a:rPr>
              <a:t>i.e.  </a:t>
            </a:r>
            <a:r>
              <a:rPr lang="en-US" sz="2400" b="1" dirty="0" err="1">
                <a:latin typeface="Verdana" panose="020B0604030504040204" pitchFamily="34" charset="0"/>
              </a:rPr>
              <a:t>this.firstName</a:t>
            </a:r>
            <a:r>
              <a:rPr lang="en-US" sz="2400" dirty="0">
                <a:latin typeface="Verdana" panose="020B0604030504040204" pitchFamily="34" charset="0"/>
              </a:rPr>
              <a:t> means the </a:t>
            </a:r>
            <a:r>
              <a:rPr lang="en-US" sz="2400" b="1" dirty="0" err="1">
                <a:latin typeface="Verdana" panose="020B0604030504040204" pitchFamily="34" charset="0"/>
              </a:rPr>
              <a:t>firstName</a:t>
            </a:r>
            <a:r>
              <a:rPr lang="en-US" sz="2400" dirty="0">
                <a:latin typeface="Verdana" panose="020B0604030504040204" pitchFamily="34" charset="0"/>
              </a:rPr>
              <a:t> property of </a:t>
            </a:r>
            <a:r>
              <a:rPr lang="en-US" sz="2400" b="1" dirty="0">
                <a:latin typeface="Verdana" panose="020B0604030504040204" pitchFamily="34" charset="0"/>
              </a:rPr>
              <a:t>person</a:t>
            </a:r>
            <a:r>
              <a:rPr lang="en-US" sz="2400" dirty="0">
                <a:latin typeface="Verdana" panose="020B0604030504040204" pitchFamily="34" charset="0"/>
              </a:rPr>
              <a:t>.</a:t>
            </a:r>
            <a:endParaRPr lang="en-US" sz="4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b="1" dirty="0">
              <a:solidFill>
                <a:srgbClr val="FFFF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5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Object </a:t>
            </a:r>
            <a:r>
              <a:rPr lang="en-US" sz="2100" dirty="0" err="1">
                <a:solidFill>
                  <a:srgbClr val="FFFF00"/>
                </a:solidFill>
              </a:rPr>
              <a:t>Destructuring</a:t>
            </a:r>
            <a:r>
              <a:rPr lang="en-US" sz="2100" dirty="0">
                <a:solidFill>
                  <a:srgbClr val="FFFF00"/>
                </a:solidFill>
              </a:rPr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100" dirty="0" err="1" smtClean="0"/>
              <a:t>Destructuring</a:t>
            </a:r>
            <a:r>
              <a:rPr lang="en-US" sz="2100" dirty="0"/>
              <a:t> is a JavaScript expression that allows us to extract data from arrays, objects, and maps and set them into new, distinct variables</a:t>
            </a:r>
            <a:r>
              <a:rPr lang="en-US" sz="21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100" dirty="0" smtClean="0"/>
              <a:t>The</a:t>
            </a:r>
            <a:r>
              <a:rPr lang="en-US" sz="2100" dirty="0"/>
              <a:t> </a:t>
            </a:r>
            <a:r>
              <a:rPr lang="en-US" sz="2100" b="1" dirty="0" err="1"/>
              <a:t>destructuring</a:t>
            </a:r>
            <a:r>
              <a:rPr lang="en-US" sz="2100" b="1" dirty="0"/>
              <a:t> assignment</a:t>
            </a:r>
            <a:r>
              <a:rPr lang="en-US" sz="2100" dirty="0"/>
              <a:t> syntax is a JavaScript expression that makes it possible to unpack values from arrays, or properties from objects, into distinct variables.</a:t>
            </a:r>
            <a:r>
              <a:rPr lang="en-US" sz="2100" dirty="0" smtClean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/>
              <a:t>-</a:t>
            </a:r>
            <a:r>
              <a:rPr lang="en-US" sz="2100" dirty="0" smtClean="0"/>
              <a:t> </a:t>
            </a:r>
            <a:r>
              <a:rPr lang="en-US" sz="2100" dirty="0" err="1" smtClean="0"/>
              <a:t>Destructuring</a:t>
            </a:r>
            <a:r>
              <a:rPr lang="en-US" sz="2100" dirty="0" smtClean="0"/>
              <a:t> </a:t>
            </a:r>
            <a:r>
              <a:rPr lang="en-US" sz="2100" dirty="0"/>
              <a:t>allows us to extract multiple properties, or items, from an array​ at a time.</a:t>
            </a:r>
            <a:endParaRPr lang="en-US" sz="2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- JavaScript </a:t>
            </a:r>
            <a:r>
              <a:rPr lang="en-US" sz="2100" dirty="0"/>
              <a:t>Object </a:t>
            </a:r>
            <a:r>
              <a:rPr lang="en-US" sz="2100" dirty="0" err="1"/>
              <a:t>Destructuring</a:t>
            </a:r>
            <a:r>
              <a:rPr lang="en-US" sz="2100" dirty="0"/>
              <a:t> is the syntax for extracting values from an object property and assigning them to a variable</a:t>
            </a:r>
            <a:r>
              <a:rPr lang="en-US" sz="21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-The </a:t>
            </a:r>
            <a:r>
              <a:rPr lang="en-US" sz="2100" dirty="0" err="1"/>
              <a:t>destructuring</a:t>
            </a:r>
            <a:r>
              <a:rPr lang="en-US" sz="2100" dirty="0"/>
              <a:t> is also possible for JavaScript Arrays. </a:t>
            </a:r>
            <a:endParaRPr lang="en-US" sz="2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-By </a:t>
            </a:r>
            <a:r>
              <a:rPr lang="en-US" sz="2100" dirty="0"/>
              <a:t>default, the object key name becomes the variable that holds the respective value</a:t>
            </a:r>
            <a:r>
              <a:rPr lang="en-US" sz="21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b="1" dirty="0">
              <a:solidFill>
                <a:srgbClr val="FFFF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67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Object </a:t>
            </a:r>
            <a:r>
              <a:rPr lang="en-US" sz="2100" dirty="0" err="1">
                <a:solidFill>
                  <a:srgbClr val="FFFF00"/>
                </a:solidFill>
              </a:rPr>
              <a:t>Destructuring</a:t>
            </a:r>
            <a:r>
              <a:rPr lang="en-US" sz="2100" dirty="0">
                <a:solidFill>
                  <a:srgbClr val="FFFF00"/>
                </a:solidFill>
              </a:rPr>
              <a:t> 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100" dirty="0"/>
              <a:t>Destructing Arrays</a:t>
            </a:r>
          </a:p>
          <a:p>
            <a:r>
              <a:rPr lang="en-US" sz="2100" dirty="0" smtClean="0"/>
              <a:t>-Here </a:t>
            </a:r>
            <a:r>
              <a:rPr lang="en-US" sz="2100" dirty="0"/>
              <a:t>is the old way of assigning array items to a variable</a:t>
            </a:r>
            <a:r>
              <a:rPr lang="en-US" sz="2100" dirty="0" smtClean="0"/>
              <a:t>:</a:t>
            </a:r>
          </a:p>
          <a:p>
            <a:r>
              <a:rPr lang="en-US" sz="2100" dirty="0" err="1" smtClean="0">
                <a:solidFill>
                  <a:srgbClr val="FFFF00"/>
                </a:solidFill>
              </a:rPr>
              <a:t>const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  <a:r>
              <a:rPr lang="en-US" sz="2100" dirty="0">
                <a:solidFill>
                  <a:srgbClr val="FFFF00"/>
                </a:solidFill>
              </a:rPr>
              <a:t>vehicles = ['mustang', 'f-150', 'expedition']; </a:t>
            </a:r>
            <a:endParaRPr lang="en-US" sz="2100" dirty="0" smtClean="0">
              <a:solidFill>
                <a:srgbClr val="FFFF00"/>
              </a:solidFill>
            </a:endParaRPr>
          </a:p>
          <a:p>
            <a:r>
              <a:rPr lang="en-US" sz="2100" dirty="0" smtClean="0">
                <a:solidFill>
                  <a:srgbClr val="FFFF00"/>
                </a:solidFill>
              </a:rPr>
              <a:t>    // </a:t>
            </a:r>
            <a:r>
              <a:rPr lang="en-US" sz="2100" dirty="0">
                <a:solidFill>
                  <a:srgbClr val="FFFF00"/>
                </a:solidFill>
              </a:rPr>
              <a:t>old way </a:t>
            </a:r>
            <a:endParaRPr lang="en-US" sz="2100" dirty="0" smtClean="0">
              <a:solidFill>
                <a:srgbClr val="FFFF00"/>
              </a:solidFill>
            </a:endParaRPr>
          </a:p>
          <a:p>
            <a:r>
              <a:rPr lang="en-US" sz="2100" dirty="0">
                <a:solidFill>
                  <a:srgbClr val="FFFF00"/>
                </a:solidFill>
              </a:rPr>
              <a:t>	</a:t>
            </a:r>
            <a:r>
              <a:rPr lang="en-US" sz="2100" dirty="0" err="1" smtClean="0">
                <a:solidFill>
                  <a:srgbClr val="FFFF00"/>
                </a:solidFill>
              </a:rPr>
              <a:t>const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  <a:r>
              <a:rPr lang="en-US" sz="2100" dirty="0">
                <a:solidFill>
                  <a:srgbClr val="FFFF00"/>
                </a:solidFill>
              </a:rPr>
              <a:t>car = vehicles[0]; </a:t>
            </a:r>
            <a:endParaRPr lang="en-US" sz="2100" dirty="0" smtClean="0">
              <a:solidFill>
                <a:srgbClr val="FFFF00"/>
              </a:solidFill>
            </a:endParaRPr>
          </a:p>
          <a:p>
            <a:r>
              <a:rPr lang="en-US" sz="2100" dirty="0" smtClean="0">
                <a:solidFill>
                  <a:srgbClr val="FFFF00"/>
                </a:solidFill>
              </a:rPr>
              <a:t>	</a:t>
            </a:r>
            <a:r>
              <a:rPr lang="en-US" sz="2100" dirty="0" err="1" smtClean="0">
                <a:solidFill>
                  <a:srgbClr val="FFFF00"/>
                </a:solidFill>
              </a:rPr>
              <a:t>const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  <a:r>
              <a:rPr lang="en-US" sz="2100" dirty="0">
                <a:solidFill>
                  <a:srgbClr val="FFFF00"/>
                </a:solidFill>
              </a:rPr>
              <a:t>truck = vehicles[1]; </a:t>
            </a:r>
            <a:endParaRPr lang="en-US" sz="2100" dirty="0" smtClean="0">
              <a:solidFill>
                <a:srgbClr val="FFFF00"/>
              </a:solidFill>
            </a:endParaRPr>
          </a:p>
          <a:p>
            <a:r>
              <a:rPr lang="en-US" sz="2100" dirty="0" smtClean="0">
                <a:solidFill>
                  <a:srgbClr val="FFFF00"/>
                </a:solidFill>
              </a:rPr>
              <a:t>	</a:t>
            </a:r>
            <a:r>
              <a:rPr lang="en-US" sz="2100" dirty="0" err="1" smtClean="0">
                <a:solidFill>
                  <a:srgbClr val="FFFF00"/>
                </a:solidFill>
              </a:rPr>
              <a:t>const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  <a:r>
              <a:rPr lang="en-US" sz="2100" dirty="0" err="1">
                <a:solidFill>
                  <a:srgbClr val="FFFF00"/>
                </a:solidFill>
              </a:rPr>
              <a:t>suv</a:t>
            </a:r>
            <a:r>
              <a:rPr lang="en-US" sz="2100" dirty="0">
                <a:solidFill>
                  <a:srgbClr val="FFFF00"/>
                </a:solidFill>
              </a:rPr>
              <a:t> = vehicles[2]; </a:t>
            </a:r>
          </a:p>
          <a:p>
            <a:r>
              <a:rPr lang="en-US" sz="2100" dirty="0" smtClean="0"/>
              <a:t>Example:</a:t>
            </a:r>
            <a:endParaRPr lang="en-US" sz="2100" dirty="0"/>
          </a:p>
          <a:p>
            <a:r>
              <a:rPr lang="en-US" sz="2100" dirty="0" smtClean="0"/>
              <a:t>With </a:t>
            </a:r>
            <a:r>
              <a:rPr lang="en-US" sz="2100" dirty="0" err="1" smtClean="0"/>
              <a:t>destructuring</a:t>
            </a:r>
            <a:r>
              <a:rPr lang="en-US" sz="2100" dirty="0" smtClean="0"/>
              <a:t>:</a:t>
            </a:r>
          </a:p>
          <a:p>
            <a:r>
              <a:rPr lang="en-US" sz="2100" dirty="0" err="1" smtClean="0">
                <a:solidFill>
                  <a:srgbClr val="FFFF00"/>
                </a:solidFill>
              </a:rPr>
              <a:t>const</a:t>
            </a:r>
            <a:r>
              <a:rPr lang="en-US" sz="2100" dirty="0" smtClean="0">
                <a:solidFill>
                  <a:srgbClr val="FFFF00"/>
                </a:solidFill>
              </a:rPr>
              <a:t> vehicles = ['mustang', 'f-150', 'expedition'];</a:t>
            </a:r>
          </a:p>
          <a:p>
            <a:r>
              <a:rPr lang="en-US" sz="2100" dirty="0" err="1" smtClean="0">
                <a:solidFill>
                  <a:srgbClr val="FFFF00"/>
                </a:solidFill>
              </a:rPr>
              <a:t>const</a:t>
            </a:r>
            <a:r>
              <a:rPr lang="en-US" sz="2100" dirty="0" smtClean="0">
                <a:solidFill>
                  <a:srgbClr val="FFFF00"/>
                </a:solidFill>
              </a:rPr>
              <a:t> [car, truck, </a:t>
            </a:r>
            <a:r>
              <a:rPr lang="en-US" sz="2100" dirty="0" err="1" smtClean="0">
                <a:solidFill>
                  <a:srgbClr val="FFFF00"/>
                </a:solidFill>
              </a:rPr>
              <a:t>suv</a:t>
            </a:r>
            <a:r>
              <a:rPr lang="en-US" sz="2100" dirty="0" smtClean="0">
                <a:solidFill>
                  <a:srgbClr val="FFFF00"/>
                </a:solidFill>
              </a:rPr>
              <a:t>] = vehicles;</a:t>
            </a:r>
          </a:p>
          <a:p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-When </a:t>
            </a:r>
            <a:r>
              <a:rPr lang="en-US" sz="2100" dirty="0" err="1"/>
              <a:t>destructuring</a:t>
            </a:r>
            <a:r>
              <a:rPr lang="en-US" sz="2100" dirty="0"/>
              <a:t> arrays, the order that variables are declared is important</a:t>
            </a:r>
            <a:r>
              <a:rPr lang="en-US" sz="21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-If </a:t>
            </a:r>
            <a:r>
              <a:rPr lang="en-US" sz="2400" dirty="0"/>
              <a:t>we only want the car and </a:t>
            </a:r>
            <a:r>
              <a:rPr lang="en-US" sz="2400" dirty="0" err="1"/>
              <a:t>suv</a:t>
            </a:r>
            <a:r>
              <a:rPr lang="en-US" sz="2400" dirty="0"/>
              <a:t> we can simply leave out the truck but keep the comma</a:t>
            </a:r>
            <a:r>
              <a:rPr lang="en-US" sz="2400" dirty="0" smtClean="0"/>
              <a:t>: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 </a:t>
            </a:r>
            <a:r>
              <a:rPr lang="en-US" sz="2400" dirty="0" err="1" smtClean="0">
                <a:solidFill>
                  <a:srgbClr val="FFFF00"/>
                </a:solidFill>
              </a:rPr>
              <a:t>const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vehicles = ['mustang', 'f-150', 'expedition'];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 </a:t>
            </a:r>
            <a:r>
              <a:rPr lang="en-US" sz="2400" dirty="0" err="1" smtClean="0">
                <a:solidFill>
                  <a:srgbClr val="FFFF00"/>
                </a:solidFill>
              </a:rPr>
              <a:t>const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[car,, </a:t>
            </a:r>
            <a:r>
              <a:rPr lang="en-US" sz="2400" dirty="0" err="1">
                <a:solidFill>
                  <a:srgbClr val="FFFF00"/>
                </a:solidFill>
              </a:rPr>
              <a:t>suv</a:t>
            </a:r>
            <a:r>
              <a:rPr lang="en-US" sz="2400" dirty="0">
                <a:solidFill>
                  <a:srgbClr val="FFFF00"/>
                </a:solidFill>
              </a:rPr>
              <a:t>] = vehicles;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b="1" dirty="0">
              <a:solidFill>
                <a:srgbClr val="FFFF00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3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inheritance 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/>
              <a:t>Inheritance </a:t>
            </a:r>
            <a:r>
              <a:rPr lang="en-US" sz="2400" dirty="0"/>
              <a:t>refers to the act of inheriting something. It could be a child inheriting the property of their parents or a new species inheriting some property of the older species during evolution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- </a:t>
            </a:r>
            <a:r>
              <a:rPr lang="en-US" sz="2400" dirty="0"/>
              <a:t>Even in programming, the concept of inheritance exists.</a:t>
            </a:r>
          </a:p>
          <a:p>
            <a:r>
              <a:rPr lang="en-US" sz="2400" dirty="0"/>
              <a:t>Inheritance in </a:t>
            </a:r>
            <a:r>
              <a:rPr lang="en-US" sz="2400" dirty="0" err="1"/>
              <a:t>javascript</a:t>
            </a:r>
            <a:r>
              <a:rPr lang="en-US" sz="2400" dirty="0"/>
              <a:t> aids a new class to have all the functionality of another class while having its own functionality as well.</a:t>
            </a:r>
          </a:p>
          <a:p>
            <a:r>
              <a:rPr lang="en-US" sz="2400" dirty="0"/>
              <a:t>- The inheritance in </a:t>
            </a:r>
            <a:r>
              <a:rPr lang="en-US" sz="2400" dirty="0" err="1"/>
              <a:t>javascript</a:t>
            </a:r>
            <a:r>
              <a:rPr lang="en-US" sz="2400" dirty="0"/>
              <a:t> primarily involves two segments: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Child class: </a:t>
            </a:r>
            <a:r>
              <a:rPr lang="en-US" sz="2400" dirty="0"/>
              <a:t>The class which inherits the properties of another class is known as the child class.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Parent class: </a:t>
            </a:r>
            <a:r>
              <a:rPr lang="en-US" sz="2400" dirty="0"/>
              <a:t>The class whose property is being inherited is known as the parent class.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- This can be done using the extends and super keywords. We use the extends keyword to implement the inheritance in ES6.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24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JavaScript Arrow </a:t>
            </a:r>
            <a:r>
              <a:rPr lang="en-US" sz="2100" dirty="0" smtClean="0">
                <a:solidFill>
                  <a:srgbClr val="FFFF00"/>
                </a:solidFill>
              </a:rPr>
              <a:t>Function:</a:t>
            </a:r>
          </a:p>
          <a:p>
            <a:r>
              <a:rPr lang="en-US" sz="2400" b="1" dirty="0" smtClean="0"/>
              <a:t>- </a:t>
            </a:r>
            <a:r>
              <a:rPr lang="en-US" sz="2100" b="1" dirty="0" smtClean="0"/>
              <a:t>Arrow </a:t>
            </a:r>
            <a:r>
              <a:rPr lang="en-US" sz="2100" b="1" dirty="0"/>
              <a:t>function {()=&gt;} </a:t>
            </a:r>
            <a:r>
              <a:rPr lang="en-US" sz="2100" dirty="0"/>
              <a:t>is concise way of writing </a:t>
            </a:r>
            <a:r>
              <a:rPr lang="en-US" sz="2100" dirty="0" err="1"/>
              <a:t>Javascript</a:t>
            </a:r>
            <a:r>
              <a:rPr lang="en-US" sz="2100" dirty="0"/>
              <a:t> functions in shorter way</a:t>
            </a:r>
            <a:r>
              <a:rPr lang="en-US" sz="2100" dirty="0" smtClean="0"/>
              <a:t>.</a:t>
            </a:r>
          </a:p>
          <a:p>
            <a:r>
              <a:rPr lang="en-US" sz="2100" dirty="0"/>
              <a:t>- </a:t>
            </a:r>
            <a:r>
              <a:rPr lang="en-US" sz="2100" b="1" dirty="0"/>
              <a:t>Arrow functions</a:t>
            </a:r>
            <a:r>
              <a:rPr lang="en-US" sz="2100" dirty="0"/>
              <a:t> were introduced in the ES6 version. They make our code more structured and readable</a:t>
            </a:r>
            <a:r>
              <a:rPr lang="en-US" sz="21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100" dirty="0" smtClean="0"/>
              <a:t>Arrow </a:t>
            </a:r>
            <a:r>
              <a:rPr lang="en-US" sz="2100" dirty="0"/>
              <a:t>function is one of the features introduced in the ES6 </a:t>
            </a:r>
            <a:r>
              <a:rPr lang="en-US" sz="2400" dirty="0" smtClean="0"/>
              <a:t>(</a:t>
            </a:r>
            <a:r>
              <a:rPr lang="en-US" sz="1600" dirty="0">
                <a:solidFill>
                  <a:srgbClr val="FFFF00"/>
                </a:solidFill>
              </a:rPr>
              <a:t>ES6 stands for </a:t>
            </a:r>
            <a:r>
              <a:rPr lang="en-US" sz="1600" dirty="0" err="1">
                <a:solidFill>
                  <a:srgbClr val="FFFF00"/>
                </a:solidFill>
              </a:rPr>
              <a:t>ECMAScript</a:t>
            </a:r>
            <a:r>
              <a:rPr lang="en-US" sz="1600" dirty="0">
                <a:solidFill>
                  <a:srgbClr val="FFFF00"/>
                </a:solidFill>
              </a:rPr>
              <a:t> 6. </a:t>
            </a:r>
            <a:r>
              <a:rPr lang="en-US" sz="1600" dirty="0" err="1">
                <a:solidFill>
                  <a:srgbClr val="FFFF00"/>
                </a:solidFill>
              </a:rPr>
              <a:t>ECMAScript</a:t>
            </a:r>
            <a:r>
              <a:rPr lang="en-US" sz="1600" dirty="0">
                <a:solidFill>
                  <a:srgbClr val="FFFF00"/>
                </a:solidFill>
              </a:rPr>
              <a:t> was created to standardize JavaScript, and ES6 is the 6th version of </a:t>
            </a:r>
            <a:r>
              <a:rPr lang="en-US" sz="1600" dirty="0" err="1">
                <a:solidFill>
                  <a:srgbClr val="FFFF00"/>
                </a:solidFill>
              </a:rPr>
              <a:t>ECMAScript</a:t>
            </a:r>
            <a:r>
              <a:rPr lang="en-US" sz="1600" dirty="0">
                <a:solidFill>
                  <a:srgbClr val="FFFF00"/>
                </a:solidFill>
              </a:rPr>
              <a:t>, it was published in 2015, and is also known as </a:t>
            </a:r>
            <a:r>
              <a:rPr lang="en-US" sz="1600" dirty="0" err="1">
                <a:solidFill>
                  <a:srgbClr val="FFFF00"/>
                </a:solidFill>
              </a:rPr>
              <a:t>ECMAScript</a:t>
            </a:r>
            <a:r>
              <a:rPr lang="en-US" sz="1600" dirty="0">
                <a:solidFill>
                  <a:srgbClr val="FFFF00"/>
                </a:solidFill>
              </a:rPr>
              <a:t> 2015</a:t>
            </a:r>
            <a:r>
              <a:rPr lang="en-US" sz="2400" dirty="0"/>
              <a:t>.</a:t>
            </a:r>
            <a:r>
              <a:rPr lang="en-US" sz="2400" dirty="0" smtClean="0"/>
              <a:t>) version </a:t>
            </a:r>
            <a:r>
              <a:rPr lang="en-US" sz="2400" dirty="0"/>
              <a:t>of JavaScript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100" dirty="0" smtClean="0"/>
              <a:t>It </a:t>
            </a:r>
            <a:r>
              <a:rPr lang="en-US" sz="2100" dirty="0"/>
              <a:t>allows you to create functions in a cleaner way compared to regular functions. </a:t>
            </a:r>
          </a:p>
          <a:p>
            <a:pPr marL="342900" indent="-342900">
              <a:buFontTx/>
              <a:buChar char="-"/>
            </a:pPr>
            <a:r>
              <a:rPr lang="en-US" sz="2100" dirty="0" smtClean="0"/>
              <a:t>Example:</a:t>
            </a:r>
          </a:p>
          <a:p>
            <a:pPr lvl="0"/>
            <a:r>
              <a:rPr lang="en-US" sz="2100" dirty="0" smtClean="0">
                <a:solidFill>
                  <a:srgbClr val="FFFF00"/>
                </a:solidFill>
              </a:rPr>
              <a:t>	</a:t>
            </a:r>
            <a:r>
              <a:rPr lang="en-US" sz="2100" dirty="0" smtClean="0">
                <a:solidFill>
                  <a:srgbClr val="FFDDBE"/>
                </a:solidFill>
                <a:latin typeface="Droid Sans Mono"/>
              </a:rPr>
              <a:t>// </a:t>
            </a:r>
            <a:r>
              <a:rPr lang="en-US" sz="2100" dirty="0">
                <a:solidFill>
                  <a:srgbClr val="FFDDBE"/>
                </a:solidFill>
                <a:latin typeface="Droid Sans Mono"/>
              </a:rPr>
              <a:t>function expression</a:t>
            </a:r>
            <a:r>
              <a:rPr lang="en-US" sz="2100" dirty="0">
                <a:solidFill>
                  <a:srgbClr val="D3D3D3"/>
                </a:solidFill>
                <a:latin typeface="Droid Sans Mono"/>
              </a:rPr>
              <a:t> </a:t>
            </a:r>
            <a:endParaRPr lang="en-US" sz="2100" dirty="0" smtClean="0">
              <a:solidFill>
                <a:srgbClr val="FFFF00"/>
              </a:solidFill>
              <a:latin typeface="Droid Sans Mono"/>
            </a:endParaRPr>
          </a:p>
          <a:p>
            <a:pPr lvl="0"/>
            <a:r>
              <a:rPr lang="en-US" sz="2400" dirty="0">
                <a:solidFill>
                  <a:srgbClr val="FFFF00"/>
                </a:solidFill>
                <a:latin typeface="Droid Sans Mono"/>
              </a:rPr>
              <a:t> </a:t>
            </a:r>
            <a:r>
              <a:rPr lang="en-US" sz="2400" dirty="0" smtClean="0">
                <a:solidFill>
                  <a:srgbClr val="FFFF00"/>
                </a:solidFill>
                <a:latin typeface="Droid Sans Mono"/>
              </a:rPr>
              <a:t>  let </a:t>
            </a:r>
            <a:r>
              <a:rPr lang="en-US" sz="2400" dirty="0">
                <a:solidFill>
                  <a:srgbClr val="FFFF00"/>
                </a:solidFill>
                <a:latin typeface="Droid Sans Mono"/>
              </a:rPr>
              <a:t>x = function(x, y) { return x * </a:t>
            </a:r>
            <a:r>
              <a:rPr lang="en-US" sz="2400" dirty="0" smtClean="0">
                <a:solidFill>
                  <a:srgbClr val="FFFF00"/>
                </a:solidFill>
                <a:latin typeface="Droid Sans Mono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euclid_circular_a"/>
              </a:rPr>
              <a:t>-</a:t>
            </a:r>
            <a:r>
              <a:rPr lang="en-US" sz="2100" dirty="0" smtClean="0">
                <a:latin typeface="euclid_circular_a"/>
              </a:rPr>
              <a:t>can </a:t>
            </a:r>
            <a:r>
              <a:rPr lang="en-US" sz="2100" dirty="0">
                <a:latin typeface="euclid_circular_a"/>
              </a:rPr>
              <a:t>be written as</a:t>
            </a:r>
            <a:endParaRPr lang="en-US" sz="2100" dirty="0">
              <a:solidFill>
                <a:srgbClr val="FFDDBE"/>
              </a:solidFill>
              <a:latin typeface="Droid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DDBE"/>
                </a:solidFill>
                <a:latin typeface="Droid Sans Mono"/>
              </a:rPr>
              <a:t>	// </a:t>
            </a:r>
            <a:r>
              <a:rPr lang="en-US" sz="2100" dirty="0">
                <a:solidFill>
                  <a:srgbClr val="FFDDBE"/>
                </a:solidFill>
                <a:latin typeface="Droid Sans Mono"/>
              </a:rPr>
              <a:t>using arrow functions</a:t>
            </a:r>
            <a:r>
              <a:rPr lang="en-US" sz="2100" dirty="0">
                <a:solidFill>
                  <a:srgbClr val="D3D3D3"/>
                </a:solidFill>
                <a:latin typeface="Droid Sans Mono"/>
              </a:rPr>
              <a:t> </a:t>
            </a:r>
            <a:endParaRPr lang="en-US" sz="2100" dirty="0" smtClean="0">
              <a:solidFill>
                <a:srgbClr val="D3D3D3"/>
              </a:solidFill>
              <a:latin typeface="Droid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Droid Sans Mono"/>
              </a:rPr>
              <a:t> </a:t>
            </a:r>
            <a:r>
              <a:rPr lang="en-US" sz="2100" dirty="0" smtClean="0">
                <a:solidFill>
                  <a:srgbClr val="FFFF00"/>
                </a:solidFill>
                <a:latin typeface="Droid Sans Mono"/>
              </a:rPr>
              <a:t>  let 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x = (x, y) =&gt; x * y;</a:t>
            </a:r>
            <a:r>
              <a:rPr lang="en-US" sz="2100" dirty="0">
                <a:solidFill>
                  <a:srgbClr val="FFFF00"/>
                </a:solidFill>
              </a:rPr>
              <a:t> </a:t>
            </a:r>
            <a:endParaRPr lang="en-US" sz="21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endParaRPr lang="en-US" sz="2000" dirty="0">
              <a:latin typeface="Arial" panose="020B0604020202020204" pitchFamily="34" charset="0"/>
            </a:endParaRPr>
          </a:p>
          <a:p>
            <a:endParaRPr lang="en-US" sz="2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3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57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inheritance 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000" dirty="0"/>
              <a:t>Let’s see the ES6 version of inheritance. </a:t>
            </a:r>
            <a:endParaRPr lang="en-US" sz="2000" dirty="0" smtClean="0"/>
          </a:p>
          <a:p>
            <a:r>
              <a:rPr lang="en-US" sz="2000" dirty="0">
                <a:solidFill>
                  <a:srgbClr val="00206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Shape</a:t>
            </a:r>
            <a:r>
              <a:rPr lang="en-US" sz="2000" dirty="0"/>
              <a:t> {</a:t>
            </a:r>
          </a:p>
          <a:p>
            <a:r>
              <a:rPr lang="en-US" sz="2000" dirty="0"/>
              <a:t>    </a:t>
            </a:r>
            <a:r>
              <a:rPr lang="en-US" sz="2000" dirty="0">
                <a:solidFill>
                  <a:srgbClr val="002060"/>
                </a:solidFill>
              </a:rPr>
              <a:t>constructor</a:t>
            </a:r>
            <a:r>
              <a:rPr lang="en-US" sz="2000" dirty="0"/>
              <a:t>( color ) </a:t>
            </a:r>
            <a:r>
              <a:rPr lang="en-US" sz="2000" dirty="0" smtClean="0"/>
              <a:t>    {</a:t>
            </a:r>
            <a:endParaRPr lang="en-US" sz="2000" dirty="0"/>
          </a:p>
          <a:p>
            <a:r>
              <a:rPr lang="en-US" sz="2000" dirty="0"/>
              <a:t>        </a:t>
            </a:r>
            <a:r>
              <a:rPr lang="en-US" sz="2000" dirty="0" err="1">
                <a:solidFill>
                  <a:srgbClr val="002060"/>
                </a:solidFill>
              </a:rPr>
              <a:t>this</a:t>
            </a:r>
            <a:r>
              <a:rPr lang="en-US" sz="2000" dirty="0" err="1"/>
              <a:t>.color</a:t>
            </a:r>
            <a:r>
              <a:rPr lang="en-US" sz="2000" dirty="0"/>
              <a:t> = color</a:t>
            </a:r>
            <a:r>
              <a:rPr lang="en-US" sz="2000" dirty="0" smtClean="0"/>
              <a:t>; </a:t>
            </a:r>
            <a:r>
              <a:rPr lang="en-US" sz="2000" dirty="0"/>
              <a:t>    }</a:t>
            </a:r>
          </a:p>
          <a:p>
            <a:r>
              <a:rPr lang="en-US" sz="2000" dirty="0"/>
              <a:t>     </a:t>
            </a:r>
            <a:r>
              <a:rPr lang="en-US" sz="2000" dirty="0" err="1"/>
              <a:t>getColor</a:t>
            </a:r>
            <a:r>
              <a:rPr lang="en-US" sz="2000" dirty="0"/>
              <a:t>() </a:t>
            </a:r>
            <a:r>
              <a:rPr lang="en-US" sz="2000" dirty="0" smtClean="0"/>
              <a:t>                {</a:t>
            </a:r>
            <a:endParaRPr lang="en-US" sz="2000" dirty="0"/>
          </a:p>
          <a:p>
            <a:r>
              <a:rPr lang="en-US" sz="2000" dirty="0"/>
              <a:t>        </a:t>
            </a:r>
            <a:r>
              <a:rPr lang="en-US" sz="2000" dirty="0">
                <a:solidFill>
                  <a:srgbClr val="002060"/>
                </a:solidFill>
              </a:rPr>
              <a:t>return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2060"/>
                </a:solidFill>
              </a:rPr>
              <a:t>this</a:t>
            </a:r>
            <a:r>
              <a:rPr lang="en-US" sz="2000" dirty="0" err="1"/>
              <a:t>.color</a:t>
            </a:r>
            <a:r>
              <a:rPr lang="en-US" sz="2000" dirty="0" smtClean="0"/>
              <a:t>;   }</a:t>
            </a:r>
            <a:endParaRPr lang="en-US" sz="2000" dirty="0"/>
          </a:p>
          <a:p>
            <a:r>
              <a:rPr lang="en-US" sz="2000" dirty="0" smtClean="0"/>
              <a:t>                    }</a:t>
            </a:r>
            <a:endParaRPr lang="en-US" sz="2000" dirty="0"/>
          </a:p>
          <a:p>
            <a:r>
              <a:rPr lang="en-US" sz="2000" dirty="0"/>
              <a:t> </a:t>
            </a:r>
            <a:r>
              <a:rPr lang="en-US" sz="2000" dirty="0" smtClean="0">
                <a:solidFill>
                  <a:srgbClr val="00206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FFFF00"/>
                </a:solidFill>
              </a:rPr>
              <a:t>Rectangle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extends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Shape</a:t>
            </a:r>
            <a:r>
              <a:rPr lang="en-US" sz="2000" dirty="0"/>
              <a:t> {</a:t>
            </a:r>
          </a:p>
          <a:p>
            <a:r>
              <a:rPr lang="en-US" sz="2000" dirty="0"/>
              <a:t>   </a:t>
            </a:r>
            <a:r>
              <a:rPr lang="en-US" sz="2000" dirty="0">
                <a:solidFill>
                  <a:srgbClr val="002060"/>
                </a:solidFill>
              </a:rPr>
              <a:t> constructor</a:t>
            </a:r>
            <a:r>
              <a:rPr lang="en-US" sz="2000" dirty="0"/>
              <a:t>( color, width, height ) {</a:t>
            </a:r>
          </a:p>
          <a:p>
            <a:r>
              <a:rPr lang="en-US" sz="2000" dirty="0"/>
              <a:t>     </a:t>
            </a:r>
            <a:r>
              <a:rPr lang="en-US" sz="2000" dirty="0">
                <a:solidFill>
                  <a:srgbClr val="002060"/>
                </a:solidFill>
              </a:rPr>
              <a:t>   super</a:t>
            </a:r>
            <a:r>
              <a:rPr lang="en-US" sz="2000" dirty="0"/>
              <a:t>( color );</a:t>
            </a:r>
          </a:p>
          <a:p>
            <a:r>
              <a:rPr lang="en-US" sz="2000" dirty="0"/>
              <a:t>        </a:t>
            </a:r>
            <a:r>
              <a:rPr lang="en-US" sz="2000" dirty="0" err="1">
                <a:solidFill>
                  <a:srgbClr val="002060"/>
                </a:solidFill>
              </a:rPr>
              <a:t>this</a:t>
            </a:r>
            <a:r>
              <a:rPr lang="en-US" sz="2000" dirty="0" err="1"/>
              <a:t>.width</a:t>
            </a:r>
            <a:r>
              <a:rPr lang="en-US" sz="2000" dirty="0"/>
              <a:t> = width;</a:t>
            </a:r>
          </a:p>
          <a:p>
            <a:r>
              <a:rPr lang="en-US" sz="2000" dirty="0"/>
              <a:t>        </a:t>
            </a:r>
            <a:r>
              <a:rPr lang="en-US" sz="2000" dirty="0" err="1">
                <a:solidFill>
                  <a:srgbClr val="002060"/>
                </a:solidFill>
              </a:rPr>
              <a:t>this</a:t>
            </a:r>
            <a:r>
              <a:rPr lang="en-US" sz="2000" dirty="0" err="1"/>
              <a:t>.height</a:t>
            </a:r>
            <a:r>
              <a:rPr lang="en-US" sz="2000" dirty="0"/>
              <a:t> = height</a:t>
            </a:r>
            <a:r>
              <a:rPr lang="en-US" sz="2000" dirty="0" smtClean="0"/>
              <a:t>;                     }</a:t>
            </a:r>
            <a:endParaRPr lang="en-US" sz="2000" dirty="0"/>
          </a:p>
          <a:p>
            <a:r>
              <a:rPr lang="en-US" sz="2000" dirty="0"/>
              <a:t>     </a:t>
            </a:r>
            <a:r>
              <a:rPr lang="en-US" sz="2000" dirty="0" err="1"/>
              <a:t>getArea</a:t>
            </a:r>
            <a:r>
              <a:rPr lang="en-US" sz="2000" dirty="0"/>
              <a:t>() {</a:t>
            </a:r>
          </a:p>
          <a:p>
            <a:r>
              <a:rPr lang="en-US" sz="2000" dirty="0"/>
              <a:t>        </a:t>
            </a:r>
            <a:r>
              <a:rPr lang="en-US" sz="2000" dirty="0">
                <a:solidFill>
                  <a:srgbClr val="002060"/>
                </a:solidFill>
              </a:rPr>
              <a:t>return </a:t>
            </a:r>
            <a:r>
              <a:rPr lang="en-US" sz="2000" dirty="0" err="1">
                <a:solidFill>
                  <a:srgbClr val="002060"/>
                </a:solidFill>
              </a:rPr>
              <a:t>this</a:t>
            </a:r>
            <a:r>
              <a:rPr lang="en-US" sz="2000" dirty="0" err="1"/>
              <a:t>.width</a:t>
            </a:r>
            <a:r>
              <a:rPr lang="en-US" sz="2000" dirty="0"/>
              <a:t> * </a:t>
            </a:r>
            <a:r>
              <a:rPr lang="en-US" sz="2000" dirty="0" err="1">
                <a:solidFill>
                  <a:srgbClr val="002060"/>
                </a:solidFill>
              </a:rPr>
              <a:t>this</a:t>
            </a:r>
            <a:r>
              <a:rPr lang="en-US" sz="2000" dirty="0" err="1"/>
              <a:t>.height</a:t>
            </a:r>
            <a:r>
              <a:rPr lang="en-US" sz="2000" dirty="0"/>
              <a:t>;</a:t>
            </a:r>
          </a:p>
          <a:p>
            <a:r>
              <a:rPr lang="en-US" sz="2000" dirty="0"/>
              <a:t>    </a:t>
            </a:r>
            <a:r>
              <a:rPr lang="en-US" sz="2000" dirty="0" smtClean="0"/>
              <a:t>                  }                              }</a:t>
            </a:r>
            <a:endParaRPr lang="en-US" sz="2000" dirty="0"/>
          </a:p>
          <a:p>
            <a:r>
              <a:rPr lang="en-US" sz="2000" dirty="0"/>
              <a:t> let </a:t>
            </a:r>
            <a:r>
              <a:rPr lang="en-US" sz="2000" dirty="0" smtClean="0"/>
              <a:t>rectangle = </a:t>
            </a:r>
            <a:r>
              <a:rPr lang="en-US" sz="2000" dirty="0">
                <a:solidFill>
                  <a:srgbClr val="002060"/>
                </a:solidFill>
              </a:rPr>
              <a:t>new</a:t>
            </a:r>
            <a:r>
              <a:rPr lang="en-US" sz="2000" dirty="0"/>
              <a:t> Rectangle( 'red', 5, 8 );</a:t>
            </a:r>
          </a:p>
          <a:p>
            <a:r>
              <a:rPr lang="en-US" sz="2000" dirty="0"/>
              <a:t>console.log( "Area:\t\t" + </a:t>
            </a:r>
            <a:r>
              <a:rPr lang="en-US" sz="2000" dirty="0" err="1"/>
              <a:t>rectangle.getArea</a:t>
            </a:r>
            <a:r>
              <a:rPr lang="en-US" sz="2000" dirty="0"/>
              <a:t>() );</a:t>
            </a:r>
          </a:p>
          <a:p>
            <a:r>
              <a:rPr lang="en-US" sz="2000" dirty="0"/>
              <a:t>console.log( "Color:\t\t" + </a:t>
            </a:r>
            <a:r>
              <a:rPr lang="en-US" sz="2000" dirty="0" err="1"/>
              <a:t>rectangle.getColor</a:t>
            </a:r>
            <a:r>
              <a:rPr lang="en-US" sz="2000" dirty="0"/>
              <a:t>() );</a:t>
            </a:r>
          </a:p>
          <a:p>
            <a:r>
              <a:rPr lang="en-US" sz="2000" dirty="0"/>
              <a:t>console.log( "</a:t>
            </a:r>
            <a:r>
              <a:rPr lang="en-US" sz="2000" dirty="0" err="1"/>
              <a:t>toString</a:t>
            </a:r>
            <a:r>
              <a:rPr lang="en-US" sz="2000" dirty="0"/>
              <a:t>:\t" + </a:t>
            </a:r>
            <a:r>
              <a:rPr lang="en-US" sz="2000" dirty="0" err="1"/>
              <a:t>rectangle.toString</a:t>
            </a:r>
            <a:r>
              <a:rPr lang="en-US" sz="2000" dirty="0"/>
              <a:t>()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2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inheritance :</a:t>
            </a:r>
          </a:p>
          <a:p>
            <a:r>
              <a:rPr lang="en-US" sz="2000" dirty="0"/>
              <a:t> </a:t>
            </a:r>
            <a:r>
              <a:rPr lang="en-US" sz="2000" dirty="0" smtClean="0"/>
              <a:t>Classes </a:t>
            </a:r>
            <a:r>
              <a:rPr lang="en-US" sz="2000" dirty="0"/>
              <a:t>may encapsulate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 constructor function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additional operations extending the prototype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reference to the parent prototype.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r>
              <a:rPr lang="en-US" sz="2000" dirty="0"/>
              <a:t>Notice the following: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 extends keyword defines the is-a relationship between Shape and Rectangle. All instances of Rectangle are also instances of Shape.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 constructor method runs when you instantiate a class. You can call the constructor method of your parent class with super.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Methods can be defined inside classes. All objects can call methods of their class and all classes that are higher in the inheritance chain.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Instantiation works in the same way as the instantiation of an ES5 constructor function.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 methods are written using the </a:t>
            </a:r>
            <a:r>
              <a:rPr lang="en-US" sz="2000" i="1" dirty="0"/>
              <a:t>concise method syntax</a:t>
            </a:r>
            <a:r>
              <a:rPr lang="en-US" sz="2000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5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inheritance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Another example of CAR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7920880" cy="576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6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</a:t>
            </a:r>
            <a:r>
              <a:rPr lang="en-US" sz="2100" dirty="0" smtClean="0">
                <a:solidFill>
                  <a:srgbClr val="FFFF00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Getting </a:t>
            </a:r>
            <a:r>
              <a:rPr lang="en-US" sz="2400" dirty="0">
                <a:solidFill>
                  <a:srgbClr val="FFFF00"/>
                </a:solidFill>
              </a:rPr>
              <a:t>parts of a value: split &amp; </a:t>
            </a:r>
            <a:r>
              <a:rPr lang="en-US" sz="2400" dirty="0" err="1" smtClean="0">
                <a:solidFill>
                  <a:srgbClr val="FFFF00"/>
                </a:solidFill>
              </a:rPr>
              <a:t>substr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-The </a:t>
            </a:r>
            <a:r>
              <a:rPr lang="en-US" sz="2000" dirty="0"/>
              <a:t>split() method splits (divides) a string into two or more substrings depending on a splitter (or divider). </a:t>
            </a:r>
            <a:endParaRPr lang="en-US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-The </a:t>
            </a:r>
            <a:r>
              <a:rPr lang="en-US" sz="2000" dirty="0"/>
              <a:t>splitter can be a single character, another string, or a regular expression. </a:t>
            </a:r>
            <a:r>
              <a:rPr lang="en-US" sz="2000" dirty="0" smtClean="0"/>
              <a:t>–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-After </a:t>
            </a:r>
            <a:r>
              <a:rPr lang="en-US" sz="2000" dirty="0"/>
              <a:t>splitting the string into multiple substrings, the split() method puts them in an array and returns it</a:t>
            </a:r>
            <a:r>
              <a:rPr lang="en-US" sz="20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IMP Points:</a:t>
            </a:r>
            <a:endParaRPr lang="en-US" sz="20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The</a:t>
            </a:r>
            <a:r>
              <a:rPr lang="en-US" sz="2000" dirty="0">
                <a:solidFill>
                  <a:srgbClr val="FFFF00"/>
                </a:solidFill>
              </a:rPr>
              <a:t> split() method splits a string into an array of substrings.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FFFF00"/>
                </a:solidFill>
              </a:rPr>
              <a:t>The</a:t>
            </a:r>
            <a:r>
              <a:rPr lang="en-US" sz="2000" dirty="0">
                <a:solidFill>
                  <a:srgbClr val="FFFF00"/>
                </a:solidFill>
              </a:rPr>
              <a:t> split() method returns the new array.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The split() method does not change the original string.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If (" ") is used as separator, the string is split between words.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2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</a:t>
            </a:r>
            <a:r>
              <a:rPr lang="en-US" sz="2100" dirty="0" smtClean="0">
                <a:solidFill>
                  <a:srgbClr val="FFFF00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Getting </a:t>
            </a:r>
            <a:r>
              <a:rPr lang="en-US" sz="2400" dirty="0">
                <a:solidFill>
                  <a:srgbClr val="FFFF00"/>
                </a:solidFill>
              </a:rPr>
              <a:t>parts of a value: split &amp; </a:t>
            </a:r>
            <a:r>
              <a:rPr lang="en-US" sz="2400" dirty="0" err="1" smtClean="0">
                <a:solidFill>
                  <a:srgbClr val="FFFF00"/>
                </a:solidFill>
              </a:rPr>
              <a:t>substr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Wotfard"/>
              </a:rPr>
              <a:t>1) </a:t>
            </a:r>
            <a:r>
              <a:rPr lang="en-US" sz="2100" dirty="0" smtClean="0">
                <a:latin typeface="Wotfard"/>
              </a:rPr>
              <a:t>String</a:t>
            </a:r>
            <a:r>
              <a:rPr lang="en-US" sz="2100" dirty="0">
                <a:latin typeface="Wotfard"/>
              </a:rPr>
              <a:t> </a:t>
            </a:r>
            <a:r>
              <a:rPr lang="en-US" sz="2100" dirty="0">
                <a:latin typeface="Arial Unicode MS" panose="020B0604020202020204" pitchFamily="34" charset="-128"/>
              </a:rPr>
              <a:t>split()</a:t>
            </a:r>
            <a:r>
              <a:rPr lang="en-US" sz="2100" dirty="0">
                <a:latin typeface="Wotfard"/>
              </a:rPr>
              <a:t> method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Wotfard"/>
              </a:rPr>
              <a:t>The </a:t>
            </a:r>
            <a:r>
              <a:rPr lang="en-US" sz="2100" dirty="0" err="1">
                <a:latin typeface="var(--font-family-code)"/>
              </a:rPr>
              <a:t>String.prototype.split</a:t>
            </a:r>
            <a:r>
              <a:rPr lang="en-US" sz="2100" dirty="0">
                <a:latin typeface="var(--font-family-code)"/>
              </a:rPr>
              <a:t>()</a:t>
            </a:r>
            <a:r>
              <a:rPr lang="en-US" sz="2100" dirty="0">
                <a:latin typeface="Wotfard"/>
              </a:rPr>
              <a:t> divides a </a:t>
            </a:r>
            <a:r>
              <a:rPr lang="en-US" sz="2100" dirty="0">
                <a:latin typeface="Wotfard"/>
                <a:hlinkClick r:id="rId2"/>
              </a:rPr>
              <a:t>string</a:t>
            </a:r>
            <a:r>
              <a:rPr lang="en-US" sz="2100" dirty="0">
                <a:latin typeface="Wotfard"/>
              </a:rPr>
              <a:t> into an </a:t>
            </a:r>
            <a:r>
              <a:rPr lang="en-US" sz="2100" dirty="0">
                <a:latin typeface="Wotfard"/>
                <a:hlinkClick r:id="rId3"/>
              </a:rPr>
              <a:t>array</a:t>
            </a:r>
            <a:r>
              <a:rPr lang="en-US" sz="2100" dirty="0">
                <a:latin typeface="Wotfard"/>
              </a:rPr>
              <a:t> of substrings</a:t>
            </a:r>
            <a:r>
              <a:rPr lang="en-US" sz="2100" dirty="0">
                <a:solidFill>
                  <a:srgbClr val="FFFF00"/>
                </a:solidFill>
                <a:latin typeface="Wotfard"/>
              </a:rPr>
              <a:t>:</a:t>
            </a:r>
            <a:endParaRPr lang="en-US" sz="21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	</a:t>
            </a:r>
            <a:r>
              <a:rPr lang="en-US" sz="2100" b="1" dirty="0" smtClean="0">
                <a:solidFill>
                  <a:srgbClr val="FFFF00"/>
                </a:solidFill>
              </a:rPr>
              <a:t>split</a:t>
            </a:r>
            <a:r>
              <a:rPr lang="en-US" sz="2100" b="1" dirty="0">
                <a:solidFill>
                  <a:srgbClr val="FFFF00"/>
                </a:solidFill>
              </a:rPr>
              <a:t>([separator, [,limit</a:t>
            </a:r>
            <a:r>
              <a:rPr lang="en-US" sz="2100" b="1" dirty="0" smtClean="0">
                <a:solidFill>
                  <a:srgbClr val="FFFF00"/>
                </a:solidFill>
              </a:rPr>
              <a:t>]]);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Wotfard"/>
              </a:rPr>
              <a:t>1) </a:t>
            </a:r>
            <a:r>
              <a:rPr lang="en-US" sz="2100" dirty="0" smtClean="0">
                <a:solidFill>
                  <a:srgbClr val="FFFF00"/>
                </a:solidFill>
                <a:latin typeface="Wotfard"/>
              </a:rPr>
              <a:t>Separator :</a:t>
            </a:r>
            <a:endParaRPr lang="en-US" sz="2100" dirty="0">
              <a:solidFill>
                <a:srgbClr val="FFFF00"/>
              </a:solidFill>
              <a:latin typeface="Wotfard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100" dirty="0" smtClean="0">
                <a:latin typeface="Wotfard"/>
              </a:rPr>
              <a:t>The</a:t>
            </a:r>
            <a:r>
              <a:rPr lang="en-US" sz="2100" dirty="0">
                <a:latin typeface="Wotfard"/>
              </a:rPr>
              <a:t> </a:t>
            </a:r>
            <a:r>
              <a:rPr lang="en-US" sz="2100" dirty="0">
                <a:latin typeface="var(--font-family-code)"/>
              </a:rPr>
              <a:t>separator</a:t>
            </a:r>
            <a:r>
              <a:rPr lang="en-US" sz="2100" dirty="0">
                <a:latin typeface="Wotfard"/>
              </a:rPr>
              <a:t> determines where each split should occur in the original string. </a:t>
            </a:r>
            <a:endParaRPr lang="en-US" sz="2100" dirty="0" smtClean="0">
              <a:latin typeface="Wotfard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100" dirty="0" smtClean="0">
                <a:latin typeface="Wotfard"/>
              </a:rPr>
              <a:t>The </a:t>
            </a:r>
            <a:r>
              <a:rPr lang="en-US" sz="2100" dirty="0">
                <a:latin typeface="Wotfard"/>
              </a:rPr>
              <a:t>separator can be a string. Or it can be a </a:t>
            </a:r>
            <a:r>
              <a:rPr lang="en-US" sz="2100" dirty="0">
                <a:latin typeface="Wotfard"/>
                <a:hlinkClick r:id="rId4"/>
              </a:rPr>
              <a:t>regular expression</a:t>
            </a:r>
            <a:r>
              <a:rPr lang="en-US" sz="2100" dirty="0">
                <a:latin typeface="Wotfard"/>
              </a:rPr>
              <a:t>.</a:t>
            </a:r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Wotfard"/>
              </a:rPr>
              <a:t>If you omit the </a:t>
            </a:r>
            <a:r>
              <a:rPr lang="en-US" sz="2100" dirty="0">
                <a:latin typeface="var(--font-family-code)"/>
              </a:rPr>
              <a:t>separator</a:t>
            </a:r>
            <a:r>
              <a:rPr lang="en-US" sz="2100" dirty="0">
                <a:latin typeface="Wotfard"/>
              </a:rPr>
              <a:t> or the </a:t>
            </a:r>
            <a:r>
              <a:rPr lang="en-US" sz="2100" dirty="0">
                <a:latin typeface="var(--font-family-code)"/>
              </a:rPr>
              <a:t>split()</a:t>
            </a:r>
            <a:r>
              <a:rPr lang="en-US" sz="2100" dirty="0">
                <a:latin typeface="Wotfard"/>
              </a:rPr>
              <a:t> cannot find the separator in the string, the </a:t>
            </a:r>
            <a:r>
              <a:rPr lang="en-US" sz="2100" dirty="0">
                <a:latin typeface="var(--font-family-code)"/>
              </a:rPr>
              <a:t>split()</a:t>
            </a:r>
            <a:r>
              <a:rPr lang="en-US" sz="2100" dirty="0">
                <a:latin typeface="Wotfard"/>
              </a:rPr>
              <a:t> returns the entire string.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Wotfard"/>
              </a:rPr>
              <a:t>2) </a:t>
            </a:r>
            <a:r>
              <a:rPr lang="en-US" sz="2100" dirty="0" smtClean="0">
                <a:solidFill>
                  <a:srgbClr val="FFFF00"/>
                </a:solidFill>
                <a:latin typeface="Wotfard"/>
              </a:rPr>
              <a:t>Limit :</a:t>
            </a:r>
            <a:endParaRPr lang="en-US" sz="2100" dirty="0">
              <a:latin typeface="Wotfard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Wotfard"/>
              </a:rPr>
              <a:t>- The</a:t>
            </a:r>
            <a:r>
              <a:rPr lang="en-US" sz="2100" dirty="0">
                <a:latin typeface="Wotfard"/>
              </a:rPr>
              <a:t> </a:t>
            </a:r>
            <a:r>
              <a:rPr lang="en-US" sz="2100" dirty="0">
                <a:latin typeface="var(--font-family-code)"/>
              </a:rPr>
              <a:t>limit</a:t>
            </a:r>
            <a:r>
              <a:rPr lang="en-US" sz="2100" dirty="0">
                <a:latin typeface="Wotfard"/>
              </a:rPr>
              <a:t> is zero or positive integer that specifies the number of substrings</a:t>
            </a:r>
            <a:r>
              <a:rPr lang="en-US" sz="2100" dirty="0" smtClean="0">
                <a:latin typeface="Wotfard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Wotfard"/>
              </a:rPr>
              <a:t>-</a:t>
            </a:r>
            <a:r>
              <a:rPr lang="en-US" sz="2100" dirty="0" smtClean="0">
                <a:latin typeface="Wotfard"/>
              </a:rPr>
              <a:t> </a:t>
            </a:r>
            <a:r>
              <a:rPr lang="en-US" sz="2100" dirty="0">
                <a:latin typeface="Wotfard"/>
              </a:rPr>
              <a:t>The </a:t>
            </a:r>
            <a:r>
              <a:rPr lang="en-US" sz="2100" dirty="0">
                <a:latin typeface="var(--font-family-code)"/>
              </a:rPr>
              <a:t>split()</a:t>
            </a:r>
            <a:r>
              <a:rPr lang="en-US" sz="2100" dirty="0">
                <a:latin typeface="Wotfard"/>
              </a:rPr>
              <a:t> method will stop when the number of substrings equals to the </a:t>
            </a:r>
            <a:r>
              <a:rPr lang="en-US" sz="2100" dirty="0">
                <a:latin typeface="var(--font-family-code)"/>
              </a:rPr>
              <a:t>limit</a:t>
            </a:r>
            <a:r>
              <a:rPr lang="en-US" sz="2100" dirty="0">
                <a:latin typeface="Wotfard"/>
              </a:rPr>
              <a:t>.</a:t>
            </a:r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Wotfard"/>
              </a:rPr>
              <a:t>-If </a:t>
            </a:r>
            <a:r>
              <a:rPr lang="en-US" sz="2100" dirty="0">
                <a:latin typeface="Wotfard"/>
              </a:rPr>
              <a:t>the </a:t>
            </a:r>
            <a:r>
              <a:rPr lang="en-US" sz="2100" dirty="0">
                <a:latin typeface="var(--font-family-code)"/>
              </a:rPr>
              <a:t>limit</a:t>
            </a:r>
            <a:r>
              <a:rPr lang="en-US" sz="2100" dirty="0">
                <a:latin typeface="Wotfard"/>
              </a:rPr>
              <a:t> is zero, the </a:t>
            </a:r>
            <a:r>
              <a:rPr lang="en-US" sz="2100" dirty="0">
                <a:latin typeface="var(--font-family-code)"/>
              </a:rPr>
              <a:t>split()</a:t>
            </a:r>
            <a:r>
              <a:rPr lang="en-US" sz="2100" dirty="0">
                <a:latin typeface="Wotfard"/>
              </a:rPr>
              <a:t> returns an empty array</a:t>
            </a:r>
            <a:r>
              <a:rPr lang="en-US" sz="2100" dirty="0" smtClean="0">
                <a:latin typeface="Wotfard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Wotfard"/>
              </a:rPr>
              <a:t>-</a:t>
            </a:r>
            <a:r>
              <a:rPr lang="en-US" sz="2100" dirty="0" smtClean="0">
                <a:latin typeface="Wotfard"/>
              </a:rPr>
              <a:t> </a:t>
            </a:r>
            <a:r>
              <a:rPr lang="en-US" sz="2100" dirty="0">
                <a:latin typeface="Wotfard"/>
              </a:rPr>
              <a:t>If the </a:t>
            </a:r>
            <a:r>
              <a:rPr lang="en-US" sz="2100" dirty="0">
                <a:latin typeface="var(--font-family-code)"/>
              </a:rPr>
              <a:t>limit</a:t>
            </a:r>
            <a:r>
              <a:rPr lang="en-US" sz="2100" dirty="0">
                <a:latin typeface="Wotfard"/>
              </a:rPr>
              <a:t> is 1, the </a:t>
            </a:r>
            <a:r>
              <a:rPr lang="en-US" sz="2100" dirty="0">
                <a:latin typeface="var(--font-family-code)"/>
              </a:rPr>
              <a:t>split()</a:t>
            </a:r>
            <a:r>
              <a:rPr lang="en-US" sz="2100" dirty="0">
                <a:latin typeface="Wotfard"/>
              </a:rPr>
              <a:t> returns an array that contains the string</a:t>
            </a:r>
            <a:endParaRPr lang="en-US" sz="2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</a:t>
            </a:r>
            <a:r>
              <a:rPr lang="en-US" sz="2100" dirty="0" smtClean="0">
                <a:solidFill>
                  <a:srgbClr val="FFFF00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Getting </a:t>
            </a:r>
            <a:r>
              <a:rPr lang="en-US" sz="2400" dirty="0">
                <a:solidFill>
                  <a:srgbClr val="FFFF00"/>
                </a:solidFill>
              </a:rPr>
              <a:t>parts of a value: split &amp; </a:t>
            </a:r>
            <a:r>
              <a:rPr lang="en-US" sz="2400" dirty="0" err="1" smtClean="0">
                <a:solidFill>
                  <a:srgbClr val="FFFF00"/>
                </a:solidFill>
              </a:rPr>
              <a:t>substr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JavaScript </a:t>
            </a:r>
            <a:r>
              <a:rPr lang="en-US" sz="21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split()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sz="21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examples:</a:t>
            </a:r>
            <a:endParaRPr lang="en-US" sz="2100" b="1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Let’s take some examples of using the </a:t>
            </a:r>
            <a:r>
              <a:rPr lang="en-US" sz="2100" dirty="0"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split()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method.</a:t>
            </a:r>
            <a:endParaRPr lang="en-US" sz="2100" dirty="0"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1) Splitting the strings into words example</a:t>
            </a:r>
            <a:endParaRPr lang="en-US" sz="2100" dirty="0">
              <a:solidFill>
                <a:srgbClr val="FFFF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 following example uses the </a:t>
            </a:r>
            <a:r>
              <a:rPr lang="en-US" sz="2100" dirty="0"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split()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method to split the string into words:</a:t>
            </a:r>
            <a:endParaRPr lang="en-US" sz="2100" dirty="0">
              <a:latin typeface="var(--font-family-code)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let </a:t>
            </a:r>
            <a:r>
              <a:rPr lang="en-US" sz="2100" dirty="0" err="1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 = 'JavaScript String split</a:t>
            </a:r>
            <a:r>
              <a:rPr lang="en-US" sz="2100" dirty="0" smtClean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()';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let 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substrings = </a:t>
            </a:r>
            <a:r>
              <a:rPr lang="en-US" sz="2100" dirty="0" err="1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str.split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(' </a:t>
            </a:r>
            <a:r>
              <a:rPr lang="en-US" sz="2100" dirty="0" smtClean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');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console.log(substrings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2100" dirty="0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Code language: JavaScript (</a:t>
            </a:r>
            <a:r>
              <a:rPr lang="en-US" sz="2100" dirty="0" err="1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javascript</a:t>
            </a:r>
            <a:r>
              <a:rPr lang="en-US" sz="2100" dirty="0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Output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lang="en-US" sz="2100" dirty="0"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["JavaScript", "String", "split()"]</a:t>
            </a:r>
            <a:r>
              <a:rPr lang="en-US" sz="2100" dirty="0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Code language: </a:t>
            </a:r>
            <a:endParaRPr lang="en-US" sz="2100" dirty="0" smtClean="0">
              <a:solidFill>
                <a:srgbClr val="FFFF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JavaScript </a:t>
            </a:r>
            <a:r>
              <a:rPr lang="en-US" sz="21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100" dirty="0" err="1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javascript</a:t>
            </a:r>
            <a:r>
              <a:rPr lang="en-US" sz="21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Note that space (</a:t>
            </a:r>
            <a:r>
              <a:rPr lang="en-US" sz="2100" dirty="0">
                <a:solidFill>
                  <a:srgbClr val="FFF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‘</a:t>
            </a: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en-US" sz="2100" dirty="0">
                <a:solidFill>
                  <a:srgbClr val="FFFF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Segoe UI" panose="020B0502040204020203" pitchFamily="34" charset="0"/>
              </a:rPr>
              <a:t>‘</a:t>
            </a: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) has been removed in the substrings</a:t>
            </a:r>
            <a:r>
              <a:rPr lang="en-US" sz="2100" dirty="0" smtClean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FFFF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417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</a:t>
            </a:r>
            <a:r>
              <a:rPr lang="en-US" sz="2100" dirty="0" smtClean="0">
                <a:solidFill>
                  <a:srgbClr val="FFFF00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Getting </a:t>
            </a:r>
            <a:r>
              <a:rPr lang="en-US" sz="2400" dirty="0">
                <a:solidFill>
                  <a:srgbClr val="FFFF00"/>
                </a:solidFill>
              </a:rPr>
              <a:t>parts of a value: split &amp; </a:t>
            </a:r>
            <a:r>
              <a:rPr lang="en-US" sz="2400" dirty="0" err="1" smtClean="0">
                <a:solidFill>
                  <a:srgbClr val="FFFF00"/>
                </a:solidFill>
              </a:rPr>
              <a:t>substr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JavaScript </a:t>
            </a:r>
            <a:r>
              <a:rPr lang="en-US" sz="21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split()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sz="21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examples:</a:t>
            </a:r>
            <a:endParaRPr lang="en-US" sz="2100" b="1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2) Returning a limited number of substrings </a:t>
            </a:r>
            <a:r>
              <a:rPr lang="en-US" sz="2400" dirty="0" smtClean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example:</a:t>
            </a:r>
            <a:endParaRPr lang="en-US" sz="2400" dirty="0">
              <a:solidFill>
                <a:srgbClr val="FFFF00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The 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following example uses the </a:t>
            </a:r>
            <a:r>
              <a:rPr lang="en-US" sz="2100" dirty="0"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split()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method to divide a string into substrings using the space separator. </a:t>
            </a:r>
            <a:endParaRPr lang="en-US" sz="21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 It 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also uses the second parameter to limit the number of substrings to two:</a:t>
            </a:r>
            <a:endParaRPr lang="en-US" sz="2100" dirty="0">
              <a:latin typeface="var(--font-family-code)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let </a:t>
            </a:r>
            <a:r>
              <a:rPr lang="en-US" sz="2100" dirty="0" err="1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str</a:t>
            </a:r>
            <a:r>
              <a:rPr lang="en-US" sz="2100" dirty="0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 = 'JavaScript String split</a:t>
            </a:r>
            <a:r>
              <a:rPr lang="en-US" sz="2100" dirty="0" smtClean="0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()';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let </a:t>
            </a:r>
            <a:r>
              <a:rPr lang="en-US" sz="2100" dirty="0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substrings = </a:t>
            </a:r>
            <a:r>
              <a:rPr lang="en-US" sz="2100" dirty="0" err="1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str.split</a:t>
            </a:r>
            <a:r>
              <a:rPr lang="en-US" sz="2100" dirty="0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(' ',2</a:t>
            </a:r>
            <a:r>
              <a:rPr lang="en-US" sz="2100" dirty="0" smtClean="0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console.log(substrings);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Code </a:t>
            </a:r>
            <a:r>
              <a:rPr lang="en-US" sz="2100" dirty="0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language: JavaScript (</a:t>
            </a:r>
            <a:r>
              <a:rPr lang="en-US" sz="2100" dirty="0" err="1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javascript</a:t>
            </a:r>
            <a:r>
              <a:rPr lang="en-US" sz="2100" dirty="0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Output</a:t>
            </a:r>
            <a:r>
              <a:rPr lang="en-US" sz="24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lang="en-US" sz="1600" dirty="0"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var(--font-family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["JavaScript", "String"]</a:t>
            </a:r>
            <a:r>
              <a:rPr lang="en-US" sz="2100" dirty="0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21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FFFF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Wotfard"/>
              </a:rPr>
              <a:t>Summary:</a:t>
            </a:r>
            <a:endParaRPr lang="en-US" sz="2100" dirty="0">
              <a:latin typeface="Wotfard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dirty="0">
                <a:solidFill>
                  <a:srgbClr val="FFFF00"/>
                </a:solidFill>
                <a:latin typeface="Wotfard"/>
              </a:rPr>
              <a:t>Use the JavaScript String </a:t>
            </a:r>
            <a:r>
              <a:rPr lang="en-US" sz="2100" dirty="0">
                <a:solidFill>
                  <a:srgbClr val="FFFF00"/>
                </a:solidFill>
                <a:latin typeface="var(--font-family-code)" charset="0"/>
              </a:rPr>
              <a:t>split()</a:t>
            </a:r>
            <a:r>
              <a:rPr lang="en-US" sz="2100" dirty="0">
                <a:solidFill>
                  <a:srgbClr val="FFFF00"/>
                </a:solidFill>
                <a:latin typeface="Wotfard"/>
              </a:rPr>
              <a:t> to divide a string into an array of substrings by a separator.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dirty="0">
                <a:solidFill>
                  <a:srgbClr val="FFFF00"/>
                </a:solidFill>
                <a:latin typeface="Wotfard"/>
              </a:rPr>
              <a:t>Use the second parameter (</a:t>
            </a:r>
            <a:r>
              <a:rPr lang="en-US" sz="2100" dirty="0">
                <a:solidFill>
                  <a:srgbClr val="FFFF00"/>
                </a:solidFill>
                <a:latin typeface="var(--font-family-code)" charset="0"/>
              </a:rPr>
              <a:t>limit</a:t>
            </a:r>
            <a:r>
              <a:rPr lang="en-US" sz="2100" dirty="0">
                <a:solidFill>
                  <a:srgbClr val="FFFF00"/>
                </a:solidFill>
                <a:latin typeface="Wotfard"/>
              </a:rPr>
              <a:t>) to return a limited number of splits</a:t>
            </a:r>
            <a:r>
              <a:rPr lang="en-US" sz="2100" dirty="0" smtClean="0">
                <a:solidFill>
                  <a:srgbClr val="212529"/>
                </a:solidFill>
                <a:latin typeface="Wotfard"/>
              </a:rPr>
              <a:t>.</a:t>
            </a:r>
            <a:endParaRPr lang="en-US" sz="2100" dirty="0">
              <a:solidFill>
                <a:srgbClr val="FFFF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2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</a:t>
            </a:r>
            <a:r>
              <a:rPr lang="en-US" sz="2100" dirty="0" smtClean="0">
                <a:solidFill>
                  <a:srgbClr val="FFFF00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Getting </a:t>
            </a:r>
            <a:r>
              <a:rPr lang="en-US" sz="2400" dirty="0">
                <a:solidFill>
                  <a:srgbClr val="FFFF00"/>
                </a:solidFill>
              </a:rPr>
              <a:t>parts of a value: split &amp; </a:t>
            </a:r>
            <a:r>
              <a:rPr lang="en-US" sz="2400" dirty="0" err="1" smtClean="0">
                <a:solidFill>
                  <a:srgbClr val="FFFF00"/>
                </a:solidFill>
              </a:rPr>
              <a:t>substr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JavaScript </a:t>
            </a:r>
            <a:r>
              <a:rPr lang="en-US" sz="2100" dirty="0"/>
              <a:t> </a:t>
            </a:r>
            <a:r>
              <a:rPr lang="en-US" sz="2100" dirty="0" err="1"/>
              <a:t>substr</a:t>
            </a:r>
            <a:r>
              <a:rPr lang="en-US" sz="2100" dirty="0" smtClean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sz="21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lang="en-US" sz="2100" b="1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-The </a:t>
            </a:r>
            <a:r>
              <a:rPr lang="en-US" sz="2100" dirty="0" err="1"/>
              <a:t>substr</a:t>
            </a:r>
            <a:r>
              <a:rPr lang="en-US" sz="2100" dirty="0"/>
              <a:t>() method extracts a part of a string</a:t>
            </a:r>
            <a:r>
              <a:rPr lang="en-US" sz="2100" dirty="0" smtClean="0"/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100" dirty="0" smtClean="0"/>
              <a:t>The </a:t>
            </a:r>
            <a:r>
              <a:rPr lang="en-US" sz="2100" dirty="0" err="1"/>
              <a:t>substr</a:t>
            </a:r>
            <a:r>
              <a:rPr lang="en-US" sz="2100" dirty="0"/>
              <a:t>() method begins at a specified position, and returns a specified number of characters. </a:t>
            </a:r>
            <a:endParaRPr lang="en-US" sz="2100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100" dirty="0" smtClean="0"/>
              <a:t>The </a:t>
            </a:r>
            <a:r>
              <a:rPr lang="en-US" sz="2100" dirty="0" err="1"/>
              <a:t>substr</a:t>
            </a:r>
            <a:r>
              <a:rPr lang="en-US" sz="2100" dirty="0"/>
              <a:t>() method does not change the original string. </a:t>
            </a:r>
            <a:endParaRPr lang="en-US" sz="2100" dirty="0" smtClean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100" dirty="0" smtClean="0"/>
              <a:t>To </a:t>
            </a:r>
            <a:r>
              <a:rPr lang="en-US" sz="2100" dirty="0"/>
              <a:t>extract characters from the end of the string, use a negative start position</a:t>
            </a:r>
            <a:r>
              <a:rPr lang="en-US" sz="21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IMP </a:t>
            </a:r>
            <a:r>
              <a:rPr lang="en-US" sz="2100" dirty="0"/>
              <a:t>points </a:t>
            </a:r>
            <a:r>
              <a:rPr lang="en-US" sz="2100" dirty="0" smtClean="0"/>
              <a:t>:</a:t>
            </a:r>
            <a:endParaRPr lang="en-US" sz="21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>
                <a:solidFill>
                  <a:srgbClr val="FFFF00"/>
                </a:solidFill>
                <a:latin typeface="Verdana" panose="020B0604030504040204" pitchFamily="34" charset="0"/>
              </a:rPr>
              <a:t>The </a:t>
            </a:r>
            <a:r>
              <a:rPr lang="en-US" sz="2100" dirty="0" err="1">
                <a:solidFill>
                  <a:srgbClr val="FFFF00"/>
                </a:solidFill>
                <a:latin typeface="Consolas" panose="020B0609020204030204" pitchFamily="49" charset="0"/>
              </a:rPr>
              <a:t>substr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100" dirty="0">
                <a:solidFill>
                  <a:srgbClr val="FFFF00"/>
                </a:solidFill>
                <a:latin typeface="Verdana" panose="020B0604030504040204" pitchFamily="34" charset="0"/>
              </a:rPr>
              <a:t> method extracts a part of a string.</a:t>
            </a:r>
            <a:endParaRPr lang="en-US" sz="2100" dirty="0">
              <a:solidFill>
                <a:srgbClr val="FFFF00"/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>
                <a:solidFill>
                  <a:srgbClr val="FFFF00"/>
                </a:solidFill>
                <a:latin typeface="Verdana" panose="020B0604030504040204" pitchFamily="34" charset="0"/>
              </a:rPr>
              <a:t>The </a:t>
            </a:r>
            <a:r>
              <a:rPr lang="en-US" sz="2100" dirty="0" err="1">
                <a:solidFill>
                  <a:srgbClr val="FFFF00"/>
                </a:solidFill>
                <a:latin typeface="Consolas" panose="020B0609020204030204" pitchFamily="49" charset="0"/>
              </a:rPr>
              <a:t>substr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100" dirty="0">
                <a:solidFill>
                  <a:srgbClr val="FFFF00"/>
                </a:solidFill>
                <a:latin typeface="Verdana" panose="020B0604030504040204" pitchFamily="34" charset="0"/>
              </a:rPr>
              <a:t> method begins at a specified position, and returns a specified number of characters.</a:t>
            </a:r>
            <a:endParaRPr lang="en-US" sz="2100" dirty="0">
              <a:solidFill>
                <a:srgbClr val="FFFF00"/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>
                <a:solidFill>
                  <a:srgbClr val="FFFF00"/>
                </a:solidFill>
                <a:latin typeface="Verdana" panose="020B0604030504040204" pitchFamily="34" charset="0"/>
              </a:rPr>
              <a:t>The </a:t>
            </a:r>
            <a:r>
              <a:rPr lang="en-US" sz="2100" dirty="0" err="1">
                <a:solidFill>
                  <a:srgbClr val="FFFF00"/>
                </a:solidFill>
                <a:latin typeface="Consolas" panose="020B0609020204030204" pitchFamily="49" charset="0"/>
              </a:rPr>
              <a:t>substr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100" dirty="0">
                <a:solidFill>
                  <a:srgbClr val="FFFF00"/>
                </a:solidFill>
                <a:latin typeface="Verdana" panose="020B0604030504040204" pitchFamily="34" charset="0"/>
              </a:rPr>
              <a:t> method does not change the original string.</a:t>
            </a:r>
            <a:endParaRPr lang="en-US" sz="2100" dirty="0">
              <a:solidFill>
                <a:srgbClr val="FFFF00"/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>
                <a:solidFill>
                  <a:srgbClr val="FFFF00"/>
                </a:solidFill>
                <a:latin typeface="Verdana" panose="020B0604030504040204" pitchFamily="34" charset="0"/>
              </a:rPr>
              <a:t>To extract characters from the end of the string, use a negative start position</a:t>
            </a:r>
            <a:endParaRPr lang="en-US" sz="21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212529"/>
                </a:solidFill>
                <a:latin typeface="Wotfard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212529"/>
              </a:solidFill>
              <a:latin typeface="Wotfard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2100" dirty="0">
              <a:solidFill>
                <a:srgbClr val="FFFF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</a:t>
            </a:r>
            <a:r>
              <a:rPr lang="en-US" sz="2100" dirty="0" smtClean="0">
                <a:solidFill>
                  <a:srgbClr val="FFFF00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Getting </a:t>
            </a:r>
            <a:r>
              <a:rPr lang="en-US" sz="2400" dirty="0">
                <a:solidFill>
                  <a:srgbClr val="FFFF00"/>
                </a:solidFill>
              </a:rPr>
              <a:t>parts of a value: split &amp; </a:t>
            </a:r>
            <a:r>
              <a:rPr lang="en-US" sz="2400" dirty="0" err="1" smtClean="0">
                <a:solidFill>
                  <a:srgbClr val="FFFF00"/>
                </a:solidFill>
              </a:rPr>
              <a:t>substr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100" dirty="0" smtClean="0">
                <a:solidFill>
                  <a:srgbClr val="212529"/>
                </a:solidFill>
                <a:latin typeface="Wotfard"/>
              </a:rPr>
              <a:t> 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JavaScript substring() method</a:t>
            </a:r>
            <a:endParaRPr lang="en-US" sz="2100" b="1" dirty="0">
              <a:ea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1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-The 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JavaScript </a:t>
            </a:r>
            <a:r>
              <a:rPr lang="en-US" sz="2100" dirty="0" err="1"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String.prototype.substring</a:t>
            </a:r>
            <a:r>
              <a:rPr lang="en-US" sz="2100" dirty="0"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returns the part of the 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  <a:hlinkClick r:id="rId2"/>
              </a:rPr>
              <a:t>string</a:t>
            </a:r>
            <a:r>
              <a:rPr lang="en-US" sz="21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between the start and end indexes:</a:t>
            </a:r>
            <a:endParaRPr lang="en-US" sz="2100" dirty="0">
              <a:latin typeface="var(--font-family-code)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100" dirty="0" smtClean="0">
              <a:solidFill>
                <a:srgbClr val="212529"/>
              </a:solidFill>
              <a:latin typeface="var(--font-family-code)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100" dirty="0" err="1" smtClean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str.substring</a:t>
            </a:r>
            <a:r>
              <a:rPr lang="en-US" sz="2100" dirty="0" smtClean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startIndex</a:t>
            </a:r>
            <a:r>
              <a:rPr lang="en-US" sz="2100" dirty="0" smtClean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[, </a:t>
            </a:r>
            <a:r>
              <a:rPr lang="en-US" sz="2100" dirty="0" err="1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endIndex</a:t>
            </a:r>
            <a:r>
              <a:rPr lang="en-US" sz="2100" dirty="0" smtClean="0">
                <a:solidFill>
                  <a:srgbClr val="FFFF00"/>
                </a:solidFill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])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100" dirty="0">
              <a:solidFill>
                <a:srgbClr val="212529"/>
              </a:solidFill>
              <a:latin typeface="var(--font-family-code)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100" dirty="0" smtClean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Code </a:t>
            </a:r>
            <a:r>
              <a:rPr lang="en-US" sz="21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language: JavaScript (</a:t>
            </a:r>
            <a:r>
              <a:rPr lang="en-US" sz="2100" dirty="0" err="1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javascript</a:t>
            </a:r>
            <a:r>
              <a:rPr lang="en-US" sz="2100" dirty="0"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100" dirty="0" smtClean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0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sz="2000" dirty="0"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substring()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method accepts </a:t>
            </a:r>
            <a:r>
              <a:rPr lang="en-US" sz="20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two parameters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 </a:t>
            </a:r>
            <a:r>
              <a:rPr lang="en-US" sz="2000" dirty="0" err="1"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startIndex</a:t>
            </a:r>
            <a:r>
              <a:rPr lang="en-US" sz="2000" dirty="0" err="1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and</a:t>
            </a:r>
            <a:r>
              <a:rPr lang="en-US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sz="2000" dirty="0" err="1">
                <a:latin typeface="var(--font-family-code)"/>
                <a:ea typeface="Times New Roman" panose="02020603050405020304" pitchFamily="18" charset="0"/>
                <a:cs typeface="Courier New" panose="02070309020205020404" pitchFamily="49" charset="0"/>
              </a:rPr>
              <a:t>endIndex</a:t>
            </a:r>
            <a:r>
              <a:rPr lang="en-US" sz="200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endParaRPr lang="en-US" sz="2000" dirty="0">
              <a:solidFill>
                <a:srgbClr val="FFFF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457200" algn="l"/>
              </a:tabLst>
            </a:pP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The</a:t>
            </a:r>
            <a:r>
              <a:rPr lang="en-US" sz="21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sz="2100" dirty="0" err="1">
                <a:latin typeface="var(--font-family-code)"/>
                <a:ea typeface="Calibri" panose="020F0502020204030204" pitchFamily="34" charset="0"/>
                <a:cs typeface="Courier New" panose="02070309020205020404" pitchFamily="49" charset="0"/>
              </a:rPr>
              <a:t>startIndex</a:t>
            </a:r>
            <a:r>
              <a:rPr lang="en-US" sz="210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 </a:t>
            </a: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specifies the index of the first character to include in the returned substring.</a:t>
            </a:r>
            <a:endParaRPr lang="en-US" sz="2100" dirty="0">
              <a:solidFill>
                <a:srgbClr val="FFFF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 </a:t>
            </a:r>
            <a:r>
              <a:rPr lang="en-US" sz="2100" dirty="0" err="1">
                <a:latin typeface="var(--font-family-code)"/>
                <a:ea typeface="Calibri" panose="020F0502020204030204" pitchFamily="34" charset="0"/>
                <a:cs typeface="Courier New" panose="02070309020205020404" pitchFamily="49" charset="0"/>
              </a:rPr>
              <a:t>endIndex</a:t>
            </a: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 determines the first character to exclude from the returned substring</a:t>
            </a:r>
            <a:r>
              <a:rPr lang="en-US" sz="2100" dirty="0" smtClean="0">
                <a:solidFill>
                  <a:srgbClr val="FFFF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en-US" sz="2100" dirty="0" smtClean="0">
              <a:solidFill>
                <a:srgbClr val="FFFF00"/>
              </a:solidFill>
              <a:latin typeface="Wotfard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212529"/>
              </a:solidFill>
              <a:latin typeface="Wotfard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2100" dirty="0">
              <a:solidFill>
                <a:srgbClr val="FFFF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</a:t>
            </a:r>
            <a:r>
              <a:rPr lang="en-US" sz="2100" dirty="0" smtClean="0">
                <a:solidFill>
                  <a:srgbClr val="FFFF00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Getting </a:t>
            </a:r>
            <a:r>
              <a:rPr lang="en-US" sz="2400" dirty="0">
                <a:solidFill>
                  <a:srgbClr val="FFFF00"/>
                </a:solidFill>
              </a:rPr>
              <a:t>parts of a value: split &amp; </a:t>
            </a:r>
            <a:r>
              <a:rPr lang="en-US" sz="2400" dirty="0" err="1" smtClean="0">
                <a:solidFill>
                  <a:srgbClr val="FFFF00"/>
                </a:solidFill>
              </a:rPr>
              <a:t>substr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Wotfard"/>
              </a:rPr>
              <a:t>JavaScript substring() examples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Wotfard"/>
              </a:rPr>
              <a:t>Let’s take some examples of using the JavaScript </a:t>
            </a:r>
            <a:r>
              <a:rPr lang="en-US" sz="2100" dirty="0">
                <a:latin typeface="var(--font-family-code)"/>
              </a:rPr>
              <a:t>substring()</a:t>
            </a:r>
            <a:r>
              <a:rPr lang="en-US" sz="2100" dirty="0">
                <a:latin typeface="Wotfard"/>
              </a:rPr>
              <a:t> method.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Wotfard"/>
              </a:rPr>
              <a:t>1) Extracting a substring from the beginning of the string 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Wotfard"/>
              </a:rPr>
              <a:t>-The </a:t>
            </a:r>
            <a:r>
              <a:rPr lang="en-US" sz="2100" dirty="0">
                <a:latin typeface="Wotfard"/>
              </a:rPr>
              <a:t>following example uses the substring method to extract a substring starting from the beginning of the string:</a:t>
            </a:r>
            <a:endParaRPr lang="en-US" sz="2100" dirty="0"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FFFF00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/>
              </a:rPr>
              <a:t>let </a:t>
            </a:r>
            <a:r>
              <a:rPr lang="en-US" sz="2100" dirty="0" err="1">
                <a:solidFill>
                  <a:srgbClr val="FFFF00"/>
                </a:solidFill>
                <a:latin typeface="var(--font-family-code)"/>
              </a:rPr>
              <a:t>str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 = 'JavaScript Substring'; </a:t>
            </a:r>
            <a:endParaRPr lang="en-US" sz="2100" dirty="0" smtClean="0">
              <a:solidFill>
                <a:srgbClr val="FFFF00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/>
              </a:rPr>
              <a:t>let 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substring = </a:t>
            </a:r>
            <a:r>
              <a:rPr lang="en-US" sz="2100" dirty="0" err="1">
                <a:solidFill>
                  <a:srgbClr val="FFFF00"/>
                </a:solidFill>
                <a:latin typeface="var(--font-family-code)"/>
              </a:rPr>
              <a:t>str.substring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(0,10); </a:t>
            </a:r>
            <a:endParaRPr lang="en-US" sz="2100" dirty="0" smtClean="0">
              <a:solidFill>
                <a:srgbClr val="FFFF00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/>
              </a:rPr>
              <a:t>console.log(substring);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212529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212529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Wotfard"/>
              </a:rPr>
              <a:t>Output</a:t>
            </a:r>
            <a:r>
              <a:rPr lang="en-US" sz="2100" dirty="0">
                <a:latin typeface="Wotfard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/>
              </a:rPr>
              <a:t>JavaScript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  <a:endParaRPr lang="en-US" sz="21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212529"/>
              </a:solidFill>
              <a:latin typeface="Wotfard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2100" dirty="0">
              <a:solidFill>
                <a:srgbClr val="FFFF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1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JavaScript Arrow </a:t>
            </a:r>
            <a:r>
              <a:rPr lang="en-US" sz="2100" dirty="0" smtClean="0">
                <a:solidFill>
                  <a:srgbClr val="FFFF00"/>
                </a:solidFill>
              </a:rPr>
              <a:t>Function: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>
                <a:latin typeface="euclid_circular_a"/>
              </a:rPr>
              <a:t>Arrow Function Syntax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euclid_circular_a"/>
              </a:rPr>
              <a:t>-The </a:t>
            </a:r>
            <a:r>
              <a:rPr lang="en-US" sz="2100" dirty="0">
                <a:latin typeface="euclid_circular_a"/>
              </a:rPr>
              <a:t>syntax of the arrow function is:</a:t>
            </a:r>
            <a:endParaRPr lang="en-US" sz="2100" dirty="0">
              <a:latin typeface="Droid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Droid Sans Mono"/>
              </a:rPr>
              <a:t>let </a:t>
            </a: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myFunction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 = (arg1, arg2, ...</a:t>
            </a: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argN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) =&gt; { statement(s) }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euclid_circular_a"/>
              </a:rPr>
              <a:t>-</a:t>
            </a:r>
            <a:r>
              <a:rPr lang="en-US" sz="2100" dirty="0" smtClean="0">
                <a:latin typeface="euclid_circular_a"/>
              </a:rPr>
              <a:t>Here</a:t>
            </a:r>
            <a:r>
              <a:rPr lang="en-US" sz="2100" dirty="0">
                <a:latin typeface="euclid_circular_a"/>
              </a:rPr>
              <a:t>,</a:t>
            </a:r>
            <a:endParaRPr lang="en-US" sz="21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myFunction</a:t>
            </a:r>
            <a:r>
              <a:rPr lang="en-US" sz="2100" dirty="0">
                <a:latin typeface="euclid_circular_a"/>
              </a:rPr>
              <a:t> is the name of the function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>
                <a:solidFill>
                  <a:srgbClr val="FFFF00"/>
                </a:solidFill>
                <a:latin typeface="Droid Sans Mono"/>
              </a:rPr>
              <a:t>arg1, arg2, ...</a:t>
            </a: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argN</a:t>
            </a:r>
            <a:r>
              <a:rPr lang="en-US" sz="2100" dirty="0">
                <a:latin typeface="euclid_circular_a"/>
              </a:rPr>
              <a:t> are the function arguments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>
                <a:solidFill>
                  <a:srgbClr val="FFFF00"/>
                </a:solidFill>
                <a:latin typeface="Droid Sans Mono"/>
              </a:rPr>
              <a:t>statement(s)</a:t>
            </a:r>
            <a:r>
              <a:rPr lang="en-US" sz="2100" dirty="0">
                <a:latin typeface="euclid_circular_a"/>
              </a:rPr>
              <a:t> is the function body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euclid_circular_a"/>
              </a:rPr>
              <a:t>- If </a:t>
            </a:r>
            <a:r>
              <a:rPr lang="en-US" sz="2100" dirty="0">
                <a:latin typeface="euclid_circular_a"/>
              </a:rPr>
              <a:t>the body has single statement or expression, you can write arrow function as:</a:t>
            </a:r>
            <a:endParaRPr lang="en-US" sz="2100" dirty="0">
              <a:solidFill>
                <a:srgbClr val="C678DD"/>
              </a:solidFill>
              <a:latin typeface="Droid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Droid Sans Mono"/>
              </a:rPr>
              <a:t>let </a:t>
            </a: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myFunction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 = (arg1, arg2, ...</a:t>
            </a: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argN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) =&gt; expression</a:t>
            </a:r>
            <a:r>
              <a:rPr lang="en-US" sz="2100" dirty="0">
                <a:solidFill>
                  <a:srgbClr val="FFFF00"/>
                </a:solidFill>
              </a:rPr>
              <a:t> </a:t>
            </a:r>
            <a:endParaRPr lang="en-US" sz="21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lvl="0"/>
            <a:endParaRPr lang="en-US" sz="2000" dirty="0">
              <a:latin typeface="Arial" panose="020B0604020202020204" pitchFamily="34" charset="0"/>
            </a:endParaRPr>
          </a:p>
          <a:p>
            <a:endParaRPr lang="en-US" sz="2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9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</a:t>
            </a:r>
            <a:r>
              <a:rPr lang="en-US" sz="2100" dirty="0" smtClean="0">
                <a:solidFill>
                  <a:srgbClr val="FFFF00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Getting </a:t>
            </a:r>
            <a:r>
              <a:rPr lang="en-US" sz="2400" dirty="0">
                <a:solidFill>
                  <a:srgbClr val="FFFF00"/>
                </a:solidFill>
              </a:rPr>
              <a:t>parts of a value: split &amp; </a:t>
            </a:r>
            <a:r>
              <a:rPr lang="en-US" sz="2400" dirty="0" err="1" smtClean="0">
                <a:solidFill>
                  <a:srgbClr val="FFFF00"/>
                </a:solidFill>
              </a:rPr>
              <a:t>substr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Wotfard"/>
              </a:rPr>
              <a:t>JavaScript substring() examples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Wotfard"/>
              </a:rPr>
              <a:t>2) Extracting a substring to the end of the string 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Wotfard"/>
              </a:rPr>
              <a:t>The following example uses the substring() to extract a substring from the index 11 to the end of the string: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212529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/>
              </a:rPr>
              <a:t>let </a:t>
            </a:r>
            <a:r>
              <a:rPr lang="en-US" sz="2100" dirty="0" err="1">
                <a:solidFill>
                  <a:srgbClr val="FFFF00"/>
                </a:solidFill>
                <a:latin typeface="var(--font-family-code)"/>
              </a:rPr>
              <a:t>str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 = 'JavaScript Substring'; </a:t>
            </a:r>
            <a:endParaRPr lang="en-US" sz="2100" dirty="0" smtClean="0">
              <a:solidFill>
                <a:srgbClr val="FFFF00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/>
              </a:rPr>
              <a:t>let 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substring = </a:t>
            </a:r>
            <a:r>
              <a:rPr lang="en-US" sz="2100" dirty="0" err="1">
                <a:solidFill>
                  <a:srgbClr val="FFFF00"/>
                </a:solidFill>
                <a:latin typeface="var(--font-family-code)"/>
              </a:rPr>
              <a:t>str.substring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(11); </a:t>
            </a:r>
            <a:endParaRPr lang="en-US" sz="2100" dirty="0" smtClean="0">
              <a:solidFill>
                <a:srgbClr val="FFFF00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var(--font-family-code)"/>
              </a:rPr>
              <a:t>console.log(substring);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latin typeface="Wotfard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212529"/>
              </a:solidFill>
              <a:latin typeface="Wotfard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212529"/>
                </a:solidFill>
                <a:latin typeface="Wotfard"/>
              </a:rPr>
              <a:t>Output</a:t>
            </a:r>
            <a:r>
              <a:rPr lang="en-US" sz="2100" dirty="0">
                <a:solidFill>
                  <a:srgbClr val="212529"/>
                </a:solidFill>
                <a:latin typeface="Wotfard"/>
              </a:rPr>
              <a:t>:</a:t>
            </a:r>
            <a:endParaRPr lang="en-US" sz="2100" dirty="0">
              <a:solidFill>
                <a:srgbClr val="212529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Substring</a:t>
            </a:r>
            <a:r>
              <a:rPr lang="en-US" sz="2100" dirty="0">
                <a:solidFill>
                  <a:srgbClr val="FFFF00"/>
                </a:solidFill>
              </a:rPr>
              <a:t> </a:t>
            </a:r>
            <a:endParaRPr lang="en-US" sz="2100" dirty="0">
              <a:solidFill>
                <a:srgbClr val="FFFF00"/>
              </a:solidFill>
              <a:latin typeface="Wotfard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2100" dirty="0">
              <a:solidFill>
                <a:srgbClr val="FFFF00"/>
              </a:solidFill>
              <a:latin typeface="Arial Unicode MS" panose="020B0604020202020204" pitchFamily="34" charset="-128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8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JavaScript </a:t>
            </a:r>
            <a:r>
              <a:rPr lang="en-US" sz="2100" dirty="0" smtClean="0">
                <a:solidFill>
                  <a:srgbClr val="FFFF00"/>
                </a:solidFill>
              </a:rPr>
              <a:t>: </a:t>
            </a:r>
            <a:r>
              <a:rPr lang="en-US" sz="2400" dirty="0" smtClean="0">
                <a:solidFill>
                  <a:srgbClr val="FFFF00"/>
                </a:solidFill>
              </a:rPr>
              <a:t>Getting </a:t>
            </a:r>
            <a:r>
              <a:rPr lang="en-US" sz="2400" dirty="0">
                <a:solidFill>
                  <a:srgbClr val="FFFF00"/>
                </a:solidFill>
              </a:rPr>
              <a:t>parts of a value: split &amp; </a:t>
            </a:r>
            <a:r>
              <a:rPr lang="en-US" sz="2400" dirty="0" err="1" smtClean="0">
                <a:solidFill>
                  <a:srgbClr val="FFFF00"/>
                </a:solidFill>
              </a:rPr>
              <a:t>substr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Wotfard"/>
              </a:rPr>
              <a:t>JavaScript substring() examples</a:t>
            </a:r>
            <a:endParaRPr lang="en-US" sz="2100" dirty="0">
              <a:solidFill>
                <a:srgbClr val="FFFF00"/>
              </a:solidFill>
              <a:latin typeface="Wotfard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Wotfard"/>
              </a:rPr>
              <a:t>3) Extracting domain from the email 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212529"/>
                </a:solidFill>
                <a:latin typeface="Wotfard"/>
              </a:rPr>
              <a:t>The following example uses the </a:t>
            </a:r>
            <a:r>
              <a:rPr lang="en-US" sz="2100" dirty="0">
                <a:solidFill>
                  <a:srgbClr val="212529"/>
                </a:solidFill>
                <a:latin typeface="var(--font-family-code)"/>
              </a:rPr>
              <a:t>substring()</a:t>
            </a:r>
            <a:r>
              <a:rPr lang="en-US" sz="2100" dirty="0">
                <a:solidFill>
                  <a:srgbClr val="212529"/>
                </a:solidFill>
                <a:latin typeface="Wotfard"/>
              </a:rPr>
              <a:t> with the </a:t>
            </a:r>
            <a:r>
              <a:rPr lang="en-US" sz="2100" dirty="0" err="1">
                <a:solidFill>
                  <a:srgbClr val="212529"/>
                </a:solidFill>
                <a:latin typeface="var(--font-family-code)"/>
                <a:hlinkClick r:id="rId2"/>
              </a:rPr>
              <a:t>indexOf</a:t>
            </a:r>
            <a:r>
              <a:rPr lang="en-US" sz="2100" dirty="0">
                <a:solidFill>
                  <a:srgbClr val="212529"/>
                </a:solidFill>
                <a:latin typeface="var(--font-family-code)"/>
                <a:hlinkClick r:id="rId2"/>
              </a:rPr>
              <a:t>()</a:t>
            </a:r>
            <a:r>
              <a:rPr lang="en-US" sz="2100" dirty="0">
                <a:solidFill>
                  <a:srgbClr val="212529"/>
                </a:solidFill>
                <a:latin typeface="Wotfard"/>
              </a:rPr>
              <a:t> to extract the domain from the email</a:t>
            </a:r>
            <a:r>
              <a:rPr lang="en-US" sz="2100" dirty="0" smtClean="0">
                <a:solidFill>
                  <a:srgbClr val="212529"/>
                </a:solidFill>
                <a:latin typeface="Wotfard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212529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let email = 'john.doe@gmail.com'; </a:t>
            </a:r>
            <a:r>
              <a:rPr lang="en-US" sz="2100" dirty="0" smtClean="0">
                <a:solidFill>
                  <a:srgbClr val="FFFF00"/>
                </a:solidFill>
                <a:latin typeface="var(--font-family-code)"/>
              </a:rPr>
              <a:t/>
            </a:r>
            <a:br>
              <a:rPr lang="en-US" sz="2100" dirty="0" smtClean="0">
                <a:solidFill>
                  <a:srgbClr val="FFFF00"/>
                </a:solidFill>
                <a:latin typeface="var(--font-family-code)"/>
              </a:rPr>
            </a:br>
            <a:r>
              <a:rPr lang="en-US" sz="2100" dirty="0" smtClean="0">
                <a:solidFill>
                  <a:srgbClr val="FFFF00"/>
                </a:solidFill>
                <a:latin typeface="var(--font-family-code)"/>
              </a:rPr>
              <a:t>let 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domain = </a:t>
            </a:r>
            <a:r>
              <a:rPr lang="en-US" sz="2100" dirty="0" err="1">
                <a:solidFill>
                  <a:srgbClr val="FFFF00"/>
                </a:solidFill>
                <a:latin typeface="var(--font-family-code)"/>
              </a:rPr>
              <a:t>email.substring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(</a:t>
            </a:r>
            <a:r>
              <a:rPr lang="en-US" sz="2100" dirty="0" err="1">
                <a:solidFill>
                  <a:srgbClr val="FFFF00"/>
                </a:solidFill>
                <a:latin typeface="var(--font-family-code)"/>
              </a:rPr>
              <a:t>email.indexOf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('@') + 1); console.log(domain); </a:t>
            </a:r>
            <a:endParaRPr lang="en-US" sz="2100" dirty="0" smtClean="0">
              <a:solidFill>
                <a:srgbClr val="FFFF00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FFFF00"/>
              </a:solidFill>
              <a:latin typeface="var(--font-family-code)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212529"/>
                </a:solidFill>
                <a:latin typeface="Wotfard"/>
              </a:rPr>
              <a:t>How </a:t>
            </a:r>
            <a:r>
              <a:rPr lang="en-US" sz="2100" dirty="0">
                <a:solidFill>
                  <a:srgbClr val="212529"/>
                </a:solidFill>
                <a:latin typeface="Wotfard"/>
              </a:rPr>
              <a:t>it works</a:t>
            </a:r>
            <a:r>
              <a:rPr lang="en-US" sz="2100" dirty="0" smtClean="0">
                <a:solidFill>
                  <a:srgbClr val="212529"/>
                </a:solidFill>
                <a:latin typeface="Wotfard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dirty="0" smtClean="0">
                <a:solidFill>
                  <a:srgbClr val="FFFF00"/>
                </a:solidFill>
                <a:latin typeface="Wotfard"/>
              </a:rPr>
              <a:t>First</a:t>
            </a:r>
            <a:r>
              <a:rPr lang="en-US" sz="2100" dirty="0">
                <a:solidFill>
                  <a:srgbClr val="FFFF00"/>
                </a:solidFill>
                <a:latin typeface="Wotfard"/>
              </a:rPr>
              <a:t>, the </a:t>
            </a:r>
            <a:r>
              <a:rPr lang="en-US" sz="2100" dirty="0" err="1">
                <a:solidFill>
                  <a:srgbClr val="FFFF00"/>
                </a:solidFill>
                <a:latin typeface="var(--font-family-code)"/>
              </a:rPr>
              <a:t>indexOf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()</a:t>
            </a:r>
            <a:r>
              <a:rPr lang="en-US" sz="2100" dirty="0">
                <a:solidFill>
                  <a:srgbClr val="FFFF00"/>
                </a:solidFill>
                <a:latin typeface="Wotfard"/>
              </a:rPr>
              <a:t> returns the position of the @ character.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dirty="0">
                <a:solidFill>
                  <a:srgbClr val="FFFF00"/>
                </a:solidFill>
                <a:latin typeface="Wotfard"/>
              </a:rPr>
              <a:t>Then the substring returns the domain that starts from the index of 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@</a:t>
            </a:r>
            <a:r>
              <a:rPr lang="en-US" sz="2100" dirty="0">
                <a:solidFill>
                  <a:srgbClr val="FFFF00"/>
                </a:solidFill>
                <a:latin typeface="Wotfard"/>
              </a:rPr>
              <a:t> plus 1 to the end of the string</a:t>
            </a:r>
            <a:r>
              <a:rPr lang="en-US" sz="2100" dirty="0" smtClean="0">
                <a:solidFill>
                  <a:srgbClr val="FFFF00"/>
                </a:solidFill>
                <a:latin typeface="Wotfard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FFFF00"/>
              </a:solidFill>
              <a:latin typeface="Wotfard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Wotfard"/>
              </a:rPr>
              <a:t>Summary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dirty="0">
                <a:solidFill>
                  <a:srgbClr val="FFFF00"/>
                </a:solidFill>
                <a:latin typeface="Wotfard"/>
              </a:rPr>
              <a:t>The JavaScript </a:t>
            </a:r>
            <a:r>
              <a:rPr lang="en-US" sz="2100" dirty="0">
                <a:solidFill>
                  <a:srgbClr val="FFFF00"/>
                </a:solidFill>
                <a:latin typeface="var(--font-family-code)"/>
              </a:rPr>
              <a:t>substring()</a:t>
            </a:r>
            <a:r>
              <a:rPr lang="en-US" sz="2100" dirty="0">
                <a:solidFill>
                  <a:srgbClr val="FFFF00"/>
                </a:solidFill>
                <a:latin typeface="Wotfard"/>
              </a:rPr>
              <a:t> returns the substring from a string between the start and end indexes.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FFFF00"/>
              </a:solidFill>
              <a:latin typeface="Wotfard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1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</a:rPr>
              <a:t>Programming fundamentals: Try...Catch And </a:t>
            </a:r>
            <a:r>
              <a:rPr lang="en-US" sz="2400" dirty="0" smtClean="0">
                <a:solidFill>
                  <a:srgbClr val="FFFF00"/>
                </a:solidFill>
              </a:rPr>
              <a:t>Throw: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-The </a:t>
            </a:r>
            <a:r>
              <a:rPr lang="en-US" sz="2400" dirty="0"/>
              <a:t>try statement defines a code block to run (to try). </a:t>
            </a: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-</a:t>
            </a:r>
            <a:r>
              <a:rPr lang="en-US" sz="2400" dirty="0" smtClean="0"/>
              <a:t>The </a:t>
            </a:r>
            <a:r>
              <a:rPr lang="en-US" sz="2400" dirty="0"/>
              <a:t>catch statement defines a code block to handle any error. </a:t>
            </a:r>
            <a:endParaRPr lang="en-US" sz="24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-The </a:t>
            </a:r>
            <a:r>
              <a:rPr lang="en-US" sz="2400" dirty="0"/>
              <a:t>finally statement defines a code block to run regardless of the result</a:t>
            </a:r>
            <a:r>
              <a:rPr lang="en-US" sz="2400" dirty="0" smtClean="0"/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throw statement defines a custom error</a:t>
            </a:r>
            <a:r>
              <a:rPr lang="en-US" sz="24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Throw</a:t>
            </a: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Try...Catch...Finally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lang="en-US" sz="2100" dirty="0" smtClean="0">
                <a:latin typeface="Verdana" panose="020B0604030504040204" pitchFamily="34" charset="0"/>
              </a:rPr>
              <a:t>The</a:t>
            </a:r>
            <a:r>
              <a:rPr lang="en-US" sz="2100" dirty="0">
                <a:latin typeface="Verdana" panose="020B0604030504040204" pitchFamily="34" charset="0"/>
              </a:rPr>
              <a:t> 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try</a:t>
            </a:r>
            <a:r>
              <a:rPr lang="en-US" sz="2100" dirty="0">
                <a:latin typeface="Verdana" panose="020B0604030504040204" pitchFamily="34" charset="0"/>
              </a:rPr>
              <a:t> statement defines a code block to run (to try).</a:t>
            </a:r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Verdana" panose="020B0604030504040204" pitchFamily="34" charset="0"/>
              </a:rPr>
              <a:t>-The</a:t>
            </a:r>
            <a:r>
              <a:rPr lang="en-US" sz="2100" dirty="0">
                <a:latin typeface="Verdana" panose="020B0604030504040204" pitchFamily="34" charset="0"/>
              </a:rPr>
              <a:t> 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catch</a:t>
            </a:r>
            <a:r>
              <a:rPr lang="en-US" sz="2100" dirty="0">
                <a:latin typeface="Verdana" panose="020B0604030504040204" pitchFamily="34" charset="0"/>
              </a:rPr>
              <a:t> statement defines a code block to handle any error.</a:t>
            </a:r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Verdana" panose="020B0604030504040204" pitchFamily="34" charset="0"/>
              </a:rPr>
              <a:t>The 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finally</a:t>
            </a:r>
            <a:r>
              <a:rPr lang="en-US" sz="2100" dirty="0">
                <a:latin typeface="Verdana" panose="020B0604030504040204" pitchFamily="34" charset="0"/>
              </a:rPr>
              <a:t> statement defines a code block to run regardless of the result.</a:t>
            </a:r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Verdana" panose="020B0604030504040204" pitchFamily="34" charset="0"/>
              </a:rPr>
              <a:t>-The</a:t>
            </a:r>
            <a:r>
              <a:rPr lang="en-US" sz="2100" dirty="0">
                <a:latin typeface="Verdana" panose="020B0604030504040204" pitchFamily="34" charset="0"/>
              </a:rPr>
              <a:t> 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throw</a:t>
            </a:r>
            <a:r>
              <a:rPr lang="en-US" sz="2100" dirty="0">
                <a:latin typeface="Verdana" panose="020B0604030504040204" pitchFamily="34" charset="0"/>
              </a:rPr>
              <a:t> statement defines a custom </a:t>
            </a:r>
            <a:r>
              <a:rPr lang="en-US" sz="2100" dirty="0" smtClean="0">
                <a:latin typeface="Verdana" panose="020B0604030504040204" pitchFamily="34" charset="0"/>
              </a:rPr>
              <a:t>error</a:t>
            </a:r>
            <a:endParaRPr lang="en-US" sz="21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2100" dirty="0">
              <a:solidFill>
                <a:srgbClr val="FFFF00"/>
              </a:solidFill>
              <a:latin typeface="Wotfard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</a:rPr>
              <a:t>Programming fundamentals: Try...Catch And </a:t>
            </a:r>
            <a:r>
              <a:rPr lang="en-US" sz="2400" dirty="0" smtClean="0">
                <a:solidFill>
                  <a:srgbClr val="FFFF00"/>
                </a:solidFill>
              </a:rPr>
              <a:t>Throw:</a:t>
            </a:r>
          </a:p>
          <a:p>
            <a:r>
              <a:rPr lang="en-US" sz="2400" b="1" dirty="0" smtClean="0">
                <a:solidFill>
                  <a:srgbClr val="FFFF00"/>
                </a:solidFill>
              </a:rPr>
              <a:t>try</a:t>
            </a:r>
            <a:r>
              <a:rPr lang="en-US" sz="2400" b="1" dirty="0">
                <a:solidFill>
                  <a:srgbClr val="FFFF00"/>
                </a:solidFill>
              </a:rPr>
              <a:t>{} statement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-</a:t>
            </a:r>
            <a:r>
              <a:rPr lang="en-US" sz="2400" dirty="0"/>
              <a:t> Here, the code which needs possible error testing is kept within the try block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In </a:t>
            </a:r>
            <a:r>
              <a:rPr lang="en-US" sz="2400" dirty="0"/>
              <a:t>case any error occur, it passes to the catch{} block for taking suitable actions and handle the error.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Otherwise</a:t>
            </a:r>
            <a:r>
              <a:rPr lang="en-US" sz="2400" dirty="0"/>
              <a:t>, it executes the code written within.</a:t>
            </a:r>
          </a:p>
          <a:p>
            <a:endParaRPr lang="en-US" sz="2400" b="1" dirty="0" smtClean="0">
              <a:solidFill>
                <a:srgbClr val="FFFF00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catch</a:t>
            </a:r>
            <a:r>
              <a:rPr lang="en-US" sz="2400" b="1" dirty="0">
                <a:solidFill>
                  <a:srgbClr val="FFFF00"/>
                </a:solidFill>
              </a:rPr>
              <a:t>{} statement</a:t>
            </a:r>
            <a:r>
              <a:rPr lang="en-US" sz="2400" b="1" dirty="0" smtClean="0"/>
              <a:t>:</a:t>
            </a:r>
          </a:p>
          <a:p>
            <a:r>
              <a:rPr lang="en-US" sz="2400" b="1" dirty="0"/>
              <a:t>-</a:t>
            </a:r>
            <a:r>
              <a:rPr lang="en-US" sz="2400" dirty="0"/>
              <a:t> This block handles the error of the code by executing the set of statements written within the block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This </a:t>
            </a:r>
            <a:r>
              <a:rPr lang="en-US" sz="2400" dirty="0"/>
              <a:t>block contains either the user-defined exception handler or the built-in handler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/>
              <a:t>This block executes only when any error-prone code needs to be handled in the try block</a:t>
            </a:r>
            <a:r>
              <a:rPr lang="en-US" sz="24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 </a:t>
            </a:r>
            <a:r>
              <a:rPr lang="en-US" sz="2400" dirty="0"/>
              <a:t>Otherwise, the catch block is skipped.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solidFill>
                <a:srgbClr val="FFFF00"/>
              </a:solidFill>
              <a:latin typeface="Wotfard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4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Programming fundamentals: Try...Catch And </a:t>
            </a:r>
            <a:r>
              <a:rPr lang="en-US" sz="2100" dirty="0" smtClean="0">
                <a:solidFill>
                  <a:srgbClr val="FFFF00"/>
                </a:solidFill>
              </a:rPr>
              <a:t>Throw:</a:t>
            </a:r>
          </a:p>
          <a:p>
            <a:r>
              <a:rPr lang="en-US" sz="2100" b="1" dirty="0" smtClean="0">
                <a:solidFill>
                  <a:srgbClr val="FFFF00"/>
                </a:solidFill>
              </a:rPr>
              <a:t>Syntax</a:t>
            </a:r>
            <a:r>
              <a:rPr lang="en-US" sz="2100" b="1" dirty="0" smtClean="0"/>
              <a:t>:</a:t>
            </a:r>
          </a:p>
          <a:p>
            <a:r>
              <a:rPr lang="en-US" sz="2100" dirty="0" smtClean="0"/>
              <a:t>	try</a:t>
            </a:r>
            <a:r>
              <a:rPr lang="en-US" sz="2100" dirty="0"/>
              <a:t>{  </a:t>
            </a:r>
          </a:p>
          <a:p>
            <a:r>
              <a:rPr lang="en-US" sz="2100" dirty="0" smtClean="0"/>
              <a:t>		expression</a:t>
            </a:r>
            <a:r>
              <a:rPr lang="en-US" sz="2100" dirty="0"/>
              <a:t>; } //code to be written.  </a:t>
            </a:r>
          </a:p>
          <a:p>
            <a:r>
              <a:rPr lang="en-US" sz="2100" dirty="0" smtClean="0"/>
              <a:t>		catch(error</a:t>
            </a:r>
            <a:r>
              <a:rPr lang="en-US" sz="2100" dirty="0"/>
              <a:t>){  </a:t>
            </a:r>
          </a:p>
          <a:p>
            <a:r>
              <a:rPr lang="en-US" sz="2100" dirty="0" smtClean="0"/>
              <a:t>	expression</a:t>
            </a:r>
            <a:r>
              <a:rPr lang="en-US" sz="2100" dirty="0"/>
              <a:t>; } // code for handling the error.  </a:t>
            </a:r>
          </a:p>
          <a:p>
            <a:r>
              <a:rPr lang="en-US" sz="2100" b="1" dirty="0" smtClean="0">
                <a:solidFill>
                  <a:srgbClr val="FFFF00"/>
                </a:solidFill>
              </a:rPr>
              <a:t>Try &amp; Catch example:</a:t>
            </a:r>
          </a:p>
          <a:p>
            <a:r>
              <a:rPr lang="en-US" sz="2100" b="1" dirty="0"/>
              <a:t>&lt;html&gt;</a:t>
            </a:r>
            <a:r>
              <a:rPr lang="en-US" sz="2100" dirty="0"/>
              <a:t>  </a:t>
            </a:r>
          </a:p>
          <a:p>
            <a:r>
              <a:rPr lang="en-US" sz="2100" b="1" dirty="0"/>
              <a:t>&lt;head&gt;</a:t>
            </a:r>
            <a:r>
              <a:rPr lang="en-US" sz="2100" dirty="0"/>
              <a:t> Exception Handling</a:t>
            </a:r>
            <a:r>
              <a:rPr lang="en-US" sz="2100" b="1" dirty="0"/>
              <a:t>&lt;/</a:t>
            </a:r>
            <a:r>
              <a:rPr lang="en-US" sz="2100" b="1" dirty="0" err="1"/>
              <a:t>br</a:t>
            </a:r>
            <a:r>
              <a:rPr lang="en-US" sz="2100" b="1" dirty="0"/>
              <a:t>&gt;&lt;/head&gt;</a:t>
            </a:r>
            <a:r>
              <a:rPr lang="en-US" sz="2100" dirty="0"/>
              <a:t>  </a:t>
            </a:r>
          </a:p>
          <a:p>
            <a:r>
              <a:rPr lang="en-US" sz="2100" b="1" dirty="0"/>
              <a:t>&lt;body&gt;</a:t>
            </a:r>
            <a:r>
              <a:rPr lang="en-US" sz="2100" dirty="0"/>
              <a:t>  </a:t>
            </a:r>
            <a:r>
              <a:rPr lang="en-US" sz="2100" b="1" dirty="0" smtClean="0"/>
              <a:t>&lt;</a:t>
            </a:r>
            <a:r>
              <a:rPr lang="en-US" sz="2100" b="1" dirty="0"/>
              <a:t>script&gt;</a:t>
            </a:r>
            <a:r>
              <a:rPr lang="en-US" sz="2100" dirty="0"/>
              <a:t>  </a:t>
            </a:r>
          </a:p>
          <a:p>
            <a:r>
              <a:rPr lang="en-US" sz="2100" dirty="0"/>
              <a:t>try{  </a:t>
            </a:r>
          </a:p>
          <a:p>
            <a:r>
              <a:rPr lang="en-US" sz="2100" dirty="0" err="1"/>
              <a:t>var</a:t>
            </a:r>
            <a:r>
              <a:rPr lang="en-US" sz="2100" dirty="0"/>
              <a:t> a= ["34","32","5","31","24","44","67"]; //a is an array  </a:t>
            </a:r>
          </a:p>
          <a:p>
            <a:r>
              <a:rPr lang="en-US" sz="2100" dirty="0" err="1"/>
              <a:t>document.write</a:t>
            </a:r>
            <a:r>
              <a:rPr lang="en-US" sz="2100" dirty="0"/>
              <a:t>(a);    // displays elements of a  </a:t>
            </a:r>
          </a:p>
          <a:p>
            <a:r>
              <a:rPr lang="en-US" sz="2100" dirty="0" err="1"/>
              <a:t>document.write</a:t>
            </a:r>
            <a:r>
              <a:rPr lang="en-US" sz="2100" dirty="0"/>
              <a:t>(b); //b is undefined but still trying to fetch its value. Thus catch block will be invoked  </a:t>
            </a:r>
          </a:p>
          <a:p>
            <a:r>
              <a:rPr lang="en-US" sz="2100" dirty="0"/>
              <a:t>}catch(e){  </a:t>
            </a:r>
          </a:p>
          <a:p>
            <a:r>
              <a:rPr lang="en-US" sz="2100" dirty="0"/>
              <a:t>alert("There is error which shows "+</a:t>
            </a:r>
            <a:r>
              <a:rPr lang="en-US" sz="2100" dirty="0" err="1"/>
              <a:t>e.message</a:t>
            </a:r>
            <a:r>
              <a:rPr lang="en-US" sz="2100" dirty="0"/>
              <a:t>); //Handling error  </a:t>
            </a:r>
          </a:p>
          <a:p>
            <a:r>
              <a:rPr lang="en-US" sz="2100" dirty="0"/>
              <a:t>}  </a:t>
            </a:r>
          </a:p>
          <a:p>
            <a:r>
              <a:rPr lang="en-US" sz="2100" b="1" dirty="0"/>
              <a:t>&lt;/script</a:t>
            </a:r>
            <a:r>
              <a:rPr lang="en-US" sz="2100" b="1" dirty="0" smtClean="0"/>
              <a:t>&gt;     &lt;/</a:t>
            </a:r>
            <a:r>
              <a:rPr lang="en-US" sz="2100" b="1" dirty="0"/>
              <a:t>body&gt;</a:t>
            </a:r>
            <a:r>
              <a:rPr lang="en-US" sz="2100" dirty="0"/>
              <a:t>  </a:t>
            </a:r>
            <a:r>
              <a:rPr lang="en-US" sz="2100" b="1" dirty="0" smtClean="0"/>
              <a:t>&lt;/html&gt;</a:t>
            </a:r>
            <a:endParaRPr lang="en-US" sz="21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9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Programming fundamentals: Try...Catch And </a:t>
            </a:r>
            <a:r>
              <a:rPr lang="en-US" sz="2100" dirty="0" smtClean="0">
                <a:solidFill>
                  <a:srgbClr val="FFFF00"/>
                </a:solidFill>
              </a:rPr>
              <a:t>Throw:</a:t>
            </a:r>
          </a:p>
          <a:p>
            <a:r>
              <a:rPr lang="en-US" sz="2400" dirty="0"/>
              <a:t>Throw </a:t>
            </a:r>
            <a:r>
              <a:rPr lang="en-US" sz="2400" dirty="0" smtClean="0"/>
              <a:t>Statement:</a:t>
            </a:r>
            <a:endParaRPr lang="en-US" sz="2400" dirty="0"/>
          </a:p>
          <a:p>
            <a:r>
              <a:rPr lang="en-US" sz="2400" dirty="0" smtClean="0"/>
              <a:t>- Throw </a:t>
            </a:r>
            <a:r>
              <a:rPr lang="en-US" sz="2400" dirty="0"/>
              <a:t>statements are used for throwing user-defined errors.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User </a:t>
            </a:r>
            <a:r>
              <a:rPr lang="en-US" sz="2400" dirty="0"/>
              <a:t>can define and throw their own custom errors.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When </a:t>
            </a:r>
            <a:r>
              <a:rPr lang="en-US" sz="2400" dirty="0"/>
              <a:t>throw statement is executed, the statements present after it will not execute. 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The </a:t>
            </a:r>
            <a:r>
              <a:rPr lang="en-US" sz="2400" dirty="0"/>
              <a:t>control will directly pass to the catch block.</a:t>
            </a:r>
          </a:p>
          <a:p>
            <a:r>
              <a:rPr lang="en-US" sz="2400" dirty="0" smtClean="0"/>
              <a:t>Syntax: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throw exception;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try…catch…throw </a:t>
            </a:r>
            <a:r>
              <a:rPr lang="en-US" sz="2400" b="1" dirty="0"/>
              <a:t>syntax</a:t>
            </a:r>
          </a:p>
          <a:p>
            <a:pPr lvl="0"/>
            <a:r>
              <a:rPr lang="en-US" sz="2400" dirty="0">
                <a:solidFill>
                  <a:srgbClr val="FFFF00"/>
                </a:solidFill>
              </a:rPr>
              <a:t>try{  </a:t>
            </a:r>
          </a:p>
          <a:p>
            <a:pPr lvl="0"/>
            <a:r>
              <a:rPr lang="en-US" sz="2400" dirty="0">
                <a:solidFill>
                  <a:srgbClr val="FFFF00"/>
                </a:solidFill>
              </a:rPr>
              <a:t>throw exception; // user can define their own exception  </a:t>
            </a:r>
          </a:p>
          <a:p>
            <a:pPr lvl="0"/>
            <a:r>
              <a:rPr lang="en-US" sz="2400" dirty="0">
                <a:solidFill>
                  <a:srgbClr val="FFFF00"/>
                </a:solidFill>
              </a:rPr>
              <a:t>}  </a:t>
            </a:r>
          </a:p>
          <a:p>
            <a:pPr lvl="0"/>
            <a:r>
              <a:rPr lang="en-US" sz="2400" dirty="0">
                <a:solidFill>
                  <a:srgbClr val="FFFF00"/>
                </a:solidFill>
              </a:rPr>
              <a:t>catch(error){  </a:t>
            </a:r>
          </a:p>
          <a:p>
            <a:pPr lvl="0"/>
            <a:r>
              <a:rPr lang="en-US" sz="2400" dirty="0">
                <a:solidFill>
                  <a:srgbClr val="FFFF00"/>
                </a:solidFill>
              </a:rPr>
              <a:t>expression; }  // code for handling exception.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4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Programming fundamentals: Try...Catch And </a:t>
            </a:r>
            <a:r>
              <a:rPr lang="en-US" sz="2100" dirty="0" smtClean="0">
                <a:solidFill>
                  <a:srgbClr val="FFFF00"/>
                </a:solidFill>
              </a:rPr>
              <a:t>Throw:</a:t>
            </a:r>
          </a:p>
          <a:p>
            <a:r>
              <a:rPr lang="en-US" sz="2400" dirty="0" smtClean="0"/>
              <a:t>throw </a:t>
            </a:r>
            <a:r>
              <a:rPr lang="en-US" sz="2400" dirty="0"/>
              <a:t>example with try…catch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&lt;html&gt;</a:t>
            </a:r>
            <a:r>
              <a:rPr lang="en-US" sz="2400" dirty="0">
                <a:solidFill>
                  <a:srgbClr val="FFFF00"/>
                </a:solidFill>
              </a:rPr>
              <a:t>  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&lt;head&gt;</a:t>
            </a:r>
            <a:r>
              <a:rPr lang="en-US" sz="2400" dirty="0">
                <a:solidFill>
                  <a:srgbClr val="FFFF00"/>
                </a:solidFill>
              </a:rPr>
              <a:t>Exception Handling</a:t>
            </a:r>
            <a:r>
              <a:rPr lang="en-US" sz="2400" b="1" dirty="0">
                <a:solidFill>
                  <a:srgbClr val="FFFF00"/>
                </a:solidFill>
              </a:rPr>
              <a:t>&lt;/head&gt;</a:t>
            </a:r>
            <a:r>
              <a:rPr lang="en-US" sz="2400" dirty="0">
                <a:solidFill>
                  <a:srgbClr val="FFFF00"/>
                </a:solidFill>
              </a:rPr>
              <a:t>  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&lt;body&gt;</a:t>
            </a:r>
            <a:r>
              <a:rPr lang="en-US" sz="2400" dirty="0">
                <a:solidFill>
                  <a:srgbClr val="FFFF00"/>
                </a:solidFill>
              </a:rPr>
              <a:t>  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&lt;script&gt;</a:t>
            </a:r>
            <a:r>
              <a:rPr lang="en-US" sz="2400" dirty="0">
                <a:solidFill>
                  <a:srgbClr val="FFFF00"/>
                </a:solidFill>
              </a:rPr>
              <a:t>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try {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   throw new Error('This is the throw keyword'); //user-defined throw statement.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}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catch (e) {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  </a:t>
            </a:r>
            <a:r>
              <a:rPr lang="en-US" sz="2400" dirty="0" err="1">
                <a:solidFill>
                  <a:srgbClr val="FFFF00"/>
                </a:solidFill>
              </a:rPr>
              <a:t>document.write</a:t>
            </a:r>
            <a:r>
              <a:rPr lang="en-US" sz="2400" dirty="0">
                <a:solidFill>
                  <a:srgbClr val="FFFF00"/>
                </a:solidFill>
              </a:rPr>
              <a:t>(</a:t>
            </a:r>
            <a:r>
              <a:rPr lang="en-US" sz="2400" dirty="0" err="1">
                <a:solidFill>
                  <a:srgbClr val="FFFF00"/>
                </a:solidFill>
              </a:rPr>
              <a:t>e.message</a:t>
            </a:r>
            <a:r>
              <a:rPr lang="en-US" sz="2400" dirty="0">
                <a:solidFill>
                  <a:srgbClr val="FFFF00"/>
                </a:solidFill>
              </a:rPr>
              <a:t>); // This will generate an error message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}  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&lt;/script&gt;</a:t>
            </a:r>
            <a:r>
              <a:rPr lang="en-US" sz="2400" dirty="0">
                <a:solidFill>
                  <a:srgbClr val="FFFF00"/>
                </a:solidFill>
              </a:rPr>
              <a:t>  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&lt;/body&gt;</a:t>
            </a:r>
            <a:r>
              <a:rPr lang="en-US" sz="2400" dirty="0">
                <a:solidFill>
                  <a:srgbClr val="FFFF00"/>
                </a:solidFill>
              </a:rPr>
              <a:t>  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&lt;/html&gt;</a:t>
            </a:r>
            <a:r>
              <a:rPr lang="en-US" sz="2400" dirty="0">
                <a:solidFill>
                  <a:srgbClr val="FFFF00"/>
                </a:solidFill>
              </a:rPr>
              <a:t>  </a:t>
            </a:r>
          </a:p>
          <a:p>
            <a:r>
              <a:rPr lang="en-US" sz="2400" dirty="0">
                <a:solidFill>
                  <a:srgbClr val="FFFF00"/>
                </a:solidFill>
              </a:rPr>
              <a:t>  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00"/>
                </a:solidFill>
              </a:rPr>
              <a:t>How to Use JavaScript Date Methods: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The date object supports numerous date methods, but for this article, we only need the current date and will only use three methods: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 err="1" smtClean="0">
                <a:solidFill>
                  <a:srgbClr val="FFFF00"/>
                </a:solidFill>
              </a:rPr>
              <a:t>getFullYear</a:t>
            </a:r>
            <a:r>
              <a:rPr lang="en-US" sz="2100" dirty="0" smtClean="0">
                <a:solidFill>
                  <a:srgbClr val="FFFF00"/>
                </a:solidFill>
              </a:rPr>
              <a:t>()</a:t>
            </a:r>
            <a:r>
              <a:rPr lang="en-US" sz="2100" dirty="0" smtClean="0"/>
              <a:t> – we will use this method to get the year as a four digit number (</a:t>
            </a:r>
            <a:r>
              <a:rPr lang="en-US" sz="2100" dirty="0" err="1" smtClean="0"/>
              <a:t>yyyy</a:t>
            </a:r>
            <a:r>
              <a:rPr lang="en-US" sz="2100" dirty="0" smtClean="0"/>
              <a:t>), for example 2022.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 err="1" smtClean="0">
                <a:solidFill>
                  <a:srgbClr val="FFFF00"/>
                </a:solidFill>
              </a:rPr>
              <a:t>getMonth</a:t>
            </a:r>
            <a:r>
              <a:rPr lang="en-US" sz="2100" dirty="0" smtClean="0">
                <a:solidFill>
                  <a:srgbClr val="FFFF00"/>
                </a:solidFill>
              </a:rPr>
              <a:t>()</a:t>
            </a:r>
            <a:r>
              <a:rPr lang="en-US" sz="2100" dirty="0" smtClean="0"/>
              <a:t> – This gets the month as a number (0-11), for example 2 for March since it’s a zero based index (meaning it starts from 0).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 err="1" smtClean="0">
                <a:solidFill>
                  <a:srgbClr val="FFFF00"/>
                </a:solidFill>
              </a:rPr>
              <a:t>getDate</a:t>
            </a:r>
            <a:r>
              <a:rPr lang="en-US" sz="2100" dirty="0" smtClean="0">
                <a:solidFill>
                  <a:srgbClr val="FFFF00"/>
                </a:solidFill>
              </a:rPr>
              <a:t>() </a:t>
            </a:r>
            <a:r>
              <a:rPr lang="en-US" sz="2100" dirty="0" smtClean="0"/>
              <a:t>– gets the day as a number (1-31).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Let’s now put all these together based on the format in which we want our date to appear: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 err="1">
                <a:solidFill>
                  <a:srgbClr val="FFFF00"/>
                </a:solidFill>
                <a:latin typeface="inherit" charset="0"/>
              </a:rPr>
              <a:t>const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date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=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new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Date</a:t>
            </a:r>
            <a:r>
              <a:rPr lang="en-US" sz="1900" dirty="0" smtClean="0">
                <a:solidFill>
                  <a:srgbClr val="FFFF00"/>
                </a:solidFill>
                <a:latin typeface="inherit" charset="0"/>
              </a:rPr>
              <a:t>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let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day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=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</a:rPr>
              <a:t>date</a:t>
            </a:r>
            <a:r>
              <a:rPr lang="en-US" sz="1900" dirty="0" err="1">
                <a:solidFill>
                  <a:srgbClr val="FFFF00"/>
                </a:solidFill>
                <a:latin typeface="inherit" charset="0"/>
              </a:rPr>
              <a:t>.getDate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();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n-US" sz="1900" dirty="0" smtClean="0">
                <a:solidFill>
                  <a:srgbClr val="FFFF00"/>
                </a:solidFill>
                <a:latin typeface="inherit" charset="0"/>
              </a:rPr>
              <a:t>let</a:t>
            </a:r>
            <a:r>
              <a:rPr lang="en-US" sz="19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month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=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</a:rPr>
              <a:t>date</a:t>
            </a:r>
            <a:r>
              <a:rPr lang="en-US" sz="1900" dirty="0" err="1">
                <a:solidFill>
                  <a:srgbClr val="FFFF00"/>
                </a:solidFill>
                <a:latin typeface="inherit" charset="0"/>
              </a:rPr>
              <a:t>.getMonth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()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+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1</a:t>
            </a:r>
            <a:r>
              <a:rPr lang="en-US" sz="1900" dirty="0" smtClean="0">
                <a:solidFill>
                  <a:srgbClr val="FFFF00"/>
                </a:solidFill>
                <a:latin typeface="inherit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FFFF00"/>
                </a:solidFill>
                <a:latin typeface="inherit" charset="0"/>
              </a:rPr>
              <a:t>      let</a:t>
            </a:r>
            <a:r>
              <a:rPr lang="en-US" sz="19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year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=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</a:rPr>
              <a:t>date</a:t>
            </a:r>
            <a:r>
              <a:rPr lang="en-US" sz="1900" dirty="0" err="1">
                <a:solidFill>
                  <a:srgbClr val="FFFF00"/>
                </a:solidFill>
                <a:latin typeface="inherit" charset="0"/>
              </a:rPr>
              <a:t>.getFullYear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();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FFFF00"/>
                </a:solidFill>
                <a:latin typeface="inherit" charset="0"/>
              </a:rPr>
              <a:t>//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This arrangement can be altered based on how we want the date's format to appear.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n-US" sz="19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 smtClean="0">
                <a:solidFill>
                  <a:srgbClr val="FFFF00"/>
                </a:solidFill>
                <a:latin typeface="inherit" charset="0"/>
              </a:rPr>
              <a:t>let</a:t>
            </a:r>
            <a:r>
              <a:rPr lang="en-US" sz="19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</a:rPr>
              <a:t>currentDate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=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`${day}-${month}-${year</a:t>
            </a:r>
            <a:r>
              <a:rPr lang="en-US" sz="1900" dirty="0" smtClean="0">
                <a:solidFill>
                  <a:srgbClr val="FFFF00"/>
                </a:solidFill>
                <a:latin typeface="inherit" charset="0"/>
              </a:rPr>
              <a:t>}`;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 </a:t>
            </a:r>
            <a:r>
              <a:rPr lang="en-US" sz="1900" dirty="0" smtClean="0">
                <a:solidFill>
                  <a:srgbClr val="FFFF00"/>
                </a:solidFill>
                <a:latin typeface="inherit" charset="0"/>
              </a:rPr>
              <a:t>  </a:t>
            </a:r>
            <a:r>
              <a:rPr lang="en-US" sz="19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console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.log(</a:t>
            </a:r>
            <a:r>
              <a:rPr lang="en-US" sz="1900" dirty="0" err="1">
                <a:solidFill>
                  <a:srgbClr val="FFFF00"/>
                </a:solidFill>
                <a:latin typeface="Consolas" panose="020B0609020204030204" pitchFamily="49" charset="0"/>
              </a:rPr>
              <a:t>currentDate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);</a:t>
            </a:r>
            <a:r>
              <a:rPr lang="en-US" sz="19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FFFF00"/>
                </a:solidFill>
                <a:latin typeface="inherit" charset="0"/>
              </a:rPr>
              <a:t>// "17-6-2022"</a:t>
            </a:r>
            <a:r>
              <a:rPr lang="en-US" sz="1900" dirty="0">
                <a:solidFill>
                  <a:srgbClr val="FFFF00"/>
                </a:solidFill>
              </a:rPr>
              <a:t> </a:t>
            </a:r>
            <a:endParaRPr lang="en-US" sz="1900" dirty="0" smtClean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5443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FF00"/>
                </a:solidFill>
              </a:rPr>
              <a:t>How to Use JavaScript Date Methods:</a:t>
            </a:r>
          </a:p>
          <a:p>
            <a:pPr fontAlgn="base"/>
            <a:r>
              <a:rPr lang="en-US" sz="2400" b="1" dirty="0"/>
              <a:t>Current Time in JavaScript</a:t>
            </a:r>
          </a:p>
          <a:p>
            <a:pPr fontAlgn="base"/>
            <a:r>
              <a:rPr lang="en-US" sz="2400" dirty="0"/>
              <a:t>Use the following script to get the current time using JavaScript in “</a:t>
            </a:r>
            <a:r>
              <a:rPr lang="en-US" sz="2400" dirty="0" err="1"/>
              <a:t>H:i:s</a:t>
            </a:r>
            <a:r>
              <a:rPr lang="en-US" sz="2400" dirty="0"/>
              <a:t>” format.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FFFF00"/>
                </a:solidFill>
              </a:rPr>
              <a:t>today </a:t>
            </a:r>
            <a:r>
              <a:rPr lang="en-US" sz="2400" dirty="0">
                <a:solidFill>
                  <a:srgbClr val="FFFF00"/>
                </a:solidFill>
              </a:rPr>
              <a:t>= new Date();</a:t>
            </a: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FFFF00"/>
                </a:solidFill>
              </a:rPr>
              <a:t>var</a:t>
            </a:r>
            <a:r>
              <a:rPr lang="en-US" sz="2000" dirty="0">
                <a:solidFill>
                  <a:srgbClr val="FFFF00"/>
                </a:solidFill>
              </a:rPr>
              <a:t> time </a:t>
            </a:r>
            <a:r>
              <a:rPr lang="en-US" sz="2400" dirty="0">
                <a:solidFill>
                  <a:srgbClr val="FFFF00"/>
                </a:solidFill>
              </a:rPr>
              <a:t>= </a:t>
            </a:r>
            <a:r>
              <a:rPr lang="en-US" sz="2400" dirty="0" err="1">
                <a:solidFill>
                  <a:srgbClr val="FFFF00"/>
                </a:solidFill>
              </a:rPr>
              <a:t>today.getHours</a:t>
            </a:r>
            <a:r>
              <a:rPr lang="en-US" sz="2400" dirty="0">
                <a:solidFill>
                  <a:srgbClr val="FFFF00"/>
                </a:solidFill>
              </a:rPr>
              <a:t>() + ":" + </a:t>
            </a:r>
            <a:r>
              <a:rPr lang="en-US" sz="2400" dirty="0" err="1">
                <a:solidFill>
                  <a:srgbClr val="FFFF00"/>
                </a:solidFill>
              </a:rPr>
              <a:t>today.getMinutes</a:t>
            </a:r>
            <a:r>
              <a:rPr lang="en-US" sz="2400" dirty="0">
                <a:solidFill>
                  <a:srgbClr val="FFFF00"/>
                </a:solidFill>
              </a:rPr>
              <a:t>() + ":" + </a:t>
            </a:r>
            <a:r>
              <a:rPr lang="en-US" sz="2400" dirty="0" err="1">
                <a:solidFill>
                  <a:srgbClr val="FFFF00"/>
                </a:solidFill>
              </a:rPr>
              <a:t>today.getSeconds</a:t>
            </a:r>
            <a:r>
              <a:rPr lang="en-US" sz="2400" dirty="0" smtClean="0">
                <a:solidFill>
                  <a:srgbClr val="FFFF00"/>
                </a:solidFill>
              </a:rPr>
              <a:t>();</a:t>
            </a:r>
          </a:p>
          <a:p>
            <a:pPr lvl="0" fontAlgn="base"/>
            <a:r>
              <a:rPr lang="en-US" sz="2100" b="1" dirty="0" err="1" smtClean="0"/>
              <a:t>getHours</a:t>
            </a:r>
            <a:r>
              <a:rPr lang="en-US" sz="2100" b="1" dirty="0"/>
              <a:t>()</a:t>
            </a:r>
            <a:r>
              <a:rPr lang="en-US" sz="2100" dirty="0"/>
              <a:t> – Provides current hour between 0-23.</a:t>
            </a:r>
          </a:p>
          <a:p>
            <a:pPr lvl="0" fontAlgn="base"/>
            <a:r>
              <a:rPr lang="en-US" sz="2100" b="1" dirty="0" err="1"/>
              <a:t>getMinutes</a:t>
            </a:r>
            <a:r>
              <a:rPr lang="en-US" sz="2100" b="1" dirty="0"/>
              <a:t>()</a:t>
            </a:r>
            <a:r>
              <a:rPr lang="en-US" sz="2100" dirty="0"/>
              <a:t> – Provides current minutes between 0-59.</a:t>
            </a:r>
          </a:p>
          <a:p>
            <a:pPr lvl="0" fontAlgn="base"/>
            <a:r>
              <a:rPr lang="en-US" sz="2100" b="1" dirty="0" err="1"/>
              <a:t>getSeconds</a:t>
            </a:r>
            <a:r>
              <a:rPr lang="en-US" sz="2100" b="1" dirty="0"/>
              <a:t>()</a:t>
            </a:r>
            <a:r>
              <a:rPr lang="en-US" sz="2100" dirty="0"/>
              <a:t> – Provides current seconds between 0-59</a:t>
            </a:r>
            <a:r>
              <a:rPr lang="en-US" sz="2100" dirty="0" smtClean="0"/>
              <a:t>.</a:t>
            </a:r>
          </a:p>
          <a:p>
            <a:pPr lvl="0" fontAlgn="base"/>
            <a:endParaRPr lang="en-US" sz="2100" dirty="0"/>
          </a:p>
          <a:p>
            <a:pPr lvl="0" fontAlgn="base"/>
            <a:endParaRPr lang="en-US" sz="2100" dirty="0"/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53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 smtClean="0">
                <a:solidFill>
                  <a:srgbClr val="FFFF00"/>
                </a:solidFill>
              </a:rPr>
              <a:t>Current </a:t>
            </a:r>
            <a:r>
              <a:rPr lang="en-US" sz="2400" b="1" dirty="0">
                <a:solidFill>
                  <a:srgbClr val="FFFF00"/>
                </a:solidFill>
              </a:rPr>
              <a:t>Date &amp; Time Both in </a:t>
            </a:r>
            <a:r>
              <a:rPr lang="en-US" sz="2400" b="1" dirty="0" smtClean="0">
                <a:solidFill>
                  <a:srgbClr val="FFFF00"/>
                </a:solidFill>
              </a:rPr>
              <a:t>JavaScript:</a:t>
            </a:r>
            <a:endParaRPr lang="en-US" sz="2400" b="1" dirty="0">
              <a:solidFill>
                <a:srgbClr val="FFFF00"/>
              </a:solidFill>
            </a:endParaRPr>
          </a:p>
          <a:p>
            <a:pPr fontAlgn="base"/>
            <a:r>
              <a:rPr lang="en-US" sz="2400" dirty="0" smtClean="0"/>
              <a:t>-Use </a:t>
            </a:r>
            <a:r>
              <a:rPr lang="en-US" sz="2400" dirty="0"/>
              <a:t>the following script to get the current date and time using JavaScript in the </a:t>
            </a:r>
            <a:r>
              <a:rPr lang="en-US" sz="2400" b="1" dirty="0"/>
              <a:t>“Y-m-d H:i:s”</a:t>
            </a:r>
            <a:r>
              <a:rPr lang="en-US" sz="2400" dirty="0"/>
              <a:t> format. </a:t>
            </a:r>
            <a:endParaRPr lang="en-US" sz="2400" dirty="0" smtClean="0"/>
          </a:p>
          <a:p>
            <a:pPr fontAlgn="base"/>
            <a:r>
              <a:rPr lang="en-US" sz="2400" dirty="0"/>
              <a:t>-</a:t>
            </a:r>
            <a:r>
              <a:rPr lang="en-US" sz="2400" dirty="0" smtClean="0"/>
              <a:t>You </a:t>
            </a:r>
            <a:r>
              <a:rPr lang="en-US" sz="2400" dirty="0"/>
              <a:t>can simply combine the output of the above JavaScript code in one variable as below:</a:t>
            </a:r>
          </a:p>
          <a:p>
            <a:pPr lvl="0" fontAlgn="base"/>
            <a:endParaRPr lang="en-US" sz="2100" dirty="0" smtClean="0"/>
          </a:p>
          <a:p>
            <a:pPr fontAlgn="base"/>
            <a:r>
              <a:rPr lang="en-US" sz="2000" dirty="0" err="1">
                <a:solidFill>
                  <a:srgbClr val="FFFF00"/>
                </a:solidFill>
              </a:rPr>
              <a:t>var</a:t>
            </a:r>
            <a:r>
              <a:rPr lang="en-US" sz="2000" dirty="0">
                <a:solidFill>
                  <a:srgbClr val="FFFF00"/>
                </a:solidFill>
              </a:rPr>
              <a:t> today = new Date();</a:t>
            </a:r>
          </a:p>
          <a:p>
            <a:pPr fontAlgn="base"/>
            <a:endParaRPr lang="en-US" sz="2000" dirty="0" smtClean="0">
              <a:solidFill>
                <a:srgbClr val="FFFF00"/>
              </a:solidFill>
            </a:endParaRPr>
          </a:p>
          <a:p>
            <a:pPr fontAlgn="base"/>
            <a:r>
              <a:rPr lang="en-US" sz="2000" dirty="0" err="1" smtClean="0">
                <a:solidFill>
                  <a:srgbClr val="FFFF00"/>
                </a:solidFill>
              </a:rPr>
              <a:t>var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date = </a:t>
            </a:r>
            <a:r>
              <a:rPr lang="en-US" sz="2000" dirty="0" err="1">
                <a:solidFill>
                  <a:srgbClr val="FFFF00"/>
                </a:solidFill>
              </a:rPr>
              <a:t>today.getFullYear</a:t>
            </a:r>
            <a:r>
              <a:rPr lang="en-US" sz="2000" dirty="0">
                <a:solidFill>
                  <a:srgbClr val="FFFF00"/>
                </a:solidFill>
              </a:rPr>
              <a:t>()+'-'+(</a:t>
            </a:r>
            <a:r>
              <a:rPr lang="en-US" sz="2000" dirty="0" err="1">
                <a:solidFill>
                  <a:srgbClr val="FFFF00"/>
                </a:solidFill>
              </a:rPr>
              <a:t>today.getMonth</a:t>
            </a:r>
            <a:r>
              <a:rPr lang="en-US" sz="2000" dirty="0">
                <a:solidFill>
                  <a:srgbClr val="FFFF00"/>
                </a:solidFill>
              </a:rPr>
              <a:t>()+1)+'-'+</a:t>
            </a:r>
            <a:r>
              <a:rPr lang="en-US" sz="2000" dirty="0" err="1">
                <a:solidFill>
                  <a:srgbClr val="FFFF00"/>
                </a:solidFill>
              </a:rPr>
              <a:t>today.getDate</a:t>
            </a:r>
            <a:r>
              <a:rPr lang="en-US" sz="2000" dirty="0">
                <a:solidFill>
                  <a:srgbClr val="FFFF00"/>
                </a:solidFill>
              </a:rPr>
              <a:t>();</a:t>
            </a:r>
          </a:p>
          <a:p>
            <a:pPr fontAlgn="base"/>
            <a:endParaRPr lang="en-US" sz="2000" dirty="0" smtClean="0">
              <a:solidFill>
                <a:srgbClr val="FFFF00"/>
              </a:solidFill>
            </a:endParaRPr>
          </a:p>
          <a:p>
            <a:pPr fontAlgn="base"/>
            <a:r>
              <a:rPr lang="en-US" sz="2000" dirty="0" err="1" smtClean="0">
                <a:solidFill>
                  <a:srgbClr val="FFFF00"/>
                </a:solidFill>
              </a:rPr>
              <a:t>var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time = </a:t>
            </a:r>
            <a:r>
              <a:rPr lang="en-US" sz="2000" dirty="0" err="1">
                <a:solidFill>
                  <a:srgbClr val="FFFF00"/>
                </a:solidFill>
              </a:rPr>
              <a:t>today.getHours</a:t>
            </a:r>
            <a:r>
              <a:rPr lang="en-US" sz="2000" dirty="0">
                <a:solidFill>
                  <a:srgbClr val="FFFF00"/>
                </a:solidFill>
              </a:rPr>
              <a:t>() + ":" + </a:t>
            </a:r>
            <a:r>
              <a:rPr lang="en-US" sz="2000" dirty="0" err="1">
                <a:solidFill>
                  <a:srgbClr val="FFFF00"/>
                </a:solidFill>
              </a:rPr>
              <a:t>today.getMinutes</a:t>
            </a:r>
            <a:r>
              <a:rPr lang="en-US" sz="2000" dirty="0">
                <a:solidFill>
                  <a:srgbClr val="FFFF00"/>
                </a:solidFill>
              </a:rPr>
              <a:t>() + ":" + </a:t>
            </a:r>
            <a:r>
              <a:rPr lang="en-US" sz="2000" dirty="0" err="1">
                <a:solidFill>
                  <a:srgbClr val="FFFF00"/>
                </a:solidFill>
              </a:rPr>
              <a:t>today.getSeconds</a:t>
            </a:r>
            <a:r>
              <a:rPr lang="en-US" sz="2000" dirty="0">
                <a:solidFill>
                  <a:srgbClr val="FFFF00"/>
                </a:solidFill>
              </a:rPr>
              <a:t>();</a:t>
            </a:r>
          </a:p>
          <a:p>
            <a:pPr fontAlgn="base"/>
            <a:endParaRPr lang="en-US" sz="2000" dirty="0" smtClean="0">
              <a:solidFill>
                <a:srgbClr val="FFFF00"/>
              </a:solidFill>
            </a:endParaRPr>
          </a:p>
          <a:p>
            <a:pPr fontAlgn="base"/>
            <a:r>
              <a:rPr lang="en-US" sz="2000" dirty="0" err="1" smtClean="0">
                <a:solidFill>
                  <a:srgbClr val="FFFF00"/>
                </a:solidFill>
              </a:rPr>
              <a:t>var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 err="1">
                <a:solidFill>
                  <a:srgbClr val="FFFF00"/>
                </a:solidFill>
              </a:rPr>
              <a:t>dateTime</a:t>
            </a:r>
            <a:r>
              <a:rPr lang="en-US" sz="2000" dirty="0">
                <a:solidFill>
                  <a:srgbClr val="FFFF00"/>
                </a:solidFill>
              </a:rPr>
              <a:t> = date+' '+time;</a:t>
            </a:r>
          </a:p>
          <a:p>
            <a:pPr fontAlgn="base"/>
            <a:r>
              <a:rPr lang="en-US" sz="2000" dirty="0">
                <a:solidFill>
                  <a:srgbClr val="FFFF00"/>
                </a:solidFill>
              </a:rPr>
              <a:t> </a:t>
            </a:r>
            <a:r>
              <a:rPr lang="en-US" sz="2000" dirty="0" smtClean="0">
                <a:solidFill>
                  <a:srgbClr val="FFFF00"/>
                </a:solidFill>
              </a:rPr>
              <a:t>console.log(</a:t>
            </a:r>
            <a:r>
              <a:rPr lang="en-US" sz="2000" dirty="0" err="1" smtClean="0">
                <a:solidFill>
                  <a:srgbClr val="FFFF00"/>
                </a:solidFill>
              </a:rPr>
              <a:t>dateTime</a:t>
            </a:r>
            <a:r>
              <a:rPr lang="en-US" sz="2000" smtClean="0">
                <a:solidFill>
                  <a:srgbClr val="FFFF00"/>
                </a:solidFill>
              </a:rPr>
              <a:t>)</a:t>
            </a:r>
          </a:p>
          <a:p>
            <a:pPr fontAlgn="base"/>
            <a:endParaRPr lang="en-US" sz="2000" dirty="0">
              <a:solidFill>
                <a:srgbClr val="FFFF00"/>
              </a:solidFill>
            </a:endParaRPr>
          </a:p>
          <a:p>
            <a:pPr lvl="0" fontAlgn="base"/>
            <a:endParaRPr lang="en-US" sz="2100" dirty="0"/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6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>
                <a:solidFill>
                  <a:srgbClr val="FFFF00"/>
                </a:solidFill>
              </a:rPr>
              <a:t>Template </a:t>
            </a:r>
            <a:r>
              <a:rPr lang="en-US" sz="2100" b="1" dirty="0" smtClean="0">
                <a:solidFill>
                  <a:srgbClr val="FFFF00"/>
                </a:solidFill>
              </a:rPr>
              <a:t>Strings OR </a:t>
            </a:r>
            <a:r>
              <a:rPr lang="en-US" sz="2100" b="1" dirty="0">
                <a:solidFill>
                  <a:srgbClr val="FFFF00"/>
                </a:solidFill>
              </a:rPr>
              <a:t>Template literals: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Inter"/>
              </a:rPr>
              <a:t> </a:t>
            </a:r>
            <a:r>
              <a:rPr lang="en-US" sz="2400" dirty="0" smtClean="0">
                <a:latin typeface="Inter"/>
              </a:rPr>
              <a:t>-are </a:t>
            </a:r>
            <a:r>
              <a:rPr lang="en-US" sz="2400" dirty="0">
                <a:latin typeface="Inter"/>
              </a:rPr>
              <a:t>literals delimited with </a:t>
            </a:r>
            <a:r>
              <a:rPr lang="en-US" sz="2400" dirty="0" err="1">
                <a:latin typeface="Inter"/>
              </a:rPr>
              <a:t>backtick</a:t>
            </a:r>
            <a:r>
              <a:rPr lang="en-US" sz="2400" dirty="0">
                <a:latin typeface="Inter"/>
              </a:rPr>
              <a:t> (</a:t>
            </a:r>
            <a:r>
              <a:rPr lang="en-US" sz="1600" dirty="0">
                <a:latin typeface="var(--font-code)"/>
              </a:rPr>
              <a:t>`</a:t>
            </a:r>
            <a:r>
              <a:rPr lang="en-US" sz="2400" dirty="0">
                <a:latin typeface="Inter"/>
              </a:rPr>
              <a:t>) characters, allowing for </a:t>
            </a:r>
            <a:r>
              <a:rPr lang="en-US" sz="2400" u="sng" dirty="0">
                <a:latin typeface="Inter"/>
                <a:hlinkClick r:id="rId2"/>
              </a:rPr>
              <a:t>multi-line strings</a:t>
            </a:r>
            <a:r>
              <a:rPr lang="en-US" sz="2400" dirty="0">
                <a:latin typeface="Inter"/>
              </a:rPr>
              <a:t>, </a:t>
            </a:r>
            <a:r>
              <a:rPr lang="en-US" sz="2400" u="sng" dirty="0">
                <a:latin typeface="Inter"/>
                <a:hlinkClick r:id="rId3"/>
              </a:rPr>
              <a:t>string interpolation</a:t>
            </a:r>
            <a:r>
              <a:rPr lang="en-US" sz="2400" dirty="0">
                <a:latin typeface="Inter"/>
              </a:rPr>
              <a:t> with embedded expressions, </a:t>
            </a:r>
            <a:endParaRPr lang="en-US" sz="2400" dirty="0" smtClean="0"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Inter"/>
              </a:rPr>
              <a:t>-  And </a:t>
            </a:r>
            <a:r>
              <a:rPr lang="en-US" sz="2400" dirty="0">
                <a:latin typeface="Inter"/>
              </a:rPr>
              <a:t>special constructs called </a:t>
            </a:r>
            <a:r>
              <a:rPr lang="en-US" sz="2400" u="sng" dirty="0">
                <a:latin typeface="Inter"/>
                <a:hlinkClick r:id="rId4"/>
              </a:rPr>
              <a:t>tagged templates</a:t>
            </a:r>
            <a:r>
              <a:rPr lang="en-US" sz="2400" dirty="0">
                <a:latin typeface="Inter"/>
              </a:rPr>
              <a:t>.</a:t>
            </a:r>
            <a:endParaRPr lang="en-US" sz="8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Inter"/>
              </a:rPr>
              <a:t>Template </a:t>
            </a:r>
            <a:r>
              <a:rPr lang="en-US" sz="2400" dirty="0">
                <a:latin typeface="Inter"/>
              </a:rPr>
              <a:t>literals are sometimes informally called </a:t>
            </a:r>
            <a:r>
              <a:rPr lang="en-US" sz="2400" i="1" dirty="0">
                <a:latin typeface="Inter"/>
              </a:rPr>
              <a:t>template strings</a:t>
            </a:r>
            <a:r>
              <a:rPr lang="en-US" sz="2400" dirty="0">
                <a:latin typeface="Inter"/>
              </a:rPr>
              <a:t>, because they are used most commonly for </a:t>
            </a:r>
            <a:r>
              <a:rPr lang="en-US" sz="2400" u="sng" dirty="0">
                <a:latin typeface="Inter"/>
                <a:hlinkClick r:id="rId3"/>
              </a:rPr>
              <a:t>string interpolation</a:t>
            </a:r>
            <a:r>
              <a:rPr lang="en-US" sz="2400" dirty="0">
                <a:latin typeface="Inter"/>
              </a:rPr>
              <a:t> (to create strings by doing substitution of placeholders). </a:t>
            </a:r>
            <a:endParaRPr lang="en-US" sz="2400" dirty="0" smtClean="0">
              <a:latin typeface="Inter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sz="2400" dirty="0" smtClean="0">
                <a:latin typeface="Inter"/>
              </a:rPr>
              <a:t>However</a:t>
            </a:r>
            <a:r>
              <a:rPr lang="en-US" sz="2400" dirty="0">
                <a:latin typeface="Inter"/>
              </a:rPr>
              <a:t>, a tagged template literal may not result in a string; it can be used with a custom </a:t>
            </a:r>
            <a:r>
              <a:rPr lang="en-US" sz="2400" u="sng" dirty="0">
                <a:latin typeface="Inter"/>
                <a:hlinkClick r:id="rId4"/>
              </a:rPr>
              <a:t>tag function</a:t>
            </a:r>
            <a:r>
              <a:rPr lang="en-US" sz="2400" dirty="0">
                <a:latin typeface="Inter"/>
              </a:rPr>
              <a:t> to perform whatever operations you want on the different parts of the template literal</a:t>
            </a:r>
            <a:r>
              <a:rPr lang="en-US" sz="2400" dirty="0" smtClean="0">
                <a:latin typeface="Inter"/>
              </a:rPr>
              <a:t>.</a:t>
            </a:r>
          </a:p>
          <a:p>
            <a:endParaRPr lang="en-US" sz="2100" dirty="0" smtClean="0"/>
          </a:p>
          <a:p>
            <a:r>
              <a:rPr lang="en-US" sz="2100" dirty="0" smtClean="0"/>
              <a:t>Synonyms</a:t>
            </a:r>
            <a:r>
              <a:rPr lang="en-US" sz="21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FF00"/>
                </a:solidFill>
              </a:rPr>
              <a:t>Template Literals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FF00"/>
                </a:solidFill>
              </a:rPr>
              <a:t>Template Strings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FF00"/>
                </a:solidFill>
              </a:rPr>
              <a:t>String Templates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>
                <a:solidFill>
                  <a:srgbClr val="FFFF00"/>
                </a:solidFill>
              </a:rPr>
              <a:t>Back-Tics </a:t>
            </a:r>
            <a:r>
              <a:rPr lang="en-US" sz="2100" dirty="0" smtClean="0">
                <a:solidFill>
                  <a:srgbClr val="FFFF00"/>
                </a:solidFill>
              </a:rPr>
              <a:t>Syntax</a:t>
            </a:r>
            <a:endParaRPr lang="en-US" sz="2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04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7238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FF00"/>
                </a:solidFill>
              </a:rPr>
              <a:t>JavaScript </a:t>
            </a:r>
            <a:r>
              <a:rPr lang="en-US" sz="2100" b="1" dirty="0" smtClean="0">
                <a:solidFill>
                  <a:srgbClr val="FFFF00"/>
                </a:solidFill>
              </a:rPr>
              <a:t>Math:</a:t>
            </a:r>
            <a:endParaRPr lang="en-US" sz="2100" b="1" dirty="0">
              <a:solidFill>
                <a:srgbClr val="FFFF00"/>
              </a:solidFill>
            </a:endParaRPr>
          </a:p>
          <a:p>
            <a:r>
              <a:rPr lang="en-US" sz="2100" dirty="0" smtClean="0"/>
              <a:t>-The</a:t>
            </a:r>
            <a:r>
              <a:rPr lang="en-US" sz="2100" dirty="0"/>
              <a:t> </a:t>
            </a:r>
            <a:r>
              <a:rPr lang="en-US" sz="2100" b="1" dirty="0"/>
              <a:t>JavaScript math</a:t>
            </a:r>
            <a:r>
              <a:rPr lang="en-US" sz="2100" dirty="0"/>
              <a:t> object provides several constants and methods to perform mathematical operation. </a:t>
            </a:r>
            <a:endParaRPr lang="en-US" sz="2100" dirty="0" smtClean="0"/>
          </a:p>
          <a:p>
            <a:endParaRPr lang="en-US" sz="2100" dirty="0" smtClean="0"/>
          </a:p>
          <a:p>
            <a:r>
              <a:rPr lang="en-US" sz="2100" dirty="0"/>
              <a:t>-</a:t>
            </a:r>
            <a:r>
              <a:rPr lang="en-US" sz="2100" dirty="0" smtClean="0"/>
              <a:t>Unlike </a:t>
            </a:r>
            <a:r>
              <a:rPr lang="en-US" sz="2100" dirty="0"/>
              <a:t>date object, it doesn't have constructors</a:t>
            </a:r>
            <a:r>
              <a:rPr lang="en-US" sz="21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-</a:t>
            </a:r>
            <a:r>
              <a:rPr lang="en-US" sz="2100" dirty="0">
                <a:latin typeface="euclid_circular_a"/>
              </a:rPr>
              <a:t>In JavaScript, 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100" dirty="0">
                <a:latin typeface="euclid_circular_a"/>
              </a:rPr>
              <a:t> is a built-in object that allows you to perform mathematical operations on the 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2100" dirty="0">
                <a:latin typeface="euclid_circular_a"/>
              </a:rPr>
              <a:t> type. 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100" dirty="0">
                <a:latin typeface="euclid_circular_a"/>
              </a:rPr>
              <a:t> is not a constructor function</a:t>
            </a:r>
            <a:r>
              <a:rPr lang="en-US" sz="2100" dirty="0" smtClean="0">
                <a:latin typeface="euclid_circular_a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euclid_circular_a"/>
              </a:rPr>
              <a:t>-</a:t>
            </a:r>
            <a:r>
              <a:rPr lang="en-US" sz="2100" dirty="0" smtClean="0">
                <a:latin typeface="euclid_circular_a"/>
              </a:rPr>
              <a:t> </a:t>
            </a:r>
            <a:r>
              <a:rPr lang="en-US" sz="2100" dirty="0">
                <a:latin typeface="euclid_circular_a"/>
              </a:rPr>
              <a:t>It's a property of the implicit </a:t>
            </a:r>
            <a:r>
              <a:rPr lang="en-US" sz="2100" b="1" dirty="0">
                <a:latin typeface="euclid_circular_a"/>
              </a:rPr>
              <a:t>global</a:t>
            </a:r>
            <a:r>
              <a:rPr lang="en-US" sz="2100" dirty="0">
                <a:latin typeface="euclid_circular_a"/>
              </a:rPr>
              <a:t> object.</a:t>
            </a:r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euclid_circular_a"/>
              </a:rPr>
              <a:t>- You </a:t>
            </a:r>
            <a:r>
              <a:rPr lang="en-US" sz="2100" dirty="0">
                <a:latin typeface="euclid_circular_a"/>
              </a:rPr>
              <a:t>can access methods and constants of the 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sz="2100" dirty="0">
                <a:latin typeface="euclid_circular_a"/>
              </a:rPr>
              <a:t> object directly</a:t>
            </a:r>
            <a:r>
              <a:rPr lang="en-US" sz="2100" dirty="0" smtClean="0">
                <a:latin typeface="euclid_circular_a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euclid_circular_a"/>
              </a:rPr>
              <a:t>- For </a:t>
            </a:r>
            <a:r>
              <a:rPr lang="en-US" sz="2100" dirty="0">
                <a:latin typeface="euclid_circular_a"/>
              </a:rPr>
              <a:t>example, to use the mathematical </a:t>
            </a:r>
            <a:r>
              <a:rPr lang="en-US" sz="2100" b="1" dirty="0">
                <a:latin typeface="euclid_circular_a"/>
              </a:rPr>
              <a:t>PI</a:t>
            </a:r>
            <a:r>
              <a:rPr lang="en-US" sz="2100" dirty="0">
                <a:latin typeface="euclid_circular_a"/>
              </a:rPr>
              <a:t> constant, use 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100" dirty="0">
                <a:latin typeface="euclid_circular_a"/>
              </a:rPr>
              <a:t> in your code</a:t>
            </a:r>
            <a:r>
              <a:rPr lang="en-US" sz="2100" dirty="0" smtClean="0">
                <a:latin typeface="euclid_circular_a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sz="3200" dirty="0">
              <a:latin typeface="Arial" panose="020B0604020202020204" pitchFamily="34" charset="0"/>
            </a:endParaRPr>
          </a:p>
          <a:p>
            <a:endParaRPr lang="en-US" sz="2000" dirty="0"/>
          </a:p>
          <a:p>
            <a:pPr fontAlgn="base"/>
            <a:endParaRPr lang="en-US" sz="2000" dirty="0">
              <a:solidFill>
                <a:srgbClr val="FFFF00"/>
              </a:solidFill>
            </a:endParaRPr>
          </a:p>
          <a:p>
            <a:pPr lvl="0" fontAlgn="base"/>
            <a:endParaRPr lang="en-US" sz="2100" dirty="0"/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368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FF00"/>
                </a:solidFill>
              </a:rPr>
              <a:t>JavaScript </a:t>
            </a:r>
            <a:r>
              <a:rPr lang="en-US" sz="2100" b="1" dirty="0" smtClean="0">
                <a:solidFill>
                  <a:srgbClr val="FFFF00"/>
                </a:solidFill>
              </a:rPr>
              <a:t>Math:</a:t>
            </a:r>
            <a:endParaRPr lang="en-US" sz="2100" b="1" dirty="0">
              <a:solidFill>
                <a:srgbClr val="FFFF00"/>
              </a:solidFill>
            </a:endParaRPr>
          </a:p>
          <a:p>
            <a:r>
              <a:rPr lang="en-US" sz="2100" dirty="0" smtClean="0">
                <a:latin typeface="Arial" panose="020B0604020202020204" pitchFamily="34" charset="0"/>
              </a:rPr>
              <a:t>JavaScript </a:t>
            </a:r>
            <a:r>
              <a:rPr lang="en-US" sz="2100" dirty="0">
                <a:latin typeface="Arial" panose="020B0604020202020204" pitchFamily="34" charset="0"/>
              </a:rPr>
              <a:t>Math Methods</a:t>
            </a:r>
          </a:p>
          <a:p>
            <a:r>
              <a:rPr lang="en-US" sz="2100" dirty="0">
                <a:latin typeface="Arial" panose="020B0604020202020204" pitchFamily="34" charset="0"/>
              </a:rPr>
              <a:t>Let's see the list of JavaScript Math methods with description</a:t>
            </a:r>
            <a:r>
              <a:rPr lang="en-US" sz="2100" dirty="0" smtClean="0">
                <a:latin typeface="Arial" panose="020B0604020202020204" pitchFamily="34" charset="0"/>
              </a:rPr>
              <a:t>.</a:t>
            </a:r>
          </a:p>
          <a:p>
            <a:endParaRPr lang="en-US" sz="2100" dirty="0">
              <a:latin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</a:endParaRPr>
          </a:p>
          <a:p>
            <a:endParaRPr lang="en-US" sz="2000" dirty="0"/>
          </a:p>
          <a:p>
            <a:pPr fontAlgn="base"/>
            <a:endParaRPr lang="en-US" sz="2000" dirty="0">
              <a:solidFill>
                <a:srgbClr val="FFFF00"/>
              </a:solidFill>
            </a:endParaRPr>
          </a:p>
          <a:p>
            <a:pPr lvl="0" fontAlgn="base"/>
            <a:endParaRPr lang="en-US" sz="2100" dirty="0"/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255139"/>
              </p:ext>
            </p:extLst>
          </p:nvPr>
        </p:nvGraphicFramePr>
        <p:xfrm>
          <a:off x="323528" y="1340768"/>
          <a:ext cx="8568952" cy="36004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7056784"/>
              </a:tblGrid>
              <a:tr h="744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Methods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559136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2"/>
                        </a:rPr>
                        <a:t>log()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natural logarithm of a number.</a:t>
                      </a:r>
                    </a:p>
                  </a:txBody>
                  <a:tcPr marL="76200" marR="76200" marT="76200" marB="76200"/>
                </a:tc>
              </a:tr>
              <a:tr h="868855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trunc</a:t>
                      </a:r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3"/>
                        </a:rPr>
                        <a:t>()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an integer part of the given number.</a:t>
                      </a:r>
                    </a:p>
                  </a:txBody>
                  <a:tcPr marL="76200" marR="76200" marT="76200" marB="76200"/>
                </a:tc>
              </a:tr>
              <a:tr h="868855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sqrt()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square root of the given number</a:t>
                      </a:r>
                    </a:p>
                  </a:txBody>
                  <a:tcPr marL="76200" marR="76200" marT="76200" marB="76200"/>
                </a:tc>
              </a:tr>
              <a:tr h="559136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tan()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tangent of the given number.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47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730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FF00"/>
                </a:solidFill>
              </a:rPr>
              <a:t>JavaScript </a:t>
            </a:r>
            <a:r>
              <a:rPr lang="en-US" sz="2100" b="1" dirty="0" smtClean="0">
                <a:solidFill>
                  <a:srgbClr val="FFFF00"/>
                </a:solidFill>
              </a:rPr>
              <a:t>Math:</a:t>
            </a:r>
            <a:endParaRPr lang="en-US" sz="2100" b="1" dirty="0">
              <a:solidFill>
                <a:srgbClr val="FFFF00"/>
              </a:solidFill>
            </a:endParaRPr>
          </a:p>
          <a:p>
            <a:r>
              <a:rPr lang="en-US" sz="2400" dirty="0" err="1"/>
              <a:t>Math.sqrt</a:t>
            </a:r>
            <a:r>
              <a:rPr lang="en-US" sz="2400" dirty="0"/>
              <a:t>(n</a:t>
            </a:r>
            <a:r>
              <a:rPr lang="en-US" sz="2400" dirty="0" smtClean="0"/>
              <a:t>)-</a:t>
            </a:r>
            <a:endParaRPr lang="en-US" sz="2400" dirty="0"/>
          </a:p>
          <a:p>
            <a:r>
              <a:rPr lang="en-US" sz="2400" dirty="0" smtClean="0"/>
              <a:t>-The </a:t>
            </a:r>
            <a:r>
              <a:rPr lang="en-US" sz="2400" dirty="0"/>
              <a:t>JavaScript </a:t>
            </a:r>
            <a:r>
              <a:rPr lang="en-US" sz="2400" dirty="0" err="1"/>
              <a:t>math.sqrt</a:t>
            </a:r>
            <a:r>
              <a:rPr lang="en-US" sz="2400" dirty="0"/>
              <a:t>(n) method returns the square root of the given number.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Square</a:t>
            </a:r>
            <a:r>
              <a:rPr lang="en-US" sz="2400" dirty="0">
                <a:solidFill>
                  <a:srgbClr val="FFFF00"/>
                </a:solidFill>
              </a:rPr>
              <a:t> Root of 17 is: </a:t>
            </a:r>
            <a:r>
              <a:rPr lang="en-US" sz="2400" b="1" dirty="0">
                <a:solidFill>
                  <a:srgbClr val="FFFF00"/>
                </a:solidFill>
              </a:rPr>
              <a:t>&lt;span</a:t>
            </a:r>
            <a:r>
              <a:rPr lang="en-US" sz="2400" dirty="0">
                <a:solidFill>
                  <a:srgbClr val="FFFF00"/>
                </a:solidFill>
              </a:rPr>
              <a:t> id="p1"</a:t>
            </a:r>
            <a:r>
              <a:rPr lang="en-US" sz="2400" b="1" dirty="0">
                <a:solidFill>
                  <a:srgbClr val="FFFF00"/>
                </a:solidFill>
              </a:rPr>
              <a:t>&gt;&lt;/span&gt;</a:t>
            </a:r>
            <a:r>
              <a:rPr lang="en-US" sz="2400" dirty="0">
                <a:solidFill>
                  <a:srgbClr val="FFFF00"/>
                </a:solidFill>
              </a:rPr>
              <a:t>    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&lt;script&gt;</a:t>
            </a:r>
            <a:r>
              <a:rPr lang="en-US" sz="2400" dirty="0">
                <a:solidFill>
                  <a:srgbClr val="FFFF00"/>
                </a:solidFill>
              </a:rPr>
              <a:t>    </a:t>
            </a:r>
          </a:p>
          <a:p>
            <a:r>
              <a:rPr lang="en-US" sz="2400" dirty="0" err="1">
                <a:solidFill>
                  <a:srgbClr val="FFFF00"/>
                </a:solidFill>
              </a:rPr>
              <a:t>document.getElementById</a:t>
            </a:r>
            <a:r>
              <a:rPr lang="en-US" sz="2400" dirty="0">
                <a:solidFill>
                  <a:srgbClr val="FFFF00"/>
                </a:solidFill>
              </a:rPr>
              <a:t>('p1').</a:t>
            </a:r>
            <a:r>
              <a:rPr lang="en-US" sz="2400" dirty="0" err="1">
                <a:solidFill>
                  <a:srgbClr val="FFFF00"/>
                </a:solidFill>
              </a:rPr>
              <a:t>innerHTML</a:t>
            </a:r>
            <a:r>
              <a:rPr lang="en-US" sz="2400" dirty="0">
                <a:solidFill>
                  <a:srgbClr val="FFFF00"/>
                </a:solidFill>
              </a:rPr>
              <a:t>=</a:t>
            </a:r>
            <a:r>
              <a:rPr lang="en-US" sz="2400" dirty="0" err="1">
                <a:solidFill>
                  <a:srgbClr val="FFFF00"/>
                </a:solidFill>
              </a:rPr>
              <a:t>Math.sqrt</a:t>
            </a:r>
            <a:r>
              <a:rPr lang="en-US" sz="2400" dirty="0">
                <a:solidFill>
                  <a:srgbClr val="FFFF00"/>
                </a:solidFill>
              </a:rPr>
              <a:t>(17);    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&lt;/script&gt;</a:t>
            </a:r>
            <a:r>
              <a:rPr lang="en-US" sz="2400" dirty="0">
                <a:solidFill>
                  <a:srgbClr val="FFFF00"/>
                </a:solidFill>
              </a:rPr>
              <a:t>    </a:t>
            </a:r>
            <a:endParaRPr lang="en-US" sz="2400" dirty="0" smtClean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/>
              <a:t>Output: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Square Root of 17 is: 4.123105625617661</a:t>
            </a:r>
          </a:p>
          <a:p>
            <a:endParaRPr lang="en-US" sz="2100" dirty="0">
              <a:latin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</a:endParaRPr>
          </a:p>
          <a:p>
            <a:endParaRPr lang="en-US" sz="2000" dirty="0"/>
          </a:p>
          <a:p>
            <a:pPr fontAlgn="base"/>
            <a:endParaRPr lang="en-US" sz="2000" dirty="0">
              <a:solidFill>
                <a:srgbClr val="FFFF00"/>
              </a:solidFill>
            </a:endParaRPr>
          </a:p>
          <a:p>
            <a:pPr lvl="0" fontAlgn="base"/>
            <a:endParaRPr lang="en-US" sz="2100" dirty="0"/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2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451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FF00"/>
                </a:solidFill>
              </a:rPr>
              <a:t>JavaScript </a:t>
            </a:r>
            <a:r>
              <a:rPr lang="en-US" sz="2100" b="1" dirty="0" smtClean="0">
                <a:solidFill>
                  <a:srgbClr val="FFFF00"/>
                </a:solidFill>
              </a:rPr>
              <a:t>Math:</a:t>
            </a:r>
            <a:endParaRPr lang="en-US" sz="2100" b="1" dirty="0">
              <a:solidFill>
                <a:srgbClr val="FFFF00"/>
              </a:solidFill>
            </a:endParaRPr>
          </a:p>
          <a:p>
            <a:r>
              <a:rPr lang="en-US" sz="2400" dirty="0"/>
              <a:t>JavaScript Number </a:t>
            </a:r>
            <a:r>
              <a:rPr lang="en-US" sz="2400" dirty="0" smtClean="0"/>
              <a:t>Methods:</a:t>
            </a:r>
            <a:endParaRPr lang="en-US" sz="2400" b="1" dirty="0"/>
          </a:p>
          <a:p>
            <a:r>
              <a:rPr lang="en-US" sz="2400" dirty="0" smtClean="0"/>
              <a:t>-Let's </a:t>
            </a:r>
            <a:r>
              <a:rPr lang="en-US" sz="2400" dirty="0"/>
              <a:t>see the list of JavaScript number methods with their description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100" dirty="0">
              <a:latin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</a:endParaRPr>
          </a:p>
          <a:p>
            <a:endParaRPr lang="en-US" sz="2000" dirty="0"/>
          </a:p>
          <a:p>
            <a:pPr fontAlgn="base"/>
            <a:endParaRPr lang="en-US" sz="2000" dirty="0">
              <a:solidFill>
                <a:srgbClr val="FFFF00"/>
              </a:solidFill>
            </a:endParaRPr>
          </a:p>
          <a:p>
            <a:pPr lvl="0" fontAlgn="base"/>
            <a:endParaRPr lang="en-US" sz="2100" dirty="0"/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270027"/>
              </p:ext>
            </p:extLst>
          </p:nvPr>
        </p:nvGraphicFramePr>
        <p:xfrm>
          <a:off x="395536" y="1844824"/>
          <a:ext cx="8568952" cy="2541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5252"/>
                <a:gridCol w="6423700"/>
              </a:tblGrid>
              <a:tr h="0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Methods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  <a:hlinkClick r:id="rId2"/>
                        </a:rPr>
                        <a:t>isFinite</a:t>
                      </a:r>
                      <a:r>
                        <a:rPr kumimoji="0" lang="en-US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  <a:hlinkClick r:id="rId2"/>
                        </a:rPr>
                        <a:t>()</a:t>
                      </a:r>
                      <a:endParaRPr kumimoji="0" lang="en-US" kern="1200" dirty="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kern="120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It determines whether the given value is a finite number.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kern="120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  <a:hlinkClick r:id="rId3"/>
                        </a:rPr>
                        <a:t>isInteger()</a:t>
                      </a:r>
                      <a:endParaRPr kumimoji="0" lang="en-US" kern="1200">
                        <a:solidFill>
                          <a:srgbClr val="333333"/>
                        </a:solidFill>
                        <a:effectLst/>
                        <a:latin typeface="inter-regular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algn="just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kumimoji="0" lang="en-US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It determines whether the given value is an integer.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toPrecision</a:t>
                      </a:r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4"/>
                        </a:rPr>
                        <a:t>()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string representing a number of specified precision.</a:t>
                      </a: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>
                          <a:solidFill>
                            <a:srgbClr val="008000"/>
                          </a:solidFill>
                          <a:effectLst/>
                          <a:latin typeface="inter-regular"/>
                          <a:hlinkClick r:id="rId5"/>
                        </a:rPr>
                        <a:t>toString()</a:t>
                      </a:r>
                      <a:endParaRPr lang="en-US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given number in the form of string.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3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783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FF00"/>
                </a:solidFill>
              </a:rPr>
              <a:t>JavaScript </a:t>
            </a:r>
            <a:r>
              <a:rPr lang="en-US" sz="2100" b="1" dirty="0" smtClean="0">
                <a:solidFill>
                  <a:srgbClr val="FFFF00"/>
                </a:solidFill>
              </a:rPr>
              <a:t>Math:</a:t>
            </a:r>
            <a:endParaRPr lang="en-US" sz="2100" b="1" dirty="0">
              <a:solidFill>
                <a:srgbClr val="FFFF00"/>
              </a:solidFill>
            </a:endParaRPr>
          </a:p>
          <a:p>
            <a:r>
              <a:rPr lang="en-US" sz="2400" b="1" dirty="0"/>
              <a:t>JavaScript </a:t>
            </a:r>
            <a:r>
              <a:rPr lang="en-US" sz="2400" b="1" dirty="0" smtClean="0"/>
              <a:t>Boolean:</a:t>
            </a:r>
            <a:endParaRPr lang="en-US" sz="2400" b="1" dirty="0"/>
          </a:p>
          <a:p>
            <a:r>
              <a:rPr lang="en-US" sz="2400" b="1" dirty="0" smtClean="0"/>
              <a:t>-JavaScript </a:t>
            </a:r>
            <a:r>
              <a:rPr lang="en-US" sz="2400" b="1" dirty="0"/>
              <a:t>Boolean</a:t>
            </a:r>
            <a:r>
              <a:rPr lang="en-US" sz="2400" dirty="0"/>
              <a:t> is an object that represents value in two states: </a:t>
            </a:r>
            <a:r>
              <a:rPr lang="en-US" sz="2400" i="1" dirty="0"/>
              <a:t>true</a:t>
            </a:r>
            <a:r>
              <a:rPr lang="en-US" sz="2400" dirty="0"/>
              <a:t> or </a:t>
            </a:r>
            <a:r>
              <a:rPr lang="en-US" sz="2400" i="1" dirty="0"/>
              <a:t>false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-</a:t>
            </a:r>
            <a:r>
              <a:rPr lang="en-US" sz="2400" dirty="0" smtClean="0"/>
              <a:t> </a:t>
            </a:r>
            <a:r>
              <a:rPr lang="en-US" sz="2400" dirty="0"/>
              <a:t>You can create the JavaScript Boolean object by Boolean() constructor as given below.</a:t>
            </a:r>
          </a:p>
          <a:p>
            <a:pPr lvl="0"/>
            <a:r>
              <a:rPr lang="en-US" sz="2400" dirty="0"/>
              <a:t>Boolean b=new Boolean(value);  </a:t>
            </a:r>
          </a:p>
          <a:p>
            <a:r>
              <a:rPr lang="en-US" sz="2400" dirty="0"/>
              <a:t>The default value of JavaScript Boolean object is </a:t>
            </a:r>
            <a:r>
              <a:rPr lang="en-US" sz="2400" i="1" dirty="0"/>
              <a:t>false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JavaScript </a:t>
            </a:r>
            <a:r>
              <a:rPr lang="en-US" sz="2400" dirty="0"/>
              <a:t>Boolean </a:t>
            </a:r>
            <a:r>
              <a:rPr lang="en-US" sz="2400" dirty="0" smtClean="0"/>
              <a:t>Example: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FF00"/>
                </a:solidFill>
              </a:rPr>
              <a:t>&lt;script&gt;</a:t>
            </a:r>
            <a:r>
              <a:rPr lang="en-US" sz="2400" dirty="0">
                <a:solidFill>
                  <a:srgbClr val="FFFF00"/>
                </a:solidFill>
              </a:rPr>
              <a:t>   </a:t>
            </a:r>
            <a:r>
              <a:rPr lang="en-US" sz="2400" dirty="0" err="1">
                <a:solidFill>
                  <a:srgbClr val="FFFF00"/>
                </a:solidFill>
              </a:rPr>
              <a:t>document.write</a:t>
            </a:r>
            <a:r>
              <a:rPr lang="en-US" sz="2400" dirty="0">
                <a:solidFill>
                  <a:srgbClr val="FFFF00"/>
                </a:solidFill>
              </a:rPr>
              <a:t>(10</a:t>
            </a:r>
            <a:r>
              <a:rPr lang="en-US" sz="2400" b="1" dirty="0">
                <a:solidFill>
                  <a:srgbClr val="FFFF00"/>
                </a:solidFill>
              </a:rPr>
              <a:t>&lt;20</a:t>
            </a:r>
            <a:r>
              <a:rPr lang="en-US" sz="2400" dirty="0" smtClean="0">
                <a:solidFill>
                  <a:srgbClr val="FFFF00"/>
                </a:solidFill>
              </a:rPr>
              <a:t>);   //true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   </a:t>
            </a:r>
            <a:r>
              <a:rPr lang="en-US" sz="2400" dirty="0" err="1">
                <a:solidFill>
                  <a:srgbClr val="FFFF00"/>
                </a:solidFill>
              </a:rPr>
              <a:t>document.write</a:t>
            </a:r>
            <a:r>
              <a:rPr lang="en-US" sz="2400" dirty="0">
                <a:solidFill>
                  <a:srgbClr val="FFFF00"/>
                </a:solidFill>
              </a:rPr>
              <a:t>(10</a:t>
            </a:r>
            <a:r>
              <a:rPr lang="en-US" sz="2400" b="1" dirty="0">
                <a:solidFill>
                  <a:srgbClr val="FFFF00"/>
                </a:solidFill>
              </a:rPr>
              <a:t>&lt;5</a:t>
            </a:r>
            <a:r>
              <a:rPr lang="en-US" sz="2400" dirty="0" smtClean="0">
                <a:solidFill>
                  <a:srgbClr val="FFFF00"/>
                </a:solidFill>
              </a:rPr>
              <a:t>);                    //</a:t>
            </a:r>
            <a:r>
              <a:rPr lang="en-US" sz="2400" dirty="0">
                <a:solidFill>
                  <a:srgbClr val="FFFF00"/>
                </a:solidFill>
              </a:rPr>
              <a:t>false   </a:t>
            </a:r>
            <a:endParaRPr lang="en-US" sz="2400" dirty="0" smtClean="0">
              <a:solidFill>
                <a:srgbClr val="FFFF00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&lt;/</a:t>
            </a:r>
            <a:r>
              <a:rPr lang="en-US" sz="2400" b="1" dirty="0">
                <a:solidFill>
                  <a:srgbClr val="FFFF00"/>
                </a:solidFill>
              </a:rPr>
              <a:t>script&gt;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sz="2100" dirty="0">
              <a:latin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</a:endParaRPr>
          </a:p>
          <a:p>
            <a:endParaRPr lang="en-US" sz="2000" dirty="0"/>
          </a:p>
          <a:p>
            <a:pPr fontAlgn="base"/>
            <a:endParaRPr lang="en-US" sz="2000" dirty="0">
              <a:solidFill>
                <a:srgbClr val="FFFF00"/>
              </a:solidFill>
            </a:endParaRPr>
          </a:p>
          <a:p>
            <a:pPr lvl="0" fontAlgn="base"/>
            <a:endParaRPr lang="en-US" sz="2100" dirty="0"/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78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A </a:t>
            </a:r>
            <a:r>
              <a:rPr lang="en-US" sz="2100" b="1" dirty="0">
                <a:solidFill>
                  <a:srgbClr val="FFFF00"/>
                </a:solidFill>
              </a:rPr>
              <a:t>regular expression</a:t>
            </a:r>
            <a:r>
              <a:rPr lang="en-US" sz="2100" dirty="0">
                <a:solidFill>
                  <a:srgbClr val="FFFF00"/>
                </a:solidFill>
              </a:rPr>
              <a:t> 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100" dirty="0" smtClean="0"/>
              <a:t>-A</a:t>
            </a:r>
            <a:r>
              <a:rPr lang="en-US" sz="2100" dirty="0"/>
              <a:t> regular expression </a:t>
            </a:r>
            <a:r>
              <a:rPr lang="en-US" sz="2100" dirty="0" smtClean="0"/>
              <a:t>is </a:t>
            </a:r>
            <a:r>
              <a:rPr lang="en-US" sz="2100" dirty="0"/>
              <a:t>a sequence of characters that forms a search pattern. </a:t>
            </a:r>
            <a:endParaRPr lang="en-US" sz="2100" dirty="0" smtClean="0"/>
          </a:p>
          <a:p>
            <a:pPr marL="342900" indent="-342900">
              <a:buFontTx/>
              <a:buChar char="-"/>
            </a:pPr>
            <a:r>
              <a:rPr lang="en-US" sz="2100" dirty="0" smtClean="0"/>
              <a:t>The </a:t>
            </a:r>
            <a:r>
              <a:rPr lang="en-US" sz="2100" dirty="0"/>
              <a:t>search pattern can be used for text search and text to replace operations</a:t>
            </a:r>
            <a:r>
              <a:rPr lang="en-US" sz="21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100" dirty="0" smtClean="0"/>
              <a:t> </a:t>
            </a:r>
            <a:r>
              <a:rPr lang="en-US" sz="2100" dirty="0"/>
              <a:t>A regular expression can be a single character or a more complicated pattern. </a:t>
            </a:r>
            <a:endParaRPr lang="en-US" sz="2100" dirty="0" smtClean="0"/>
          </a:p>
          <a:p>
            <a:pPr marL="342900" indent="-342900">
              <a:buFontTx/>
              <a:buChar char="-"/>
            </a:pPr>
            <a:r>
              <a:rPr lang="en-US" sz="2100" dirty="0" smtClean="0"/>
              <a:t>Regular </a:t>
            </a:r>
            <a:r>
              <a:rPr lang="en-US" sz="2100" dirty="0"/>
              <a:t>expressions can be used to perform all types of text search and text replacement operations</a:t>
            </a:r>
            <a:r>
              <a:rPr lang="en-US" sz="2100" dirty="0" smtClean="0"/>
              <a:t>.</a:t>
            </a:r>
          </a:p>
          <a:p>
            <a:pPr marL="342900" indent="-342900">
              <a:buFontTx/>
              <a:buChar char="-"/>
            </a:pPr>
            <a:r>
              <a:rPr lang="en-US" sz="2100" dirty="0"/>
              <a:t>The </a:t>
            </a:r>
            <a:r>
              <a:rPr lang="en-US" sz="2100" b="1" dirty="0" err="1"/>
              <a:t>RegExp</a:t>
            </a:r>
            <a:r>
              <a:rPr lang="en-US" sz="2100" b="1" dirty="0"/>
              <a:t> Object</a:t>
            </a:r>
            <a:r>
              <a:rPr lang="en-US" sz="2100" dirty="0"/>
              <a:t> is a regular expression with added </a:t>
            </a:r>
            <a:r>
              <a:rPr lang="en-US" sz="2100" b="1" dirty="0"/>
              <a:t>Properties</a:t>
            </a:r>
            <a:r>
              <a:rPr lang="en-US" sz="2100" dirty="0"/>
              <a:t> and </a:t>
            </a:r>
            <a:r>
              <a:rPr lang="en-US" sz="2100" b="1" dirty="0"/>
              <a:t>Methods</a:t>
            </a:r>
            <a:r>
              <a:rPr lang="en-US" sz="2100" dirty="0" smtClean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/>
              <a:t>Syntax: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/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pattern/modifiers;</a:t>
            </a:r>
            <a:r>
              <a:rPr lang="en-US" sz="2100" dirty="0">
                <a:solidFill>
                  <a:srgbClr val="FFFF00"/>
                </a:solidFill>
              </a:rPr>
              <a:t> </a:t>
            </a:r>
            <a:endParaRPr lang="en-US" sz="2100" dirty="0" smtClean="0">
              <a:solidFill>
                <a:srgbClr val="FFFF00"/>
              </a:solidFill>
            </a:endParaRPr>
          </a:p>
          <a:p>
            <a:pPr fontAlgn="base"/>
            <a:r>
              <a:rPr lang="en-US" sz="2100" dirty="0" smtClean="0"/>
              <a:t>Example:</a:t>
            </a:r>
          </a:p>
          <a:p>
            <a:pPr fontAlgn="base"/>
            <a:r>
              <a:rPr lang="en-US" sz="2100" dirty="0" smtClean="0"/>
              <a:t>	</a:t>
            </a:r>
            <a:r>
              <a:rPr lang="en-US" sz="2100" dirty="0" smtClean="0">
                <a:solidFill>
                  <a:srgbClr val="FFFF00"/>
                </a:solidFill>
              </a:rPr>
              <a:t>let </a:t>
            </a:r>
            <a:r>
              <a:rPr lang="en-US" sz="2100" dirty="0" err="1">
                <a:solidFill>
                  <a:srgbClr val="FFFF00"/>
                </a:solidFill>
              </a:rPr>
              <a:t>patt</a:t>
            </a:r>
            <a:r>
              <a:rPr lang="en-US" sz="2100" dirty="0">
                <a:solidFill>
                  <a:srgbClr val="FFFF00"/>
                </a:solidFill>
              </a:rPr>
              <a:t> = </a:t>
            </a:r>
            <a:r>
              <a:rPr lang="en-US" sz="2100" dirty="0" smtClean="0">
                <a:solidFill>
                  <a:srgbClr val="FFFF00"/>
                </a:solidFill>
              </a:rPr>
              <a:t>/</a:t>
            </a:r>
            <a:r>
              <a:rPr lang="it-IT" sz="2100" dirty="0" smtClean="0">
                <a:solidFill>
                  <a:srgbClr val="FFFF00"/>
                </a:solidFill>
              </a:rPr>
              <a:t>I AM AI &amp; DS Student</a:t>
            </a:r>
            <a:r>
              <a:rPr lang="en-US" sz="2100" dirty="0" smtClean="0">
                <a:solidFill>
                  <a:srgbClr val="FFFF00"/>
                </a:solidFill>
              </a:rPr>
              <a:t>/</a:t>
            </a:r>
            <a:r>
              <a:rPr lang="en-US" sz="2100" dirty="0" err="1" smtClean="0">
                <a:solidFill>
                  <a:srgbClr val="FFFF00"/>
                </a:solidFill>
              </a:rPr>
              <a:t>i</a:t>
            </a:r>
            <a:r>
              <a:rPr lang="en-US" sz="2100" dirty="0">
                <a:solidFill>
                  <a:srgbClr val="FFFF00"/>
                </a:solidFill>
              </a:rPr>
              <a:t>;</a:t>
            </a:r>
          </a:p>
          <a:p>
            <a:r>
              <a:rPr lang="en-US" sz="2100" dirty="0" smtClean="0"/>
              <a:t>Explanation:</a:t>
            </a:r>
            <a:r>
              <a:rPr lang="en-US" sz="2100" dirty="0"/>
              <a:t> </a:t>
            </a:r>
          </a:p>
          <a:p>
            <a:r>
              <a:rPr lang="it-IT" sz="2100" i="1" dirty="0" smtClean="0"/>
              <a:t>I AM AI &amp; DS Student</a:t>
            </a:r>
            <a:r>
              <a:rPr lang="en-US" sz="2100" i="1" dirty="0" smtClean="0"/>
              <a:t>/</a:t>
            </a:r>
            <a:r>
              <a:rPr lang="en-US" sz="2100" i="1" dirty="0" err="1" smtClean="0"/>
              <a:t>i</a:t>
            </a:r>
            <a:r>
              <a:rPr lang="en-US" sz="2100" i="1" dirty="0" smtClean="0"/>
              <a:t> </a:t>
            </a:r>
            <a:r>
              <a:rPr lang="en-US" sz="2100" i="1" dirty="0"/>
              <a:t>is a regular expression.</a:t>
            </a:r>
            <a:br>
              <a:rPr lang="en-US" sz="2100" i="1" dirty="0"/>
            </a:br>
            <a:r>
              <a:rPr lang="it-IT" sz="2100" i="1" dirty="0" smtClean="0"/>
              <a:t>I AM AI &amp; DS Student</a:t>
            </a:r>
            <a:r>
              <a:rPr lang="en-US" sz="2100" i="1" dirty="0" smtClean="0"/>
              <a:t> </a:t>
            </a:r>
            <a:r>
              <a:rPr lang="en-US" sz="2100" i="1" dirty="0"/>
              <a:t>is the pattern (to be used in a search).</a:t>
            </a:r>
            <a:br>
              <a:rPr lang="en-US" sz="2100" i="1" dirty="0"/>
            </a:br>
            <a:r>
              <a:rPr lang="en-US" sz="2100" i="1" dirty="0" err="1"/>
              <a:t>i</a:t>
            </a:r>
            <a:r>
              <a:rPr lang="en-US" sz="2100" i="1" dirty="0"/>
              <a:t> is a modifier (modifies the search to be Case-Insensitive).</a:t>
            </a:r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8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-27384"/>
            <a:ext cx="87502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A </a:t>
            </a:r>
            <a:r>
              <a:rPr lang="en-US" sz="2100" b="1" dirty="0">
                <a:solidFill>
                  <a:srgbClr val="FFFF00"/>
                </a:solidFill>
              </a:rPr>
              <a:t>regular expression</a:t>
            </a:r>
            <a:r>
              <a:rPr lang="en-US" sz="2100" dirty="0">
                <a:solidFill>
                  <a:srgbClr val="FFFF00"/>
                </a:solidFill>
              </a:rPr>
              <a:t> 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dirty="0" smtClean="0"/>
              <a:t>Modifiers:</a:t>
            </a:r>
            <a:endParaRPr lang="en-US" b="1" dirty="0"/>
          </a:p>
          <a:p>
            <a:r>
              <a:rPr lang="en-US" dirty="0" smtClean="0"/>
              <a:t>-Modifiers </a:t>
            </a:r>
            <a:r>
              <a:rPr lang="en-US" dirty="0"/>
              <a:t>are used to perform case-insensitive and global searches</a:t>
            </a:r>
            <a:r>
              <a:rPr lang="en-US" dirty="0" smtClean="0"/>
              <a:t>:</a:t>
            </a:r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r>
              <a:rPr lang="en-US" sz="2100" dirty="0" smtClean="0">
                <a:solidFill>
                  <a:srgbClr val="FFFF00"/>
                </a:solidFill>
              </a:rPr>
              <a:t>Brackets:</a:t>
            </a:r>
            <a:endParaRPr lang="en-US" sz="2100" b="1" dirty="0">
              <a:solidFill>
                <a:srgbClr val="FFFF00"/>
              </a:solidFill>
            </a:endParaRPr>
          </a:p>
          <a:p>
            <a:r>
              <a:rPr lang="en-US" sz="2100" dirty="0"/>
              <a:t>Brackets are used to find a range of characters</a:t>
            </a:r>
            <a:r>
              <a:rPr lang="en-US" sz="2100" dirty="0" smtClean="0"/>
              <a:t>: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100" dirty="0" smtClean="0"/>
          </a:p>
          <a:p>
            <a:endParaRPr lang="en-US" sz="2400" dirty="0"/>
          </a:p>
          <a:p>
            <a:endParaRPr lang="en-US" sz="2100" dirty="0" smtClean="0">
              <a:solidFill>
                <a:srgbClr val="FFFF00"/>
              </a:solidFill>
            </a:endParaRPr>
          </a:p>
          <a:p>
            <a:endParaRPr lang="en-US" sz="21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36787"/>
              </p:ext>
            </p:extLst>
          </p:nvPr>
        </p:nvGraphicFramePr>
        <p:xfrm>
          <a:off x="214282" y="908720"/>
          <a:ext cx="8606190" cy="16139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533"/>
                <a:gridCol w="7116657"/>
              </a:tblGrid>
              <a:tr h="3911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Modifier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391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2"/>
                        </a:rPr>
                        <a:t>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Perform a global match (find all matches rather than stopping after the first match)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3911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 err="1">
                          <a:effectLst/>
                          <a:hlinkClick r:id="rId3"/>
                        </a:rPr>
                        <a:t>i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Perform case-insensitive matching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398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4"/>
                        </a:rPr>
                        <a:t>m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Perform multiline matching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59565"/>
              </p:ext>
            </p:extLst>
          </p:nvPr>
        </p:nvGraphicFramePr>
        <p:xfrm>
          <a:off x="214282" y="3645024"/>
          <a:ext cx="8750206" cy="3037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006"/>
                <a:gridCol w="6827200"/>
              </a:tblGrid>
              <a:tr h="5048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Expression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Description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04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5"/>
                        </a:rPr>
                        <a:t>[</a:t>
                      </a:r>
                      <a:r>
                        <a:rPr lang="en-US" sz="1500" u="sng" dirty="0" err="1">
                          <a:effectLst/>
                          <a:hlinkClick r:id="rId5"/>
                        </a:rPr>
                        <a:t>abc</a:t>
                      </a:r>
                      <a:r>
                        <a:rPr lang="en-US" sz="1500" u="sng" dirty="0">
                          <a:effectLst/>
                          <a:hlinkClick r:id="rId5"/>
                        </a:rPr>
                        <a:t>]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any character between the brackets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04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6"/>
                        </a:rPr>
                        <a:t>[^</a:t>
                      </a:r>
                      <a:r>
                        <a:rPr lang="en-US" sz="1500" u="sng" dirty="0" err="1">
                          <a:effectLst/>
                          <a:hlinkClick r:id="rId6"/>
                        </a:rPr>
                        <a:t>abc</a:t>
                      </a:r>
                      <a:r>
                        <a:rPr lang="en-US" sz="1500" u="sng" dirty="0">
                          <a:effectLst/>
                          <a:hlinkClick r:id="rId6"/>
                        </a:rPr>
                        <a:t>]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any character NOT between the brackets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04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>
                          <a:effectLst/>
                          <a:hlinkClick r:id="rId7"/>
                        </a:rPr>
                        <a:t>[0-9]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any character between the brackets (any digit)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37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8"/>
                        </a:rPr>
                        <a:t>[^0-9]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any character NOT between the brackets (any non-digit)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048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>
                          <a:effectLst/>
                          <a:hlinkClick r:id="rId9"/>
                        </a:rPr>
                        <a:t>(x|y)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any of the alternatives specified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72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-27384"/>
            <a:ext cx="875020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A </a:t>
            </a:r>
            <a:r>
              <a:rPr lang="en-US" sz="2100" b="1" dirty="0">
                <a:solidFill>
                  <a:srgbClr val="FFFF00"/>
                </a:solidFill>
              </a:rPr>
              <a:t>regular expression</a:t>
            </a:r>
            <a:r>
              <a:rPr lang="en-US" sz="2100" dirty="0">
                <a:solidFill>
                  <a:srgbClr val="FFFF00"/>
                </a:solidFill>
              </a:rPr>
              <a:t> 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000" dirty="0" err="1" smtClean="0">
                <a:solidFill>
                  <a:srgbClr val="FFFF00"/>
                </a:solidFill>
              </a:rPr>
              <a:t>Metacharacters</a:t>
            </a:r>
            <a:r>
              <a:rPr lang="en-US" sz="2000" dirty="0" smtClean="0">
                <a:solidFill>
                  <a:srgbClr val="FFFF00"/>
                </a:solidFill>
              </a:rPr>
              <a:t>:</a:t>
            </a:r>
            <a:endParaRPr lang="en-US" sz="2000" b="1" dirty="0">
              <a:solidFill>
                <a:srgbClr val="FFFF00"/>
              </a:solidFill>
            </a:endParaRPr>
          </a:p>
          <a:p>
            <a:r>
              <a:rPr lang="en-US" sz="2000" dirty="0" err="1"/>
              <a:t>Metacharacters</a:t>
            </a:r>
            <a:r>
              <a:rPr lang="en-US" sz="2000" dirty="0"/>
              <a:t> are characters with a special meaning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100" dirty="0" smtClean="0">
              <a:solidFill>
                <a:srgbClr val="FFFF00"/>
              </a:solidFill>
            </a:endParaRPr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100" dirty="0" smtClean="0"/>
          </a:p>
          <a:p>
            <a:endParaRPr lang="en-US" sz="2400" dirty="0"/>
          </a:p>
          <a:p>
            <a:endParaRPr lang="en-US" sz="2100" dirty="0" smtClean="0">
              <a:solidFill>
                <a:srgbClr val="FFFF00"/>
              </a:solidFill>
            </a:endParaRPr>
          </a:p>
          <a:p>
            <a:endParaRPr lang="en-US" sz="21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975229"/>
              </p:ext>
            </p:extLst>
          </p:nvPr>
        </p:nvGraphicFramePr>
        <p:xfrm>
          <a:off x="323528" y="1117498"/>
          <a:ext cx="8496944" cy="5479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8192"/>
                <a:gridCol w="6768752"/>
              </a:tblGrid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 err="1">
                          <a:effectLst/>
                        </a:rPr>
                        <a:t>Metacharacter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Description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2"/>
                        </a:rPr>
                        <a:t>.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single character, except newline or line terminator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3"/>
                        </a:rPr>
                        <a:t>\w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word 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4"/>
                        </a:rPr>
                        <a:t>\W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non-word 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4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5"/>
                        </a:rPr>
                        <a:t>\d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digit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6"/>
                        </a:rPr>
                        <a:t>\D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non-digit 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7"/>
                        </a:rPr>
                        <a:t>\s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whitespace 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8"/>
                        </a:rPr>
                        <a:t>\S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non-whitespace 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9"/>
                        </a:rPr>
                        <a:t>\b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match at the beginning/end of a word, beginning like this: \</a:t>
                      </a:r>
                      <a:r>
                        <a:rPr lang="en-US" sz="1500" dirty="0" err="1">
                          <a:effectLst/>
                        </a:rPr>
                        <a:t>bHI</a:t>
                      </a:r>
                      <a:r>
                        <a:rPr lang="en-US" sz="1500" dirty="0">
                          <a:effectLst/>
                        </a:rPr>
                        <a:t>, end like this: HI\b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4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10"/>
                        </a:rPr>
                        <a:t>\B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match, but not at the beginning/end of a word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4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11"/>
                        </a:rPr>
                        <a:t>\0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NULL 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12"/>
                        </a:rPr>
                        <a:t>\n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new line 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13"/>
                        </a:rPr>
                        <a:t>\f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form feed 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14"/>
                        </a:rPr>
                        <a:t>\r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carriage return 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41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15"/>
                        </a:rPr>
                        <a:t>\t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a tab character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16"/>
                        </a:rPr>
                        <a:t>\v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Find a vertical tab character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  <a:tr h="2301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17"/>
                        </a:rPr>
                        <a:t>\xxx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355" marR="31677" marT="31677" marB="31677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Find the character specified by an octal number xxx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677" marR="31677" marT="31677" marB="3167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-27384"/>
            <a:ext cx="875020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A </a:t>
            </a:r>
            <a:r>
              <a:rPr lang="en-US" sz="2100" b="1" dirty="0">
                <a:solidFill>
                  <a:srgbClr val="FFFF00"/>
                </a:solidFill>
              </a:rPr>
              <a:t>regular expression</a:t>
            </a:r>
            <a:r>
              <a:rPr lang="en-US" sz="2100" dirty="0">
                <a:solidFill>
                  <a:srgbClr val="FFFF00"/>
                </a:solidFill>
              </a:rPr>
              <a:t> 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Quantifiers: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/>
          </a:p>
          <a:p>
            <a:endParaRPr lang="en-US" sz="2100" dirty="0" smtClean="0">
              <a:solidFill>
                <a:srgbClr val="FFFF00"/>
              </a:solidFill>
            </a:endParaRPr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100" dirty="0" smtClean="0"/>
          </a:p>
          <a:p>
            <a:endParaRPr lang="en-US" sz="2400" dirty="0"/>
          </a:p>
          <a:p>
            <a:endParaRPr lang="en-US" sz="2100" dirty="0" smtClean="0">
              <a:solidFill>
                <a:srgbClr val="FFFF00"/>
              </a:solidFill>
            </a:endParaRPr>
          </a:p>
          <a:p>
            <a:endParaRPr lang="en-US" sz="21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608796"/>
              </p:ext>
            </p:extLst>
          </p:nvPr>
        </p:nvGraphicFramePr>
        <p:xfrm>
          <a:off x="251520" y="695747"/>
          <a:ext cx="8280920" cy="4389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416"/>
                <a:gridCol w="6461504"/>
              </a:tblGrid>
              <a:tr h="40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Quantifier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Description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  <a:tr h="40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2"/>
                        </a:rPr>
                        <a:t>n+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Matches any string that contains at least one 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  <a:tr h="393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3"/>
                        </a:rPr>
                        <a:t>n*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Matches any string that contains zero or more occurrences of 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  <a:tr h="40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4"/>
                        </a:rPr>
                        <a:t>n?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Matches any string that contains zero or one occurrences of 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  <a:tr h="40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5"/>
                        </a:rPr>
                        <a:t>n{X}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Matches any string that contains a sequence of X n's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  <a:tr h="40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6"/>
                        </a:rPr>
                        <a:t>n{X,Y}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Matches any string that contains a sequence of X to Y n's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  <a:tr h="393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7"/>
                        </a:rPr>
                        <a:t>n{X,}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Matches any string that contains a sequence of at least X n's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  <a:tr h="40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8"/>
                        </a:rPr>
                        <a:t>n$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Matches any string with n at the end of it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  <a:tr h="40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9"/>
                        </a:rPr>
                        <a:t>^n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Matches any string with n at the beginning of it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  <a:tr h="40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10"/>
                        </a:rPr>
                        <a:t>?=n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Matches any string that is followed by a specific string 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  <a:tr h="393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11"/>
                        </a:rPr>
                        <a:t>?!n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242" marR="55621" marT="55621" marB="556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Matches any string that is not followed by a specific string 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621" marR="55621" marT="55621" marB="556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31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54778"/>
            <a:ext cx="8750206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A </a:t>
            </a:r>
            <a:r>
              <a:rPr lang="en-US" sz="2100" b="1" dirty="0">
                <a:solidFill>
                  <a:srgbClr val="FFFF00"/>
                </a:solidFill>
              </a:rPr>
              <a:t>regular expression</a:t>
            </a:r>
            <a:r>
              <a:rPr lang="en-US" sz="2100" dirty="0">
                <a:solidFill>
                  <a:srgbClr val="FFFF00"/>
                </a:solidFill>
              </a:rPr>
              <a:t> 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RegExp</a:t>
            </a:r>
            <a:r>
              <a:rPr lang="en-US" sz="2000" dirty="0">
                <a:solidFill>
                  <a:srgbClr val="FFFF00"/>
                </a:solidFill>
              </a:rPr>
              <a:t> Object </a:t>
            </a:r>
            <a:r>
              <a:rPr lang="en-US" sz="2000" dirty="0" smtClean="0">
                <a:solidFill>
                  <a:srgbClr val="FFFF00"/>
                </a:solidFill>
              </a:rPr>
              <a:t>Properties</a:t>
            </a:r>
            <a:r>
              <a:rPr lang="en-US" sz="2000" b="1" dirty="0" smtClean="0">
                <a:solidFill>
                  <a:srgbClr val="FFFF00"/>
                </a:solidFill>
              </a:rPr>
              <a:t>:</a:t>
            </a: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/>
          </a:p>
          <a:p>
            <a:endParaRPr lang="en-US" sz="2100" dirty="0" smtClean="0">
              <a:solidFill>
                <a:srgbClr val="FFFF00"/>
              </a:solidFill>
            </a:endParaRPr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100" dirty="0" smtClean="0"/>
          </a:p>
          <a:p>
            <a:endParaRPr lang="en-US" sz="2400" dirty="0"/>
          </a:p>
          <a:p>
            <a:endParaRPr lang="en-US" sz="2100" dirty="0" smtClean="0">
              <a:solidFill>
                <a:srgbClr val="FFFF00"/>
              </a:solidFill>
            </a:endParaRPr>
          </a:p>
          <a:p>
            <a:endParaRPr lang="en-US" sz="21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32746"/>
              </p:ext>
            </p:extLst>
          </p:nvPr>
        </p:nvGraphicFramePr>
        <p:xfrm>
          <a:off x="395536" y="1052736"/>
          <a:ext cx="8280920" cy="4966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9993"/>
                <a:gridCol w="6460927"/>
              </a:tblGrid>
              <a:tr h="712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Property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Description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12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2"/>
                        </a:rPr>
                        <a:t>constructor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Returns the function that created the RegExp object's prototype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01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3"/>
                        </a:rPr>
                        <a:t>global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Checks whether the "g" modifier is set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12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 err="1">
                          <a:effectLst/>
                          <a:hlinkClick r:id="rId4"/>
                        </a:rPr>
                        <a:t>ignoreCase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Checks whether the "</a:t>
                      </a:r>
                      <a:r>
                        <a:rPr lang="en-US" sz="1500" dirty="0" err="1">
                          <a:effectLst/>
                        </a:rPr>
                        <a:t>i</a:t>
                      </a:r>
                      <a:r>
                        <a:rPr lang="en-US" sz="1500" dirty="0">
                          <a:effectLst/>
                        </a:rPr>
                        <a:t>" modifier is set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12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 err="1">
                          <a:effectLst/>
                          <a:hlinkClick r:id="rId5"/>
                        </a:rPr>
                        <a:t>lastIndex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Specifies the index at which to start the next match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12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6"/>
                        </a:rPr>
                        <a:t>multiline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Checks whether the "m" modifier is set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7011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7"/>
                        </a:rPr>
                        <a:t>source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Returns the text of the </a:t>
                      </a:r>
                      <a:r>
                        <a:rPr lang="en-US" sz="1500" dirty="0" err="1">
                          <a:effectLst/>
                        </a:rPr>
                        <a:t>RegExp</a:t>
                      </a:r>
                      <a:r>
                        <a:rPr lang="en-US" sz="1500" dirty="0">
                          <a:effectLst/>
                        </a:rPr>
                        <a:t> pattern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0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b="1" dirty="0">
                <a:solidFill>
                  <a:srgbClr val="FFFF00"/>
                </a:solidFill>
              </a:rPr>
              <a:t>Template </a:t>
            </a:r>
            <a:r>
              <a:rPr lang="en-US" sz="2100" b="1" dirty="0" smtClean="0">
                <a:solidFill>
                  <a:srgbClr val="FFFF00"/>
                </a:solidFill>
              </a:rPr>
              <a:t>Strings OR </a:t>
            </a:r>
            <a:r>
              <a:rPr lang="en-US" sz="2100" b="1" dirty="0">
                <a:solidFill>
                  <a:srgbClr val="FFFF00"/>
                </a:solidFill>
              </a:rPr>
              <a:t>Template literals: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Inter"/>
              </a:rPr>
              <a:t>Syntax: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Inter"/>
              </a:rPr>
              <a:t> </a:t>
            </a:r>
            <a:r>
              <a:rPr lang="en-US" sz="2100" b="1" dirty="0">
                <a:solidFill>
                  <a:srgbClr val="FFFF00"/>
                </a:solidFill>
              </a:rPr>
              <a:t> Template Literals</a:t>
            </a:r>
            <a:r>
              <a:rPr lang="en-US" sz="2100" dirty="0">
                <a:solidFill>
                  <a:srgbClr val="FFFF00"/>
                </a:solidFill>
              </a:rPr>
              <a:t> use back-ticks (``) rather than the quotes ("") to </a:t>
            </a:r>
            <a:r>
              <a:rPr lang="en-US" sz="2100" dirty="0"/>
              <a:t>define a string</a:t>
            </a:r>
            <a:r>
              <a:rPr lang="en-US" sz="2100" dirty="0" smtClean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Syntax: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</a:rPr>
              <a:t> </a:t>
            </a:r>
            <a:r>
              <a:rPr lang="en-US" sz="2100" dirty="0">
                <a:solidFill>
                  <a:srgbClr val="FFFF00"/>
                </a:solidFill>
              </a:rPr>
              <a:t>let text = `Hello World</a:t>
            </a:r>
            <a:r>
              <a:rPr lang="en-US" sz="2100" dirty="0" smtClean="0">
                <a:solidFill>
                  <a:srgbClr val="FFFF00"/>
                </a:solidFill>
              </a:rPr>
              <a:t>!`;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let text = `He's often called "Johnny</a:t>
            </a:r>
            <a:r>
              <a:rPr lang="en-US" sz="2100" dirty="0" smtClean="0">
                <a:solidFill>
                  <a:srgbClr val="FFFF00"/>
                </a:solidFill>
              </a:rPr>
              <a:t>"`;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/>
              <a:t>OR Multi-line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</a:rPr>
              <a:t>let text =</a:t>
            </a:r>
            <a:br>
              <a:rPr lang="en-US" sz="2100" dirty="0">
                <a:solidFill>
                  <a:srgbClr val="FFFF00"/>
                </a:solidFill>
              </a:rPr>
            </a:br>
            <a:r>
              <a:rPr lang="en-US" sz="2100" dirty="0">
                <a:solidFill>
                  <a:srgbClr val="FFFF00"/>
                </a:solidFill>
              </a:rPr>
              <a:t>`The quick</a:t>
            </a:r>
            <a:br>
              <a:rPr lang="en-US" sz="2100" dirty="0">
                <a:solidFill>
                  <a:srgbClr val="FFFF00"/>
                </a:solidFill>
              </a:rPr>
            </a:br>
            <a:r>
              <a:rPr lang="en-US" sz="2100" dirty="0">
                <a:solidFill>
                  <a:srgbClr val="FFFF00"/>
                </a:solidFill>
              </a:rPr>
              <a:t>brown fox</a:t>
            </a:r>
            <a:br>
              <a:rPr lang="en-US" sz="2100" dirty="0">
                <a:solidFill>
                  <a:srgbClr val="FFFF00"/>
                </a:solidFill>
              </a:rPr>
            </a:br>
            <a:r>
              <a:rPr lang="en-US" sz="2100" dirty="0">
                <a:solidFill>
                  <a:srgbClr val="FFFF00"/>
                </a:solidFill>
              </a:rPr>
              <a:t>jumps over</a:t>
            </a:r>
            <a:br>
              <a:rPr lang="en-US" sz="2100" dirty="0">
                <a:solidFill>
                  <a:srgbClr val="FFFF00"/>
                </a:solidFill>
              </a:rPr>
            </a:br>
            <a:r>
              <a:rPr lang="en-US" sz="2100" dirty="0">
                <a:solidFill>
                  <a:srgbClr val="FFFF00"/>
                </a:solidFill>
              </a:rPr>
              <a:t>the lazy dog</a:t>
            </a:r>
            <a:r>
              <a:rPr lang="en-US" sz="2100" dirty="0" smtClean="0">
                <a:solidFill>
                  <a:srgbClr val="FFFF00"/>
                </a:solidFill>
              </a:rPr>
              <a:t>`;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/>
              <a:t>String interpolation:</a:t>
            </a:r>
            <a:endParaRPr lang="en-US" sz="2000" b="1" dirty="0"/>
          </a:p>
          <a:p>
            <a:r>
              <a:rPr lang="en-US" sz="2000" b="1" dirty="0" smtClean="0"/>
              <a:t>-Template </a:t>
            </a:r>
            <a:r>
              <a:rPr lang="en-US" sz="2000" b="1" dirty="0"/>
              <a:t>literals</a:t>
            </a:r>
            <a:r>
              <a:rPr lang="en-US" sz="2000" dirty="0"/>
              <a:t> provide an easy way to interpolate variables and expressions into strings.</a:t>
            </a:r>
          </a:p>
          <a:p>
            <a:r>
              <a:rPr lang="en-US" sz="2000" dirty="0" smtClean="0"/>
              <a:t>-The </a:t>
            </a:r>
            <a:r>
              <a:rPr lang="en-US" sz="2000" dirty="0"/>
              <a:t>method is called string interpolation.</a:t>
            </a:r>
          </a:p>
          <a:p>
            <a:r>
              <a:rPr lang="en-US" sz="2000" dirty="0" smtClean="0"/>
              <a:t>-The </a:t>
            </a:r>
            <a:r>
              <a:rPr lang="en-US" sz="2000" dirty="0"/>
              <a:t>syntax is: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00"/>
                </a:solidFill>
              </a:rPr>
              <a:t>	${...}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3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54778"/>
            <a:ext cx="8750206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</a:rPr>
              <a:t>A </a:t>
            </a:r>
            <a:r>
              <a:rPr lang="en-US" sz="2100" b="1" dirty="0">
                <a:solidFill>
                  <a:srgbClr val="FFFF00"/>
                </a:solidFill>
              </a:rPr>
              <a:t>regular expression</a:t>
            </a:r>
            <a:r>
              <a:rPr lang="en-US" sz="2100" dirty="0">
                <a:solidFill>
                  <a:srgbClr val="FFFF00"/>
                </a:solidFill>
              </a:rPr>
              <a:t> </a:t>
            </a:r>
            <a:r>
              <a:rPr lang="en-US" sz="2100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RegExp</a:t>
            </a:r>
            <a:r>
              <a:rPr lang="en-US" sz="2000" dirty="0">
                <a:solidFill>
                  <a:srgbClr val="FFFF00"/>
                </a:solidFill>
              </a:rPr>
              <a:t> Object </a:t>
            </a:r>
            <a:r>
              <a:rPr lang="en-US" sz="2000" dirty="0" smtClean="0">
                <a:solidFill>
                  <a:srgbClr val="FFFF00"/>
                </a:solidFill>
              </a:rPr>
              <a:t>Methods</a:t>
            </a:r>
            <a:r>
              <a:rPr lang="en-US" sz="2000" b="1" dirty="0" smtClean="0">
                <a:solidFill>
                  <a:srgbClr val="FFFF00"/>
                </a:solidFill>
              </a:rPr>
              <a:t>:</a:t>
            </a:r>
          </a:p>
          <a:p>
            <a:endParaRPr lang="en-US" sz="2000" b="1" dirty="0">
              <a:solidFill>
                <a:srgbClr val="FFFF00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/>
          </a:p>
          <a:p>
            <a:endParaRPr lang="en-US" sz="2100" dirty="0" smtClean="0">
              <a:solidFill>
                <a:srgbClr val="FFFF00"/>
              </a:solidFill>
            </a:endParaRPr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100" dirty="0"/>
          </a:p>
          <a:p>
            <a:endParaRPr lang="en-US" sz="21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100" dirty="0" smtClean="0"/>
          </a:p>
          <a:p>
            <a:endParaRPr lang="en-US" sz="2400" dirty="0"/>
          </a:p>
          <a:p>
            <a:endParaRPr lang="en-US" sz="2100" dirty="0" smtClean="0">
              <a:solidFill>
                <a:srgbClr val="FFFF00"/>
              </a:solidFill>
            </a:endParaRPr>
          </a:p>
          <a:p>
            <a:endParaRPr lang="en-US" sz="21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838400"/>
              </p:ext>
            </p:extLst>
          </p:nvPr>
        </p:nvGraphicFramePr>
        <p:xfrm>
          <a:off x="323528" y="908720"/>
          <a:ext cx="8208912" cy="2564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4199"/>
                <a:gridCol w="6404713"/>
              </a:tblGrid>
              <a:tr h="511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Method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Description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1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2"/>
                        </a:rPr>
                        <a:t>compile()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Deprecated in version 1.5. Compiles a regular expression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1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3"/>
                        </a:rPr>
                        <a:t>exec()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Tests for a match in a string. Returns the first match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111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>
                          <a:effectLst/>
                          <a:hlinkClick r:id="rId4"/>
                        </a:rPr>
                        <a:t>test()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>
                          <a:effectLst/>
                        </a:rPr>
                        <a:t>Tests for a match in a string. Returns true or false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  <a:tr h="5200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u="sng" dirty="0" err="1">
                          <a:effectLst/>
                          <a:hlinkClick r:id="rId5"/>
                        </a:rPr>
                        <a:t>toString</a:t>
                      </a:r>
                      <a:r>
                        <a:rPr lang="en-US" sz="1500" u="sng" dirty="0">
                          <a:effectLst/>
                          <a:hlinkClick r:id="rId5"/>
                        </a:rPr>
                        <a:t>()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</a:pPr>
                      <a:r>
                        <a:rPr lang="en-US" sz="1500" dirty="0">
                          <a:effectLst/>
                        </a:rPr>
                        <a:t>Returns the string value of the regular expression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1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85147"/>
            <a:ext cx="892899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JavaScript Window </a:t>
            </a:r>
            <a:r>
              <a:rPr lang="en-US" sz="2000" dirty="0" smtClean="0">
                <a:solidFill>
                  <a:srgbClr val="FFFF00"/>
                </a:solidFill>
              </a:rPr>
              <a:t>Navigator: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anose="020B0604030504040204" pitchFamily="34" charset="0"/>
              </a:rPr>
              <a:t>The </a:t>
            </a:r>
            <a:r>
              <a:rPr lang="en-US" sz="2000" dirty="0" err="1">
                <a:latin typeface="Consolas" panose="020B0609020204030204" pitchFamily="49" charset="0"/>
              </a:rPr>
              <a:t>window.navigator</a:t>
            </a:r>
            <a:r>
              <a:rPr lang="en-US" sz="2000" dirty="0">
                <a:latin typeface="Verdana" panose="020B0604030504040204" pitchFamily="34" charset="0"/>
              </a:rPr>
              <a:t> object contains information about the visitor's browser</a:t>
            </a:r>
            <a:r>
              <a:rPr lang="en-US" sz="2000" dirty="0" smtClean="0">
                <a:latin typeface="Verdana" panose="020B060403050404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Window </a:t>
            </a:r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Navigator:</a:t>
            </a:r>
            <a:endParaRPr lang="en-US" sz="20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anose="020B0604030504040204" pitchFamily="34" charset="0"/>
              </a:rPr>
              <a:t>The </a:t>
            </a:r>
            <a:r>
              <a:rPr lang="en-US" sz="2000" dirty="0" err="1">
                <a:latin typeface="Verdana" panose="020B0604030504040204" pitchFamily="34" charset="0"/>
              </a:rPr>
              <a:t>window.navigator</a:t>
            </a:r>
            <a:r>
              <a:rPr lang="en-US" sz="2000" dirty="0">
                <a:latin typeface="Verdana" panose="020B0604030504040204" pitchFamily="34" charset="0"/>
              </a:rPr>
              <a:t> object can be written without the window prefix.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anose="020B0604030504040204" pitchFamily="34" charset="0"/>
              </a:rPr>
              <a:t>Some examples: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navigator.cookieEnabled</a:t>
            </a:r>
            <a:endParaRPr lang="en-US" sz="2000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navigator.appCodeName</a:t>
            </a:r>
            <a:endParaRPr lang="en-US" sz="2000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navigator.platform</a:t>
            </a:r>
            <a:endParaRPr lang="en-US" sz="20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nsolas" panose="020B0609020204030204" pitchFamily="49" charset="0"/>
              </a:rPr>
              <a:t>Browser Cookies: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anose="020B0604030504040204" pitchFamily="34" charset="0"/>
              </a:rPr>
              <a:t>The </a:t>
            </a:r>
            <a:r>
              <a:rPr lang="en-US" sz="2000" dirty="0" err="1">
                <a:latin typeface="Consolas" panose="020B0609020204030204" pitchFamily="49" charset="0"/>
              </a:rPr>
              <a:t>cookieEnabled</a:t>
            </a:r>
            <a:r>
              <a:rPr lang="en-US" sz="2000" dirty="0">
                <a:latin typeface="Verdana" panose="020B0604030504040204" pitchFamily="34" charset="0"/>
              </a:rPr>
              <a:t> property returns true if cookies are enabled, otherwise false:</a:t>
            </a:r>
            <a:endParaRPr 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Verdana" panose="020B0604030504040204" pitchFamily="34" charset="0"/>
              </a:rPr>
              <a:t>Example</a:t>
            </a:r>
            <a:r>
              <a:rPr lang="en-US" sz="20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00"/>
                </a:solidFill>
              </a:rPr>
              <a:t>&lt;p id="demo"&gt;&lt;/p&gt;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script&gt;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 err="1">
                <a:solidFill>
                  <a:srgbClr val="FFFF00"/>
                </a:solidFill>
              </a:rPr>
              <a:t>document.getElementById</a:t>
            </a:r>
            <a:r>
              <a:rPr lang="en-US" dirty="0">
                <a:solidFill>
                  <a:srgbClr val="FFFF00"/>
                </a:solidFill>
              </a:rPr>
              <a:t>("demo").</a:t>
            </a:r>
            <a:r>
              <a:rPr lang="en-US" dirty="0" err="1">
                <a:solidFill>
                  <a:srgbClr val="FFFF00"/>
                </a:solidFill>
              </a:rPr>
              <a:t>innerHTML</a:t>
            </a:r>
            <a:r>
              <a:rPr lang="en-US" dirty="0">
                <a:solidFill>
                  <a:srgbClr val="FFFF00"/>
                </a:solidFill>
              </a:rPr>
              <a:t> =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"</a:t>
            </a:r>
            <a:r>
              <a:rPr lang="en-US" dirty="0" err="1">
                <a:solidFill>
                  <a:srgbClr val="FFFF00"/>
                </a:solidFill>
              </a:rPr>
              <a:t>cookiesEnabled</a:t>
            </a:r>
            <a:r>
              <a:rPr lang="en-US" dirty="0">
                <a:solidFill>
                  <a:srgbClr val="FFFF00"/>
                </a:solidFill>
              </a:rPr>
              <a:t> is " + </a:t>
            </a:r>
            <a:r>
              <a:rPr lang="en-US" dirty="0" err="1">
                <a:solidFill>
                  <a:srgbClr val="FFFF00"/>
                </a:solidFill>
              </a:rPr>
              <a:t>navigator.cookieEnabled</a:t>
            </a:r>
            <a:r>
              <a:rPr lang="en-US" dirty="0">
                <a:solidFill>
                  <a:srgbClr val="FFFF00"/>
                </a:solidFill>
              </a:rPr>
              <a:t>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&lt;/script&gt;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1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85147"/>
            <a:ext cx="8928992" cy="626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JavaScript Window </a:t>
            </a:r>
            <a:r>
              <a:rPr lang="en-US" sz="2000" dirty="0" smtClean="0">
                <a:solidFill>
                  <a:srgbClr val="FFFF00"/>
                </a:solidFill>
              </a:rPr>
              <a:t>Navigator: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" panose="020B0604020202020204" pitchFamily="34" charset="0"/>
              </a:rPr>
              <a:t>Navigator: </a:t>
            </a:r>
            <a:r>
              <a:rPr lang="en-US" sz="2400" b="1" dirty="0" err="1">
                <a:latin typeface="Arial" panose="020B0604020202020204" pitchFamily="34" charset="0"/>
              </a:rPr>
              <a:t>userAgent</a:t>
            </a:r>
            <a:r>
              <a:rPr lang="en-US" sz="2400" b="1" dirty="0">
                <a:latin typeface="Arial" panose="020B0604020202020204" pitchFamily="34" charset="0"/>
              </a:rPr>
              <a:t> property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Inter"/>
              </a:rPr>
              <a:t>-</a:t>
            </a:r>
            <a:r>
              <a:rPr lang="en-US" sz="2100" dirty="0" smtClean="0">
                <a:latin typeface="Inter"/>
              </a:rPr>
              <a:t>The</a:t>
            </a:r>
            <a:r>
              <a:rPr lang="en-US" sz="2100" dirty="0">
                <a:latin typeface="Inter"/>
              </a:rPr>
              <a:t> </a:t>
            </a:r>
            <a:r>
              <a:rPr lang="en-US" sz="2100" b="1" dirty="0" err="1">
                <a:latin typeface="var(--font-code)"/>
              </a:rPr>
              <a:t>Navigator.userAgent</a:t>
            </a:r>
            <a:r>
              <a:rPr lang="en-US" sz="2100" dirty="0">
                <a:latin typeface="Inter"/>
              </a:rPr>
              <a:t> read-only property returns the user agent string for the current browser</a:t>
            </a:r>
            <a:r>
              <a:rPr lang="en-US" sz="2100" dirty="0" smtClean="0">
                <a:latin typeface="Inter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Inter"/>
              </a:rPr>
              <a:t>-Browser </a:t>
            </a:r>
            <a:r>
              <a:rPr lang="en-US" sz="2100" dirty="0">
                <a:latin typeface="Inter"/>
              </a:rPr>
              <a:t>identification based on detecting the user agent string is </a:t>
            </a:r>
            <a:r>
              <a:rPr lang="en-US" sz="2100" b="1" dirty="0">
                <a:latin typeface="Inter"/>
              </a:rPr>
              <a:t>unreliable</a:t>
            </a:r>
            <a:r>
              <a:rPr lang="en-US" sz="2100" dirty="0">
                <a:latin typeface="Inter"/>
              </a:rPr>
              <a:t> and </a:t>
            </a:r>
            <a:r>
              <a:rPr lang="en-US" sz="2100" b="1" dirty="0">
                <a:latin typeface="Inter"/>
              </a:rPr>
              <a:t>is not recommended</a:t>
            </a:r>
            <a:r>
              <a:rPr lang="en-US" sz="2100" dirty="0">
                <a:latin typeface="Inter"/>
              </a:rPr>
              <a:t>, as the user agent string is user configurable. </a:t>
            </a:r>
            <a:endParaRPr lang="en-US" sz="2100" dirty="0" smtClean="0"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Inter"/>
              </a:rPr>
              <a:t>For </a:t>
            </a:r>
            <a:r>
              <a:rPr lang="en-US" sz="2100" dirty="0">
                <a:latin typeface="Inter"/>
              </a:rPr>
              <a:t>example</a:t>
            </a:r>
            <a:r>
              <a:rPr lang="en-US" sz="2100" dirty="0" smtClean="0">
                <a:latin typeface="Inter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>
              <a:latin typeface="Inter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100" dirty="0">
                <a:latin typeface="Inter"/>
              </a:rPr>
              <a:t>In Firefox, you can change the preference </a:t>
            </a:r>
            <a:r>
              <a:rPr lang="en-US" sz="2100" dirty="0" err="1">
                <a:solidFill>
                  <a:srgbClr val="FFFF00"/>
                </a:solidFill>
                <a:latin typeface="var(--font-code)"/>
              </a:rPr>
              <a:t>general.useragent.override</a:t>
            </a:r>
            <a:r>
              <a:rPr lang="en-US" sz="2100" dirty="0">
                <a:latin typeface="Inter"/>
              </a:rPr>
              <a:t> in </a:t>
            </a:r>
            <a:r>
              <a:rPr lang="en-US" sz="2100" dirty="0" err="1">
                <a:solidFill>
                  <a:srgbClr val="FFFF00"/>
                </a:solidFill>
                <a:latin typeface="var(--font-code)"/>
              </a:rPr>
              <a:t>about:config</a:t>
            </a:r>
            <a:r>
              <a:rPr lang="en-US" sz="2100" dirty="0">
                <a:latin typeface="Inter"/>
              </a:rPr>
              <a:t>. </a:t>
            </a:r>
            <a:endParaRPr lang="en-US" sz="2100" dirty="0" smtClean="0"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Inter"/>
              </a:rPr>
              <a:t>   Some </a:t>
            </a:r>
            <a:r>
              <a:rPr lang="en-US" sz="2100" dirty="0">
                <a:latin typeface="Inter"/>
              </a:rPr>
              <a:t>Firefox extensions do that; however, this only changes the HTTP </a:t>
            </a:r>
            <a:endParaRPr lang="en-US" sz="2100" dirty="0" smtClean="0"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Inter"/>
              </a:rPr>
              <a:t> </a:t>
            </a:r>
            <a:r>
              <a:rPr lang="en-US" sz="2100" dirty="0" smtClean="0">
                <a:latin typeface="Inter"/>
              </a:rPr>
              <a:t>  header </a:t>
            </a:r>
            <a:r>
              <a:rPr lang="en-US" sz="2100" dirty="0">
                <a:latin typeface="Inter"/>
              </a:rPr>
              <a:t>that gets sent and that is returned by </a:t>
            </a:r>
            <a:r>
              <a:rPr lang="en-US" sz="2100" dirty="0" err="1">
                <a:solidFill>
                  <a:srgbClr val="FFFF00"/>
                </a:solidFill>
                <a:latin typeface="var(--font-code)"/>
              </a:rPr>
              <a:t>navigator.userAgent</a:t>
            </a:r>
            <a:r>
              <a:rPr lang="en-US" sz="2100" dirty="0">
                <a:latin typeface="Inter"/>
              </a:rPr>
              <a:t>. </a:t>
            </a:r>
            <a:endParaRPr lang="en-US" sz="2100" dirty="0" smtClean="0"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Inter"/>
              </a:rPr>
              <a:t>There might </a:t>
            </a:r>
            <a:r>
              <a:rPr lang="en-US" sz="2100" dirty="0">
                <a:latin typeface="Inter"/>
              </a:rPr>
              <a:t>be other methods that utilize JavaScript code to identify the browser</a:t>
            </a:r>
            <a:r>
              <a:rPr lang="en-US" sz="2100" dirty="0" smtClean="0">
                <a:latin typeface="Inter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Inte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Inter"/>
              </a:rPr>
              <a:t>2.Opera </a:t>
            </a:r>
            <a:r>
              <a:rPr lang="en-US" sz="2100" dirty="0">
                <a:latin typeface="Inter"/>
              </a:rPr>
              <a:t>6+ allows users to set the browser identification string via a menu</a:t>
            </a:r>
            <a:r>
              <a:rPr lang="en-US" sz="2100" dirty="0" smtClean="0">
                <a:solidFill>
                  <a:srgbClr val="1B1B1B"/>
                </a:solidFill>
                <a:latin typeface="Inter"/>
              </a:rPr>
              <a:t>.</a:t>
            </a:r>
            <a:endParaRPr lang="en-US" sz="2100" dirty="0">
              <a:solidFill>
                <a:srgbClr val="1B1B1B"/>
              </a:solidFill>
              <a:latin typeface="Inter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04" y="185147"/>
            <a:ext cx="892899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JavaScript Window </a:t>
            </a:r>
            <a:r>
              <a:rPr lang="en-US" sz="2000" dirty="0" smtClean="0">
                <a:solidFill>
                  <a:srgbClr val="FFFF00"/>
                </a:solidFill>
              </a:rPr>
              <a:t>Navigator: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" panose="020B0604020202020204" pitchFamily="34" charset="0"/>
              </a:rPr>
              <a:t>Navigator: </a:t>
            </a:r>
            <a:r>
              <a:rPr lang="en-US" sz="2400" b="1" dirty="0" err="1">
                <a:latin typeface="Arial" panose="020B0604020202020204" pitchFamily="34" charset="0"/>
              </a:rPr>
              <a:t>userAgent</a:t>
            </a:r>
            <a:r>
              <a:rPr lang="en-US" sz="2400" b="1" dirty="0">
                <a:latin typeface="Arial" panose="020B0604020202020204" pitchFamily="34" charset="0"/>
              </a:rPr>
              <a:t> property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hlinkClick r:id="rId2"/>
              </a:rPr>
              <a:t>Value</a:t>
            </a:r>
            <a:endParaRPr lang="en-US" sz="20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A string specifying the complete user agent string the browser provides both in </a:t>
            </a:r>
            <a:r>
              <a:rPr lang="en-US" sz="2000" u="sng" dirty="0">
                <a:latin typeface="Arial" panose="020B0604020202020204" pitchFamily="34" charset="0"/>
                <a:hlinkClick r:id="rId3"/>
              </a:rPr>
              <a:t>HTTP</a:t>
            </a:r>
            <a:r>
              <a:rPr lang="en-US" sz="2000" dirty="0">
                <a:latin typeface="Arial" panose="020B0604020202020204" pitchFamily="34" charset="0"/>
              </a:rPr>
              <a:t> headers and in response to this and other related methods on the </a:t>
            </a:r>
            <a:r>
              <a:rPr lang="en-US" sz="2000" u="sng" dirty="0">
                <a:latin typeface="var(--font-code)"/>
                <a:hlinkClick r:id="rId4"/>
              </a:rPr>
              <a:t>Navigator</a:t>
            </a:r>
            <a:r>
              <a:rPr lang="en-US" sz="2000" dirty="0"/>
              <a:t> </a:t>
            </a:r>
            <a:r>
              <a:rPr lang="en-US" sz="2000" dirty="0" smtClean="0">
                <a:latin typeface="Arial" panose="020B0604020202020204" pitchFamily="34" charset="0"/>
              </a:rPr>
              <a:t>object.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1B1B1B"/>
              </a:solidFill>
              <a:latin typeface="var(--font-code)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FF00"/>
                </a:solidFill>
                <a:latin typeface="var(--font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alert</a:t>
            </a:r>
            <a:r>
              <a:rPr lang="en-US" sz="2000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solidFill>
                  <a:srgbClr val="FFFF00"/>
                </a:solidFill>
                <a:latin typeface="var(--font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window.navigator.userAgent</a:t>
            </a:r>
            <a:r>
              <a:rPr lang="en-US" sz="2000" dirty="0" smtClean="0">
                <a:solidFill>
                  <a:srgbClr val="FFFF00"/>
                </a:solidFill>
                <a:latin typeface="var(--font-code)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000" dirty="0" smtClean="0">
                <a:solidFill>
                  <a:srgbClr val="FFFF00"/>
                </a:solidFill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</a:rPr>
              <a:t> // alerts "Mozilla/5.0 (Windows; U; Win98; en-US; rv:0.9.2) Gecko/20010725 Netscape6/6.1"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  <a:p>
            <a:endParaRPr lang="en-US" sz="2000" dirty="0" smtClean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4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332656"/>
            <a:ext cx="878497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Timing </a:t>
            </a:r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Events:</a:t>
            </a:r>
            <a:endParaRPr lang="en-US" sz="20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anose="020B0604030504040204" pitchFamily="34" charset="0"/>
              </a:rPr>
              <a:t>The </a:t>
            </a:r>
            <a:r>
              <a:rPr lang="en-US" sz="2000" dirty="0">
                <a:latin typeface="Consolas" panose="020B0609020204030204" pitchFamily="49" charset="0"/>
              </a:rPr>
              <a:t>window</a:t>
            </a:r>
            <a:r>
              <a:rPr lang="en-US" sz="2000" dirty="0">
                <a:latin typeface="Verdana" panose="020B0604030504040204" pitchFamily="34" charset="0"/>
              </a:rPr>
              <a:t> object allows execution of code at specified time intervals.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anose="020B0604030504040204" pitchFamily="34" charset="0"/>
              </a:rPr>
              <a:t>These time intervals are called timing events.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anose="020B0604030504040204" pitchFamily="34" charset="0"/>
              </a:rPr>
              <a:t>The two key methods to use with JavaScript are: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function, milliseconds</a:t>
            </a:r>
            <a:r>
              <a:rPr lang="en-US" sz="2000" dirty="0">
                <a:solidFill>
                  <a:srgbClr val="FFFF00"/>
                </a:solidFill>
                <a:latin typeface="Verdana" panose="020B060403050404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</a:rPr>
              <a:t>Executes a function, after waiting a specified number of milliseconds.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setInterval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sz="2000" i="1" dirty="0">
                <a:solidFill>
                  <a:srgbClr val="FFFF00"/>
                </a:solidFill>
                <a:latin typeface="Consolas" panose="020B0609020204030204" pitchFamily="49" charset="0"/>
              </a:rPr>
              <a:t>function, milliseconds</a:t>
            </a:r>
            <a:r>
              <a:rPr lang="en-US" sz="2000" dirty="0">
                <a:solidFill>
                  <a:srgbClr val="FFFF00"/>
                </a:solidFill>
                <a:latin typeface="Verdana" panose="020B0604030504040204" pitchFamily="34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2000" dirty="0">
                <a:latin typeface="Verdana" panose="020B0604030504040204" pitchFamily="34" charset="0"/>
              </a:rPr>
              <a:t>Same as </a:t>
            </a:r>
            <a:r>
              <a:rPr lang="en-US" sz="2000" dirty="0" err="1">
                <a:latin typeface="Verdana" panose="020B0604030504040204" pitchFamily="34" charset="0"/>
              </a:rPr>
              <a:t>setTimeout</a:t>
            </a:r>
            <a:r>
              <a:rPr lang="en-US" sz="2000" dirty="0">
                <a:latin typeface="Verdana" panose="020B0604030504040204" pitchFamily="34" charset="0"/>
              </a:rPr>
              <a:t>(), but repeats the execution of the function continuously</a:t>
            </a:r>
            <a:r>
              <a:rPr lang="en-US" sz="2000" dirty="0" smtClean="0">
                <a:latin typeface="Verdana" panose="020B060403050404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>
              <a:latin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00"/>
                </a:solidFill>
                <a:latin typeface="Verdana" panose="020B0604030504040204" pitchFamily="34" charset="0"/>
              </a:rPr>
              <a:t>The 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FFFF00"/>
                </a:solidFill>
                <a:latin typeface="Verdana" panose="020B0604030504040204" pitchFamily="34" charset="0"/>
              </a:rPr>
              <a:t> and </a:t>
            </a:r>
            <a:r>
              <a:rPr lang="en-US" sz="2000" dirty="0" err="1">
                <a:solidFill>
                  <a:srgbClr val="FFFF00"/>
                </a:solidFill>
                <a:latin typeface="Consolas" panose="020B0609020204030204" pitchFamily="49" charset="0"/>
              </a:rPr>
              <a:t>setInterval</a:t>
            </a:r>
            <a:r>
              <a:rPr lang="en-US" sz="2000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FFFF00"/>
                </a:solidFill>
                <a:latin typeface="Verdana" panose="020B0604030504040204" pitchFamily="34" charset="0"/>
              </a:rPr>
              <a:t> are both methods of the HTML DOM Window object</a:t>
            </a:r>
            <a:r>
              <a:rPr lang="en-US" sz="20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FFFF00"/>
                </a:solidFill>
              </a:rPr>
              <a:t> </a:t>
            </a:r>
            <a:endParaRPr lang="en-US" sz="2000" dirty="0" smtClean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84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332656"/>
            <a:ext cx="87849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Timing </a:t>
            </a:r>
            <a:r>
              <a:rPr lang="en-US" sz="20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Stop the </a:t>
            </a:r>
            <a:r>
              <a:rPr lang="en-US" sz="2000" dirty="0" smtClean="0"/>
              <a:t>Execution: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The </a:t>
            </a:r>
            <a:r>
              <a:rPr lang="en-US" sz="2000" dirty="0" err="1"/>
              <a:t>clearTimeout</a:t>
            </a:r>
            <a:r>
              <a:rPr lang="en-US" sz="2000" dirty="0"/>
              <a:t>() method stops the execution of the function specified in </a:t>
            </a:r>
            <a:r>
              <a:rPr lang="en-US" sz="2000" dirty="0" err="1"/>
              <a:t>setTimeout</a:t>
            </a:r>
            <a:r>
              <a:rPr lang="en-US" sz="2000" dirty="0"/>
              <a:t>().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err="1">
                <a:solidFill>
                  <a:srgbClr val="FFFF00"/>
                </a:solidFill>
              </a:rPr>
              <a:t>window.clearTimeout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i="1" dirty="0" err="1">
                <a:solidFill>
                  <a:srgbClr val="FFFF00"/>
                </a:solidFill>
              </a:rPr>
              <a:t>timeoutVariable</a:t>
            </a:r>
            <a:r>
              <a:rPr lang="en-US" sz="2000" dirty="0" smtClean="0">
                <a:solidFill>
                  <a:srgbClr val="FFFF00"/>
                </a:solidFill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Example: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00"/>
                </a:solidFill>
                <a:latin typeface="Verdan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Verdana" panose="020B0604030504040204" pitchFamily="34" charset="0"/>
              </a:rPr>
              <a:t>            </a:t>
            </a:r>
            <a:r>
              <a:rPr lang="en-US" sz="2000" dirty="0" err="1">
                <a:solidFill>
                  <a:srgbClr val="FFFF00"/>
                </a:solidFill>
              </a:rPr>
              <a:t>myVar</a:t>
            </a:r>
            <a:r>
              <a:rPr lang="en-US" sz="2000" dirty="0">
                <a:solidFill>
                  <a:srgbClr val="FFFF00"/>
                </a:solidFill>
              </a:rPr>
              <a:t> = </a:t>
            </a:r>
            <a:r>
              <a:rPr lang="en-US" sz="2000" dirty="0" err="1">
                <a:solidFill>
                  <a:srgbClr val="FFFF00"/>
                </a:solidFill>
              </a:rPr>
              <a:t>setTimeout</a:t>
            </a:r>
            <a:r>
              <a:rPr lang="en-US" sz="2000" dirty="0">
                <a:solidFill>
                  <a:srgbClr val="FFFF00"/>
                </a:solidFill>
              </a:rPr>
              <a:t>(</a:t>
            </a:r>
            <a:r>
              <a:rPr lang="en-US" sz="2000" i="1" dirty="0">
                <a:solidFill>
                  <a:srgbClr val="FFFF00"/>
                </a:solidFill>
              </a:rPr>
              <a:t>function</a:t>
            </a:r>
            <a:r>
              <a:rPr lang="en-US" sz="2000" dirty="0">
                <a:solidFill>
                  <a:srgbClr val="FFFF00"/>
                </a:solidFill>
              </a:rPr>
              <a:t>,</a:t>
            </a:r>
            <a:r>
              <a:rPr lang="en-US" sz="2000" i="1" dirty="0">
                <a:solidFill>
                  <a:srgbClr val="FFFF00"/>
                </a:solidFill>
              </a:rPr>
              <a:t> milliseconds</a:t>
            </a:r>
            <a:r>
              <a:rPr lang="en-US" sz="2000" dirty="0">
                <a:solidFill>
                  <a:srgbClr val="FFFF00"/>
                </a:solidFill>
              </a:rPr>
              <a:t>);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 smtClean="0">
                <a:solidFill>
                  <a:srgbClr val="FFFF00"/>
                </a:solidFill>
              </a:rPr>
              <a:t>	    </a:t>
            </a:r>
            <a:r>
              <a:rPr lang="en-US" sz="2000" dirty="0" err="1" smtClean="0">
                <a:solidFill>
                  <a:srgbClr val="FFFF00"/>
                </a:solidFill>
              </a:rPr>
              <a:t>clearTimeout</a:t>
            </a:r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 err="1" smtClean="0">
                <a:solidFill>
                  <a:srgbClr val="FFFF00"/>
                </a:solidFill>
              </a:rPr>
              <a:t>myVar</a:t>
            </a:r>
            <a:r>
              <a:rPr lang="en-US" sz="2000" dirty="0" smtClean="0">
                <a:solidFill>
                  <a:srgbClr val="FFFF00"/>
                </a:solidFill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800" dirty="0" smtClean="0">
                <a:solidFill>
                  <a:srgbClr val="FFFF00"/>
                </a:solidFill>
              </a:rPr>
              <a:t> </a:t>
            </a:r>
            <a:endParaRPr lang="en-US" sz="2000" dirty="0" smtClean="0">
              <a:solidFill>
                <a:srgbClr val="FFFF00"/>
              </a:solidFill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Verdana" panose="020B060403050404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86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332656"/>
            <a:ext cx="878497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FFFF00"/>
                </a:solidFill>
                <a:latin typeface="euclid_circular_a"/>
              </a:rPr>
              <a:t>Javscript</a:t>
            </a:r>
            <a:r>
              <a:rPr lang="en-US" sz="2000" b="1" dirty="0" smtClean="0">
                <a:solidFill>
                  <a:srgbClr val="FFFF00"/>
                </a:solidFill>
                <a:latin typeface="euclid_circular_a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euclid_circular_a"/>
              </a:rPr>
              <a:t>async</a:t>
            </a:r>
            <a:r>
              <a:rPr lang="en-US" sz="2000" b="1" dirty="0" smtClean="0">
                <a:solidFill>
                  <a:srgbClr val="FFFF00"/>
                </a:solidFill>
                <a:latin typeface="euclid_circular_a"/>
              </a:rPr>
              <a:t>/await:</a:t>
            </a:r>
            <a:endParaRPr lang="en-US" sz="2000" b="1" dirty="0">
              <a:solidFill>
                <a:srgbClr val="FFFF00"/>
              </a:solidFill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euclid_circular_a"/>
              </a:rPr>
              <a:t>We use the </a:t>
            </a:r>
            <a:r>
              <a:rPr lang="en-US" sz="2000" dirty="0" err="1">
                <a:latin typeface="Droid Sans Mono"/>
              </a:rPr>
              <a:t>async</a:t>
            </a:r>
            <a:r>
              <a:rPr lang="en-US" sz="2000" dirty="0">
                <a:latin typeface="euclid_circular_a"/>
              </a:rPr>
              <a:t> keyword with a function to represent that the function is an </a:t>
            </a:r>
            <a:r>
              <a:rPr lang="en-US" sz="2100" dirty="0">
                <a:latin typeface="euclid_circular_a"/>
              </a:rPr>
              <a:t>asynchronous function. </a:t>
            </a:r>
            <a:endParaRPr lang="en-US" sz="2100" dirty="0" smtClean="0"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euclid_circular_a"/>
              </a:rPr>
              <a:t>The </a:t>
            </a:r>
            <a:r>
              <a:rPr lang="en-US" sz="2100" dirty="0" err="1">
                <a:latin typeface="euclid_circular_a"/>
              </a:rPr>
              <a:t>async</a:t>
            </a:r>
            <a:r>
              <a:rPr lang="en-US" sz="2100" dirty="0">
                <a:latin typeface="euclid_circular_a"/>
              </a:rPr>
              <a:t> function returns a </a:t>
            </a:r>
            <a:r>
              <a:rPr lang="en-US" sz="2100" dirty="0">
                <a:latin typeface="euclid_circular_a"/>
                <a:hlinkClick r:id="rId2"/>
              </a:rPr>
              <a:t>promise</a:t>
            </a:r>
            <a:r>
              <a:rPr lang="en-US" sz="2100" dirty="0">
                <a:latin typeface="euclid_circular_a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euclid_circular_a"/>
              </a:rPr>
              <a:t>The </a:t>
            </a:r>
            <a:r>
              <a:rPr lang="en-US" sz="2100" dirty="0">
                <a:latin typeface="euclid_circular_a"/>
              </a:rPr>
              <a:t>syntax of </a:t>
            </a: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async</a:t>
            </a:r>
            <a:r>
              <a:rPr lang="en-US" sz="2100" dirty="0">
                <a:latin typeface="euclid_circular_a"/>
              </a:rPr>
              <a:t> function is</a:t>
            </a:r>
            <a:r>
              <a:rPr lang="en-US" sz="2100" dirty="0" smtClean="0">
                <a:latin typeface="euclid_circular_a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err="1" smtClean="0">
                <a:solidFill>
                  <a:srgbClr val="FFFF00"/>
                </a:solidFill>
                <a:latin typeface="Droid Sans Mono"/>
              </a:rPr>
              <a:t>async</a:t>
            </a:r>
            <a:r>
              <a:rPr lang="en-US" sz="2100" dirty="0" smtClean="0">
                <a:solidFill>
                  <a:srgbClr val="FFFF00"/>
                </a:solidFill>
                <a:latin typeface="Droid Sans Mono"/>
              </a:rPr>
              <a:t> 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function name(parameter1, parameter2, ...</a:t>
            </a: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paramaterN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) { </a:t>
            </a:r>
            <a:endParaRPr lang="en-US" sz="2100" dirty="0" smtClean="0">
              <a:solidFill>
                <a:srgbClr val="FFFF00"/>
              </a:solidFill>
              <a:latin typeface="Droid Sa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Droid Sans Mono"/>
              </a:rPr>
              <a:t>	</a:t>
            </a:r>
            <a:r>
              <a:rPr lang="en-US" sz="2100" dirty="0" smtClean="0">
                <a:solidFill>
                  <a:srgbClr val="FFFF00"/>
                </a:solidFill>
                <a:latin typeface="Droid Sans Mono"/>
              </a:rPr>
              <a:t>		             // 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statements }</a:t>
            </a:r>
            <a:endParaRPr lang="en-US" sz="2100" dirty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euclid_circular_a"/>
              </a:rPr>
              <a:t>Here</a:t>
            </a:r>
            <a:r>
              <a:rPr lang="en-US" sz="2100" dirty="0">
                <a:latin typeface="euclid_circular_a"/>
              </a:rPr>
              <a:t>,</a:t>
            </a:r>
            <a:endParaRPr lang="en-US" sz="21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b="1" dirty="0">
                <a:solidFill>
                  <a:srgbClr val="FFFF00"/>
                </a:solidFill>
                <a:latin typeface="euclid_circular_a"/>
              </a:rPr>
              <a:t>name</a:t>
            </a:r>
            <a:r>
              <a:rPr lang="en-US" sz="2100" dirty="0">
                <a:latin typeface="euclid_circular_a"/>
              </a:rPr>
              <a:t> - name of the function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b="1" dirty="0">
                <a:solidFill>
                  <a:srgbClr val="FFFF00"/>
                </a:solidFill>
                <a:latin typeface="euclid_circular_a"/>
              </a:rPr>
              <a:t>parameters</a:t>
            </a:r>
            <a:r>
              <a:rPr lang="en-US" sz="2100" dirty="0">
                <a:latin typeface="euclid_circular_a"/>
              </a:rPr>
              <a:t> - parameters that are passed to the function</a:t>
            </a:r>
          </a:p>
          <a:p>
            <a:endParaRPr lang="en-US" sz="2000" dirty="0" smtClean="0"/>
          </a:p>
          <a:p>
            <a:r>
              <a:rPr lang="en-US" sz="2000" dirty="0" smtClean="0"/>
              <a:t>Here </a:t>
            </a:r>
            <a:r>
              <a:rPr lang="en-US" sz="2000" dirty="0"/>
              <a:t>is how to use the Promise: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myFunction</a:t>
            </a:r>
            <a:r>
              <a:rPr lang="en-US" sz="2000" dirty="0">
                <a:solidFill>
                  <a:srgbClr val="FFFF00"/>
                </a:solidFill>
              </a:rPr>
              <a:t>().</a:t>
            </a:r>
            <a:r>
              <a:rPr lang="en-US" sz="2000" dirty="0" smtClean="0">
                <a:solidFill>
                  <a:srgbClr val="FFFF00"/>
                </a:solidFill>
              </a:rPr>
              <a:t>then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(</a:t>
            </a:r>
            <a:r>
              <a:rPr lang="en-US" sz="2000" dirty="0">
                <a:solidFill>
                  <a:srgbClr val="FFFF00"/>
                </a:solidFill>
              </a:rPr>
              <a:t/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  function(value) { /* code if successful */ },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  function(error) { /* code if some error */ }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656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332656"/>
            <a:ext cx="878497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FFFF00"/>
                </a:solidFill>
                <a:latin typeface="euclid_circular_a"/>
              </a:rPr>
              <a:t>Javscript</a:t>
            </a:r>
            <a:r>
              <a:rPr lang="en-US" sz="2000" b="1" dirty="0" smtClean="0">
                <a:solidFill>
                  <a:srgbClr val="FFFF00"/>
                </a:solidFill>
                <a:latin typeface="euclid_circular_a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euclid_circular_a"/>
              </a:rPr>
              <a:t>async</a:t>
            </a:r>
            <a:r>
              <a:rPr lang="en-US" sz="2000" b="1" dirty="0" smtClean="0">
                <a:solidFill>
                  <a:srgbClr val="FFFF00"/>
                </a:solidFill>
                <a:latin typeface="euclid_circular_a"/>
              </a:rPr>
              <a:t>/await: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latin typeface="euclid_circular_a"/>
              </a:rPr>
              <a:t>Await Syntax: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euclid_circular_a"/>
              </a:rPr>
              <a:t>-The</a:t>
            </a:r>
            <a:r>
              <a:rPr lang="en-US" sz="2100" dirty="0">
                <a:latin typeface="euclid_circular_a"/>
              </a:rPr>
              <a:t> await keyword can only be used inside an </a:t>
            </a:r>
            <a:r>
              <a:rPr lang="en-US" sz="2100" dirty="0" err="1">
                <a:latin typeface="euclid_circular_a"/>
              </a:rPr>
              <a:t>async</a:t>
            </a:r>
            <a:r>
              <a:rPr lang="en-US" sz="2100" dirty="0">
                <a:latin typeface="euclid_circular_a"/>
              </a:rPr>
              <a:t> function.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euclid_circular_a"/>
              </a:rPr>
              <a:t>-The</a:t>
            </a:r>
            <a:r>
              <a:rPr lang="en-US" sz="2100" dirty="0">
                <a:latin typeface="euclid_circular_a"/>
              </a:rPr>
              <a:t> await keyword makes the function pause the execution and wait for a resolved promise before it continues: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euclid_circular_a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solidFill>
                  <a:srgbClr val="FFFF00"/>
                </a:solidFill>
                <a:latin typeface="euclid_circular_a"/>
              </a:rPr>
              <a:t>let</a:t>
            </a:r>
            <a:r>
              <a:rPr lang="en-US" sz="2100" dirty="0">
                <a:solidFill>
                  <a:srgbClr val="FFFF00"/>
                </a:solidFill>
                <a:latin typeface="euclid_circular_a"/>
              </a:rPr>
              <a:t> value = await promise;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rgbClr val="FFFF00"/>
              </a:solidFill>
              <a:latin typeface="euclid_circular_a"/>
            </a:endParaRPr>
          </a:p>
          <a:p>
            <a:r>
              <a:rPr lang="en-US" sz="2000" dirty="0"/>
              <a:t>Basic Syntax</a:t>
            </a:r>
          </a:p>
          <a:p>
            <a:r>
              <a:rPr lang="en-US" sz="2000" dirty="0" err="1">
                <a:solidFill>
                  <a:srgbClr val="FFFF00"/>
                </a:solidFill>
              </a:rPr>
              <a:t>async</a:t>
            </a:r>
            <a:r>
              <a:rPr lang="en-US" sz="2000" dirty="0">
                <a:solidFill>
                  <a:srgbClr val="FFFF00"/>
                </a:solidFill>
              </a:rPr>
              <a:t> function </a:t>
            </a:r>
            <a:r>
              <a:rPr lang="en-US" sz="2000" dirty="0" err="1">
                <a:solidFill>
                  <a:srgbClr val="FFFF00"/>
                </a:solidFill>
              </a:rPr>
              <a:t>myDisplay</a:t>
            </a:r>
            <a:r>
              <a:rPr lang="en-US" sz="2000" dirty="0">
                <a:solidFill>
                  <a:srgbClr val="FFFF00"/>
                </a:solidFill>
              </a:rPr>
              <a:t>() {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  let </a:t>
            </a:r>
            <a:r>
              <a:rPr lang="en-US" sz="2000" dirty="0" err="1">
                <a:solidFill>
                  <a:srgbClr val="FFFF00"/>
                </a:solidFill>
              </a:rPr>
              <a:t>myPromise</a:t>
            </a:r>
            <a:r>
              <a:rPr lang="en-US" sz="2000" dirty="0">
                <a:solidFill>
                  <a:srgbClr val="FFFF00"/>
                </a:solidFill>
              </a:rPr>
              <a:t> = new Promise(function(resolve, reject) {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    resolve("I love You !!");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  });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  </a:t>
            </a:r>
            <a:r>
              <a:rPr lang="en-US" sz="2000" dirty="0" err="1">
                <a:solidFill>
                  <a:srgbClr val="FFFF00"/>
                </a:solidFill>
              </a:rPr>
              <a:t>document.getElementById</a:t>
            </a:r>
            <a:r>
              <a:rPr lang="en-US" sz="2000" dirty="0">
                <a:solidFill>
                  <a:srgbClr val="FFFF00"/>
                </a:solidFill>
              </a:rPr>
              <a:t>("demo").</a:t>
            </a:r>
            <a:r>
              <a:rPr lang="en-US" sz="2000" dirty="0" err="1">
                <a:solidFill>
                  <a:srgbClr val="FFFF00"/>
                </a:solidFill>
              </a:rPr>
              <a:t>innerHTML</a:t>
            </a:r>
            <a:r>
              <a:rPr lang="en-US" sz="2000" dirty="0">
                <a:solidFill>
                  <a:srgbClr val="FFFF00"/>
                </a:solidFill>
              </a:rPr>
              <a:t> = await </a:t>
            </a:r>
            <a:r>
              <a:rPr lang="en-US" sz="2000" dirty="0" err="1">
                <a:solidFill>
                  <a:srgbClr val="FFFF00"/>
                </a:solidFill>
              </a:rPr>
              <a:t>myPromise</a:t>
            </a:r>
            <a:r>
              <a:rPr lang="en-US" sz="2000" dirty="0">
                <a:solidFill>
                  <a:srgbClr val="FFFF00"/>
                </a:solidFill>
              </a:rPr>
              <a:t>;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}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/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 err="1">
                <a:solidFill>
                  <a:srgbClr val="FFFF00"/>
                </a:solidFill>
              </a:rPr>
              <a:t>myDisplay</a:t>
            </a:r>
            <a:r>
              <a:rPr lang="en-US" sz="2000" dirty="0">
                <a:solidFill>
                  <a:srgbClr val="FFFF00"/>
                </a:solidFill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FFFF00"/>
              </a:solidFill>
              <a:latin typeface="euclid_circular_a"/>
            </a:endParaRPr>
          </a:p>
          <a:p>
            <a:endParaRPr lang="en-US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7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188640"/>
            <a:ext cx="878497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 smtClean="0">
                <a:solidFill>
                  <a:srgbClr val="FFFF00"/>
                </a:solidFill>
                <a:latin typeface="euclid_circular_a"/>
              </a:rPr>
              <a:t>Javscript</a:t>
            </a:r>
            <a:r>
              <a:rPr lang="en-US" sz="2000" b="1" dirty="0" smtClean="0">
                <a:solidFill>
                  <a:srgbClr val="FFFF00"/>
                </a:solidFill>
                <a:latin typeface="euclid_circular_a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euclid_circular_a"/>
              </a:rPr>
              <a:t>async</a:t>
            </a:r>
            <a:r>
              <a:rPr lang="en-US" sz="2000" b="1" dirty="0" smtClean="0">
                <a:solidFill>
                  <a:srgbClr val="FFFF00"/>
                </a:solidFill>
                <a:latin typeface="euclid_circular_a"/>
              </a:rPr>
              <a:t>/await:</a:t>
            </a:r>
          </a:p>
          <a:p>
            <a:r>
              <a:rPr lang="en-US" sz="2000" dirty="0"/>
              <a:t>The syntax to use await is:</a:t>
            </a:r>
          </a:p>
          <a:p>
            <a:r>
              <a:rPr lang="en-US" sz="2000" dirty="0">
                <a:solidFill>
                  <a:srgbClr val="FFFF00"/>
                </a:solidFill>
              </a:rPr>
              <a:t>let result = await promise;</a:t>
            </a:r>
          </a:p>
          <a:p>
            <a:r>
              <a:rPr lang="en-US" sz="2000" dirty="0"/>
              <a:t>The use of await pauses the </a:t>
            </a:r>
            <a:r>
              <a:rPr lang="en-US" sz="2000" dirty="0" err="1"/>
              <a:t>async</a:t>
            </a:r>
            <a:r>
              <a:rPr lang="en-US" sz="2000" dirty="0"/>
              <a:t> function until the promise returns a result (resolve or reject) value. For example,</a:t>
            </a:r>
          </a:p>
          <a:p>
            <a:r>
              <a:rPr lang="en-US" sz="2000" dirty="0"/>
              <a:t>The syntax to use await is:</a:t>
            </a:r>
          </a:p>
          <a:p>
            <a:r>
              <a:rPr lang="en-US" sz="2000" dirty="0"/>
              <a:t>let result = await promise;</a:t>
            </a:r>
          </a:p>
          <a:p>
            <a:r>
              <a:rPr lang="en-US" sz="2000" dirty="0"/>
              <a:t>The use of await </a:t>
            </a:r>
            <a:endParaRPr lang="en-US" sz="2000" dirty="0" smtClean="0"/>
          </a:p>
          <a:p>
            <a:pPr lvl="0"/>
            <a:r>
              <a:rPr lang="en-US" sz="2000" dirty="0" smtClean="0">
                <a:latin typeface="Droid Sans Mono"/>
              </a:rPr>
              <a:t>// </a:t>
            </a:r>
            <a:r>
              <a:rPr lang="en-US" sz="2000" dirty="0">
                <a:latin typeface="Droid Sans Mono"/>
              </a:rPr>
              <a:t>a promise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 </a:t>
            </a:r>
            <a:endParaRPr lang="en-US" sz="2000" dirty="0" smtClean="0">
              <a:solidFill>
                <a:srgbClr val="FFFF00"/>
              </a:solidFill>
              <a:latin typeface="Droid Sans Mono"/>
            </a:endParaRP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let 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promise = new Promise(function (resolve, reject</a:t>
            </a:r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)</a:t>
            </a: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{ </a:t>
            </a:r>
            <a:r>
              <a:rPr lang="en-US" sz="2000" dirty="0" err="1">
                <a:solidFill>
                  <a:srgbClr val="FFFF00"/>
                </a:solidFill>
                <a:latin typeface="Droid Sans Mono"/>
              </a:rPr>
              <a:t>setTimeout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(function () </a:t>
            </a:r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{ </a:t>
            </a: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resolve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('Promise resolved')}, 4000); </a:t>
            </a:r>
            <a:endParaRPr lang="en-US" sz="2000" dirty="0" smtClean="0">
              <a:solidFill>
                <a:srgbClr val="FFFF00"/>
              </a:solidFill>
              <a:latin typeface="Droid Sans Mono"/>
            </a:endParaRPr>
          </a:p>
          <a:p>
            <a:pPr lvl="0"/>
            <a:r>
              <a:rPr lang="en-US" sz="2000" dirty="0">
                <a:solidFill>
                  <a:srgbClr val="FFFF00"/>
                </a:solidFill>
                <a:latin typeface="Droid Sans Mono"/>
              </a:rPr>
              <a:t> </a:t>
            </a:r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 }); </a:t>
            </a:r>
          </a:p>
          <a:p>
            <a:pPr lvl="0"/>
            <a:r>
              <a:rPr lang="en-US" sz="2000" dirty="0">
                <a:solidFill>
                  <a:srgbClr val="FFFF00"/>
                </a:solidFill>
                <a:latin typeface="Droid Sans Mono"/>
              </a:rPr>
              <a:t>	</a:t>
            </a:r>
            <a:r>
              <a:rPr lang="en-US" sz="2000" dirty="0">
                <a:latin typeface="Droid Sans Mono"/>
              </a:rPr>
              <a:t>// </a:t>
            </a:r>
            <a:r>
              <a:rPr lang="en-US" sz="2000" dirty="0" err="1">
                <a:latin typeface="Droid Sans Mono"/>
              </a:rPr>
              <a:t>async</a:t>
            </a:r>
            <a:r>
              <a:rPr lang="en-US" sz="2000" dirty="0">
                <a:latin typeface="Droid Sans Mono"/>
              </a:rPr>
              <a:t> function </a:t>
            </a:r>
          </a:p>
          <a:p>
            <a:pPr lvl="0"/>
            <a:r>
              <a:rPr lang="en-US" sz="2000" dirty="0" err="1" smtClean="0">
                <a:solidFill>
                  <a:srgbClr val="FFFF00"/>
                </a:solidFill>
                <a:latin typeface="Droid Sans Mono"/>
              </a:rPr>
              <a:t>async</a:t>
            </a:r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function </a:t>
            </a:r>
            <a:r>
              <a:rPr lang="en-US" sz="2000" dirty="0" err="1">
                <a:solidFill>
                  <a:srgbClr val="FFFF00"/>
                </a:solidFill>
                <a:latin typeface="Droid Sans Mono"/>
              </a:rPr>
              <a:t>asyncFunc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() </a:t>
            </a:r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{ </a:t>
            </a:r>
          </a:p>
          <a:p>
            <a:r>
              <a:rPr lang="en-US" sz="2000" dirty="0">
                <a:latin typeface="Droid Sans Mono"/>
              </a:rPr>
              <a:t>// wait until the promise resolves </a:t>
            </a: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let 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result = await promise; </a:t>
            </a:r>
            <a:endParaRPr lang="en-US" sz="2000" dirty="0" smtClean="0">
              <a:solidFill>
                <a:srgbClr val="FFFF00"/>
              </a:solidFill>
              <a:latin typeface="Droid Sans Mono"/>
            </a:endParaRP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console.log(result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); </a:t>
            </a:r>
            <a:endParaRPr lang="en-US" sz="2000" dirty="0" smtClean="0">
              <a:solidFill>
                <a:srgbClr val="FFFF00"/>
              </a:solidFill>
              <a:latin typeface="Droid Sans Mono"/>
            </a:endParaRP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console.log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('hello'); </a:t>
            </a:r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}</a:t>
            </a:r>
          </a:p>
          <a:p>
            <a:pPr lvl="0"/>
            <a:r>
              <a:rPr lang="en-US" sz="2000" dirty="0" smtClean="0">
                <a:solidFill>
                  <a:srgbClr val="FFFF00"/>
                </a:solidFill>
                <a:latin typeface="Droid Sans Mono"/>
              </a:rPr>
              <a:t> </a:t>
            </a:r>
            <a:r>
              <a:rPr lang="en-US" sz="2000" dirty="0">
                <a:latin typeface="Droid Sans Mono"/>
              </a:rPr>
              <a:t>// calling the </a:t>
            </a:r>
            <a:r>
              <a:rPr lang="en-US" sz="2000" dirty="0" err="1">
                <a:latin typeface="Droid Sans Mono"/>
              </a:rPr>
              <a:t>async</a:t>
            </a:r>
            <a:r>
              <a:rPr lang="en-US" sz="2000" dirty="0">
                <a:latin typeface="Droid Sans Mono"/>
              </a:rPr>
              <a:t> function </a:t>
            </a:r>
            <a:endParaRPr lang="en-US" sz="2000" dirty="0" smtClean="0">
              <a:latin typeface="Droid Sans Mono"/>
            </a:endParaRPr>
          </a:p>
          <a:p>
            <a:pPr lvl="0"/>
            <a:r>
              <a:rPr lang="en-US" sz="2000" dirty="0" err="1" smtClean="0">
                <a:solidFill>
                  <a:srgbClr val="FFFF00"/>
                </a:solidFill>
                <a:latin typeface="Droid Sans Mono"/>
              </a:rPr>
              <a:t>asyncFunc</a:t>
            </a:r>
            <a:r>
              <a:rPr lang="en-US" sz="2000" dirty="0">
                <a:solidFill>
                  <a:srgbClr val="FFFF00"/>
                </a:solidFill>
                <a:latin typeface="Droid Sans Mono"/>
              </a:rPr>
              <a:t>();</a:t>
            </a:r>
            <a:r>
              <a:rPr lang="en-US" sz="800" dirty="0">
                <a:solidFill>
                  <a:srgbClr val="FFFF00"/>
                </a:solidFill>
              </a:rPr>
              <a:t>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3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13180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5" y="188640"/>
            <a:ext cx="87849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00"/>
                </a:solidFill>
              </a:rPr>
              <a:t>Error Handling </a:t>
            </a:r>
            <a:r>
              <a:rPr lang="en-US" sz="2000">
                <a:solidFill>
                  <a:srgbClr val="FFFF00"/>
                </a:solidFill>
              </a:rPr>
              <a:t>in </a:t>
            </a:r>
            <a:r>
              <a:rPr lang="en-US" sz="2000" smtClean="0">
                <a:solidFill>
                  <a:srgbClr val="FFFF00"/>
                </a:solidFill>
              </a:rPr>
              <a:t>JavaScript</a:t>
            </a:r>
            <a:r>
              <a:rPr lang="en-US" sz="2000" dirty="0">
                <a:solidFill>
                  <a:srgbClr val="FFFF00"/>
                </a:solidFill>
              </a:rPr>
              <a:t>:</a:t>
            </a:r>
            <a:endParaRPr lang="en-US" sz="2000" dirty="0" smtClean="0">
              <a:solidFill>
                <a:srgbClr val="FFFF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anose="020B0604030504040204" pitchFamily="34" charset="0"/>
              </a:rPr>
              <a:t>JavaScript is a loosely-typed language. It does not give compile-time errors. So some times you will get a runtime error for accessing an undefined variable or calling undefined function etc.</a:t>
            </a:r>
            <a:endParaRPr lang="en-US" sz="8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Kozuka Gothic Pro EL"/>
              </a:rPr>
              <a:t>  </a:t>
            </a:r>
            <a:r>
              <a:rPr lang="en-US" sz="3600" dirty="0">
                <a:latin typeface="Kozuka Gothic Pro EL"/>
              </a:rPr>
              <a:t>t</a:t>
            </a:r>
            <a:r>
              <a:rPr lang="en-US" sz="2000" dirty="0">
                <a:latin typeface="Kozuka Gothic Pro EL"/>
              </a:rPr>
              <a:t>ry catch block does not handle syntax errors.</a:t>
            </a:r>
            <a:endParaRPr lang="en-US" sz="8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Verdana" panose="020B0604030504040204" pitchFamily="34" charset="0"/>
              </a:rPr>
              <a:t>JavaScript provides error-handling mechanism to catch runtime errors using try-catch-finally block, similar to other languages like Java or C#.</a:t>
            </a:r>
            <a:endParaRPr lang="en-US" sz="2000" dirty="0">
              <a:latin typeface="Kozuka Gothic Pro E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3180"/>
            <a:ext cx="65" cy="4308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79634" y="90100"/>
            <a:ext cx="18473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5B5B5B"/>
              </a:solidFill>
              <a:effectLst/>
              <a:latin typeface="Kozuka Gothic Pro EL"/>
            </a:endParaRPr>
          </a:p>
        </p:txBody>
      </p:sp>
      <p:sp>
        <p:nvSpPr>
          <p:cNvPr id="6" name="AutoShape 2" descr="https://www.tutorialsteacher.com/Content/images/tips.png"/>
          <p:cNvSpPr>
            <a:spLocks noChangeAspect="1" noChangeArrowheads="1"/>
          </p:cNvSpPr>
          <p:nvPr/>
        </p:nvSpPr>
        <p:spPr bwMode="auto">
          <a:xfrm>
            <a:off x="1682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6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Variable </a:t>
            </a:r>
            <a:r>
              <a:rPr lang="en-US" sz="2400" dirty="0" smtClean="0">
                <a:solidFill>
                  <a:srgbClr val="FFFF00"/>
                </a:solidFill>
              </a:rPr>
              <a:t>Substitutions: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b="1" dirty="0"/>
              <a:t>Template literals</a:t>
            </a:r>
            <a:r>
              <a:rPr lang="en-US" sz="2400" dirty="0"/>
              <a:t> allow variables in strings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Example: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let </a:t>
            </a:r>
            <a:r>
              <a:rPr lang="en-US" sz="2400" dirty="0" err="1">
                <a:solidFill>
                  <a:srgbClr val="FFFF00"/>
                </a:solidFill>
              </a:rPr>
              <a:t>firstName</a:t>
            </a:r>
            <a:r>
              <a:rPr lang="en-US" sz="2400" dirty="0">
                <a:solidFill>
                  <a:srgbClr val="FFFF00"/>
                </a:solidFill>
              </a:rPr>
              <a:t> = "John";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let </a:t>
            </a:r>
            <a:r>
              <a:rPr lang="en-US" sz="2400" dirty="0" err="1">
                <a:solidFill>
                  <a:srgbClr val="FFFF00"/>
                </a:solidFill>
              </a:rPr>
              <a:t>lastName</a:t>
            </a:r>
            <a:r>
              <a:rPr lang="en-US" sz="2400" dirty="0">
                <a:solidFill>
                  <a:srgbClr val="FFFF00"/>
                </a:solidFill>
              </a:rPr>
              <a:t> = "Doe";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let</a:t>
            </a:r>
            <a:r>
              <a:rPr lang="en-US" sz="2400" dirty="0">
                <a:solidFill>
                  <a:srgbClr val="FFFF00"/>
                </a:solidFill>
              </a:rPr>
              <a:t> text = `Welcome ${</a:t>
            </a:r>
            <a:r>
              <a:rPr lang="en-US" sz="2400" dirty="0" err="1">
                <a:solidFill>
                  <a:srgbClr val="FFFF00"/>
                </a:solidFill>
              </a:rPr>
              <a:t>firstName</a:t>
            </a:r>
            <a:r>
              <a:rPr lang="en-US" sz="2400" dirty="0">
                <a:solidFill>
                  <a:srgbClr val="FFFF00"/>
                </a:solidFill>
              </a:rPr>
              <a:t>}, ${</a:t>
            </a:r>
            <a:r>
              <a:rPr lang="en-US" sz="2400" dirty="0" err="1">
                <a:solidFill>
                  <a:srgbClr val="FFFF00"/>
                </a:solidFill>
              </a:rPr>
              <a:t>lastName</a:t>
            </a:r>
            <a:r>
              <a:rPr lang="en-US" sz="2400" dirty="0" smtClean="0">
                <a:solidFill>
                  <a:srgbClr val="FFFF00"/>
                </a:solidFill>
              </a:rPr>
              <a:t>}!`;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002060"/>
                </a:solidFill>
              </a:rPr>
              <a:t>‘</a:t>
            </a:r>
            <a:r>
              <a:rPr lang="en-US" sz="2400" dirty="0">
                <a:solidFill>
                  <a:srgbClr val="002060"/>
                </a:solidFill>
              </a:rPr>
              <a:t>Automatic replacing of variables with real values is called </a:t>
            </a:r>
            <a:r>
              <a:rPr lang="en-US" sz="2400" b="1" dirty="0">
                <a:solidFill>
                  <a:srgbClr val="002060"/>
                </a:solidFill>
              </a:rPr>
              <a:t>string </a:t>
            </a:r>
            <a:r>
              <a:rPr lang="en-US" sz="2400" b="1" dirty="0" smtClean="0">
                <a:solidFill>
                  <a:srgbClr val="002060"/>
                </a:solidFill>
              </a:rPr>
              <a:t>interpolation’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Expression </a:t>
            </a:r>
            <a:r>
              <a:rPr lang="en-US" sz="2400" dirty="0" smtClean="0">
                <a:solidFill>
                  <a:srgbClr val="FFFF00"/>
                </a:solidFill>
              </a:rPr>
              <a:t>Substitution: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b="1" dirty="0"/>
              <a:t>Template literals</a:t>
            </a:r>
            <a:r>
              <a:rPr lang="en-US" sz="2400" dirty="0"/>
              <a:t> allow expressions in strings:</a:t>
            </a:r>
          </a:p>
          <a:p>
            <a:r>
              <a:rPr lang="en-US" sz="2400" dirty="0"/>
              <a:t>Example</a:t>
            </a:r>
          </a:p>
          <a:p>
            <a:r>
              <a:rPr lang="en-US" sz="2400" dirty="0">
                <a:solidFill>
                  <a:srgbClr val="FFFF00"/>
                </a:solidFill>
              </a:rPr>
              <a:t>let price = 10;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>
                <a:solidFill>
                  <a:srgbClr val="FFFF00"/>
                </a:solidFill>
              </a:rPr>
              <a:t>let VAT = 0.25;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 smtClean="0">
                <a:solidFill>
                  <a:srgbClr val="FFFF00"/>
                </a:solidFill>
              </a:rPr>
              <a:t>let</a:t>
            </a:r>
            <a:r>
              <a:rPr lang="en-US" sz="2400" dirty="0">
                <a:solidFill>
                  <a:srgbClr val="FFFF00"/>
                </a:solidFill>
              </a:rPr>
              <a:t> total = `Total: ${(price * (1 + VAT)).</a:t>
            </a:r>
            <a:r>
              <a:rPr lang="en-US" sz="2400" dirty="0" err="1">
                <a:solidFill>
                  <a:srgbClr val="FFFF00"/>
                </a:solidFill>
              </a:rPr>
              <a:t>toFixed</a:t>
            </a:r>
            <a:r>
              <a:rPr lang="en-US" sz="2400" dirty="0">
                <a:solidFill>
                  <a:srgbClr val="FFFF00"/>
                </a:solidFill>
              </a:rPr>
              <a:t>(2)}`;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621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7697"/>
            <a:ext cx="87502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The rest parameter:</a:t>
            </a:r>
          </a:p>
          <a:p>
            <a:pPr marL="342900" indent="-342900">
              <a:buFontTx/>
              <a:buChar char="-"/>
            </a:pPr>
            <a:r>
              <a:rPr lang="en-US" sz="2100" dirty="0" smtClean="0"/>
              <a:t>The rest parameter is an improved way to handle function parameters, allowing us to more easily handle various inputs as parameters in a function.</a:t>
            </a:r>
          </a:p>
          <a:p>
            <a:pPr marL="342900" indent="-342900">
              <a:buFontTx/>
              <a:buChar char="-"/>
            </a:pPr>
            <a:r>
              <a:rPr lang="en-US" sz="2100" dirty="0" smtClean="0"/>
              <a:t>The rest parameter syntax allows us to represent an indefinite number of arguments as an array.</a:t>
            </a:r>
          </a:p>
          <a:p>
            <a:pPr marL="342900" indent="-342900">
              <a:buFontTx/>
              <a:buChar char="-"/>
            </a:pPr>
            <a:r>
              <a:rPr lang="en-US" sz="2100" dirty="0" smtClean="0"/>
              <a:t> With the help of a rest parameter, a function can be called with any number of arguments, no matter how it was defined. </a:t>
            </a:r>
          </a:p>
          <a:p>
            <a:pPr marL="342900" indent="-342900">
              <a:buFontTx/>
              <a:buChar char="-"/>
            </a:pPr>
            <a:r>
              <a:rPr lang="en-US" sz="2100" dirty="0" smtClean="0"/>
              <a:t>Rest parameter is added in ES2015 or ES6 which improved the ability to handle parameter.</a:t>
            </a:r>
          </a:p>
          <a:p>
            <a:pPr marL="342900" indent="-342900">
              <a:buFontTx/>
              <a:buChar char="-"/>
            </a:pPr>
            <a:r>
              <a:rPr lang="en-US" sz="2100" dirty="0" smtClean="0"/>
              <a:t>Syntax:</a:t>
            </a:r>
          </a:p>
          <a:p>
            <a:pPr lvl="0"/>
            <a:r>
              <a:rPr lang="en-US" sz="2100" dirty="0"/>
              <a:t>/... is the rest parameter (triple dots) </a:t>
            </a:r>
          </a:p>
          <a:p>
            <a:pPr lvl="0"/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function </a:t>
            </a:r>
            <a:r>
              <a:rPr lang="en-US" sz="21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functionname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(...parameters) </a:t>
            </a:r>
            <a:endParaRPr lang="en-US" sz="21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statement; </a:t>
            </a:r>
            <a:endParaRPr lang="en-US" sz="2100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21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  <a:endParaRPr lang="en-US" sz="21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endParaRPr lang="en-US" sz="2100" dirty="0" smtClean="0"/>
          </a:p>
          <a:p>
            <a:pPr marL="342900" indent="-342900">
              <a:buFontTx/>
              <a:buChar char="-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67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The rest parameter:</a:t>
            </a:r>
          </a:p>
          <a:p>
            <a:pPr lvl="0"/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function </a:t>
            </a:r>
            <a:r>
              <a:rPr lang="en-US" sz="21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functionname</a:t>
            </a:r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(...parameters) </a:t>
            </a:r>
          </a:p>
          <a:p>
            <a:pPr lvl="0"/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{</a:t>
            </a:r>
          </a:p>
          <a:p>
            <a:pPr lvl="0"/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 statement; </a:t>
            </a:r>
          </a:p>
          <a:p>
            <a:pPr lvl="0"/>
            <a:r>
              <a:rPr lang="en-US" sz="21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}</a:t>
            </a:r>
            <a:r>
              <a:rPr lang="en-US" sz="2100" dirty="0" smtClean="0">
                <a:solidFill>
                  <a:srgbClr val="FFFF00"/>
                </a:solidFill>
              </a:rPr>
              <a:t> </a:t>
            </a:r>
          </a:p>
          <a:p>
            <a:r>
              <a:rPr lang="en-US" sz="2100" dirty="0"/>
              <a:t>// es6 rest parameter</a:t>
            </a:r>
          </a:p>
          <a:p>
            <a:r>
              <a:rPr lang="en-US" sz="2100" dirty="0"/>
              <a:t>    function fun(...input){</a:t>
            </a:r>
          </a:p>
          <a:p>
            <a:r>
              <a:rPr lang="en-US" sz="2100" dirty="0"/>
              <a:t>        let sum = 0;</a:t>
            </a:r>
          </a:p>
          <a:p>
            <a:r>
              <a:rPr lang="en-US" sz="2100" dirty="0"/>
              <a:t>        for(let </a:t>
            </a:r>
            <a:r>
              <a:rPr lang="en-US" sz="2100" dirty="0" err="1"/>
              <a:t>i</a:t>
            </a:r>
            <a:r>
              <a:rPr lang="en-US" sz="2100" dirty="0"/>
              <a:t> of input){</a:t>
            </a:r>
          </a:p>
          <a:p>
            <a:r>
              <a:rPr lang="en-US" sz="2100" dirty="0"/>
              <a:t>            sum+=</a:t>
            </a:r>
            <a:r>
              <a:rPr lang="en-US" sz="2100" dirty="0" err="1"/>
              <a:t>i</a:t>
            </a:r>
            <a:r>
              <a:rPr lang="en-US" sz="2100" dirty="0"/>
              <a:t>;</a:t>
            </a:r>
          </a:p>
          <a:p>
            <a:r>
              <a:rPr lang="en-US" sz="2100" dirty="0"/>
              <a:t>        }</a:t>
            </a:r>
          </a:p>
          <a:p>
            <a:r>
              <a:rPr lang="en-US" sz="2100" dirty="0"/>
              <a:t>        return sum;</a:t>
            </a:r>
          </a:p>
          <a:p>
            <a:r>
              <a:rPr lang="en-US" sz="2100" dirty="0"/>
              <a:t>    }</a:t>
            </a:r>
          </a:p>
          <a:p>
            <a:r>
              <a:rPr lang="en-US" sz="2100" dirty="0"/>
              <a:t>    console.log(fun(1,2)); //3</a:t>
            </a:r>
          </a:p>
          <a:p>
            <a:r>
              <a:rPr lang="en-US" sz="2100" dirty="0"/>
              <a:t>    console.log(fun(1,2,3)); //6</a:t>
            </a:r>
          </a:p>
          <a:p>
            <a:r>
              <a:rPr lang="en-US" sz="2100" dirty="0"/>
              <a:t>    console.log(fun(1,2,3,4,5)); //15 </a:t>
            </a:r>
          </a:p>
          <a:p>
            <a:pPr lvl="0"/>
            <a:r>
              <a:rPr lang="en-US" sz="2100" dirty="0" smtClean="0">
                <a:solidFill>
                  <a:srgbClr val="FFFF00"/>
                </a:solidFill>
                <a:latin typeface="Arial" panose="020B0604020202020204" pitchFamily="34" charset="0"/>
              </a:rPr>
              <a:t>Output:</a:t>
            </a:r>
          </a:p>
          <a:p>
            <a:pPr lvl="0"/>
            <a:r>
              <a:rPr lang="en-US" sz="2100" dirty="0" smtClean="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</a:p>
          <a:p>
            <a:pPr lvl="0"/>
            <a:r>
              <a:rPr lang="en-US" sz="2100" dirty="0" smtClean="0">
                <a:solidFill>
                  <a:srgbClr val="FFFF00"/>
                </a:solidFill>
                <a:latin typeface="Arial" panose="020B0604020202020204" pitchFamily="34" charset="0"/>
              </a:rPr>
              <a:t>6</a:t>
            </a:r>
          </a:p>
          <a:p>
            <a:pPr lvl="0"/>
            <a:r>
              <a:rPr lang="en-US" sz="2100" dirty="0" smtClean="0">
                <a:solidFill>
                  <a:srgbClr val="FFFF00"/>
                </a:solidFill>
                <a:latin typeface="Arial" panose="020B0604020202020204" pitchFamily="34" charset="0"/>
              </a:rPr>
              <a:t>15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36862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042" y="-36676"/>
            <a:ext cx="571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FF00"/>
                </a:solidFill>
                <a:latin typeface="+mj-lt"/>
              </a:rPr>
              <a:t>Full Stack Development</a:t>
            </a:r>
            <a:endParaRPr lang="en-IN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88640"/>
            <a:ext cx="8750206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Spread </a:t>
            </a:r>
            <a:r>
              <a:rPr lang="en-US" sz="2100" dirty="0" smtClean="0">
                <a:solidFill>
                  <a:srgbClr val="FFFF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Operator:</a:t>
            </a:r>
            <a:endParaRPr lang="en-US" sz="2100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Verdana" panose="020B0604030504040204" pitchFamily="34" charset="0"/>
              </a:rPr>
              <a:t>-</a:t>
            </a:r>
            <a:r>
              <a:rPr lang="en-US" sz="2000" dirty="0" smtClean="0">
                <a:latin typeface="Verdana" panose="020B0604030504040204" pitchFamily="34" charset="0"/>
              </a:rPr>
              <a:t>T</a:t>
            </a:r>
            <a:r>
              <a:rPr lang="en-US" sz="2100" dirty="0" smtClean="0">
                <a:latin typeface="Verdana" panose="020B0604030504040204" pitchFamily="34" charset="0"/>
              </a:rPr>
              <a:t>he </a:t>
            </a:r>
            <a:r>
              <a:rPr lang="en-US" sz="2100" dirty="0">
                <a:latin typeface="Verdana" panose="020B0604030504040204" pitchFamily="34" charset="0"/>
              </a:rPr>
              <a:t>JavaScript spread operator (</a:t>
            </a:r>
            <a:r>
              <a:rPr lang="en-US" sz="2100" dirty="0">
                <a:latin typeface="Consolas" panose="020B0609020204030204" pitchFamily="49" charset="0"/>
              </a:rPr>
              <a:t>...</a:t>
            </a:r>
            <a:r>
              <a:rPr lang="en-US" sz="2100" dirty="0">
                <a:latin typeface="Verdana" panose="020B0604030504040204" pitchFamily="34" charset="0"/>
              </a:rPr>
              <a:t>) allows us to quickly copy all or part of an existing array or object into another array or object</a:t>
            </a:r>
            <a:r>
              <a:rPr lang="en-US" sz="2100" dirty="0" smtClean="0">
                <a:latin typeface="Verdana" panose="020B060403050404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Verdana" panose="020B0604030504040204" pitchFamily="34" charset="0"/>
              </a:rPr>
              <a:t>- </a:t>
            </a:r>
            <a:r>
              <a:rPr lang="en-US" sz="2100" dirty="0">
                <a:latin typeface="euclid_circular_a"/>
              </a:rPr>
              <a:t>The spread operator </a:t>
            </a:r>
            <a:r>
              <a:rPr lang="en-US" sz="2100" dirty="0">
                <a:latin typeface="Droid Sans Mono"/>
              </a:rPr>
              <a:t>...</a:t>
            </a:r>
            <a:r>
              <a:rPr lang="en-US" sz="2100" dirty="0">
                <a:latin typeface="euclid_circular_a"/>
              </a:rPr>
              <a:t> is used to expand or spread an </a:t>
            </a:r>
            <a:r>
              <a:rPr lang="en-US" sz="2100" dirty="0" err="1">
                <a:latin typeface="euclid_circular_a"/>
              </a:rPr>
              <a:t>iterable</a:t>
            </a:r>
            <a:r>
              <a:rPr lang="en-US" sz="2100" dirty="0">
                <a:latin typeface="euclid_circular_a"/>
              </a:rPr>
              <a:t> or an array. </a:t>
            </a:r>
            <a:r>
              <a:rPr lang="en-US" sz="2100" dirty="0"/>
              <a:t> </a:t>
            </a:r>
            <a:endParaRPr lang="en-US" sz="2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Arial" panose="020B0604020202020204" pitchFamily="34" charset="0"/>
              </a:rPr>
              <a:t>-Example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const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 </a:t>
            </a: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arrValue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 = ['My', 'name', 'is', 'Jack']; console.log(</a:t>
            </a: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arrValue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); // ["My", "name", "is", "Jack"] console.log(...</a:t>
            </a:r>
            <a:r>
              <a:rPr lang="en-US" sz="2100" dirty="0" err="1">
                <a:solidFill>
                  <a:srgbClr val="FFFF00"/>
                </a:solidFill>
                <a:latin typeface="Droid Sans Mono"/>
              </a:rPr>
              <a:t>arrValue</a:t>
            </a:r>
            <a:r>
              <a:rPr lang="en-US" sz="2100" dirty="0">
                <a:solidFill>
                  <a:srgbClr val="FFFF00"/>
                </a:solidFill>
                <a:latin typeface="Droid Sans Mono"/>
              </a:rPr>
              <a:t>); // My name is Jack</a:t>
            </a:r>
            <a:r>
              <a:rPr lang="en-US" sz="2100" dirty="0">
                <a:solidFill>
                  <a:srgbClr val="FFFF00"/>
                </a:solidFill>
              </a:rPr>
              <a:t> </a:t>
            </a:r>
            <a:endParaRPr lang="en-US" sz="2100" dirty="0" smtClean="0">
              <a:solidFill>
                <a:srgbClr val="FFFF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 smtClean="0">
                <a:latin typeface="Arial" panose="020B0604020202020204" pitchFamily="34" charset="0"/>
              </a:rPr>
              <a:t>Output</a:t>
            </a:r>
            <a:r>
              <a:rPr lang="en-US" sz="2100" dirty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Arial" panose="020B0604020202020204" pitchFamily="34" charset="0"/>
              </a:rPr>
              <a:t>[ 'My', 'name', 'is', 'Jack' 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FFFF00"/>
                </a:solidFill>
                <a:latin typeface="Arial" panose="020B0604020202020204" pitchFamily="34" charset="0"/>
              </a:rPr>
              <a:t>My name is </a:t>
            </a:r>
            <a:r>
              <a:rPr lang="en-US" sz="2100" dirty="0" smtClean="0">
                <a:solidFill>
                  <a:srgbClr val="FFFF00"/>
                </a:solidFill>
                <a:latin typeface="Arial" panose="020B0604020202020204" pitchFamily="34" charset="0"/>
              </a:rPr>
              <a:t>Jack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	</a:t>
            </a:r>
            <a:endParaRPr lang="en-US" sz="2400" dirty="0" smtClean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r>
              <a:rPr lang="en-US" sz="2400" dirty="0"/>
              <a:t>In this case, the code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console.log(...</a:t>
            </a:r>
            <a:r>
              <a:rPr lang="en-US" sz="2400" dirty="0" err="1">
                <a:solidFill>
                  <a:srgbClr val="FFFF00"/>
                </a:solidFill>
              </a:rPr>
              <a:t>arrValue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endParaRPr lang="en-US" sz="2400" dirty="0"/>
          </a:p>
          <a:p>
            <a:r>
              <a:rPr lang="en-US" sz="2400" dirty="0"/>
              <a:t>is equivalent to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console.log('My', 'name', 'is', 'Jack</a:t>
            </a:r>
            <a:r>
              <a:rPr lang="en-US" sz="2400" dirty="0" smtClean="0">
                <a:solidFill>
                  <a:srgbClr val="FFFF00"/>
                </a:solidFill>
              </a:rPr>
              <a:t>');</a:t>
            </a:r>
            <a:endParaRPr lang="en-US" sz="2400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38499"/>
            <a:ext cx="22500" cy="276999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1109" tIns="0" rIns="11109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2017</TotalTime>
  <Words>2107</Words>
  <Application>Microsoft Office PowerPoint</Application>
  <PresentationFormat>On-screen Show (4:3)</PresentationFormat>
  <Paragraphs>930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81" baseType="lpstr">
      <vt:lpstr>Arial Unicode MS</vt:lpstr>
      <vt:lpstr>-apple-system</vt:lpstr>
      <vt:lpstr>Arial</vt:lpstr>
      <vt:lpstr>Calibri</vt:lpstr>
      <vt:lpstr>Calibri Light</vt:lpstr>
      <vt:lpstr>Consolas</vt:lpstr>
      <vt:lpstr>Constantia</vt:lpstr>
      <vt:lpstr>Courier New</vt:lpstr>
      <vt:lpstr>Droid Sans Mono</vt:lpstr>
      <vt:lpstr>euclid_circular_a</vt:lpstr>
      <vt:lpstr>inherit</vt:lpstr>
      <vt:lpstr>Inter</vt:lpstr>
      <vt:lpstr>inter-regular</vt:lpstr>
      <vt:lpstr>Kozuka Gothic Pro EL</vt:lpstr>
      <vt:lpstr>Segoe UI</vt:lpstr>
      <vt:lpstr>Times New Roman</vt:lpstr>
      <vt:lpstr>var(--font-code)</vt:lpstr>
      <vt:lpstr>var(--font-family-code)</vt:lpstr>
      <vt:lpstr>Verdana</vt:lpstr>
      <vt:lpstr>Wingdings 2</vt:lpstr>
      <vt:lpstr>Wotfard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AD-IV</dc:creator>
  <cp:lastModifiedBy>a</cp:lastModifiedBy>
  <cp:revision>749</cp:revision>
  <dcterms:created xsi:type="dcterms:W3CDTF">2023-02-27T05:58:18Z</dcterms:created>
  <dcterms:modified xsi:type="dcterms:W3CDTF">2023-11-01T09:30:17Z</dcterms:modified>
</cp:coreProperties>
</file>